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92" r:id="rId4"/>
    <p:sldId id="293" r:id="rId5"/>
    <p:sldId id="297" r:id="rId6"/>
    <p:sldId id="298" r:id="rId7"/>
    <p:sldId id="29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6BC80-B8D4-4AF4-B4F4-ECD7A34A0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036849-3680-43B0-B7B1-4B88BCF4AD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ADDB7-ACAA-4B0D-8402-75F428047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740C-AF6E-4ADC-89F6-7900629A88EC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35877-0A1F-4A60-A40B-0F3D0673F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FBA3D-EFB6-40EB-A779-BC4587148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BFF2-975E-4B0F-B68D-9922809FD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97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E6F68-73D2-4600-BB8E-1A211A0E7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D90DB1-9883-451D-9ADC-4DB60B68E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E893F-572C-42D0-9352-0F9C8AA46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740C-AF6E-4ADC-89F6-7900629A88EC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A021-4127-480C-B2D9-6661BEBBF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FBF7E-C2F3-447E-B6B4-956F027D0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BFF2-975E-4B0F-B68D-9922809FD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81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CC2D5E-502B-4CF8-9A87-2588D98CC9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FFD77-7CA1-4146-8630-279C0D0C7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12579-638E-4E8D-ABB0-F2847ABEE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740C-AF6E-4ADC-89F6-7900629A88EC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70AA7-87AB-4649-82BF-850862FEE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E4D62-3D5A-46D6-B73C-D0CF8ACDD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BFF2-975E-4B0F-B68D-9922809FD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272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740C-AF6E-4ADC-89F6-7900629A88EC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BFF2-975E-4B0F-B68D-9922809FD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28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740C-AF6E-4ADC-89F6-7900629A88EC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BFF2-975E-4B0F-B68D-9922809FD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17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740C-AF6E-4ADC-89F6-7900629A88EC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BFF2-975E-4B0F-B68D-9922809FD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38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740C-AF6E-4ADC-89F6-7900629A88EC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BFF2-975E-4B0F-B68D-9922809FD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962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740C-AF6E-4ADC-89F6-7900629A88EC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BFF2-975E-4B0F-B68D-9922809FD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059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740C-AF6E-4ADC-89F6-7900629A88EC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BFF2-975E-4B0F-B68D-9922809FD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095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740C-AF6E-4ADC-89F6-7900629A88EC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BFF2-975E-4B0F-B68D-9922809FD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650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740C-AF6E-4ADC-89F6-7900629A88EC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BFF2-975E-4B0F-B68D-9922809FD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36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4B902-E600-45E3-AE61-5785932C9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F0258-2428-479E-A01D-8A8951FC2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1DAB1-BFF1-45C0-8C57-10AF412FE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740C-AF6E-4ADC-89F6-7900629A88EC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8E65E-2CFB-40A1-91DD-6CA34E8F7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147FB-2083-4285-82FC-9D3C1199C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BFF2-975E-4B0F-B68D-9922809FD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573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740C-AF6E-4ADC-89F6-7900629A88EC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BFF2-975E-4B0F-B68D-9922809FD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7704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740C-AF6E-4ADC-89F6-7900629A88EC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BFF2-975E-4B0F-B68D-9922809FD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744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740C-AF6E-4ADC-89F6-7900629A88EC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BFF2-975E-4B0F-B68D-9922809FD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3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93020-743B-4342-A5A7-C23E0424E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2E216C-FA95-4694-9BEC-033413045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7DF76-C2A2-4DAE-9D98-F97663E31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740C-AF6E-4ADC-89F6-7900629A88EC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8ACA5-87F3-4EE9-BDC6-D720D7F72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69527-8C82-4F67-A207-5F62051D3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BFF2-975E-4B0F-B68D-9922809FD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924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D2BFB-9067-404C-9EE5-F0A77476C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469D0-0F4B-4EB0-842C-FF80EAD052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48669C-C6A7-410F-B4A4-716C35888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3C026-5D94-4106-916F-9C2C053D2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740C-AF6E-4ADC-89F6-7900629A88EC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7A4C7-23F2-4D2C-B74D-30A688C27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DAC43-2EB8-40DA-9026-3A399B258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BFF2-975E-4B0F-B68D-9922809FD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0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C33D6-1455-4BF0-B5DD-27A01016C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D28FA-4E37-4DE1-A5DC-9BC157518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1301CB-5DA6-4DB0-911A-3DEE6BFD5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503820-788E-4477-A772-939677A728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8AFE5A-01A5-4B8A-8C27-C48F226C81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1A827-0AB9-478E-8690-B6E81675B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740C-AF6E-4ADC-89F6-7900629A88EC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786115-63CF-47C9-B6D1-F6F2A99B4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CA8528-9062-463B-90C9-BB451778B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BFF2-975E-4B0F-B68D-9922809FD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845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C9AE5-6E6C-4AB1-8ACE-B851A46B4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DAC6B9-2167-42EE-9C44-5A793FCA9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740C-AF6E-4ADC-89F6-7900629A88EC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BF695A-3723-48B7-B729-368C9F4F9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2F192-5490-4716-B257-7EC239F7F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BFF2-975E-4B0F-B68D-9922809FD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962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FA3DB6-D15E-47F4-B16B-6215FD9F0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740C-AF6E-4ADC-89F6-7900629A88EC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12A1C7-BF0E-4046-96BE-EEE1FEB8B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18B90-DC62-4646-96B0-000C6EFC8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BFF2-975E-4B0F-B68D-9922809FD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46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36D68-28DA-4B41-9140-93A7C4155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76125-F761-4990-9F7F-656F8BBDF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FD0AD1-20E6-4F1E-B49F-4B27A53D7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8847E2-908F-43ED-86C7-DA35B530C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740C-AF6E-4ADC-89F6-7900629A88EC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31FCC-CD41-47AD-82C6-56F811DDB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A21ABB-1599-41F2-8355-27C8A3511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BFF2-975E-4B0F-B68D-9922809FD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54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620C1-A0D3-475D-8389-A6794E212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3F501E-5C9A-4F11-BBF0-2BEE062E0F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451E7-272E-4B39-B121-4BE8B3F77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7A61F-3DAE-4A25-BC1A-916831FA9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740C-AF6E-4ADC-89F6-7900629A88EC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B7361C-0E21-447D-B050-FD45FD197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2E55C-EA57-48C0-B51E-425B1B4F7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BFF2-975E-4B0F-B68D-9922809FD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42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3B2CF9-F39A-4F9E-8519-CB77B101A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FFD48-F6D7-457B-9169-2DBFF5EA8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5A9DD-6020-4B92-8E2A-58287DA59E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6740C-AF6E-4ADC-89F6-7900629A88EC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44D53-84BE-4325-927F-B3477A7F8A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2FD66-0A57-4463-8D50-747D2C970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5BFF2-975E-4B0F-B68D-9922809FD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9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6740C-AF6E-4ADC-89F6-7900629A88EC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5BFF2-975E-4B0F-B68D-9922809FD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5434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microsoft.com/office/2007/relationships/hdphoto" Target="../media/hdphoto2.wdp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white background with lines and dots&#10;&#10;AI-generated content may be incorrect.">
            <a:extLst>
              <a:ext uri="{FF2B5EF4-FFF2-40B4-BE49-F238E27FC236}">
                <a16:creationId xmlns:a16="http://schemas.microsoft.com/office/drawing/2014/main" id="{71FE0B58-341E-F6DE-120E-BDF3FBD89D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6082" b="17668"/>
          <a:stretch>
            <a:fillRect/>
          </a:stretch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0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1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0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F27E44-CB8C-FE9D-6759-B5B51F245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79575" y="4059805"/>
            <a:ext cx="3694214" cy="170157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000" b="1" dirty="0">
                <a:latin typeface="Amasis MT Pro Black" panose="02040A04050005020304" pitchFamily="18" charset="0"/>
              </a:rPr>
              <a:t>Clustering &amp; </a:t>
            </a:r>
            <a:br>
              <a:rPr lang="en-US" sz="4000" b="1" dirty="0">
                <a:latin typeface="Amasis MT Pro Black" panose="02040A04050005020304" pitchFamily="18" charset="0"/>
              </a:rPr>
            </a:br>
            <a:r>
              <a:rPr lang="en-US" sz="4000" b="1" dirty="0">
                <a:latin typeface="Amasis MT Pro Black" panose="02040A04050005020304" pitchFamily="18" charset="0"/>
              </a:rPr>
              <a:t>DBSCAN &amp; </a:t>
            </a:r>
            <a:br>
              <a:rPr lang="en-US" sz="4000" b="1" dirty="0">
                <a:latin typeface="Amasis MT Pro Black" panose="02040A04050005020304" pitchFamily="18" charset="0"/>
              </a:rPr>
            </a:br>
            <a:r>
              <a:rPr lang="en-US" sz="4000" b="1" dirty="0">
                <a:latin typeface="Amasis MT Pro Black" panose="02040A04050005020304" pitchFamily="18" charset="0"/>
              </a:rPr>
              <a:t>GMM</a:t>
            </a:r>
          </a:p>
        </p:txBody>
      </p:sp>
    </p:spTree>
    <p:extLst>
      <p:ext uri="{BB962C8B-B14F-4D97-AF65-F5344CB8AC3E}">
        <p14:creationId xmlns:p14="http://schemas.microsoft.com/office/powerpoint/2010/main" val="3328969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A1C896F-542A-01C3-63B5-C11DB01EB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741" y="0"/>
            <a:ext cx="4106848" cy="4089736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BDD5B5-BB24-8C25-6351-4917A4F14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1129" y="0"/>
            <a:ext cx="3110871" cy="2418871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C27966-BCA7-EB33-1EC5-F2250DBA88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1129" y="2578436"/>
            <a:ext cx="3110871" cy="2742919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155487-419B-8065-BE86-5E990B38C5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1129" y="5480920"/>
            <a:ext cx="3110871" cy="1377079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  <p:pic>
        <p:nvPicPr>
          <p:cNvPr id="14" name="Picture 13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0BE75AFC-30F3-76D7-B6F7-F6B1D424AB85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-1" y="4933950"/>
            <a:ext cx="4775199" cy="1924050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A102D25-4BFD-46FF-8935-3F565D8193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4149133"/>
            <a:ext cx="4775198" cy="725419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103005F-BFE1-43E6-BB7D-8A2FB32328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81031" y="4199598"/>
            <a:ext cx="3110871" cy="2562643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E5F1F5EF-2ADF-D8EB-394D-CBDEF5471302}"/>
              </a:ext>
            </a:extLst>
          </p:cNvPr>
          <p:cNvSpPr/>
          <p:nvPr/>
        </p:nvSpPr>
        <p:spPr>
          <a:xfrm>
            <a:off x="4824969" y="4371975"/>
            <a:ext cx="606290" cy="24765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7145340-C259-19BE-2348-1321B10CC59A}"/>
              </a:ext>
            </a:extLst>
          </p:cNvPr>
          <p:cNvGrpSpPr/>
          <p:nvPr/>
        </p:nvGrpSpPr>
        <p:grpSpPr>
          <a:xfrm>
            <a:off x="1" y="0"/>
            <a:ext cx="4775200" cy="4089736"/>
            <a:chOff x="1" y="0"/>
            <a:chExt cx="4775200" cy="408973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B4532FC-A627-00E8-4A70-0A9B27066C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" y="0"/>
              <a:ext cx="4775200" cy="4089736"/>
            </a:xfrm>
            <a:prstGeom prst="rect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</p:pic>
        <p:pic>
          <p:nvPicPr>
            <p:cNvPr id="2" name="Picture 2">
              <a:extLst>
                <a:ext uri="{FF2B5EF4-FFF2-40B4-BE49-F238E27FC236}">
                  <a16:creationId xmlns:a16="http://schemas.microsoft.com/office/drawing/2014/main" id="{20361CC5-50C2-49CD-4D3C-5652BD4CAB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874" y="3040830"/>
              <a:ext cx="1353063" cy="686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115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4D9240D-6915-10D7-584F-2DFA0960496C}"/>
              </a:ext>
            </a:extLst>
          </p:cNvPr>
          <p:cNvGrpSpPr/>
          <p:nvPr/>
        </p:nvGrpSpPr>
        <p:grpSpPr>
          <a:xfrm>
            <a:off x="0" y="766732"/>
            <a:ext cx="12293600" cy="5324535"/>
            <a:chOff x="0" y="766732"/>
            <a:chExt cx="12293600" cy="532453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940EB3E-3695-C9EF-25E4-2BACABBC4C55}"/>
                </a:ext>
              </a:extLst>
            </p:cNvPr>
            <p:cNvSpPr txBox="1"/>
            <p:nvPr/>
          </p:nvSpPr>
          <p:spPr>
            <a:xfrm>
              <a:off x="0" y="766732"/>
              <a:ext cx="12293600" cy="53245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latin typeface="fkGrotesk"/>
                </a:rPr>
                <a:t>Kmeans++ how it works:</a:t>
              </a:r>
            </a:p>
            <a:p>
              <a:pPr algn="l">
                <a:buNone/>
              </a:pPr>
              <a:r>
                <a:rPr lang="en-US" sz="1600" b="0" i="0" dirty="0">
                  <a:effectLst/>
                  <a:latin typeface="fkGroteskNeue"/>
                </a:rPr>
                <a:t>It improves centroid initialization by selecting seeds that are farthest apart, reducing poor cluster quality and convergence time.</a:t>
              </a:r>
            </a:p>
            <a:p>
              <a:pPr algn="l">
                <a:buNone/>
              </a:pPr>
              <a:endParaRPr lang="en-US" sz="1600" b="0" i="0" dirty="0">
                <a:effectLst/>
                <a:latin typeface="fkGroteskNeue"/>
              </a:endParaRPr>
            </a:p>
            <a:p>
              <a:pPr algn="l">
                <a:buNone/>
              </a:pPr>
              <a:r>
                <a:rPr lang="en-US" sz="1600" b="1" i="0" dirty="0">
                  <a:effectLst/>
                  <a:latin typeface="fkGrotesk"/>
                </a:rPr>
                <a:t>Steps for K-means++ Initialization</a:t>
              </a:r>
            </a:p>
            <a:p>
              <a:pPr marL="285750" indent="-285750" algn="l">
                <a:buFont typeface="Wingdings" panose="05000000000000000000" pitchFamily="2" charset="2"/>
                <a:buChar char="§"/>
              </a:pPr>
              <a:r>
                <a:rPr lang="en-US" sz="1600" b="0" i="0" dirty="0">
                  <a:effectLst/>
                  <a:latin typeface="fkGroteskNeue"/>
                </a:rPr>
                <a:t>First centroid: Pick one data point randomly.</a:t>
              </a:r>
              <a:endParaRPr lang="ar-EG" sz="1600" b="0" i="0" dirty="0">
                <a:effectLst/>
                <a:latin typeface="fkGroteskNeue"/>
              </a:endParaRPr>
            </a:p>
            <a:p>
              <a:pPr marL="285750" indent="-285750" algn="l">
                <a:buFont typeface="Wingdings" panose="05000000000000000000" pitchFamily="2" charset="2"/>
                <a:buChar char="§"/>
              </a:pPr>
              <a:endParaRPr lang="ar-EG" sz="1600" b="0" i="0" dirty="0">
                <a:effectLst/>
                <a:latin typeface="fkGroteskNeue"/>
              </a:endParaRPr>
            </a:p>
            <a:p>
              <a:pPr marL="285750" indent="-285750" algn="l">
                <a:buFont typeface="Wingdings" panose="05000000000000000000" pitchFamily="2" charset="2"/>
                <a:buChar char="§"/>
              </a:pPr>
              <a:endParaRPr lang="ar-EG" sz="1600" b="0" i="0" dirty="0">
                <a:effectLst/>
                <a:latin typeface="fkGroteskNeue"/>
              </a:endParaRPr>
            </a:p>
            <a:p>
              <a:pPr marL="285750" indent="-285750" algn="l">
                <a:buFont typeface="Wingdings" panose="05000000000000000000" pitchFamily="2" charset="2"/>
                <a:buChar char="§"/>
              </a:pPr>
              <a:endParaRPr lang="en-US" sz="1600" b="0" i="0" dirty="0">
                <a:effectLst/>
                <a:latin typeface="fkGroteskNeue"/>
              </a:endParaRPr>
            </a:p>
            <a:p>
              <a:pPr marL="285750" indent="-285750" algn="l">
                <a:buFont typeface="Wingdings" panose="05000000000000000000" pitchFamily="2" charset="2"/>
                <a:buChar char="§"/>
              </a:pPr>
              <a:r>
                <a:rPr lang="en-US" sz="1600" b="0" i="0" dirty="0">
                  <a:effectLst/>
                  <a:latin typeface="fkGroteskNeue"/>
                </a:rPr>
                <a:t>Next centroids:</a:t>
              </a:r>
            </a:p>
            <a:p>
              <a:pPr marL="742950" lvl="1" indent="-285750" algn="l">
                <a:buFont typeface="Arial" panose="020B0604020202020204" pitchFamily="34" charset="0"/>
                <a:buChar char="•"/>
              </a:pPr>
              <a:r>
                <a:rPr lang="en-US" sz="1600" b="0" i="0" dirty="0">
                  <a:effectLst/>
                  <a:latin typeface="fkGroteskNeue"/>
                </a:rPr>
                <a:t>For each subsequent centroid, select the point that is farthest from all already chosen centroids—maximizing minimum distance.</a:t>
              </a:r>
            </a:p>
            <a:p>
              <a:pPr marL="742950" lvl="1" indent="-285750" algn="l">
                <a:buFont typeface="Arial" panose="020B0604020202020204" pitchFamily="34" charset="0"/>
                <a:buChar char="•"/>
              </a:pPr>
              <a:endParaRPr lang="ar-EG" sz="1600" b="0" i="0" dirty="0">
                <a:effectLst/>
                <a:latin typeface="fkGroteskNeue"/>
              </a:endParaRPr>
            </a:p>
            <a:p>
              <a:pPr marL="742950" lvl="1" indent="-285750" algn="l">
                <a:buFont typeface="Arial" panose="020B0604020202020204" pitchFamily="34" charset="0"/>
                <a:buChar char="•"/>
              </a:pPr>
              <a:endParaRPr lang="ar-EG" sz="1600" dirty="0">
                <a:latin typeface="fkGroteskNeue"/>
              </a:endParaRPr>
            </a:p>
            <a:p>
              <a:pPr marL="742950" lvl="1" indent="-285750" algn="l">
                <a:buFont typeface="Arial" panose="020B0604020202020204" pitchFamily="34" charset="0"/>
                <a:buChar char="•"/>
              </a:pPr>
              <a:endParaRPr lang="ar-EG" sz="1600" b="0" i="0" dirty="0">
                <a:effectLst/>
                <a:latin typeface="fkGroteskNeue"/>
              </a:endParaRPr>
            </a:p>
            <a:p>
              <a:pPr marL="742950" lvl="1" indent="-285750" algn="l">
                <a:buFont typeface="Arial" panose="020B0604020202020204" pitchFamily="34" charset="0"/>
                <a:buChar char="•"/>
              </a:pPr>
              <a:endParaRPr lang="ar-EG" sz="1600" dirty="0">
                <a:latin typeface="fkGroteskNeue"/>
              </a:endParaRPr>
            </a:p>
            <a:p>
              <a:pPr marL="742950" lvl="1" indent="-285750" algn="l">
                <a:buFont typeface="Arial" panose="020B0604020202020204" pitchFamily="34" charset="0"/>
                <a:buChar char="•"/>
              </a:pPr>
              <a:endParaRPr lang="ar-EG" sz="1600" b="0" i="0" dirty="0">
                <a:effectLst/>
                <a:latin typeface="fkGroteskNeue"/>
              </a:endParaRPr>
            </a:p>
            <a:p>
              <a:pPr marL="742950" lvl="1" indent="-285750" algn="l">
                <a:buFont typeface="Arial" panose="020B0604020202020204" pitchFamily="34" charset="0"/>
                <a:buChar char="•"/>
              </a:pPr>
              <a:endParaRPr lang="ar-EG" sz="1600" dirty="0">
                <a:latin typeface="fkGroteskNeue"/>
              </a:endParaRPr>
            </a:p>
            <a:p>
              <a:pPr marL="742950" lvl="1" indent="-285750" algn="l">
                <a:buFont typeface="Arial" panose="020B0604020202020204" pitchFamily="34" charset="0"/>
                <a:buChar char="•"/>
              </a:pPr>
              <a:r>
                <a:rPr lang="en-US" sz="1600" b="0" i="0" dirty="0">
                  <a:effectLst/>
                  <a:latin typeface="fkGroteskNeue"/>
                </a:rPr>
                <a:t>Repeat this process until you have K centroids.</a:t>
              </a:r>
              <a:endParaRPr lang="ar-EG" sz="1600" b="0" i="0" dirty="0">
                <a:effectLst/>
                <a:latin typeface="fkGroteskNeue"/>
              </a:endParaRPr>
            </a:p>
            <a:p>
              <a:pPr marL="742950" lvl="1" indent="-285750" algn="l">
                <a:buFont typeface="Arial" panose="020B0604020202020204" pitchFamily="34" charset="0"/>
                <a:buChar char="•"/>
              </a:pPr>
              <a:endParaRPr lang="ar-EG" sz="1600" dirty="0">
                <a:latin typeface="fkGroteskNeue"/>
              </a:endParaRPr>
            </a:p>
            <a:p>
              <a:pPr marL="742950" lvl="1" indent="-285750" algn="l">
                <a:buFont typeface="Arial" panose="020B0604020202020204" pitchFamily="34" charset="0"/>
                <a:buChar char="•"/>
              </a:pPr>
              <a:endParaRPr lang="ar-EG" sz="1600" dirty="0">
                <a:latin typeface="fkGroteskNeue"/>
              </a:endParaRPr>
            </a:p>
            <a:p>
              <a:pPr lvl="1" algn="l"/>
              <a:endParaRPr lang="en-US" sz="1600" b="0" i="0" dirty="0">
                <a:effectLst/>
                <a:latin typeface="fkGroteskNeue"/>
              </a:endParaRPr>
            </a:p>
            <a:p>
              <a:pPr marL="285750" indent="-285750" algn="l">
                <a:buFont typeface="Wingdings" panose="05000000000000000000" pitchFamily="2" charset="2"/>
                <a:buChar char="ü"/>
              </a:pPr>
              <a:r>
                <a:rPr lang="en-US" sz="1600" b="0" i="0" dirty="0">
                  <a:effectLst/>
                  <a:latin typeface="fkGroteskNeue"/>
                </a:rPr>
                <a:t>Result: The initial cluster centers are well-separated, leading to more stable clusters and faster convergence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89FDAF3-4819-6A29-7E0B-CBA9336801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5543"/>
            <a:stretch>
              <a:fillRect/>
            </a:stretch>
          </p:blipFill>
          <p:spPr>
            <a:xfrm>
              <a:off x="5616400" y="1965055"/>
              <a:ext cx="1060798" cy="74683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0D13626-E77B-8E39-F0A9-005B8C342E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6089" y="3338598"/>
              <a:ext cx="1100137" cy="90362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3BA88881-8DEA-D4DA-7D35-B266A644F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88243" y="3338598"/>
              <a:ext cx="2021620" cy="90362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07747CB1-135F-293F-87AE-C16EF2725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81881" y="3338599"/>
              <a:ext cx="2697930" cy="90492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760170F4-ECCE-7344-41BA-F47878C2D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51829" y="3338598"/>
              <a:ext cx="1100137" cy="92858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2FC49AD5-622F-5EDC-D14A-0ADE234A8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92697" y="4737241"/>
              <a:ext cx="1508203" cy="90492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54F71AA-A5F1-7E38-79A1-CE9DA08B3B83}"/>
              </a:ext>
            </a:extLst>
          </p:cNvPr>
          <p:cNvSpPr/>
          <p:nvPr/>
        </p:nvSpPr>
        <p:spPr>
          <a:xfrm>
            <a:off x="99588" y="144855"/>
            <a:ext cx="1285592" cy="434567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fkGrotesk"/>
              </a:rPr>
              <a:t>Kmeans++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24214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circle, diagram, line, pattern&#10;&#10;Description automatically generated">
            <a:extLst>
              <a:ext uri="{FF2B5EF4-FFF2-40B4-BE49-F238E27FC236}">
                <a16:creationId xmlns:a16="http://schemas.microsoft.com/office/drawing/2014/main" id="{56B67EAC-3463-6EE3-4AB9-8AF085FCE0D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54552" y="0"/>
            <a:ext cx="4508626" cy="2027367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9C3B89D-7CF5-628A-4DBF-BD31CE51F6EE}"/>
              </a:ext>
            </a:extLst>
          </p:cNvPr>
          <p:cNvSpPr/>
          <p:nvPr/>
        </p:nvSpPr>
        <p:spPr>
          <a:xfrm>
            <a:off x="99588" y="144855"/>
            <a:ext cx="1285592" cy="434567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DBSCAN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83BB02B-01F2-47F2-D860-512AB458F6E0}"/>
              </a:ext>
            </a:extLst>
          </p:cNvPr>
          <p:cNvGrpSpPr/>
          <p:nvPr/>
        </p:nvGrpSpPr>
        <p:grpSpPr>
          <a:xfrm>
            <a:off x="5763177" y="0"/>
            <a:ext cx="6428823" cy="4071628"/>
            <a:chOff x="5763177" y="0"/>
            <a:chExt cx="6428823" cy="407162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0D9801A-2268-1EF5-8B47-9B645FD13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63177" y="0"/>
              <a:ext cx="4748597" cy="4071628"/>
            </a:xfrm>
            <a:prstGeom prst="rect">
              <a:avLst/>
            </a:prstGeom>
          </p:spPr>
        </p:pic>
        <p:pic>
          <p:nvPicPr>
            <p:cNvPr id="13" name="Picture 12" descr="A picture containing text, screenshot, design&#10;&#10;Description automatically generated">
              <a:extLst>
                <a:ext uri="{FF2B5EF4-FFF2-40B4-BE49-F238E27FC236}">
                  <a16:creationId xmlns:a16="http://schemas.microsoft.com/office/drawing/2014/main" id="{6812B1B1-F521-4770-9847-F7AFF930BA3A}"/>
                </a:ext>
              </a:extLst>
            </p:cNvPr>
            <p:cNvPicPr/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001496" y="2264153"/>
              <a:ext cx="3190504" cy="1807475"/>
            </a:xfrm>
            <a:prstGeom prst="rect">
              <a:avLst/>
            </a:prstGeom>
          </p:spPr>
        </p:pic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52CE7C70-3F7D-8717-104C-BFC252BA1E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001013"/>
            <a:ext cx="4343400" cy="281650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A12AE8D-EE2B-A193-FD1C-ECEB35860D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01" y="2035813"/>
            <a:ext cx="4469669" cy="191706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15E4EE-389A-2C4F-F326-13F1F1050B3B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7210888" y="4362162"/>
            <a:ext cx="3581215" cy="209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16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 descr="A diagram of a graph&#10;&#10;Description automatically generated">
            <a:extLst>
              <a:ext uri="{FF2B5EF4-FFF2-40B4-BE49-F238E27FC236}">
                <a16:creationId xmlns:a16="http://schemas.microsoft.com/office/drawing/2014/main" id="{E2A9DA30-9EDC-2B2E-8308-EA5943D0D3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7"/>
          <a:stretch/>
        </p:blipFill>
        <p:spPr>
          <a:xfrm>
            <a:off x="8353331" y="1591549"/>
            <a:ext cx="3739081" cy="143684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Picture 6" descr="A diagram of a graph&#10;&#10;Description automatically generated">
            <a:extLst>
              <a:ext uri="{FF2B5EF4-FFF2-40B4-BE49-F238E27FC236}">
                <a16:creationId xmlns:a16="http://schemas.microsoft.com/office/drawing/2014/main" id="{E6B285B8-E807-C19F-6F9E-00076A5801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63"/>
          <a:stretch/>
        </p:blipFill>
        <p:spPr>
          <a:xfrm>
            <a:off x="8353331" y="58008"/>
            <a:ext cx="3739081" cy="143684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00CA650-E8D6-028F-3A15-373866D314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3331" y="3125090"/>
            <a:ext cx="3739081" cy="143684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7A57224-0F5F-F8BE-43A7-B75AA00F18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3331" y="4658631"/>
            <a:ext cx="3739081" cy="215186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A2D9B14-D92D-92F0-85AC-8C7DFC39FC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562225"/>
            <a:ext cx="5723273" cy="4295776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2E85E27-9437-BFFF-12B0-E096CD3CD4AD}"/>
              </a:ext>
            </a:extLst>
          </p:cNvPr>
          <p:cNvSpPr/>
          <p:nvPr/>
        </p:nvSpPr>
        <p:spPr>
          <a:xfrm>
            <a:off x="99588" y="144855"/>
            <a:ext cx="1285592" cy="434567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GMM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DF9A5BE-4F33-10F7-B14E-1AD04C01A2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647716"/>
            <a:ext cx="4143375" cy="18859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7FDEE23-125C-EA56-1C44-1A0ECA6D17F1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476427" y="0"/>
            <a:ext cx="3720516" cy="14368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DA3BAE-C310-6E89-5828-E9A55C208B45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476426" y="1494849"/>
            <a:ext cx="3720517" cy="151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751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11ED2E14-848D-2048-AEB5-05A19FB220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01738" y="121722"/>
            <a:ext cx="5833298" cy="2371169"/>
          </a:xfrm>
          <a:prstGeom prst="rect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BF155CA-65FA-E548-B0A4-6ADF0AC709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721" y="121722"/>
            <a:ext cx="4557151" cy="6614556"/>
          </a:xfrm>
          <a:prstGeom prst="rect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78974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</TotalTime>
  <Words>101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Amasis MT Pro Black</vt:lpstr>
      <vt:lpstr>Arial</vt:lpstr>
      <vt:lpstr>Calibri</vt:lpstr>
      <vt:lpstr>Calibri Light</vt:lpstr>
      <vt:lpstr>fkGrotesk</vt:lpstr>
      <vt:lpstr>fkGroteskNeue</vt:lpstr>
      <vt:lpstr>Wingdings</vt:lpstr>
      <vt:lpstr>Office Theme</vt:lpstr>
      <vt:lpstr>Office 2013 - 2022 Theme</vt:lpstr>
      <vt:lpstr>Clustering &amp;  DBSCAN &amp;  GMM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mahmode</dc:creator>
  <cp:lastModifiedBy>Abdalrahaman Ahmed</cp:lastModifiedBy>
  <cp:revision>61</cp:revision>
  <dcterms:created xsi:type="dcterms:W3CDTF">2024-07-02T11:48:45Z</dcterms:created>
  <dcterms:modified xsi:type="dcterms:W3CDTF">2025-09-11T18:39:42Z</dcterms:modified>
</cp:coreProperties>
</file>