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9A6"/>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4583-D2F3-0C14-43CA-1AA20234F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61E5F-329B-3F79-4640-0FD9759EB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06BB3-E4EC-80AC-13E0-BD41F493521C}"/>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88044747-751D-42E6-CAB7-6FDD537C7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429B2-21AB-69BB-E3EC-830B8E483D22}"/>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86201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B287-385E-9657-3728-1A2F708A78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E0C8D-659F-430C-61B2-A822D3E3D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22B04-7A81-A842-E50E-D4A9B1EE9055}"/>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9B9BBB66-AAC9-577E-C55C-29FB423B6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E5DDD-48B1-0DDC-B392-F8B704224CE7}"/>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11532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3B8DF-1BBE-0F7F-9214-953B1ACD51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89EC9-EFA2-F779-474A-253821282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2DF9B-01E7-6161-4FB1-D2A77AE2FC6E}"/>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D14EDFBC-DFDD-2BEA-5C1A-58FBAEEF3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67B81-BEA3-40C2-C787-572C04138F23}"/>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64398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6670-C4EB-2148-BD3C-F4449CB8D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F2405-6536-0CAC-434F-0F27EBC46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ADCF9-A523-1A1B-B408-5EA895A58973}"/>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50667B54-260C-F781-DD2F-502578612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D944C-41A5-BB4E-60AA-825189564B28}"/>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59673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9457-E39A-3301-3097-3B0EA525A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D7C7BE-29FC-8133-EBDF-1E693C92F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BF36C-B162-C598-8D8C-C944B2BD3229}"/>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85A62974-01AE-0D6A-50CD-0D4836496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F882F-074D-AAE5-21F5-105081AFFB26}"/>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25750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A465-0797-56FC-33CC-47E514813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3E598-A5F2-8371-A96A-65D9F1C1F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54DF5-02E8-A99E-68B6-84F34DCCD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8A3AD-B43E-C67D-A319-AF6210A76CF0}"/>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6" name="Footer Placeholder 5">
            <a:extLst>
              <a:ext uri="{FF2B5EF4-FFF2-40B4-BE49-F238E27FC236}">
                <a16:creationId xmlns:a16="http://schemas.microsoft.com/office/drawing/2014/main" id="{2C1152BA-CD7F-AAFA-5E9E-4AE4597D4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443A6-4BB1-5060-1AB9-EC44FFBB5858}"/>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40813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EFCB-4459-BE68-8F6C-842BF1565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D4EF4F-5B54-CB93-769B-B511AD16B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72CFA-9C13-6568-2DF0-71AF63229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E1B732-35D8-EFAE-5BFC-31C8DD05E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A200A-6516-8E54-1147-0BF0FD6D0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CF992-26C9-C716-1720-D1392766D250}"/>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8" name="Footer Placeholder 7">
            <a:extLst>
              <a:ext uri="{FF2B5EF4-FFF2-40B4-BE49-F238E27FC236}">
                <a16:creationId xmlns:a16="http://schemas.microsoft.com/office/drawing/2014/main" id="{37640B6B-954A-58C5-A7A7-9DCE5A65C7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83D00-5BB7-113A-7DEF-FF3F94B9D65A}"/>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22379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D009-CFC3-B0DF-AA61-B88EB437B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BB8E2-20B6-4767-7AE6-3535C2595A67}"/>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4" name="Footer Placeholder 3">
            <a:extLst>
              <a:ext uri="{FF2B5EF4-FFF2-40B4-BE49-F238E27FC236}">
                <a16:creationId xmlns:a16="http://schemas.microsoft.com/office/drawing/2014/main" id="{5353286C-B3AF-4745-8B33-A610E55C1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96741-131D-7B2E-C06C-393550F71F7C}"/>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85457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30F05-7B24-39ED-B83A-51FC8FA03560}"/>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3" name="Footer Placeholder 2">
            <a:extLst>
              <a:ext uri="{FF2B5EF4-FFF2-40B4-BE49-F238E27FC236}">
                <a16:creationId xmlns:a16="http://schemas.microsoft.com/office/drawing/2014/main" id="{9F28713B-90E4-F6F5-874C-6375C7CF5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79BB4A-91E6-0231-2259-81EA758A35A3}"/>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70649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ED96-590A-F82E-6112-A8C880A33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08BDB0-35EC-3252-BAC8-08DDE6DFB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100F2-B66A-8A6A-73A8-9081895E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15497-95BF-5827-E50F-40C045FDF65D}"/>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6" name="Footer Placeholder 5">
            <a:extLst>
              <a:ext uri="{FF2B5EF4-FFF2-40B4-BE49-F238E27FC236}">
                <a16:creationId xmlns:a16="http://schemas.microsoft.com/office/drawing/2014/main" id="{FFC0E307-9899-52DF-87DD-5ADF45E2F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24F88-E797-DAD8-6A74-F328336E4314}"/>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64793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1BAF-2394-88DF-CEBE-83064FF6E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EEA5A-B221-BE65-0855-BB54C1C56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BEE00-0002-3AC7-52E7-0460D4A62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A866B-6557-ADE9-6DAF-C8B82EE0F4FE}"/>
              </a:ext>
            </a:extLst>
          </p:cNvPr>
          <p:cNvSpPr>
            <a:spLocks noGrp="1"/>
          </p:cNvSpPr>
          <p:nvPr>
            <p:ph type="dt" sz="half" idx="10"/>
          </p:nvPr>
        </p:nvSpPr>
        <p:spPr/>
        <p:txBody>
          <a:bodyPr/>
          <a:lstStyle/>
          <a:p>
            <a:fld id="{1D8546B9-BF46-42FC-8D33-CC56708F5B01}" type="datetimeFigureOut">
              <a:rPr lang="en-US" smtClean="0"/>
              <a:t>10/2/2024</a:t>
            </a:fld>
            <a:endParaRPr lang="en-US"/>
          </a:p>
        </p:txBody>
      </p:sp>
      <p:sp>
        <p:nvSpPr>
          <p:cNvPr id="6" name="Footer Placeholder 5">
            <a:extLst>
              <a:ext uri="{FF2B5EF4-FFF2-40B4-BE49-F238E27FC236}">
                <a16:creationId xmlns:a16="http://schemas.microsoft.com/office/drawing/2014/main" id="{2677E8F2-CD34-10D4-8106-4C6C5A51B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F267A-E920-4AFB-117F-0D37952CE142}"/>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1584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F529D-3BB3-3AD7-3D2E-0C53299D9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C9B0F-4AA9-2E96-7CC6-8818BC94F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7BA61-0C1A-3835-27F5-C283C49E3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8546B9-BF46-42FC-8D33-CC56708F5B01}" type="datetimeFigureOut">
              <a:rPr lang="en-US" smtClean="0"/>
              <a:t>10/2/2024</a:t>
            </a:fld>
            <a:endParaRPr lang="en-US"/>
          </a:p>
        </p:txBody>
      </p:sp>
      <p:sp>
        <p:nvSpPr>
          <p:cNvPr id="5" name="Footer Placeholder 4">
            <a:extLst>
              <a:ext uri="{FF2B5EF4-FFF2-40B4-BE49-F238E27FC236}">
                <a16:creationId xmlns:a16="http://schemas.microsoft.com/office/drawing/2014/main" id="{F5664234-ADEA-3BFD-BF07-86665426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76EB33-3056-6410-1610-40F3136F8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59C6AE-8350-4476-B214-63BBA38CDAE5}" type="slidenum">
              <a:rPr lang="en-US" smtClean="0"/>
              <a:t>‹#›</a:t>
            </a:fld>
            <a:endParaRPr lang="en-US"/>
          </a:p>
        </p:txBody>
      </p:sp>
    </p:spTree>
    <p:extLst>
      <p:ext uri="{BB962C8B-B14F-4D97-AF65-F5344CB8AC3E}">
        <p14:creationId xmlns:p14="http://schemas.microsoft.com/office/powerpoint/2010/main" val="95509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A3B83-1D17-25C9-532E-8EAA144C6FF2}"/>
              </a:ext>
            </a:extLst>
          </p:cNvPr>
          <p:cNvSpPr txBox="1"/>
          <p:nvPr/>
        </p:nvSpPr>
        <p:spPr>
          <a:xfrm>
            <a:off x="3556291" y="2782669"/>
            <a:ext cx="5079417" cy="646331"/>
          </a:xfrm>
          <a:prstGeom prst="rect">
            <a:avLst/>
          </a:prstGeom>
          <a:noFill/>
        </p:spPr>
        <p:txBody>
          <a:bodyPr wrap="square">
            <a:spAutoFit/>
          </a:bodyPr>
          <a:lstStyle/>
          <a:p>
            <a:pPr algn="ctr"/>
            <a:r>
              <a:rPr lang="en-US" sz="3600" b="1" dirty="0">
                <a:solidFill>
                  <a:srgbClr val="2AAF82"/>
                </a:solidFill>
              </a:rPr>
              <a:t>Python Programming</a:t>
            </a:r>
          </a:p>
        </p:txBody>
      </p:sp>
      <p:sp>
        <p:nvSpPr>
          <p:cNvPr id="5" name="TextBox 4">
            <a:extLst>
              <a:ext uri="{FF2B5EF4-FFF2-40B4-BE49-F238E27FC236}">
                <a16:creationId xmlns:a16="http://schemas.microsoft.com/office/drawing/2014/main" id="{04F7F941-11B1-53AE-B0FB-0DAB97FD2189}"/>
              </a:ext>
            </a:extLst>
          </p:cNvPr>
          <p:cNvSpPr txBox="1"/>
          <p:nvPr/>
        </p:nvSpPr>
        <p:spPr>
          <a:xfrm>
            <a:off x="3930314" y="3422073"/>
            <a:ext cx="4331369" cy="307777"/>
          </a:xfrm>
          <a:prstGeom prst="rect">
            <a:avLst/>
          </a:prstGeom>
          <a:noFill/>
        </p:spPr>
        <p:txBody>
          <a:bodyPr wrap="square">
            <a:spAutoFit/>
          </a:bodyPr>
          <a:lstStyle/>
          <a:p>
            <a:pPr algn="ctr"/>
            <a:r>
              <a:rPr lang="en-US" sz="1400" b="1" dirty="0">
                <a:solidFill>
                  <a:srgbClr val="2AAF82"/>
                </a:solidFill>
              </a:rPr>
              <a:t>Session 4: (Object-Oriented Programming (OOP))</a:t>
            </a:r>
          </a:p>
        </p:txBody>
      </p:sp>
    </p:spTree>
    <p:extLst>
      <p:ext uri="{BB962C8B-B14F-4D97-AF65-F5344CB8AC3E}">
        <p14:creationId xmlns:p14="http://schemas.microsoft.com/office/powerpoint/2010/main" val="125766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DC1B2-988F-450A-4A10-0AD9B49D6FAD}"/>
              </a:ext>
            </a:extLst>
          </p:cNvPr>
          <p:cNvSpPr txBox="1"/>
          <p:nvPr/>
        </p:nvSpPr>
        <p:spPr>
          <a:xfrm>
            <a:off x="1590818" y="1783417"/>
            <a:ext cx="5098473" cy="369332"/>
          </a:xfrm>
          <a:prstGeom prst="rect">
            <a:avLst/>
          </a:prstGeom>
          <a:noFill/>
        </p:spPr>
        <p:txBody>
          <a:bodyPr wrap="square">
            <a:spAutoFit/>
          </a:bodyPr>
          <a:lstStyle/>
          <a:p>
            <a:r>
              <a:rPr lang="en-US" dirty="0"/>
              <a:t>Updating Object Attributes</a:t>
            </a:r>
          </a:p>
        </p:txBody>
      </p:sp>
      <p:sp>
        <p:nvSpPr>
          <p:cNvPr id="3" name="TextBox 2">
            <a:extLst>
              <a:ext uri="{FF2B5EF4-FFF2-40B4-BE49-F238E27FC236}">
                <a16:creationId xmlns:a16="http://schemas.microsoft.com/office/drawing/2014/main" id="{19A5EA64-53E0-F95C-E5C8-3B0A245AD526}"/>
              </a:ext>
            </a:extLst>
          </p:cNvPr>
          <p:cNvSpPr txBox="1"/>
          <p:nvPr/>
        </p:nvSpPr>
        <p:spPr>
          <a:xfrm>
            <a:off x="281710" y="1343505"/>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8CDFE9EA-2EF0-B823-F684-4080065EE939}"/>
              </a:ext>
            </a:extLst>
          </p:cNvPr>
          <p:cNvSpPr txBox="1"/>
          <p:nvPr/>
        </p:nvSpPr>
        <p:spPr>
          <a:xfrm>
            <a:off x="1664709" y="5077826"/>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Method to Update Attributes</a:t>
            </a:r>
            <a:r>
              <a:rPr lang="en-US" sz="1600" dirty="0"/>
              <a:t>: update_grade(self, new_grade) changes the object's grade attribute.</a:t>
            </a:r>
          </a:p>
          <a:p>
            <a:pPr marL="285750" indent="-285750">
              <a:buFont typeface="Arial" panose="020B0604020202020204" pitchFamily="34" charset="0"/>
              <a:buChar char="•"/>
            </a:pPr>
            <a:r>
              <a:rPr lang="en-US" sz="1600" b="1" dirty="0"/>
              <a:t>Object Creation</a:t>
            </a:r>
            <a:r>
              <a:rPr lang="en-US" sz="1600" dirty="0"/>
              <a:t>: student1 = Student("John", "B") creates a Student object.</a:t>
            </a:r>
          </a:p>
          <a:p>
            <a:pPr marL="285750" indent="-285750">
              <a:buFont typeface="Arial" panose="020B0604020202020204" pitchFamily="34" charset="0"/>
              <a:buChar char="•"/>
            </a:pPr>
            <a:r>
              <a:rPr lang="en-US" sz="1600" b="1" dirty="0"/>
              <a:t>Updating Attributes</a:t>
            </a:r>
            <a:r>
              <a:rPr lang="en-US" sz="1600" dirty="0"/>
              <a:t>: The update_grade() method is called to change the student's grade.</a:t>
            </a:r>
          </a:p>
        </p:txBody>
      </p:sp>
      <p:pic>
        <p:nvPicPr>
          <p:cNvPr id="7" name="Picture 6">
            <a:extLst>
              <a:ext uri="{FF2B5EF4-FFF2-40B4-BE49-F238E27FC236}">
                <a16:creationId xmlns:a16="http://schemas.microsoft.com/office/drawing/2014/main" id="{E6B6727F-A80F-6A85-9AEF-3A96BEFD943D}"/>
              </a:ext>
            </a:extLst>
          </p:cNvPr>
          <p:cNvPicPr>
            <a:picLocks noChangeAspect="1"/>
          </p:cNvPicPr>
          <p:nvPr/>
        </p:nvPicPr>
        <p:blipFill>
          <a:blip r:embed="rId2"/>
          <a:stretch>
            <a:fillRect/>
          </a:stretch>
        </p:blipFill>
        <p:spPr>
          <a:xfrm>
            <a:off x="1664709" y="2189144"/>
            <a:ext cx="3150381" cy="2758140"/>
          </a:xfrm>
          <a:prstGeom prst="rect">
            <a:avLst/>
          </a:prstGeom>
        </p:spPr>
      </p:pic>
    </p:spTree>
    <p:extLst>
      <p:ext uri="{BB962C8B-B14F-4D97-AF65-F5344CB8AC3E}">
        <p14:creationId xmlns:p14="http://schemas.microsoft.com/office/powerpoint/2010/main" val="22483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CCABE-6DC7-6E09-DDD4-5EF897A22D70}"/>
              </a:ext>
            </a:extLst>
          </p:cNvPr>
          <p:cNvSpPr txBox="1"/>
          <p:nvPr/>
        </p:nvSpPr>
        <p:spPr>
          <a:xfrm>
            <a:off x="1470746" y="1663345"/>
            <a:ext cx="5098473" cy="369332"/>
          </a:xfrm>
          <a:prstGeom prst="rect">
            <a:avLst/>
          </a:prstGeom>
          <a:noFill/>
        </p:spPr>
        <p:txBody>
          <a:bodyPr wrap="square">
            <a:spAutoFit/>
          </a:bodyPr>
          <a:lstStyle/>
          <a:p>
            <a:r>
              <a:rPr lang="en-US" dirty="0"/>
              <a:t>Using a Method to Return Information</a:t>
            </a:r>
          </a:p>
        </p:txBody>
      </p:sp>
      <p:sp>
        <p:nvSpPr>
          <p:cNvPr id="3" name="TextBox 2">
            <a:extLst>
              <a:ext uri="{FF2B5EF4-FFF2-40B4-BE49-F238E27FC236}">
                <a16:creationId xmlns:a16="http://schemas.microsoft.com/office/drawing/2014/main" id="{CD8CC6A2-6FF9-01DE-E59C-D0FAF494AA38}"/>
              </a:ext>
            </a:extLst>
          </p:cNvPr>
          <p:cNvSpPr txBox="1"/>
          <p:nvPr/>
        </p:nvSpPr>
        <p:spPr>
          <a:xfrm>
            <a:off x="161638" y="1223433"/>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8D48539B-6AD2-CD12-2E44-90552E0DF20C}"/>
              </a:ext>
            </a:extLst>
          </p:cNvPr>
          <p:cNvSpPr txBox="1"/>
          <p:nvPr/>
        </p:nvSpPr>
        <p:spPr>
          <a:xfrm>
            <a:off x="1470746" y="4731108"/>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Method Returning Information</a:t>
            </a:r>
            <a:r>
              <a:rPr lang="en-US" sz="1600" dirty="0"/>
              <a:t>: get_description(self) returns a formatted string containing the book's title and author.</a:t>
            </a:r>
          </a:p>
          <a:p>
            <a:pPr marL="285750" indent="-285750">
              <a:buFont typeface="Arial" panose="020B0604020202020204" pitchFamily="34" charset="0"/>
              <a:buChar char="•"/>
            </a:pPr>
            <a:r>
              <a:rPr lang="en-US" sz="1600" b="1" dirty="0"/>
              <a:t>Object Creation</a:t>
            </a:r>
            <a:r>
              <a:rPr lang="en-US" sz="1600" dirty="0"/>
              <a:t>: book1 = Book("1984", "George Orwell") creates a Book object.</a:t>
            </a:r>
          </a:p>
          <a:p>
            <a:pPr marL="285750" indent="-285750">
              <a:buFont typeface="Arial" panose="020B0604020202020204" pitchFamily="34" charset="0"/>
              <a:buChar char="•"/>
            </a:pPr>
            <a:r>
              <a:rPr lang="en-US" sz="1600" b="1" dirty="0"/>
              <a:t>Calling Method</a:t>
            </a:r>
            <a:r>
              <a:rPr lang="en-US" sz="1600" dirty="0"/>
              <a:t>: The get_description() method is called to get a string describing the book.</a:t>
            </a:r>
          </a:p>
        </p:txBody>
      </p:sp>
      <p:pic>
        <p:nvPicPr>
          <p:cNvPr id="7" name="Picture 6">
            <a:extLst>
              <a:ext uri="{FF2B5EF4-FFF2-40B4-BE49-F238E27FC236}">
                <a16:creationId xmlns:a16="http://schemas.microsoft.com/office/drawing/2014/main" id="{1715C165-637D-F477-01A4-606886CDC9A4}"/>
              </a:ext>
            </a:extLst>
          </p:cNvPr>
          <p:cNvPicPr>
            <a:picLocks noChangeAspect="1"/>
          </p:cNvPicPr>
          <p:nvPr/>
        </p:nvPicPr>
        <p:blipFill>
          <a:blip r:embed="rId2"/>
          <a:stretch>
            <a:fillRect/>
          </a:stretch>
        </p:blipFill>
        <p:spPr>
          <a:xfrm>
            <a:off x="1470746" y="2281382"/>
            <a:ext cx="3171699" cy="2309160"/>
          </a:xfrm>
          <a:prstGeom prst="rect">
            <a:avLst/>
          </a:prstGeom>
        </p:spPr>
      </p:pic>
    </p:spTree>
    <p:extLst>
      <p:ext uri="{BB962C8B-B14F-4D97-AF65-F5344CB8AC3E}">
        <p14:creationId xmlns:p14="http://schemas.microsoft.com/office/powerpoint/2010/main" val="381357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C17C5-C140-1587-8EAC-AA0D947398F6}"/>
              </a:ext>
            </a:extLst>
          </p:cNvPr>
          <p:cNvSpPr txBox="1"/>
          <p:nvPr/>
        </p:nvSpPr>
        <p:spPr>
          <a:xfrm>
            <a:off x="932873" y="1371660"/>
            <a:ext cx="1320801" cy="400110"/>
          </a:xfrm>
          <a:prstGeom prst="rect">
            <a:avLst/>
          </a:prstGeom>
          <a:noFill/>
        </p:spPr>
        <p:txBody>
          <a:bodyPr wrap="square">
            <a:spAutoFit/>
          </a:bodyPr>
          <a:lstStyle/>
          <a:p>
            <a:r>
              <a:rPr lang="en-US" sz="2000" b="1" dirty="0">
                <a:solidFill>
                  <a:srgbClr val="1869A6"/>
                </a:solidFill>
              </a:rPr>
              <a:t>Summary</a:t>
            </a:r>
            <a:endParaRPr lang="en-US" b="1" dirty="0">
              <a:solidFill>
                <a:srgbClr val="1869A6"/>
              </a:solidFill>
            </a:endParaRPr>
          </a:p>
        </p:txBody>
      </p:sp>
      <p:sp>
        <p:nvSpPr>
          <p:cNvPr id="5" name="TextBox 4">
            <a:extLst>
              <a:ext uri="{FF2B5EF4-FFF2-40B4-BE49-F238E27FC236}">
                <a16:creationId xmlns:a16="http://schemas.microsoft.com/office/drawing/2014/main" id="{6F37A7A8-BC5B-46BE-79E8-31A46BFCA9D9}"/>
              </a:ext>
            </a:extLst>
          </p:cNvPr>
          <p:cNvSpPr txBox="1"/>
          <p:nvPr/>
        </p:nvSpPr>
        <p:spPr>
          <a:xfrm>
            <a:off x="1413162" y="1990866"/>
            <a:ext cx="8589819" cy="3139321"/>
          </a:xfrm>
          <a:prstGeom prst="rect">
            <a:avLst/>
          </a:prstGeom>
          <a:noFill/>
        </p:spPr>
        <p:txBody>
          <a:bodyPr wrap="square">
            <a:spAutoFit/>
          </a:bodyPr>
          <a:lstStyle/>
          <a:p>
            <a:pPr marL="285750" indent="-285750">
              <a:buFont typeface="Arial" panose="020B0604020202020204" pitchFamily="34" charset="0"/>
              <a:buChar char="•"/>
            </a:pPr>
            <a:r>
              <a:rPr lang="en-US" b="1" dirty="0"/>
              <a:t>Classes and Objects</a:t>
            </a:r>
            <a:r>
              <a:rPr lang="en-US" dirty="0"/>
              <a:t>: Classes define the blueprint for objects, and objects are instances of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Attributes and Methods</a:t>
            </a:r>
            <a:r>
              <a:rPr lang="en-US" dirty="0"/>
              <a:t>: Attributes store the state of an object, and methods define the behavior of an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Creating Objects</a:t>
            </a:r>
            <a:r>
              <a:rPr lang="en-US" dirty="0"/>
              <a:t>: Objects are created using the class name followed by parentheses, which call the class constructor.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Accessing Methods and Attributes</a:t>
            </a:r>
            <a:r>
              <a:rPr lang="en-US" dirty="0"/>
              <a:t>: Use dot notation (object.method() or object.attribute) to call methods and access or modify attributes.</a:t>
            </a:r>
          </a:p>
        </p:txBody>
      </p:sp>
    </p:spTree>
    <p:extLst>
      <p:ext uri="{BB962C8B-B14F-4D97-AF65-F5344CB8AC3E}">
        <p14:creationId xmlns:p14="http://schemas.microsoft.com/office/powerpoint/2010/main" val="89848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0473F-72E4-B098-A787-DF68C7676317}"/>
              </a:ext>
            </a:extLst>
          </p:cNvPr>
          <p:cNvSpPr txBox="1"/>
          <p:nvPr/>
        </p:nvSpPr>
        <p:spPr>
          <a:xfrm>
            <a:off x="3911600" y="2782669"/>
            <a:ext cx="4368800" cy="646331"/>
          </a:xfrm>
          <a:prstGeom prst="rect">
            <a:avLst/>
          </a:prstGeom>
          <a:noFill/>
        </p:spPr>
        <p:txBody>
          <a:bodyPr wrap="square">
            <a:spAutoFit/>
          </a:bodyPr>
          <a:lstStyle/>
          <a:p>
            <a:pPr algn="ctr"/>
            <a:r>
              <a:rPr lang="en-US" sz="3600" b="1" dirty="0">
                <a:solidFill>
                  <a:srgbClr val="2AAF82"/>
                </a:solidFill>
              </a:rPr>
              <a:t>Practical Examples</a:t>
            </a:r>
          </a:p>
        </p:txBody>
      </p:sp>
    </p:spTree>
    <p:extLst>
      <p:ext uri="{BB962C8B-B14F-4D97-AF65-F5344CB8AC3E}">
        <p14:creationId xmlns:p14="http://schemas.microsoft.com/office/powerpoint/2010/main" val="6323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6A474-F3FF-61A1-4287-53AAF405851D}"/>
              </a:ext>
            </a:extLst>
          </p:cNvPr>
          <p:cNvSpPr txBox="1"/>
          <p:nvPr/>
        </p:nvSpPr>
        <p:spPr>
          <a:xfrm>
            <a:off x="591128" y="1260825"/>
            <a:ext cx="6096000" cy="400110"/>
          </a:xfrm>
          <a:prstGeom prst="rect">
            <a:avLst/>
          </a:prstGeom>
          <a:noFill/>
        </p:spPr>
        <p:txBody>
          <a:bodyPr wrap="square">
            <a:spAutoFit/>
          </a:bodyPr>
          <a:lstStyle/>
          <a:p>
            <a:r>
              <a:rPr lang="en-US" sz="2000" b="1" dirty="0">
                <a:solidFill>
                  <a:srgbClr val="1869A6"/>
                </a:solidFill>
              </a:rPr>
              <a:t>Managing a Simple Inventory System</a:t>
            </a:r>
          </a:p>
        </p:txBody>
      </p:sp>
      <p:pic>
        <p:nvPicPr>
          <p:cNvPr id="7" name="Picture 6">
            <a:extLst>
              <a:ext uri="{FF2B5EF4-FFF2-40B4-BE49-F238E27FC236}">
                <a16:creationId xmlns:a16="http://schemas.microsoft.com/office/drawing/2014/main" id="{25FC6CA6-8C4D-7C30-916F-E90447D8371F}"/>
              </a:ext>
            </a:extLst>
          </p:cNvPr>
          <p:cNvPicPr>
            <a:picLocks noChangeAspect="1"/>
          </p:cNvPicPr>
          <p:nvPr/>
        </p:nvPicPr>
        <p:blipFill>
          <a:blip r:embed="rId2"/>
          <a:stretch>
            <a:fillRect/>
          </a:stretch>
        </p:blipFill>
        <p:spPr>
          <a:xfrm>
            <a:off x="803564" y="1929184"/>
            <a:ext cx="5276376" cy="3667991"/>
          </a:xfrm>
          <a:prstGeom prst="rect">
            <a:avLst/>
          </a:prstGeom>
        </p:spPr>
      </p:pic>
      <p:sp>
        <p:nvSpPr>
          <p:cNvPr id="8" name="TextBox 7">
            <a:extLst>
              <a:ext uri="{FF2B5EF4-FFF2-40B4-BE49-F238E27FC236}">
                <a16:creationId xmlns:a16="http://schemas.microsoft.com/office/drawing/2014/main" id="{9D7AA559-26D8-DC37-E49B-F88A21F66311}"/>
              </a:ext>
            </a:extLst>
          </p:cNvPr>
          <p:cNvSpPr txBox="1"/>
          <p:nvPr/>
        </p:nvSpPr>
        <p:spPr>
          <a:xfrm>
            <a:off x="6419272" y="1929184"/>
            <a:ext cx="3620655" cy="2031325"/>
          </a:xfrm>
          <a:prstGeom prst="rect">
            <a:avLst/>
          </a:prstGeom>
          <a:noFill/>
        </p:spPr>
        <p:txBody>
          <a:bodyPr wrap="square">
            <a:spAutoFit/>
          </a:bodyPr>
          <a:lstStyle/>
          <a:p>
            <a:pPr marL="285750" indent="-285750">
              <a:buFont typeface="Arial" panose="020B0604020202020204" pitchFamily="34" charset="0"/>
              <a:buChar char="•"/>
            </a:pPr>
            <a:r>
              <a:rPr lang="en-US" dirty="0"/>
              <a:t> The Product class models a product in an inventory system, with attributes for name, price, and quantity. It includes methods to restock and sell the product, which update the quantity accordingly.</a:t>
            </a:r>
          </a:p>
        </p:txBody>
      </p:sp>
    </p:spTree>
    <p:extLst>
      <p:ext uri="{BB962C8B-B14F-4D97-AF65-F5344CB8AC3E}">
        <p14:creationId xmlns:p14="http://schemas.microsoft.com/office/powerpoint/2010/main" val="38756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C6861-5E75-7FE2-B74F-B40DD174E8B7}"/>
              </a:ext>
            </a:extLst>
          </p:cNvPr>
          <p:cNvSpPr txBox="1"/>
          <p:nvPr/>
        </p:nvSpPr>
        <p:spPr>
          <a:xfrm>
            <a:off x="701965" y="1480483"/>
            <a:ext cx="6096000" cy="400110"/>
          </a:xfrm>
          <a:prstGeom prst="rect">
            <a:avLst/>
          </a:prstGeom>
          <a:noFill/>
        </p:spPr>
        <p:txBody>
          <a:bodyPr wrap="square">
            <a:spAutoFit/>
          </a:bodyPr>
          <a:lstStyle/>
          <a:p>
            <a:r>
              <a:rPr lang="en-US" sz="2000" b="1" dirty="0">
                <a:solidFill>
                  <a:srgbClr val="1869A6"/>
                </a:solidFill>
              </a:rPr>
              <a:t>Simple Calculator Class</a:t>
            </a:r>
          </a:p>
        </p:txBody>
      </p:sp>
      <p:sp>
        <p:nvSpPr>
          <p:cNvPr id="4" name="TextBox 3">
            <a:extLst>
              <a:ext uri="{FF2B5EF4-FFF2-40B4-BE49-F238E27FC236}">
                <a16:creationId xmlns:a16="http://schemas.microsoft.com/office/drawing/2014/main" id="{69A6CECC-E4E4-09AE-0E2C-AA01C04D056E}"/>
              </a:ext>
            </a:extLst>
          </p:cNvPr>
          <p:cNvSpPr txBox="1"/>
          <p:nvPr/>
        </p:nvSpPr>
        <p:spPr>
          <a:xfrm>
            <a:off x="5070763" y="1985818"/>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Calculator class defines methods for basic arithmetic operations: add, subtract, multiply, and divide. It checks for division by zero to prevent errors.</a:t>
            </a:r>
          </a:p>
        </p:txBody>
      </p:sp>
      <p:pic>
        <p:nvPicPr>
          <p:cNvPr id="7" name="Picture 6">
            <a:extLst>
              <a:ext uri="{FF2B5EF4-FFF2-40B4-BE49-F238E27FC236}">
                <a16:creationId xmlns:a16="http://schemas.microsoft.com/office/drawing/2014/main" id="{548D86CF-BB5C-C1C9-A2E9-BD2CFB2E4C51}"/>
              </a:ext>
            </a:extLst>
          </p:cNvPr>
          <p:cNvPicPr>
            <a:picLocks noChangeAspect="1"/>
          </p:cNvPicPr>
          <p:nvPr/>
        </p:nvPicPr>
        <p:blipFill>
          <a:blip r:embed="rId2"/>
          <a:stretch>
            <a:fillRect/>
          </a:stretch>
        </p:blipFill>
        <p:spPr>
          <a:xfrm>
            <a:off x="701965" y="1985818"/>
            <a:ext cx="4206244" cy="4306576"/>
          </a:xfrm>
          <a:prstGeom prst="rect">
            <a:avLst/>
          </a:prstGeom>
        </p:spPr>
      </p:pic>
    </p:spTree>
    <p:extLst>
      <p:ext uri="{BB962C8B-B14F-4D97-AF65-F5344CB8AC3E}">
        <p14:creationId xmlns:p14="http://schemas.microsoft.com/office/powerpoint/2010/main" val="203566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DF4EE-CB02-24C8-70DD-ACBD1DF13714}"/>
              </a:ext>
            </a:extLst>
          </p:cNvPr>
          <p:cNvSpPr txBox="1"/>
          <p:nvPr/>
        </p:nvSpPr>
        <p:spPr>
          <a:xfrm>
            <a:off x="701964" y="1574862"/>
            <a:ext cx="6096000" cy="400110"/>
          </a:xfrm>
          <a:prstGeom prst="rect">
            <a:avLst/>
          </a:prstGeom>
          <a:noFill/>
        </p:spPr>
        <p:txBody>
          <a:bodyPr wrap="square">
            <a:spAutoFit/>
          </a:bodyPr>
          <a:lstStyle/>
          <a:p>
            <a:r>
              <a:rPr lang="en-US" sz="2000" b="1" dirty="0">
                <a:solidFill>
                  <a:srgbClr val="1869A6"/>
                </a:solidFill>
              </a:rPr>
              <a:t>Creating a Student Management System</a:t>
            </a:r>
          </a:p>
        </p:txBody>
      </p:sp>
      <p:sp>
        <p:nvSpPr>
          <p:cNvPr id="3" name="TextBox 2">
            <a:extLst>
              <a:ext uri="{FF2B5EF4-FFF2-40B4-BE49-F238E27FC236}">
                <a16:creationId xmlns:a16="http://schemas.microsoft.com/office/drawing/2014/main" id="{3D66BE33-2B64-127E-E44E-7FAD8D4AF07F}"/>
              </a:ext>
            </a:extLst>
          </p:cNvPr>
          <p:cNvSpPr txBox="1"/>
          <p:nvPr/>
        </p:nvSpPr>
        <p:spPr>
          <a:xfrm>
            <a:off x="6797964" y="2217702"/>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Student class allows creating student objects with a name and ID. The enroll method adds courses to the student's list, and display_info shows the student's details.</a:t>
            </a:r>
          </a:p>
        </p:txBody>
      </p:sp>
      <p:pic>
        <p:nvPicPr>
          <p:cNvPr id="6" name="Picture 5">
            <a:extLst>
              <a:ext uri="{FF2B5EF4-FFF2-40B4-BE49-F238E27FC236}">
                <a16:creationId xmlns:a16="http://schemas.microsoft.com/office/drawing/2014/main" id="{E5EC815B-8D55-AB48-0488-92F6C0303EA3}"/>
              </a:ext>
            </a:extLst>
          </p:cNvPr>
          <p:cNvPicPr>
            <a:picLocks noChangeAspect="1"/>
          </p:cNvPicPr>
          <p:nvPr/>
        </p:nvPicPr>
        <p:blipFill>
          <a:blip r:embed="rId2"/>
          <a:stretch>
            <a:fillRect/>
          </a:stretch>
        </p:blipFill>
        <p:spPr>
          <a:xfrm>
            <a:off x="701964" y="2055850"/>
            <a:ext cx="6017203" cy="3370539"/>
          </a:xfrm>
          <a:prstGeom prst="rect">
            <a:avLst/>
          </a:prstGeom>
        </p:spPr>
      </p:pic>
    </p:spTree>
    <p:extLst>
      <p:ext uri="{BB962C8B-B14F-4D97-AF65-F5344CB8AC3E}">
        <p14:creationId xmlns:p14="http://schemas.microsoft.com/office/powerpoint/2010/main" val="62563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3DEAE-DAEA-B4E2-F565-78934385A75D}"/>
              </a:ext>
            </a:extLst>
          </p:cNvPr>
          <p:cNvSpPr txBox="1"/>
          <p:nvPr/>
        </p:nvSpPr>
        <p:spPr>
          <a:xfrm>
            <a:off x="759114" y="1462890"/>
            <a:ext cx="6096000" cy="400110"/>
          </a:xfrm>
          <a:prstGeom prst="rect">
            <a:avLst/>
          </a:prstGeom>
          <a:noFill/>
        </p:spPr>
        <p:txBody>
          <a:bodyPr wrap="square">
            <a:spAutoFit/>
          </a:bodyPr>
          <a:lstStyle/>
          <a:p>
            <a:r>
              <a:rPr lang="en-US" sz="2000" b="1" dirty="0">
                <a:solidFill>
                  <a:srgbClr val="1869A6"/>
                </a:solidFill>
              </a:rPr>
              <a:t>Modeling a Bank Account</a:t>
            </a:r>
          </a:p>
        </p:txBody>
      </p:sp>
      <p:sp>
        <p:nvSpPr>
          <p:cNvPr id="3" name="TextBox 2">
            <a:extLst>
              <a:ext uri="{FF2B5EF4-FFF2-40B4-BE49-F238E27FC236}">
                <a16:creationId xmlns:a16="http://schemas.microsoft.com/office/drawing/2014/main" id="{0F567967-1E1B-7495-03B3-91BD70590E11}"/>
              </a:ext>
            </a:extLst>
          </p:cNvPr>
          <p:cNvSpPr txBox="1"/>
          <p:nvPr/>
        </p:nvSpPr>
        <p:spPr>
          <a:xfrm>
            <a:off x="5675456" y="1863000"/>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BankAccount class simulates a bank account with methods to deposit and withdraw money, while ensuring that withdrawals do not exceed the account balance.</a:t>
            </a:r>
          </a:p>
        </p:txBody>
      </p:sp>
      <p:pic>
        <p:nvPicPr>
          <p:cNvPr id="6" name="Picture 5">
            <a:extLst>
              <a:ext uri="{FF2B5EF4-FFF2-40B4-BE49-F238E27FC236}">
                <a16:creationId xmlns:a16="http://schemas.microsoft.com/office/drawing/2014/main" id="{18DEDEE1-50B8-1669-69FB-998655B95EE8}"/>
              </a:ext>
            </a:extLst>
          </p:cNvPr>
          <p:cNvPicPr>
            <a:picLocks noChangeAspect="1"/>
          </p:cNvPicPr>
          <p:nvPr/>
        </p:nvPicPr>
        <p:blipFill>
          <a:blip r:embed="rId2"/>
          <a:stretch>
            <a:fillRect/>
          </a:stretch>
        </p:blipFill>
        <p:spPr>
          <a:xfrm>
            <a:off x="759114" y="1987298"/>
            <a:ext cx="4801177" cy="3884864"/>
          </a:xfrm>
          <a:prstGeom prst="rect">
            <a:avLst/>
          </a:prstGeom>
        </p:spPr>
      </p:pic>
    </p:spTree>
    <p:extLst>
      <p:ext uri="{BB962C8B-B14F-4D97-AF65-F5344CB8AC3E}">
        <p14:creationId xmlns:p14="http://schemas.microsoft.com/office/powerpoint/2010/main" val="29080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A9790-4B30-A207-1AFE-16D7C257BD41}"/>
              </a:ext>
            </a:extLst>
          </p:cNvPr>
          <p:cNvSpPr txBox="1"/>
          <p:nvPr/>
        </p:nvSpPr>
        <p:spPr>
          <a:xfrm>
            <a:off x="692727" y="1353188"/>
            <a:ext cx="6096000" cy="400110"/>
          </a:xfrm>
          <a:prstGeom prst="rect">
            <a:avLst/>
          </a:prstGeom>
          <a:noFill/>
        </p:spPr>
        <p:txBody>
          <a:bodyPr wrap="square">
            <a:spAutoFit/>
          </a:bodyPr>
          <a:lstStyle/>
          <a:p>
            <a:r>
              <a:rPr lang="en-US" sz="2000" b="1" dirty="0">
                <a:solidFill>
                  <a:srgbClr val="1869A6"/>
                </a:solidFill>
              </a:rPr>
              <a:t>Modeling a Simple Library System</a:t>
            </a:r>
          </a:p>
        </p:txBody>
      </p:sp>
      <p:sp>
        <p:nvSpPr>
          <p:cNvPr id="3" name="TextBox 2">
            <a:extLst>
              <a:ext uri="{FF2B5EF4-FFF2-40B4-BE49-F238E27FC236}">
                <a16:creationId xmlns:a16="http://schemas.microsoft.com/office/drawing/2014/main" id="{F8F74F22-75F9-F54F-4B6C-5377362099C9}"/>
              </a:ext>
            </a:extLst>
          </p:cNvPr>
          <p:cNvSpPr txBox="1"/>
          <p:nvPr/>
        </p:nvSpPr>
        <p:spPr>
          <a:xfrm>
            <a:off x="4742583" y="1951672"/>
            <a:ext cx="3620655" cy="1477328"/>
          </a:xfrm>
          <a:prstGeom prst="rect">
            <a:avLst/>
          </a:prstGeom>
          <a:noFill/>
        </p:spPr>
        <p:txBody>
          <a:bodyPr wrap="square">
            <a:spAutoFit/>
          </a:bodyPr>
          <a:lstStyle/>
          <a:p>
            <a:pPr marL="285750" indent="-285750">
              <a:buFont typeface="Arial" panose="020B0604020202020204" pitchFamily="34" charset="0"/>
              <a:buChar char="•"/>
            </a:pPr>
            <a:r>
              <a:rPr lang="en-US" dirty="0"/>
              <a:t>The Book class represents a book with a title and author. The Library class manages a collection of books, allowing books to be added and listed.</a:t>
            </a:r>
          </a:p>
        </p:txBody>
      </p:sp>
      <p:pic>
        <p:nvPicPr>
          <p:cNvPr id="6" name="Picture 5">
            <a:extLst>
              <a:ext uri="{FF2B5EF4-FFF2-40B4-BE49-F238E27FC236}">
                <a16:creationId xmlns:a16="http://schemas.microsoft.com/office/drawing/2014/main" id="{25D72E5C-9A92-CDEE-72AB-471BD076AEFB}"/>
              </a:ext>
            </a:extLst>
          </p:cNvPr>
          <p:cNvPicPr>
            <a:picLocks noChangeAspect="1"/>
          </p:cNvPicPr>
          <p:nvPr/>
        </p:nvPicPr>
        <p:blipFill>
          <a:blip r:embed="rId2"/>
          <a:stretch>
            <a:fillRect/>
          </a:stretch>
        </p:blipFill>
        <p:spPr>
          <a:xfrm>
            <a:off x="981684" y="1995055"/>
            <a:ext cx="3666949" cy="4214812"/>
          </a:xfrm>
          <a:prstGeom prst="rect">
            <a:avLst/>
          </a:prstGeom>
        </p:spPr>
      </p:pic>
    </p:spTree>
    <p:extLst>
      <p:ext uri="{BB962C8B-B14F-4D97-AF65-F5344CB8AC3E}">
        <p14:creationId xmlns:p14="http://schemas.microsoft.com/office/powerpoint/2010/main" val="64603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D8AEB-272E-D740-7A19-DC5ACF4D9AB0}"/>
              </a:ext>
            </a:extLst>
          </p:cNvPr>
          <p:cNvSpPr txBox="1"/>
          <p:nvPr/>
        </p:nvSpPr>
        <p:spPr>
          <a:xfrm>
            <a:off x="701965" y="1427079"/>
            <a:ext cx="6096000" cy="400110"/>
          </a:xfrm>
          <a:prstGeom prst="rect">
            <a:avLst/>
          </a:prstGeom>
          <a:noFill/>
        </p:spPr>
        <p:txBody>
          <a:bodyPr wrap="square">
            <a:spAutoFit/>
          </a:bodyPr>
          <a:lstStyle/>
          <a:p>
            <a:r>
              <a:rPr lang="en-US" sz="2000" b="1" dirty="0">
                <a:solidFill>
                  <a:srgbClr val="1869A6"/>
                </a:solidFill>
              </a:rPr>
              <a:t>Simple Voting System</a:t>
            </a:r>
          </a:p>
        </p:txBody>
      </p:sp>
      <p:sp>
        <p:nvSpPr>
          <p:cNvPr id="3" name="TextBox 2">
            <a:extLst>
              <a:ext uri="{FF2B5EF4-FFF2-40B4-BE49-F238E27FC236}">
                <a16:creationId xmlns:a16="http://schemas.microsoft.com/office/drawing/2014/main" id="{700F820C-453D-892A-705A-5B0F279B217A}"/>
              </a:ext>
            </a:extLst>
          </p:cNvPr>
          <p:cNvSpPr txBox="1"/>
          <p:nvPr/>
        </p:nvSpPr>
        <p:spPr>
          <a:xfrm>
            <a:off x="4881129" y="2004235"/>
            <a:ext cx="3620655" cy="2031325"/>
          </a:xfrm>
          <a:prstGeom prst="rect">
            <a:avLst/>
          </a:prstGeom>
          <a:noFill/>
        </p:spPr>
        <p:txBody>
          <a:bodyPr wrap="square">
            <a:spAutoFit/>
          </a:bodyPr>
          <a:lstStyle/>
          <a:p>
            <a:pPr marL="285750" indent="-285750">
              <a:buFont typeface="Arial" panose="020B0604020202020204" pitchFamily="34" charset="0"/>
              <a:buChar char="•"/>
            </a:pPr>
            <a:r>
              <a:rPr lang="en-US" dirty="0"/>
              <a:t>The Candidate class models a candidate in a voting system, tracking the number of votes received. The add_vote method increments the vote count, and the display method shows the candidate's details.</a:t>
            </a:r>
          </a:p>
        </p:txBody>
      </p:sp>
      <p:pic>
        <p:nvPicPr>
          <p:cNvPr id="6" name="Picture 5">
            <a:extLst>
              <a:ext uri="{FF2B5EF4-FFF2-40B4-BE49-F238E27FC236}">
                <a16:creationId xmlns:a16="http://schemas.microsoft.com/office/drawing/2014/main" id="{B6BE480B-7DB1-FF10-9326-24DD5A794FF2}"/>
              </a:ext>
            </a:extLst>
          </p:cNvPr>
          <p:cNvPicPr>
            <a:picLocks noChangeAspect="1"/>
          </p:cNvPicPr>
          <p:nvPr/>
        </p:nvPicPr>
        <p:blipFill>
          <a:blip r:embed="rId2"/>
          <a:stretch>
            <a:fillRect/>
          </a:stretch>
        </p:blipFill>
        <p:spPr>
          <a:xfrm>
            <a:off x="701965" y="2045426"/>
            <a:ext cx="4017818" cy="3980268"/>
          </a:xfrm>
          <a:prstGeom prst="rect">
            <a:avLst/>
          </a:prstGeom>
        </p:spPr>
      </p:pic>
    </p:spTree>
    <p:extLst>
      <p:ext uri="{BB962C8B-B14F-4D97-AF65-F5344CB8AC3E}">
        <p14:creationId xmlns:p14="http://schemas.microsoft.com/office/powerpoint/2010/main" val="234737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72299F-88FE-8E94-048B-FEF8F44C3D20}"/>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3" name="Table 2">
            <a:extLst>
              <a:ext uri="{FF2B5EF4-FFF2-40B4-BE49-F238E27FC236}">
                <a16:creationId xmlns:a16="http://schemas.microsoft.com/office/drawing/2014/main" id="{70F451A3-D196-7649-89A9-52B563AFC8EA}"/>
              </a:ext>
            </a:extLst>
          </p:cNvPr>
          <p:cNvGraphicFramePr>
            <a:graphicFrameLocks noGrp="1"/>
          </p:cNvGraphicFramePr>
          <p:nvPr>
            <p:extLst>
              <p:ext uri="{D42A27DB-BD31-4B8C-83A1-F6EECF244321}">
                <p14:modId xmlns:p14="http://schemas.microsoft.com/office/powerpoint/2010/main" val="3227770086"/>
              </p:ext>
            </p:extLst>
          </p:nvPr>
        </p:nvGraphicFramePr>
        <p:xfrm>
          <a:off x="2596378" y="2225964"/>
          <a:ext cx="6999244" cy="1474963"/>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Introduction to OOP Concepts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Defining Classes and Creating Objects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r h="496421">
                <a:tc>
                  <a:txBody>
                    <a:bodyPr/>
                    <a:lstStyle/>
                    <a:p>
                      <a:pPr algn="ctr"/>
                      <a:r>
                        <a:rPr lang="en-US" b="1"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Practical 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1545105015"/>
                  </a:ext>
                </a:extLst>
              </a:tr>
            </a:tbl>
          </a:graphicData>
        </a:graphic>
      </p:graphicFrame>
    </p:spTree>
    <p:extLst>
      <p:ext uri="{BB962C8B-B14F-4D97-AF65-F5344CB8AC3E}">
        <p14:creationId xmlns:p14="http://schemas.microsoft.com/office/powerpoint/2010/main" val="28266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0B1E1-7802-27F3-83E6-A6624AA63D7A}"/>
              </a:ext>
            </a:extLst>
          </p:cNvPr>
          <p:cNvSpPr txBox="1"/>
          <p:nvPr/>
        </p:nvSpPr>
        <p:spPr>
          <a:xfrm>
            <a:off x="674255" y="1170699"/>
            <a:ext cx="6096000" cy="400110"/>
          </a:xfrm>
          <a:prstGeom prst="rect">
            <a:avLst/>
          </a:prstGeom>
          <a:noFill/>
        </p:spPr>
        <p:txBody>
          <a:bodyPr wrap="square">
            <a:spAutoFit/>
          </a:bodyPr>
          <a:lstStyle/>
          <a:p>
            <a:r>
              <a:rPr lang="en-US" sz="2000" b="1" dirty="0">
                <a:solidFill>
                  <a:srgbClr val="1869A6"/>
                </a:solidFill>
              </a:rPr>
              <a:t>Simple Temperature Converter</a:t>
            </a:r>
          </a:p>
        </p:txBody>
      </p:sp>
      <p:sp>
        <p:nvSpPr>
          <p:cNvPr id="3" name="TextBox 2">
            <a:extLst>
              <a:ext uri="{FF2B5EF4-FFF2-40B4-BE49-F238E27FC236}">
                <a16:creationId xmlns:a16="http://schemas.microsoft.com/office/drawing/2014/main" id="{575119B9-C254-A007-3CA3-FFB8221344CC}"/>
              </a:ext>
            </a:extLst>
          </p:cNvPr>
          <p:cNvSpPr txBox="1"/>
          <p:nvPr/>
        </p:nvSpPr>
        <p:spPr>
          <a:xfrm>
            <a:off x="891020" y="4535054"/>
            <a:ext cx="3620655" cy="1477328"/>
          </a:xfrm>
          <a:prstGeom prst="rect">
            <a:avLst/>
          </a:prstGeom>
          <a:noFill/>
        </p:spPr>
        <p:txBody>
          <a:bodyPr wrap="square">
            <a:spAutoFit/>
          </a:bodyPr>
          <a:lstStyle/>
          <a:p>
            <a:pPr marL="285750" indent="-285750">
              <a:buFont typeface="Arial" panose="020B0604020202020204" pitchFamily="34" charset="0"/>
              <a:buChar char="•"/>
            </a:pPr>
            <a:r>
              <a:rPr lang="en-US" dirty="0"/>
              <a:t>The TemperatureConverter class converts a temperature in Celsius to Fahrenheit and Kelvin using methods to_fahrenheit and to_kelvin.</a:t>
            </a:r>
          </a:p>
        </p:txBody>
      </p:sp>
      <p:pic>
        <p:nvPicPr>
          <p:cNvPr id="6" name="Picture 5">
            <a:extLst>
              <a:ext uri="{FF2B5EF4-FFF2-40B4-BE49-F238E27FC236}">
                <a16:creationId xmlns:a16="http://schemas.microsoft.com/office/drawing/2014/main" id="{43A0AA7E-2D93-AA7A-6CEB-8A5740C9B330}"/>
              </a:ext>
            </a:extLst>
          </p:cNvPr>
          <p:cNvPicPr>
            <a:picLocks noChangeAspect="1"/>
          </p:cNvPicPr>
          <p:nvPr/>
        </p:nvPicPr>
        <p:blipFill>
          <a:blip r:embed="rId2"/>
          <a:stretch>
            <a:fillRect/>
          </a:stretch>
        </p:blipFill>
        <p:spPr>
          <a:xfrm>
            <a:off x="767917" y="1736076"/>
            <a:ext cx="4469102" cy="2633711"/>
          </a:xfrm>
          <a:prstGeom prst="rect">
            <a:avLst/>
          </a:prstGeom>
        </p:spPr>
      </p:pic>
    </p:spTree>
    <p:extLst>
      <p:ext uri="{BB962C8B-B14F-4D97-AF65-F5344CB8AC3E}">
        <p14:creationId xmlns:p14="http://schemas.microsoft.com/office/powerpoint/2010/main" val="407429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750AD-7436-ABDB-D8AA-9D01BE6C685C}"/>
              </a:ext>
            </a:extLst>
          </p:cNvPr>
          <p:cNvSpPr txBox="1"/>
          <p:nvPr/>
        </p:nvSpPr>
        <p:spPr>
          <a:xfrm>
            <a:off x="637309" y="1395433"/>
            <a:ext cx="6096000" cy="400110"/>
          </a:xfrm>
          <a:prstGeom prst="rect">
            <a:avLst/>
          </a:prstGeom>
          <a:noFill/>
        </p:spPr>
        <p:txBody>
          <a:bodyPr wrap="square">
            <a:spAutoFit/>
          </a:bodyPr>
          <a:lstStyle/>
          <a:p>
            <a:r>
              <a:rPr lang="en-US" sz="2000" b="1" dirty="0">
                <a:solidFill>
                  <a:srgbClr val="1869A6"/>
                </a:solidFill>
              </a:rPr>
              <a:t>Modeling a Car Rental System</a:t>
            </a:r>
          </a:p>
        </p:txBody>
      </p:sp>
      <p:sp>
        <p:nvSpPr>
          <p:cNvPr id="3" name="TextBox 2">
            <a:extLst>
              <a:ext uri="{FF2B5EF4-FFF2-40B4-BE49-F238E27FC236}">
                <a16:creationId xmlns:a16="http://schemas.microsoft.com/office/drawing/2014/main" id="{078EFBAB-564F-673F-BD88-FD150EA2E926}"/>
              </a:ext>
            </a:extLst>
          </p:cNvPr>
          <p:cNvSpPr txBox="1"/>
          <p:nvPr/>
        </p:nvSpPr>
        <p:spPr>
          <a:xfrm>
            <a:off x="4528417" y="1882014"/>
            <a:ext cx="3620655" cy="1200329"/>
          </a:xfrm>
          <a:prstGeom prst="rect">
            <a:avLst/>
          </a:prstGeom>
          <a:noFill/>
        </p:spPr>
        <p:txBody>
          <a:bodyPr wrap="square">
            <a:spAutoFit/>
          </a:bodyPr>
          <a:lstStyle/>
          <a:p>
            <a:pPr marL="285750" indent="-285750">
              <a:buFont typeface="Arial" panose="020B0604020202020204" pitchFamily="34" charset="0"/>
              <a:buChar char="•"/>
            </a:pPr>
            <a:r>
              <a:rPr lang="en-US" dirty="0"/>
              <a:t>The Car class models a car in a rental system, with methods to rent and return the car, managing its availability state.</a:t>
            </a:r>
          </a:p>
        </p:txBody>
      </p:sp>
      <p:pic>
        <p:nvPicPr>
          <p:cNvPr id="6" name="Picture 5">
            <a:extLst>
              <a:ext uri="{FF2B5EF4-FFF2-40B4-BE49-F238E27FC236}">
                <a16:creationId xmlns:a16="http://schemas.microsoft.com/office/drawing/2014/main" id="{06791F32-5476-C0E4-3FF4-1350D6F627A7}"/>
              </a:ext>
            </a:extLst>
          </p:cNvPr>
          <p:cNvPicPr>
            <a:picLocks noChangeAspect="1"/>
          </p:cNvPicPr>
          <p:nvPr/>
        </p:nvPicPr>
        <p:blipFill>
          <a:blip r:embed="rId2"/>
          <a:stretch>
            <a:fillRect/>
          </a:stretch>
        </p:blipFill>
        <p:spPr>
          <a:xfrm>
            <a:off x="772535" y="1795543"/>
            <a:ext cx="3620656" cy="4169821"/>
          </a:xfrm>
          <a:prstGeom prst="rect">
            <a:avLst/>
          </a:prstGeom>
        </p:spPr>
      </p:pic>
    </p:spTree>
    <p:extLst>
      <p:ext uri="{BB962C8B-B14F-4D97-AF65-F5344CB8AC3E}">
        <p14:creationId xmlns:p14="http://schemas.microsoft.com/office/powerpoint/2010/main" val="321355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99D29-1ABA-85BD-8A3F-93EDF2F7F1BA}"/>
              </a:ext>
            </a:extLst>
          </p:cNvPr>
          <p:cNvSpPr txBox="1"/>
          <p:nvPr/>
        </p:nvSpPr>
        <p:spPr>
          <a:xfrm>
            <a:off x="2244436" y="2782669"/>
            <a:ext cx="7703127" cy="646331"/>
          </a:xfrm>
          <a:prstGeom prst="rect">
            <a:avLst/>
          </a:prstGeom>
          <a:noFill/>
        </p:spPr>
        <p:txBody>
          <a:bodyPr wrap="square">
            <a:spAutoFit/>
          </a:bodyPr>
          <a:lstStyle/>
          <a:p>
            <a:pPr algn="ctr"/>
            <a:r>
              <a:rPr lang="en-US" sz="3600" b="1" dirty="0">
                <a:solidFill>
                  <a:srgbClr val="2AAF82"/>
                </a:solidFill>
              </a:rPr>
              <a:t>Introduction to OOP Concepts</a:t>
            </a:r>
          </a:p>
        </p:txBody>
      </p:sp>
    </p:spTree>
    <p:extLst>
      <p:ext uri="{BB962C8B-B14F-4D97-AF65-F5344CB8AC3E}">
        <p14:creationId xmlns:p14="http://schemas.microsoft.com/office/powerpoint/2010/main" val="337913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17088-131C-FF0D-672E-B34470DA040F}"/>
              </a:ext>
            </a:extLst>
          </p:cNvPr>
          <p:cNvSpPr txBox="1"/>
          <p:nvPr/>
        </p:nvSpPr>
        <p:spPr>
          <a:xfrm>
            <a:off x="378692" y="1498815"/>
            <a:ext cx="4100946" cy="400110"/>
          </a:xfrm>
          <a:prstGeom prst="rect">
            <a:avLst/>
          </a:prstGeom>
          <a:noFill/>
        </p:spPr>
        <p:txBody>
          <a:bodyPr wrap="square">
            <a:spAutoFit/>
          </a:bodyPr>
          <a:lstStyle/>
          <a:p>
            <a:pPr algn="ctr"/>
            <a:r>
              <a:rPr lang="en-US" sz="2000" b="1" dirty="0">
                <a:solidFill>
                  <a:srgbClr val="1869A6"/>
                </a:solidFill>
              </a:rPr>
              <a:t>Introduction to OOP Concepts</a:t>
            </a:r>
          </a:p>
        </p:txBody>
      </p:sp>
      <p:sp>
        <p:nvSpPr>
          <p:cNvPr id="4" name="TextBox 3">
            <a:extLst>
              <a:ext uri="{FF2B5EF4-FFF2-40B4-BE49-F238E27FC236}">
                <a16:creationId xmlns:a16="http://schemas.microsoft.com/office/drawing/2014/main" id="{113F009E-84A2-D8C7-929A-ED686836FD44}"/>
              </a:ext>
            </a:extLst>
          </p:cNvPr>
          <p:cNvSpPr txBox="1"/>
          <p:nvPr/>
        </p:nvSpPr>
        <p:spPr>
          <a:xfrm>
            <a:off x="1514764" y="1990728"/>
            <a:ext cx="10160000" cy="923330"/>
          </a:xfrm>
          <a:prstGeom prst="rect">
            <a:avLst/>
          </a:prstGeom>
          <a:noFill/>
        </p:spPr>
        <p:txBody>
          <a:bodyPr wrap="square">
            <a:spAutoFit/>
          </a:bodyPr>
          <a:lstStyle/>
          <a:p>
            <a:r>
              <a:rPr lang="en-US" dirty="0"/>
              <a:t>Object-Oriented Programming (OOP) is a programming paradigm based on the concept of "objects" that can contain data and methods to manipulate that data. This session covers the fundamental concepts of OOP, defining classes and creating objects, followed by practical examples.</a:t>
            </a:r>
          </a:p>
        </p:txBody>
      </p:sp>
    </p:spTree>
    <p:extLst>
      <p:ext uri="{BB962C8B-B14F-4D97-AF65-F5344CB8AC3E}">
        <p14:creationId xmlns:p14="http://schemas.microsoft.com/office/powerpoint/2010/main" val="343413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4EF5-818C-C3B1-5F7E-05EDED37A383}"/>
              </a:ext>
            </a:extLst>
          </p:cNvPr>
          <p:cNvSpPr txBox="1"/>
          <p:nvPr/>
        </p:nvSpPr>
        <p:spPr>
          <a:xfrm>
            <a:off x="369455" y="1230960"/>
            <a:ext cx="4100946" cy="400110"/>
          </a:xfrm>
          <a:prstGeom prst="rect">
            <a:avLst/>
          </a:prstGeom>
          <a:noFill/>
        </p:spPr>
        <p:txBody>
          <a:bodyPr wrap="square">
            <a:spAutoFit/>
          </a:bodyPr>
          <a:lstStyle/>
          <a:p>
            <a:pPr algn="ctr"/>
            <a:r>
              <a:rPr lang="en-US" sz="2000" b="1" dirty="0">
                <a:solidFill>
                  <a:srgbClr val="1869A6"/>
                </a:solidFill>
              </a:rPr>
              <a:t>Introduction to OOP Concepts</a:t>
            </a:r>
          </a:p>
        </p:txBody>
      </p:sp>
      <p:sp>
        <p:nvSpPr>
          <p:cNvPr id="4" name="TextBox 3">
            <a:extLst>
              <a:ext uri="{FF2B5EF4-FFF2-40B4-BE49-F238E27FC236}">
                <a16:creationId xmlns:a16="http://schemas.microsoft.com/office/drawing/2014/main" id="{6CB1B65B-B03C-74F4-94B9-ABD32C020F9C}"/>
              </a:ext>
            </a:extLst>
          </p:cNvPr>
          <p:cNvSpPr txBox="1"/>
          <p:nvPr/>
        </p:nvSpPr>
        <p:spPr>
          <a:xfrm>
            <a:off x="1496290" y="1631070"/>
            <a:ext cx="2327564" cy="369332"/>
          </a:xfrm>
          <a:prstGeom prst="rect">
            <a:avLst/>
          </a:prstGeom>
          <a:noFill/>
        </p:spPr>
        <p:txBody>
          <a:bodyPr wrap="square">
            <a:spAutoFit/>
          </a:bodyPr>
          <a:lstStyle/>
          <a:p>
            <a:r>
              <a:rPr lang="en-US" b="1" dirty="0"/>
              <a:t>Key OOP Concepts</a:t>
            </a:r>
          </a:p>
        </p:txBody>
      </p:sp>
      <p:sp>
        <p:nvSpPr>
          <p:cNvPr id="7" name="TextBox 6">
            <a:extLst>
              <a:ext uri="{FF2B5EF4-FFF2-40B4-BE49-F238E27FC236}">
                <a16:creationId xmlns:a16="http://schemas.microsoft.com/office/drawing/2014/main" id="{3B5E16CA-9989-1FD5-66A8-7030BF083DEA}"/>
              </a:ext>
            </a:extLst>
          </p:cNvPr>
          <p:cNvSpPr txBox="1"/>
          <p:nvPr/>
        </p:nvSpPr>
        <p:spPr>
          <a:xfrm>
            <a:off x="2004290" y="2291084"/>
            <a:ext cx="7333674" cy="3416320"/>
          </a:xfrm>
          <a:prstGeom prst="rect">
            <a:avLst/>
          </a:prstGeom>
          <a:noFill/>
        </p:spPr>
        <p:txBody>
          <a:bodyPr wrap="square">
            <a:spAutoFit/>
          </a:bodyPr>
          <a:lstStyle/>
          <a:p>
            <a:pPr marL="285750" indent="-285750">
              <a:buFont typeface="Arial" panose="020B0604020202020204" pitchFamily="34" charset="0"/>
              <a:buChar char="•"/>
            </a:pPr>
            <a:r>
              <a:rPr lang="en-US" b="1" dirty="0"/>
              <a:t>Classes</a:t>
            </a:r>
            <a:r>
              <a:rPr lang="en-US" dirty="0"/>
              <a:t>: A class is a blueprint for creating objects. It defines the attributes (data) and methods (functions) that the objects created from the class will have.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Objects</a:t>
            </a:r>
            <a:r>
              <a:rPr lang="en-US" dirty="0"/>
              <a:t>: An object is an instance of a class. It represents a specific example of the class with actual data and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Attributes</a:t>
            </a:r>
            <a:r>
              <a:rPr lang="en-US" dirty="0"/>
              <a:t>: Attributes are variables that belong to a class. They define the properties or state of an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Methods</a:t>
            </a:r>
            <a:r>
              <a:rPr lang="en-US" dirty="0"/>
              <a:t>: Methods are functions defined within a class that describe the behaviors or actions of the objects created from the class.</a:t>
            </a:r>
          </a:p>
        </p:txBody>
      </p:sp>
    </p:spTree>
    <p:extLst>
      <p:ext uri="{BB962C8B-B14F-4D97-AF65-F5344CB8AC3E}">
        <p14:creationId xmlns:p14="http://schemas.microsoft.com/office/powerpoint/2010/main" val="342887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8C3C3-0059-0370-9A95-16DBD27E60F2}"/>
              </a:ext>
            </a:extLst>
          </p:cNvPr>
          <p:cNvSpPr txBox="1"/>
          <p:nvPr/>
        </p:nvSpPr>
        <p:spPr>
          <a:xfrm>
            <a:off x="1556327" y="2782669"/>
            <a:ext cx="9079345" cy="646331"/>
          </a:xfrm>
          <a:prstGeom prst="rect">
            <a:avLst/>
          </a:prstGeom>
          <a:noFill/>
        </p:spPr>
        <p:txBody>
          <a:bodyPr wrap="square">
            <a:spAutoFit/>
          </a:bodyPr>
          <a:lstStyle/>
          <a:p>
            <a:pPr algn="ctr"/>
            <a:r>
              <a:rPr lang="en-US" sz="3600" b="1" dirty="0">
                <a:solidFill>
                  <a:srgbClr val="2AAF82"/>
                </a:solidFill>
              </a:rPr>
              <a:t>Defining Classes and Creating Objects</a:t>
            </a:r>
          </a:p>
        </p:txBody>
      </p:sp>
    </p:spTree>
    <p:extLst>
      <p:ext uri="{BB962C8B-B14F-4D97-AF65-F5344CB8AC3E}">
        <p14:creationId xmlns:p14="http://schemas.microsoft.com/office/powerpoint/2010/main" val="212233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E791A-9472-604E-75E6-5B055F1BA11F}"/>
              </a:ext>
            </a:extLst>
          </p:cNvPr>
          <p:cNvSpPr txBox="1"/>
          <p:nvPr/>
        </p:nvSpPr>
        <p:spPr>
          <a:xfrm>
            <a:off x="1646237" y="1746472"/>
            <a:ext cx="5098473" cy="369332"/>
          </a:xfrm>
          <a:prstGeom prst="rect">
            <a:avLst/>
          </a:prstGeom>
          <a:noFill/>
        </p:spPr>
        <p:txBody>
          <a:bodyPr wrap="square">
            <a:spAutoFit/>
          </a:bodyPr>
          <a:lstStyle/>
          <a:p>
            <a:r>
              <a:rPr lang="en-US" dirty="0"/>
              <a:t>Basic Class and Object Creation</a:t>
            </a:r>
          </a:p>
        </p:txBody>
      </p:sp>
      <p:sp>
        <p:nvSpPr>
          <p:cNvPr id="8" name="TextBox 7">
            <a:extLst>
              <a:ext uri="{FF2B5EF4-FFF2-40B4-BE49-F238E27FC236}">
                <a16:creationId xmlns:a16="http://schemas.microsoft.com/office/drawing/2014/main" id="{A2BD143D-AC5C-EDAE-B515-E390E9235D29}"/>
              </a:ext>
            </a:extLst>
          </p:cNvPr>
          <p:cNvSpPr txBox="1"/>
          <p:nvPr/>
        </p:nvSpPr>
        <p:spPr>
          <a:xfrm>
            <a:off x="337129" y="1306560"/>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10" name="TextBox 9">
            <a:extLst>
              <a:ext uri="{FF2B5EF4-FFF2-40B4-BE49-F238E27FC236}">
                <a16:creationId xmlns:a16="http://schemas.microsoft.com/office/drawing/2014/main" id="{CF40F75C-E488-D8CD-37F5-94E9814CD8A5}"/>
              </a:ext>
            </a:extLst>
          </p:cNvPr>
          <p:cNvSpPr txBox="1"/>
          <p:nvPr/>
        </p:nvSpPr>
        <p:spPr>
          <a:xfrm>
            <a:off x="1552791" y="4936398"/>
            <a:ext cx="7110918" cy="1384995"/>
          </a:xfrm>
          <a:prstGeom prst="rect">
            <a:avLst/>
          </a:prstGeom>
          <a:noFill/>
        </p:spPr>
        <p:txBody>
          <a:bodyPr wrap="square">
            <a:spAutoFit/>
          </a:bodyPr>
          <a:lstStyle/>
          <a:p>
            <a:pPr marL="285750" indent="-285750">
              <a:buFont typeface="Arial" panose="020B0604020202020204" pitchFamily="34" charset="0"/>
              <a:buChar char="•"/>
            </a:pPr>
            <a:r>
              <a:rPr lang="en-US" sz="1400" b="1" dirty="0"/>
              <a:t>Class Definition</a:t>
            </a:r>
            <a:r>
              <a:rPr lang="en-US" sz="1400" dirty="0"/>
              <a:t>: class Person: defines a class named Person.</a:t>
            </a:r>
          </a:p>
          <a:p>
            <a:pPr marL="285750" indent="-285750">
              <a:buFont typeface="Arial" panose="020B0604020202020204" pitchFamily="34" charset="0"/>
              <a:buChar char="•"/>
            </a:pPr>
            <a:r>
              <a:rPr lang="en-US" sz="1400" b="1" dirty="0"/>
              <a:t>Constructor Method</a:t>
            </a:r>
            <a:r>
              <a:rPr lang="en-US" sz="1400" dirty="0"/>
              <a:t>: __init__(self, name, age) initializes the object's attributes (name and age) when a new Person object is created.</a:t>
            </a:r>
          </a:p>
          <a:p>
            <a:pPr marL="285750" indent="-285750">
              <a:buFont typeface="Arial" panose="020B0604020202020204" pitchFamily="34" charset="0"/>
              <a:buChar char="•"/>
            </a:pPr>
            <a:r>
              <a:rPr lang="en-US" sz="1400" b="1" dirty="0"/>
              <a:t>Method</a:t>
            </a:r>
            <a:r>
              <a:rPr lang="en-US" sz="1400" dirty="0"/>
              <a:t>: display_info() is a method that prints the object's name and age.</a:t>
            </a:r>
          </a:p>
          <a:p>
            <a:pPr marL="285750" indent="-285750">
              <a:buFont typeface="Arial" panose="020B0604020202020204" pitchFamily="34" charset="0"/>
              <a:buChar char="•"/>
            </a:pPr>
            <a:r>
              <a:rPr lang="en-US" sz="1400" b="1" dirty="0"/>
              <a:t>Object Creation</a:t>
            </a:r>
            <a:r>
              <a:rPr lang="en-US" sz="1400" dirty="0"/>
              <a:t>: person1 = Person("Alice", 30) creates a new Person object named person1 with the name "Alice" and age 30.</a:t>
            </a:r>
          </a:p>
        </p:txBody>
      </p:sp>
      <p:pic>
        <p:nvPicPr>
          <p:cNvPr id="12" name="Picture 11">
            <a:extLst>
              <a:ext uri="{FF2B5EF4-FFF2-40B4-BE49-F238E27FC236}">
                <a16:creationId xmlns:a16="http://schemas.microsoft.com/office/drawing/2014/main" id="{4F4C6A88-2CAE-D527-38B7-C45229FEE79E}"/>
              </a:ext>
            </a:extLst>
          </p:cNvPr>
          <p:cNvPicPr>
            <a:picLocks noChangeAspect="1"/>
          </p:cNvPicPr>
          <p:nvPr/>
        </p:nvPicPr>
        <p:blipFill>
          <a:blip r:embed="rId2"/>
          <a:stretch>
            <a:fillRect/>
          </a:stretch>
        </p:blipFill>
        <p:spPr>
          <a:xfrm>
            <a:off x="1714501" y="2155606"/>
            <a:ext cx="3321594" cy="2740990"/>
          </a:xfrm>
          <a:prstGeom prst="rect">
            <a:avLst/>
          </a:prstGeom>
        </p:spPr>
      </p:pic>
    </p:spTree>
    <p:extLst>
      <p:ext uri="{BB962C8B-B14F-4D97-AF65-F5344CB8AC3E}">
        <p14:creationId xmlns:p14="http://schemas.microsoft.com/office/powerpoint/2010/main" val="321625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829A34-BEB8-A530-D5D3-A1D35D95CEF3}"/>
              </a:ext>
            </a:extLst>
          </p:cNvPr>
          <p:cNvSpPr txBox="1"/>
          <p:nvPr/>
        </p:nvSpPr>
        <p:spPr>
          <a:xfrm>
            <a:off x="1470746" y="1709527"/>
            <a:ext cx="5098473" cy="369332"/>
          </a:xfrm>
          <a:prstGeom prst="rect">
            <a:avLst/>
          </a:prstGeom>
          <a:noFill/>
        </p:spPr>
        <p:txBody>
          <a:bodyPr wrap="square">
            <a:spAutoFit/>
          </a:bodyPr>
          <a:lstStyle/>
          <a:p>
            <a:r>
              <a:rPr lang="en-US" dirty="0"/>
              <a:t>Using Multiple Objects</a:t>
            </a:r>
          </a:p>
        </p:txBody>
      </p:sp>
      <p:sp>
        <p:nvSpPr>
          <p:cNvPr id="10" name="TextBox 9">
            <a:extLst>
              <a:ext uri="{FF2B5EF4-FFF2-40B4-BE49-F238E27FC236}">
                <a16:creationId xmlns:a16="http://schemas.microsoft.com/office/drawing/2014/main" id="{57CA39CC-689B-BA13-EF87-33AAA15C9B0A}"/>
              </a:ext>
            </a:extLst>
          </p:cNvPr>
          <p:cNvSpPr txBox="1"/>
          <p:nvPr/>
        </p:nvSpPr>
        <p:spPr>
          <a:xfrm>
            <a:off x="161638" y="1269615"/>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11" name="TextBox 10">
            <a:extLst>
              <a:ext uri="{FF2B5EF4-FFF2-40B4-BE49-F238E27FC236}">
                <a16:creationId xmlns:a16="http://schemas.microsoft.com/office/drawing/2014/main" id="{84DA1FFE-1D4D-188A-930D-84DFC5D71140}"/>
              </a:ext>
            </a:extLst>
          </p:cNvPr>
          <p:cNvSpPr txBox="1"/>
          <p:nvPr/>
        </p:nvSpPr>
        <p:spPr>
          <a:xfrm>
            <a:off x="1358828" y="4870862"/>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Class Definition</a:t>
            </a:r>
            <a:r>
              <a:rPr lang="en-US" sz="1600" dirty="0"/>
              <a:t>: class Dog: defines a class named Dog.</a:t>
            </a:r>
          </a:p>
          <a:p>
            <a:pPr marL="285750" indent="-285750">
              <a:buFont typeface="Arial" panose="020B0604020202020204" pitchFamily="34" charset="0"/>
              <a:buChar char="•"/>
            </a:pPr>
            <a:r>
              <a:rPr lang="en-US" sz="1600" b="1" dirty="0"/>
              <a:t>Attributes</a:t>
            </a:r>
            <a:r>
              <a:rPr lang="en-US" sz="1600" dirty="0"/>
              <a:t>: name and breed are initialized in the constructor.</a:t>
            </a:r>
          </a:p>
          <a:p>
            <a:pPr marL="285750" indent="-285750">
              <a:buFont typeface="Arial" panose="020B0604020202020204" pitchFamily="34" charset="0"/>
              <a:buChar char="•"/>
            </a:pPr>
            <a:r>
              <a:rPr lang="en-US" sz="1600" b="1" dirty="0"/>
              <a:t>Method</a:t>
            </a:r>
            <a:r>
              <a:rPr lang="en-US" sz="1600" dirty="0"/>
              <a:t>: bark() is a method that prints a message using the object's name.</a:t>
            </a:r>
          </a:p>
          <a:p>
            <a:pPr marL="285750" indent="-285750">
              <a:buFont typeface="Arial" panose="020B0604020202020204" pitchFamily="34" charset="0"/>
              <a:buChar char="•"/>
            </a:pPr>
            <a:r>
              <a:rPr lang="en-US" sz="1600" b="1" dirty="0"/>
              <a:t>Multiple Objects</a:t>
            </a:r>
            <a:r>
              <a:rPr lang="en-US" sz="1600" dirty="0"/>
              <a:t>: dog1 and dog2 are different instances of the Dog class, each with its own name and breed.</a:t>
            </a:r>
          </a:p>
        </p:txBody>
      </p:sp>
      <p:pic>
        <p:nvPicPr>
          <p:cNvPr id="14" name="Picture 13">
            <a:extLst>
              <a:ext uri="{FF2B5EF4-FFF2-40B4-BE49-F238E27FC236}">
                <a16:creationId xmlns:a16="http://schemas.microsoft.com/office/drawing/2014/main" id="{0C7E5779-F8A0-92CE-C998-7C18E873366F}"/>
              </a:ext>
            </a:extLst>
          </p:cNvPr>
          <p:cNvPicPr>
            <a:picLocks noChangeAspect="1"/>
          </p:cNvPicPr>
          <p:nvPr/>
        </p:nvPicPr>
        <p:blipFill>
          <a:blip r:embed="rId2"/>
          <a:stretch>
            <a:fillRect/>
          </a:stretch>
        </p:blipFill>
        <p:spPr>
          <a:xfrm>
            <a:off x="1581582" y="2170579"/>
            <a:ext cx="2510127" cy="2608563"/>
          </a:xfrm>
          <a:prstGeom prst="rect">
            <a:avLst/>
          </a:prstGeom>
        </p:spPr>
      </p:pic>
    </p:spTree>
    <p:extLst>
      <p:ext uri="{BB962C8B-B14F-4D97-AF65-F5344CB8AC3E}">
        <p14:creationId xmlns:p14="http://schemas.microsoft.com/office/powerpoint/2010/main" val="48080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CB97C-143E-CD6B-B694-88967BD621CC}"/>
              </a:ext>
            </a:extLst>
          </p:cNvPr>
          <p:cNvSpPr txBox="1"/>
          <p:nvPr/>
        </p:nvSpPr>
        <p:spPr>
          <a:xfrm>
            <a:off x="1526164" y="1632718"/>
            <a:ext cx="5098473" cy="369332"/>
          </a:xfrm>
          <a:prstGeom prst="rect">
            <a:avLst/>
          </a:prstGeom>
          <a:noFill/>
        </p:spPr>
        <p:txBody>
          <a:bodyPr wrap="square">
            <a:spAutoFit/>
          </a:bodyPr>
          <a:lstStyle/>
          <a:p>
            <a:r>
              <a:rPr lang="en-US" dirty="0"/>
              <a:t>Adding Behavior with Methods</a:t>
            </a:r>
          </a:p>
        </p:txBody>
      </p:sp>
      <p:sp>
        <p:nvSpPr>
          <p:cNvPr id="3" name="TextBox 2">
            <a:extLst>
              <a:ext uri="{FF2B5EF4-FFF2-40B4-BE49-F238E27FC236}">
                <a16:creationId xmlns:a16="http://schemas.microsoft.com/office/drawing/2014/main" id="{2596313A-C743-3341-2EE0-24779CED29A7}"/>
              </a:ext>
            </a:extLst>
          </p:cNvPr>
          <p:cNvSpPr txBox="1"/>
          <p:nvPr/>
        </p:nvSpPr>
        <p:spPr>
          <a:xfrm>
            <a:off x="217056" y="1192806"/>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78ABB522-AE26-4E66-9D36-4EEBBC29A8D4}"/>
              </a:ext>
            </a:extLst>
          </p:cNvPr>
          <p:cNvSpPr txBox="1"/>
          <p:nvPr/>
        </p:nvSpPr>
        <p:spPr>
          <a:xfrm>
            <a:off x="1350673" y="5003474"/>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Class Definition</a:t>
            </a:r>
            <a:r>
              <a:rPr lang="en-US" sz="1600" dirty="0"/>
              <a:t>: class Car: defines a class named Car.</a:t>
            </a:r>
          </a:p>
          <a:p>
            <a:pPr marL="285750" indent="-285750">
              <a:buFont typeface="Arial" panose="020B0604020202020204" pitchFamily="34" charset="0"/>
              <a:buChar char="•"/>
            </a:pPr>
            <a:r>
              <a:rPr lang="en-US" sz="1600" b="1" dirty="0"/>
              <a:t>Attributes</a:t>
            </a:r>
            <a:r>
              <a:rPr lang="en-US" sz="1600" dirty="0"/>
              <a:t>: make, model, and year are initialized in the constructor.</a:t>
            </a:r>
          </a:p>
          <a:p>
            <a:pPr marL="285750" indent="-285750">
              <a:buFont typeface="Arial" panose="020B0604020202020204" pitchFamily="34" charset="0"/>
              <a:buChar char="•"/>
            </a:pPr>
            <a:r>
              <a:rPr lang="en-US" sz="1600" b="1" dirty="0"/>
              <a:t>Methods</a:t>
            </a:r>
            <a:r>
              <a:rPr lang="en-US" sz="1600" dirty="0"/>
              <a:t>: start() and stop() provide behavior for starting and stopping the car.</a:t>
            </a:r>
          </a:p>
          <a:p>
            <a:pPr marL="285750" indent="-285750">
              <a:buFont typeface="Arial" panose="020B0604020202020204" pitchFamily="34" charset="0"/>
              <a:buChar char="•"/>
            </a:pPr>
            <a:r>
              <a:rPr lang="en-US" sz="1600" b="1" dirty="0"/>
              <a:t>Object Creation</a:t>
            </a:r>
            <a:r>
              <a:rPr lang="en-US" sz="1600" dirty="0"/>
              <a:t>: my_car = Car("Toyota", "Camry", 2020) creates a Car object with specific details.</a:t>
            </a:r>
          </a:p>
        </p:txBody>
      </p:sp>
      <p:pic>
        <p:nvPicPr>
          <p:cNvPr id="7" name="Picture 6">
            <a:extLst>
              <a:ext uri="{FF2B5EF4-FFF2-40B4-BE49-F238E27FC236}">
                <a16:creationId xmlns:a16="http://schemas.microsoft.com/office/drawing/2014/main" id="{B496EAA7-BFA9-1125-EA28-6C0CB85F59DF}"/>
              </a:ext>
            </a:extLst>
          </p:cNvPr>
          <p:cNvPicPr>
            <a:picLocks noChangeAspect="1"/>
          </p:cNvPicPr>
          <p:nvPr/>
        </p:nvPicPr>
        <p:blipFill>
          <a:blip r:embed="rId2"/>
          <a:stretch>
            <a:fillRect/>
          </a:stretch>
        </p:blipFill>
        <p:spPr>
          <a:xfrm>
            <a:off x="1470746" y="2002050"/>
            <a:ext cx="4006418" cy="2882505"/>
          </a:xfrm>
          <a:prstGeom prst="rect">
            <a:avLst/>
          </a:prstGeom>
        </p:spPr>
      </p:pic>
    </p:spTree>
    <p:extLst>
      <p:ext uri="{BB962C8B-B14F-4D97-AF65-F5344CB8AC3E}">
        <p14:creationId xmlns:p14="http://schemas.microsoft.com/office/powerpoint/2010/main" val="3405702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929</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13</cp:revision>
  <dcterms:created xsi:type="dcterms:W3CDTF">2024-09-02T05:02:22Z</dcterms:created>
  <dcterms:modified xsi:type="dcterms:W3CDTF">2024-10-02T13:33:37Z</dcterms:modified>
</cp:coreProperties>
</file>