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94" r:id="rId9"/>
    <p:sldId id="264" r:id="rId10"/>
    <p:sldId id="295" r:id="rId11"/>
    <p:sldId id="263" r:id="rId12"/>
    <p:sldId id="265" r:id="rId13"/>
    <p:sldId id="266" r:id="rId14"/>
    <p:sldId id="268" r:id="rId15"/>
    <p:sldId id="26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6" r:id="rId38"/>
    <p:sldId id="310" r:id="rId39"/>
    <p:sldId id="311" r:id="rId40"/>
    <p:sldId id="312" r:id="rId41"/>
    <p:sldId id="313" r:id="rId42"/>
    <p:sldId id="314" r:id="rId43"/>
    <p:sldId id="315" r:id="rId44"/>
    <p:sldId id="316" r:id="rId45"/>
    <p:sldId id="317" r:id="rId46"/>
    <p:sldId id="318" r:id="rId47"/>
    <p:sldId id="319" r:id="rId48"/>
    <p:sldId id="320"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AAF82"/>
    <a:srgbClr val="1869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43A9C-BA03-44EA-803C-5411E323456F}"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A14A7D-0BAD-4F3A-B158-92C989D8131D}" type="slidenum">
              <a:rPr lang="en-US" smtClean="0"/>
              <a:t>‹#›</a:t>
            </a:fld>
            <a:endParaRPr lang="en-US"/>
          </a:p>
        </p:txBody>
      </p:sp>
    </p:spTree>
    <p:extLst>
      <p:ext uri="{BB962C8B-B14F-4D97-AF65-F5344CB8AC3E}">
        <p14:creationId xmlns:p14="http://schemas.microsoft.com/office/powerpoint/2010/main" val="2204073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AFE45C-AA35-4002-94AE-9F6152B4827D}" type="slidenum">
              <a:rPr lang="en-US" smtClean="0"/>
              <a:t>65</a:t>
            </a:fld>
            <a:endParaRPr lang="en-US"/>
          </a:p>
        </p:txBody>
      </p:sp>
    </p:spTree>
    <p:extLst>
      <p:ext uri="{BB962C8B-B14F-4D97-AF65-F5344CB8AC3E}">
        <p14:creationId xmlns:p14="http://schemas.microsoft.com/office/powerpoint/2010/main" val="2207195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C3DCB-5F80-A2B6-0AA5-2B660000CDD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4486880-C799-6984-4056-4FF567264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B299AC-2A24-530A-5080-1EF947600BF3}"/>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5" name="Footer Placeholder 4">
            <a:extLst>
              <a:ext uri="{FF2B5EF4-FFF2-40B4-BE49-F238E27FC236}">
                <a16:creationId xmlns:a16="http://schemas.microsoft.com/office/drawing/2014/main" id="{16A6CC36-7213-D71B-8AD3-62078F9B8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2BCBF-E2CA-FD23-7612-7FE2B1E2B543}"/>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1711354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FF2ED-CF4E-A5ED-8B29-22A52233D1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CECC46-39DB-D9BE-5878-86EAF6BFAD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5C886B-B7CE-B82F-0A7C-FDC0D0FC47B7}"/>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5" name="Footer Placeholder 4">
            <a:extLst>
              <a:ext uri="{FF2B5EF4-FFF2-40B4-BE49-F238E27FC236}">
                <a16:creationId xmlns:a16="http://schemas.microsoft.com/office/drawing/2014/main" id="{B6517D9A-6652-7CD4-3CF6-0FBFE1A67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F8A1E-D3D3-AAAF-BF09-F75CC9D293A9}"/>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1168073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E30F3D-0D35-5AE7-34E5-0964C20143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EF3B8D-A619-EC24-5D8C-52AF00DE07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3BAA1-3F9B-DD51-5F1A-C1A6AB6B1BE6}"/>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5" name="Footer Placeholder 4">
            <a:extLst>
              <a:ext uri="{FF2B5EF4-FFF2-40B4-BE49-F238E27FC236}">
                <a16:creationId xmlns:a16="http://schemas.microsoft.com/office/drawing/2014/main" id="{B08FBEAC-3A93-97E1-E001-BC1323BDE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FBEE30-7CA8-B406-734B-E65A3AAC0EA3}"/>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389528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C021-4267-412C-3D8E-1FC48092A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B7F225-8451-56FD-BE2F-162B6755AD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4A165-67ED-6E1F-341F-A165BE8DD253}"/>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5" name="Footer Placeholder 4">
            <a:extLst>
              <a:ext uri="{FF2B5EF4-FFF2-40B4-BE49-F238E27FC236}">
                <a16:creationId xmlns:a16="http://schemas.microsoft.com/office/drawing/2014/main" id="{691EFA19-835D-FD99-84B7-F23454DA3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FE269-1556-16EF-4A1D-CF0333F1301C}"/>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244767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9CE2-491E-941D-758A-C2A9022CCF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8A55F2-FA91-4777-E77A-851CF207E6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16C138-C25E-54C8-139F-ED24B75C7051}"/>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5" name="Footer Placeholder 4">
            <a:extLst>
              <a:ext uri="{FF2B5EF4-FFF2-40B4-BE49-F238E27FC236}">
                <a16:creationId xmlns:a16="http://schemas.microsoft.com/office/drawing/2014/main" id="{AF9752E4-EE8D-1010-9C8C-41F0E5467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834516-B5F1-01F4-BA18-BF47168A8C73}"/>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74539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11174-A471-564E-0A5A-24479E5EC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4DB804-F3F2-BB9C-4720-4E4EECAA3E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10598A-E73F-7310-5A8B-ED614E5632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87C83-2E9B-8C8C-1C8D-427E92EAECE3}"/>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6" name="Footer Placeholder 5">
            <a:extLst>
              <a:ext uri="{FF2B5EF4-FFF2-40B4-BE49-F238E27FC236}">
                <a16:creationId xmlns:a16="http://schemas.microsoft.com/office/drawing/2014/main" id="{C146E9E6-F116-0954-0797-8E2393D43C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D0241-8A7E-E261-6F1B-4D7ACD195EFA}"/>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48375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8F93-AAC5-44AC-A965-59289CB9F2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659B49-6529-AE72-2DC2-8DC66C89C4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7AE6D1-466C-7B50-2DFB-1A7D9A40AB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CABD1E-8AD7-EB50-FDE3-5FADA141FA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39B72-8A08-B5B3-0F0F-A19E38854A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645402-3687-DB62-BAE3-0197A836F358}"/>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8" name="Footer Placeholder 7">
            <a:extLst>
              <a:ext uri="{FF2B5EF4-FFF2-40B4-BE49-F238E27FC236}">
                <a16:creationId xmlns:a16="http://schemas.microsoft.com/office/drawing/2014/main" id="{7D9B1EB4-B7D6-E224-BB7D-6C2F2D0EDA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BA4AEF-3D1D-CCEB-DDEE-98A73D8A0CC9}"/>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723893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0B488-036A-3607-9948-D92C525F33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949E54-93C8-DCFE-21E2-1317AB175A61}"/>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4" name="Footer Placeholder 3">
            <a:extLst>
              <a:ext uri="{FF2B5EF4-FFF2-40B4-BE49-F238E27FC236}">
                <a16:creationId xmlns:a16="http://schemas.microsoft.com/office/drawing/2014/main" id="{ADE7E1BA-716D-430A-B959-E089C2DED4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CCF7BE-EDFA-6B20-4BF8-A3691D8DB2A6}"/>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788126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916C0-DAAB-7D5C-4648-4177B24F784A}"/>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3" name="Footer Placeholder 2">
            <a:extLst>
              <a:ext uri="{FF2B5EF4-FFF2-40B4-BE49-F238E27FC236}">
                <a16:creationId xmlns:a16="http://schemas.microsoft.com/office/drawing/2014/main" id="{2E25673A-6137-7DB0-6D86-0ADB9AF8E3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90CCBF-2533-7F62-CF07-C0E6A96B146B}"/>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185726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70ABE-6C4A-C157-9446-F446BA9FD0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308ECD-6269-114D-3F8F-28CA209F8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7F0266-A399-A8CB-2817-06994D2D0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2698B-92F8-EDF4-4063-001EC29E4EC0}"/>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6" name="Footer Placeholder 5">
            <a:extLst>
              <a:ext uri="{FF2B5EF4-FFF2-40B4-BE49-F238E27FC236}">
                <a16:creationId xmlns:a16="http://schemas.microsoft.com/office/drawing/2014/main" id="{170CD477-C91C-7334-D3B5-A7986213B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C1FA5-4CFC-CB25-C856-37AF9F912F04}"/>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318389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5B9D1-6D97-0EBA-695D-0837DA9968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07BC14-5601-A942-8554-CEEFECD51C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A7BB495-0884-5C0F-FA86-8A28FBDB6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D33508-DE61-3974-E7E3-115732711581}"/>
              </a:ext>
            </a:extLst>
          </p:cNvPr>
          <p:cNvSpPr>
            <a:spLocks noGrp="1"/>
          </p:cNvSpPr>
          <p:nvPr>
            <p:ph type="dt" sz="half" idx="10"/>
          </p:nvPr>
        </p:nvSpPr>
        <p:spPr/>
        <p:txBody>
          <a:bodyPr/>
          <a:lstStyle/>
          <a:p>
            <a:fld id="{428CD0F4-7F27-4436-884E-228E941C2418}" type="datetimeFigureOut">
              <a:rPr lang="en-US" smtClean="0"/>
              <a:t>10/2/2024</a:t>
            </a:fld>
            <a:endParaRPr lang="en-US"/>
          </a:p>
        </p:txBody>
      </p:sp>
      <p:sp>
        <p:nvSpPr>
          <p:cNvPr id="6" name="Footer Placeholder 5">
            <a:extLst>
              <a:ext uri="{FF2B5EF4-FFF2-40B4-BE49-F238E27FC236}">
                <a16:creationId xmlns:a16="http://schemas.microsoft.com/office/drawing/2014/main" id="{C408A31F-02A4-6011-92D8-050E4632CF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7A9A5-FFDF-741D-D3F1-9C63EC67496E}"/>
              </a:ext>
            </a:extLst>
          </p:cNvPr>
          <p:cNvSpPr>
            <a:spLocks noGrp="1"/>
          </p:cNvSpPr>
          <p:nvPr>
            <p:ph type="sldNum" sz="quarter" idx="12"/>
          </p:nvPr>
        </p:nvSpPr>
        <p:spPr/>
        <p:txBody>
          <a:bodyPr/>
          <a:lstStyle/>
          <a:p>
            <a:fld id="{7AA57A09-E30E-4D62-A092-CBD109527AD4}" type="slidenum">
              <a:rPr lang="en-US" smtClean="0"/>
              <a:t>‹#›</a:t>
            </a:fld>
            <a:endParaRPr lang="en-US"/>
          </a:p>
        </p:txBody>
      </p:sp>
    </p:spTree>
    <p:extLst>
      <p:ext uri="{BB962C8B-B14F-4D97-AF65-F5344CB8AC3E}">
        <p14:creationId xmlns:p14="http://schemas.microsoft.com/office/powerpoint/2010/main" val="375847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1B0E32-0CC0-B76D-AD7E-574142F05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A4EF3D-7962-285D-EBBA-B74B4375A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BF19E1-F0E5-A4BE-6979-41A8F4665D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8CD0F4-7F27-4436-884E-228E941C2418}" type="datetimeFigureOut">
              <a:rPr lang="en-US" smtClean="0"/>
              <a:t>10/2/2024</a:t>
            </a:fld>
            <a:endParaRPr lang="en-US"/>
          </a:p>
        </p:txBody>
      </p:sp>
      <p:sp>
        <p:nvSpPr>
          <p:cNvPr id="5" name="Footer Placeholder 4">
            <a:extLst>
              <a:ext uri="{FF2B5EF4-FFF2-40B4-BE49-F238E27FC236}">
                <a16:creationId xmlns:a16="http://schemas.microsoft.com/office/drawing/2014/main" id="{A9BE2A32-69F1-3FAE-FEB2-34F2CAF305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452416B-95B7-AC48-E488-D3C208AB98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AA57A09-E30E-4D62-A092-CBD109527AD4}" type="slidenum">
              <a:rPr lang="en-US" smtClean="0"/>
              <a:t>‹#›</a:t>
            </a:fld>
            <a:endParaRPr lang="en-US"/>
          </a:p>
        </p:txBody>
      </p:sp>
    </p:spTree>
    <p:extLst>
      <p:ext uri="{BB962C8B-B14F-4D97-AF65-F5344CB8AC3E}">
        <p14:creationId xmlns:p14="http://schemas.microsoft.com/office/powerpoint/2010/main" val="3444480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81F68-4A95-DAF8-7680-26248EDD4FC5}"/>
              </a:ext>
            </a:extLst>
          </p:cNvPr>
          <p:cNvSpPr txBox="1"/>
          <p:nvPr/>
        </p:nvSpPr>
        <p:spPr>
          <a:xfrm>
            <a:off x="3556291" y="2782669"/>
            <a:ext cx="5079417" cy="646331"/>
          </a:xfrm>
          <a:prstGeom prst="rect">
            <a:avLst/>
          </a:prstGeom>
          <a:noFill/>
        </p:spPr>
        <p:txBody>
          <a:bodyPr wrap="square">
            <a:spAutoFit/>
          </a:bodyPr>
          <a:lstStyle/>
          <a:p>
            <a:pPr algn="ctr"/>
            <a:r>
              <a:rPr lang="en-US" sz="3600" b="1" dirty="0">
                <a:solidFill>
                  <a:srgbClr val="2AAF82"/>
                </a:solidFill>
              </a:rPr>
              <a:t>Python Programming</a:t>
            </a:r>
          </a:p>
        </p:txBody>
      </p:sp>
      <p:sp>
        <p:nvSpPr>
          <p:cNvPr id="5" name="TextBox 4">
            <a:extLst>
              <a:ext uri="{FF2B5EF4-FFF2-40B4-BE49-F238E27FC236}">
                <a16:creationId xmlns:a16="http://schemas.microsoft.com/office/drawing/2014/main" id="{09DAB614-C639-0A5C-E7F8-827B249C10FE}"/>
              </a:ext>
            </a:extLst>
          </p:cNvPr>
          <p:cNvSpPr txBox="1"/>
          <p:nvPr/>
        </p:nvSpPr>
        <p:spPr>
          <a:xfrm>
            <a:off x="3743302" y="3408630"/>
            <a:ext cx="4705394" cy="307777"/>
          </a:xfrm>
          <a:prstGeom prst="rect">
            <a:avLst/>
          </a:prstGeom>
          <a:noFill/>
        </p:spPr>
        <p:txBody>
          <a:bodyPr wrap="square">
            <a:spAutoFit/>
          </a:bodyPr>
          <a:lstStyle/>
          <a:p>
            <a:pPr algn="ctr"/>
            <a:r>
              <a:rPr lang="en-US" sz="1400" b="1" dirty="0">
                <a:solidFill>
                  <a:srgbClr val="2AAF82"/>
                </a:solidFill>
              </a:rPr>
              <a:t>Session 1: (Data Structures, Control Flow, and Loops)</a:t>
            </a:r>
          </a:p>
        </p:txBody>
      </p:sp>
    </p:spTree>
    <p:extLst>
      <p:ext uri="{BB962C8B-B14F-4D97-AF65-F5344CB8AC3E}">
        <p14:creationId xmlns:p14="http://schemas.microsoft.com/office/powerpoint/2010/main" val="269550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61EFAE-C229-E126-55FC-D4A4D7BFFBB8}"/>
              </a:ext>
            </a:extLst>
          </p:cNvPr>
          <p:cNvSpPr txBox="1"/>
          <p:nvPr/>
        </p:nvSpPr>
        <p:spPr>
          <a:xfrm>
            <a:off x="951346" y="1473261"/>
            <a:ext cx="1016000" cy="400110"/>
          </a:xfrm>
          <a:prstGeom prst="rect">
            <a:avLst/>
          </a:prstGeom>
          <a:noFill/>
        </p:spPr>
        <p:txBody>
          <a:bodyPr wrap="square">
            <a:spAutoFit/>
          </a:bodyPr>
          <a:lstStyle/>
          <a:p>
            <a:r>
              <a:rPr lang="en-US" sz="2000" b="1" dirty="0">
                <a:solidFill>
                  <a:srgbClr val="1869A6"/>
                </a:solidFill>
              </a:rPr>
              <a:t>Sets</a:t>
            </a:r>
            <a:endParaRPr lang="en-US" b="1" dirty="0">
              <a:solidFill>
                <a:srgbClr val="1869A6"/>
              </a:solidFill>
            </a:endParaRPr>
          </a:p>
        </p:txBody>
      </p:sp>
      <p:sp>
        <p:nvSpPr>
          <p:cNvPr id="6" name="TextBox 5">
            <a:extLst>
              <a:ext uri="{FF2B5EF4-FFF2-40B4-BE49-F238E27FC236}">
                <a16:creationId xmlns:a16="http://schemas.microsoft.com/office/drawing/2014/main" id="{19C92A12-BCF8-8DD1-C577-88E928B89269}"/>
              </a:ext>
            </a:extLst>
          </p:cNvPr>
          <p:cNvSpPr txBox="1"/>
          <p:nvPr/>
        </p:nvSpPr>
        <p:spPr>
          <a:xfrm>
            <a:off x="1274618" y="1873371"/>
            <a:ext cx="3112655" cy="369332"/>
          </a:xfrm>
          <a:prstGeom prst="rect">
            <a:avLst/>
          </a:prstGeom>
          <a:noFill/>
        </p:spPr>
        <p:txBody>
          <a:bodyPr wrap="square">
            <a:spAutoFit/>
          </a:bodyPr>
          <a:lstStyle/>
          <a:p>
            <a:r>
              <a:rPr lang="en-US" b="1" dirty="0"/>
              <a:t>Key Characteristics of Sets</a:t>
            </a:r>
          </a:p>
        </p:txBody>
      </p:sp>
      <p:sp>
        <p:nvSpPr>
          <p:cNvPr id="9" name="TextBox 8">
            <a:extLst>
              <a:ext uri="{FF2B5EF4-FFF2-40B4-BE49-F238E27FC236}">
                <a16:creationId xmlns:a16="http://schemas.microsoft.com/office/drawing/2014/main" id="{E9EB7EE9-0F5F-1A05-FB2B-0E5EDB0F4EA2}"/>
              </a:ext>
            </a:extLst>
          </p:cNvPr>
          <p:cNvSpPr txBox="1"/>
          <p:nvPr/>
        </p:nvSpPr>
        <p:spPr>
          <a:xfrm>
            <a:off x="1727200" y="2273481"/>
            <a:ext cx="7666182" cy="1754326"/>
          </a:xfrm>
          <a:prstGeom prst="rect">
            <a:avLst/>
          </a:prstGeom>
          <a:noFill/>
        </p:spPr>
        <p:txBody>
          <a:bodyPr wrap="square">
            <a:spAutoFit/>
          </a:bodyPr>
          <a:lstStyle/>
          <a:p>
            <a:pPr marL="285750" indent="-285750">
              <a:buFont typeface="Arial" panose="020B0604020202020204" pitchFamily="34" charset="0"/>
              <a:buChar char="•"/>
            </a:pPr>
            <a:r>
              <a:rPr lang="en-US" b="1" dirty="0"/>
              <a:t>Unordered</a:t>
            </a:r>
            <a:r>
              <a:rPr lang="en-US" dirty="0"/>
              <a:t>: Sets do not maintain a specific order of items.</a:t>
            </a:r>
          </a:p>
          <a:p>
            <a:pPr marL="285750" indent="-285750">
              <a:buFont typeface="Arial" panose="020B0604020202020204" pitchFamily="34" charset="0"/>
              <a:buChar char="•"/>
            </a:pPr>
            <a:r>
              <a:rPr lang="en-US" b="1" dirty="0"/>
              <a:t>No Indexing/Slicing</a:t>
            </a:r>
            <a:r>
              <a:rPr lang="en-US" dirty="0"/>
              <a:t>: Sets do not support indexing or slicing operations.</a:t>
            </a:r>
          </a:p>
          <a:p>
            <a:pPr marL="285750" indent="-285750">
              <a:buFont typeface="Arial" panose="020B0604020202020204" pitchFamily="34" charset="0"/>
              <a:buChar char="•"/>
            </a:pPr>
            <a:r>
              <a:rPr lang="en-US" b="1" dirty="0"/>
              <a:t>Immutable Data Types</a:t>
            </a:r>
            <a:r>
              <a:rPr lang="en-US" dirty="0"/>
              <a:t>: Sets can only contain immutable data types (e.g., numbers, strings, tuples).</a:t>
            </a:r>
          </a:p>
          <a:p>
            <a:pPr marL="285750" indent="-285750">
              <a:buFont typeface="Arial" panose="020B0604020202020204" pitchFamily="34" charset="0"/>
              <a:buChar char="•"/>
            </a:pPr>
            <a:r>
              <a:rPr lang="en-US" b="1" dirty="0"/>
              <a:t>Unique Items</a:t>
            </a:r>
            <a:r>
              <a:rPr lang="en-US" dirty="0"/>
              <a:t>: Sets automatically remove duplicate items, ensuring all elements are unique.</a:t>
            </a:r>
          </a:p>
        </p:txBody>
      </p:sp>
    </p:spTree>
    <p:extLst>
      <p:ext uri="{BB962C8B-B14F-4D97-AF65-F5344CB8AC3E}">
        <p14:creationId xmlns:p14="http://schemas.microsoft.com/office/powerpoint/2010/main" val="3953875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27FA75-3715-4431-8E85-F49CB4D4D18D}"/>
              </a:ext>
            </a:extLst>
          </p:cNvPr>
          <p:cNvSpPr txBox="1"/>
          <p:nvPr/>
        </p:nvSpPr>
        <p:spPr>
          <a:xfrm>
            <a:off x="988292" y="1380897"/>
            <a:ext cx="1016000" cy="400110"/>
          </a:xfrm>
          <a:prstGeom prst="rect">
            <a:avLst/>
          </a:prstGeom>
          <a:noFill/>
        </p:spPr>
        <p:txBody>
          <a:bodyPr wrap="square">
            <a:spAutoFit/>
          </a:bodyPr>
          <a:lstStyle/>
          <a:p>
            <a:r>
              <a:rPr lang="en-US" sz="2000" b="1" dirty="0">
                <a:solidFill>
                  <a:srgbClr val="1869A6"/>
                </a:solidFill>
              </a:rPr>
              <a:t>Sets</a:t>
            </a:r>
            <a:endParaRPr lang="en-US" b="1" dirty="0">
              <a:solidFill>
                <a:srgbClr val="1869A6"/>
              </a:solidFill>
            </a:endParaRPr>
          </a:p>
        </p:txBody>
      </p:sp>
      <p:sp>
        <p:nvSpPr>
          <p:cNvPr id="4" name="TextBox 3">
            <a:extLst>
              <a:ext uri="{FF2B5EF4-FFF2-40B4-BE49-F238E27FC236}">
                <a16:creationId xmlns:a16="http://schemas.microsoft.com/office/drawing/2014/main" id="{56C05691-A9A2-71AC-12AF-A4EA0C8CBF5B}"/>
              </a:ext>
            </a:extLst>
          </p:cNvPr>
          <p:cNvSpPr txBox="1"/>
          <p:nvPr/>
        </p:nvSpPr>
        <p:spPr>
          <a:xfrm>
            <a:off x="1306946" y="1781007"/>
            <a:ext cx="1394691" cy="369332"/>
          </a:xfrm>
          <a:prstGeom prst="rect">
            <a:avLst/>
          </a:prstGeom>
          <a:noFill/>
        </p:spPr>
        <p:txBody>
          <a:bodyPr wrap="square">
            <a:spAutoFit/>
          </a:bodyPr>
          <a:lstStyle/>
          <a:p>
            <a:r>
              <a:rPr lang="en-US" b="1" dirty="0"/>
              <a:t>Operations</a:t>
            </a:r>
          </a:p>
        </p:txBody>
      </p:sp>
      <p:sp>
        <p:nvSpPr>
          <p:cNvPr id="7" name="TextBox 6">
            <a:extLst>
              <a:ext uri="{FF2B5EF4-FFF2-40B4-BE49-F238E27FC236}">
                <a16:creationId xmlns:a16="http://schemas.microsoft.com/office/drawing/2014/main" id="{8D2CB43B-5D97-4840-357D-BC910F438A4B}"/>
              </a:ext>
            </a:extLst>
          </p:cNvPr>
          <p:cNvSpPr txBox="1"/>
          <p:nvPr/>
        </p:nvSpPr>
        <p:spPr>
          <a:xfrm>
            <a:off x="1306946" y="2181117"/>
            <a:ext cx="6096000" cy="369332"/>
          </a:xfrm>
          <a:prstGeom prst="rect">
            <a:avLst/>
          </a:prstGeom>
          <a:noFill/>
        </p:spPr>
        <p:txBody>
          <a:bodyPr wrap="square">
            <a:spAutoFit/>
          </a:bodyPr>
          <a:lstStyle/>
          <a:p>
            <a:r>
              <a:rPr lang="en-US" dirty="0"/>
              <a:t>Removing Elements: Use remove() or discard()</a:t>
            </a:r>
          </a:p>
        </p:txBody>
      </p:sp>
      <p:pic>
        <p:nvPicPr>
          <p:cNvPr id="9" name="Picture 8">
            <a:extLst>
              <a:ext uri="{FF2B5EF4-FFF2-40B4-BE49-F238E27FC236}">
                <a16:creationId xmlns:a16="http://schemas.microsoft.com/office/drawing/2014/main" id="{22FB196A-5C42-2FB8-81D1-A692644BCD49}"/>
              </a:ext>
            </a:extLst>
          </p:cNvPr>
          <p:cNvPicPr>
            <a:picLocks noChangeAspect="1"/>
          </p:cNvPicPr>
          <p:nvPr/>
        </p:nvPicPr>
        <p:blipFill>
          <a:blip r:embed="rId2"/>
          <a:stretch>
            <a:fillRect/>
          </a:stretch>
        </p:blipFill>
        <p:spPr>
          <a:xfrm>
            <a:off x="1376220" y="2581227"/>
            <a:ext cx="2845484" cy="530514"/>
          </a:xfrm>
          <a:prstGeom prst="rect">
            <a:avLst/>
          </a:prstGeom>
        </p:spPr>
      </p:pic>
      <p:sp>
        <p:nvSpPr>
          <p:cNvPr id="12" name="TextBox 11">
            <a:extLst>
              <a:ext uri="{FF2B5EF4-FFF2-40B4-BE49-F238E27FC236}">
                <a16:creationId xmlns:a16="http://schemas.microsoft.com/office/drawing/2014/main" id="{132AC1A2-065D-537B-81E1-B962950FF8B1}"/>
              </a:ext>
            </a:extLst>
          </p:cNvPr>
          <p:cNvSpPr txBox="1"/>
          <p:nvPr/>
        </p:nvSpPr>
        <p:spPr>
          <a:xfrm>
            <a:off x="1306946" y="3142519"/>
            <a:ext cx="6096000" cy="369332"/>
          </a:xfrm>
          <a:prstGeom prst="rect">
            <a:avLst/>
          </a:prstGeom>
          <a:noFill/>
        </p:spPr>
        <p:txBody>
          <a:bodyPr wrap="square">
            <a:spAutoFit/>
          </a:bodyPr>
          <a:lstStyle/>
          <a:p>
            <a:r>
              <a:rPr lang="en-US" dirty="0"/>
              <a:t>Set Operations: Union, intersection, difference.</a:t>
            </a:r>
          </a:p>
        </p:txBody>
      </p:sp>
      <p:pic>
        <p:nvPicPr>
          <p:cNvPr id="14" name="Picture 13">
            <a:extLst>
              <a:ext uri="{FF2B5EF4-FFF2-40B4-BE49-F238E27FC236}">
                <a16:creationId xmlns:a16="http://schemas.microsoft.com/office/drawing/2014/main" id="{91D2573F-9CC8-5428-E823-51A3BF1BF70E}"/>
              </a:ext>
            </a:extLst>
          </p:cNvPr>
          <p:cNvPicPr>
            <a:picLocks noChangeAspect="1"/>
          </p:cNvPicPr>
          <p:nvPr/>
        </p:nvPicPr>
        <p:blipFill>
          <a:blip r:embed="rId3"/>
          <a:stretch>
            <a:fillRect/>
          </a:stretch>
        </p:blipFill>
        <p:spPr>
          <a:xfrm>
            <a:off x="1376220" y="3542629"/>
            <a:ext cx="3838575" cy="1733550"/>
          </a:xfrm>
          <a:prstGeom prst="rect">
            <a:avLst/>
          </a:prstGeom>
        </p:spPr>
      </p:pic>
    </p:spTree>
    <p:extLst>
      <p:ext uri="{BB962C8B-B14F-4D97-AF65-F5344CB8AC3E}">
        <p14:creationId xmlns:p14="http://schemas.microsoft.com/office/powerpoint/2010/main" val="3236066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E82287-1B8F-666A-8AAF-6F428A14CBFB}"/>
              </a:ext>
            </a:extLst>
          </p:cNvPr>
          <p:cNvSpPr txBox="1"/>
          <p:nvPr/>
        </p:nvSpPr>
        <p:spPr>
          <a:xfrm>
            <a:off x="951345" y="1270061"/>
            <a:ext cx="1713345" cy="400110"/>
          </a:xfrm>
          <a:prstGeom prst="rect">
            <a:avLst/>
          </a:prstGeom>
          <a:noFill/>
        </p:spPr>
        <p:txBody>
          <a:bodyPr wrap="square">
            <a:spAutoFit/>
          </a:bodyPr>
          <a:lstStyle/>
          <a:p>
            <a:r>
              <a:rPr lang="en-US" sz="2000" b="1" dirty="0">
                <a:solidFill>
                  <a:srgbClr val="1869A6"/>
                </a:solidFill>
              </a:rPr>
              <a:t>Dictionaries</a:t>
            </a:r>
            <a:endParaRPr lang="en-US" b="1" dirty="0">
              <a:solidFill>
                <a:srgbClr val="1869A6"/>
              </a:solidFill>
            </a:endParaRPr>
          </a:p>
        </p:txBody>
      </p:sp>
      <p:sp>
        <p:nvSpPr>
          <p:cNvPr id="3" name="TextBox 2">
            <a:extLst>
              <a:ext uri="{FF2B5EF4-FFF2-40B4-BE49-F238E27FC236}">
                <a16:creationId xmlns:a16="http://schemas.microsoft.com/office/drawing/2014/main" id="{27079ABF-5742-8168-0732-8306F5DBA679}"/>
              </a:ext>
            </a:extLst>
          </p:cNvPr>
          <p:cNvSpPr txBox="1"/>
          <p:nvPr/>
        </p:nvSpPr>
        <p:spPr>
          <a:xfrm>
            <a:off x="1320800" y="1670171"/>
            <a:ext cx="7361382" cy="646331"/>
          </a:xfrm>
          <a:prstGeom prst="rect">
            <a:avLst/>
          </a:prstGeom>
          <a:noFill/>
        </p:spPr>
        <p:txBody>
          <a:bodyPr wrap="square">
            <a:spAutoFit/>
          </a:bodyPr>
          <a:lstStyle/>
          <a:p>
            <a:r>
              <a:rPr lang="en-US" dirty="0"/>
              <a:t>A dictionary is an unordered collection of key-value pairs. Keys must be unique and immutable (e.g., strings, numbers).</a:t>
            </a:r>
          </a:p>
        </p:txBody>
      </p:sp>
      <p:sp>
        <p:nvSpPr>
          <p:cNvPr id="4" name="TextBox 3">
            <a:extLst>
              <a:ext uri="{FF2B5EF4-FFF2-40B4-BE49-F238E27FC236}">
                <a16:creationId xmlns:a16="http://schemas.microsoft.com/office/drawing/2014/main" id="{68C35D58-85E8-8BED-37F9-C03A7AD6FABF}"/>
              </a:ext>
            </a:extLst>
          </p:cNvPr>
          <p:cNvSpPr txBox="1"/>
          <p:nvPr/>
        </p:nvSpPr>
        <p:spPr>
          <a:xfrm>
            <a:off x="1320799" y="2724476"/>
            <a:ext cx="7093527" cy="369332"/>
          </a:xfrm>
          <a:prstGeom prst="rect">
            <a:avLst/>
          </a:prstGeom>
          <a:noFill/>
        </p:spPr>
        <p:txBody>
          <a:bodyPr wrap="square">
            <a:spAutoFit/>
          </a:bodyPr>
          <a:lstStyle/>
          <a:p>
            <a:r>
              <a:rPr lang="en-US" dirty="0"/>
              <a:t>Defined using curly braces { } with key-value pairs separated by colons.</a:t>
            </a:r>
          </a:p>
        </p:txBody>
      </p:sp>
      <p:sp>
        <p:nvSpPr>
          <p:cNvPr id="5" name="TextBox 4">
            <a:extLst>
              <a:ext uri="{FF2B5EF4-FFF2-40B4-BE49-F238E27FC236}">
                <a16:creationId xmlns:a16="http://schemas.microsoft.com/office/drawing/2014/main" id="{7BDD01A3-4750-7CD5-DCEC-B1E00BFEB4F8}"/>
              </a:ext>
            </a:extLst>
          </p:cNvPr>
          <p:cNvSpPr txBox="1"/>
          <p:nvPr/>
        </p:nvSpPr>
        <p:spPr>
          <a:xfrm>
            <a:off x="1320800" y="2316502"/>
            <a:ext cx="932872" cy="369332"/>
          </a:xfrm>
          <a:prstGeom prst="rect">
            <a:avLst/>
          </a:prstGeom>
          <a:noFill/>
        </p:spPr>
        <p:txBody>
          <a:bodyPr wrap="square">
            <a:spAutoFit/>
          </a:bodyPr>
          <a:lstStyle/>
          <a:p>
            <a:r>
              <a:rPr lang="en-US" b="1" dirty="0"/>
              <a:t>Syntax</a:t>
            </a:r>
          </a:p>
        </p:txBody>
      </p:sp>
      <p:sp>
        <p:nvSpPr>
          <p:cNvPr id="7" name="TextBox 6">
            <a:extLst>
              <a:ext uri="{FF2B5EF4-FFF2-40B4-BE49-F238E27FC236}">
                <a16:creationId xmlns:a16="http://schemas.microsoft.com/office/drawing/2014/main" id="{73795336-2CDC-11FF-A4EE-B87AE4DC6A06}"/>
              </a:ext>
            </a:extLst>
          </p:cNvPr>
          <p:cNvSpPr txBox="1"/>
          <p:nvPr/>
        </p:nvSpPr>
        <p:spPr>
          <a:xfrm>
            <a:off x="1270000" y="3633949"/>
            <a:ext cx="1394691" cy="369332"/>
          </a:xfrm>
          <a:prstGeom prst="rect">
            <a:avLst/>
          </a:prstGeom>
          <a:noFill/>
        </p:spPr>
        <p:txBody>
          <a:bodyPr wrap="square">
            <a:spAutoFit/>
          </a:bodyPr>
          <a:lstStyle/>
          <a:p>
            <a:r>
              <a:rPr lang="en-US" b="1" dirty="0"/>
              <a:t>Operations</a:t>
            </a:r>
          </a:p>
        </p:txBody>
      </p:sp>
      <p:sp>
        <p:nvSpPr>
          <p:cNvPr id="8" name="TextBox 7">
            <a:extLst>
              <a:ext uri="{FF2B5EF4-FFF2-40B4-BE49-F238E27FC236}">
                <a16:creationId xmlns:a16="http://schemas.microsoft.com/office/drawing/2014/main" id="{5F88DBC3-32FD-ECE7-0F97-CB106579B4BE}"/>
              </a:ext>
            </a:extLst>
          </p:cNvPr>
          <p:cNvSpPr txBox="1"/>
          <p:nvPr/>
        </p:nvSpPr>
        <p:spPr>
          <a:xfrm>
            <a:off x="1320799" y="3982316"/>
            <a:ext cx="3749964" cy="369332"/>
          </a:xfrm>
          <a:prstGeom prst="rect">
            <a:avLst/>
          </a:prstGeom>
          <a:noFill/>
        </p:spPr>
        <p:txBody>
          <a:bodyPr wrap="square">
            <a:spAutoFit/>
          </a:bodyPr>
          <a:lstStyle/>
          <a:p>
            <a:r>
              <a:rPr lang="en-US" dirty="0"/>
              <a:t>Accessing Values: Use keys.</a:t>
            </a:r>
          </a:p>
        </p:txBody>
      </p:sp>
      <p:pic>
        <p:nvPicPr>
          <p:cNvPr id="14" name="Picture 13">
            <a:extLst>
              <a:ext uri="{FF2B5EF4-FFF2-40B4-BE49-F238E27FC236}">
                <a16:creationId xmlns:a16="http://schemas.microsoft.com/office/drawing/2014/main" id="{B1026FCF-E5D5-9FFD-8902-7203220A59EA}"/>
              </a:ext>
            </a:extLst>
          </p:cNvPr>
          <p:cNvPicPr>
            <a:picLocks noChangeAspect="1"/>
          </p:cNvPicPr>
          <p:nvPr/>
        </p:nvPicPr>
        <p:blipFill>
          <a:blip r:embed="rId2"/>
          <a:stretch>
            <a:fillRect/>
          </a:stretch>
        </p:blipFill>
        <p:spPr>
          <a:xfrm>
            <a:off x="1381672" y="3118119"/>
            <a:ext cx="5572125" cy="400050"/>
          </a:xfrm>
          <a:prstGeom prst="rect">
            <a:avLst/>
          </a:prstGeom>
        </p:spPr>
      </p:pic>
      <p:pic>
        <p:nvPicPr>
          <p:cNvPr id="17" name="Picture 16">
            <a:extLst>
              <a:ext uri="{FF2B5EF4-FFF2-40B4-BE49-F238E27FC236}">
                <a16:creationId xmlns:a16="http://schemas.microsoft.com/office/drawing/2014/main" id="{454F17E2-D06B-3396-32BD-7E8C15CD2198}"/>
              </a:ext>
            </a:extLst>
          </p:cNvPr>
          <p:cNvPicPr>
            <a:picLocks noChangeAspect="1"/>
          </p:cNvPicPr>
          <p:nvPr/>
        </p:nvPicPr>
        <p:blipFill>
          <a:blip r:embed="rId3"/>
          <a:stretch>
            <a:fillRect/>
          </a:stretch>
        </p:blipFill>
        <p:spPr>
          <a:xfrm>
            <a:off x="1381672" y="4337736"/>
            <a:ext cx="3352800" cy="695325"/>
          </a:xfrm>
          <a:prstGeom prst="rect">
            <a:avLst/>
          </a:prstGeom>
        </p:spPr>
      </p:pic>
      <p:sp>
        <p:nvSpPr>
          <p:cNvPr id="20" name="TextBox 19">
            <a:extLst>
              <a:ext uri="{FF2B5EF4-FFF2-40B4-BE49-F238E27FC236}">
                <a16:creationId xmlns:a16="http://schemas.microsoft.com/office/drawing/2014/main" id="{4E1497EB-232D-1628-B814-501AF183906E}"/>
              </a:ext>
            </a:extLst>
          </p:cNvPr>
          <p:cNvSpPr txBox="1"/>
          <p:nvPr/>
        </p:nvSpPr>
        <p:spPr>
          <a:xfrm>
            <a:off x="1320799" y="5136062"/>
            <a:ext cx="6096000" cy="369332"/>
          </a:xfrm>
          <a:prstGeom prst="rect">
            <a:avLst/>
          </a:prstGeom>
          <a:noFill/>
        </p:spPr>
        <p:txBody>
          <a:bodyPr wrap="square">
            <a:spAutoFit/>
          </a:bodyPr>
          <a:lstStyle/>
          <a:p>
            <a:r>
              <a:rPr lang="en-US" dirty="0"/>
              <a:t>Adding/Updating: Assign a value to a key.</a:t>
            </a:r>
          </a:p>
        </p:txBody>
      </p:sp>
      <p:pic>
        <p:nvPicPr>
          <p:cNvPr id="22" name="Picture 21">
            <a:extLst>
              <a:ext uri="{FF2B5EF4-FFF2-40B4-BE49-F238E27FC236}">
                <a16:creationId xmlns:a16="http://schemas.microsoft.com/office/drawing/2014/main" id="{C45AEB07-9DBA-45A7-681A-231AC3E3D2AE}"/>
              </a:ext>
            </a:extLst>
          </p:cNvPr>
          <p:cNvPicPr>
            <a:picLocks noChangeAspect="1"/>
          </p:cNvPicPr>
          <p:nvPr/>
        </p:nvPicPr>
        <p:blipFill>
          <a:blip r:embed="rId4"/>
          <a:stretch>
            <a:fillRect/>
          </a:stretch>
        </p:blipFill>
        <p:spPr>
          <a:xfrm>
            <a:off x="1381672" y="5589489"/>
            <a:ext cx="2524125" cy="609600"/>
          </a:xfrm>
          <a:prstGeom prst="rect">
            <a:avLst/>
          </a:prstGeom>
        </p:spPr>
      </p:pic>
    </p:spTree>
    <p:extLst>
      <p:ext uri="{BB962C8B-B14F-4D97-AF65-F5344CB8AC3E}">
        <p14:creationId xmlns:p14="http://schemas.microsoft.com/office/powerpoint/2010/main" val="19474165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1B08F1-921D-1E32-0799-2BB4488A3667}"/>
              </a:ext>
            </a:extLst>
          </p:cNvPr>
          <p:cNvSpPr txBox="1"/>
          <p:nvPr/>
        </p:nvSpPr>
        <p:spPr>
          <a:xfrm>
            <a:off x="988290" y="1307007"/>
            <a:ext cx="1713345" cy="400110"/>
          </a:xfrm>
          <a:prstGeom prst="rect">
            <a:avLst/>
          </a:prstGeom>
          <a:noFill/>
        </p:spPr>
        <p:txBody>
          <a:bodyPr wrap="square">
            <a:spAutoFit/>
          </a:bodyPr>
          <a:lstStyle/>
          <a:p>
            <a:r>
              <a:rPr lang="en-US" sz="2000" b="1" dirty="0">
                <a:solidFill>
                  <a:srgbClr val="1869A6"/>
                </a:solidFill>
              </a:rPr>
              <a:t>Dictionaries</a:t>
            </a:r>
            <a:endParaRPr lang="en-US" b="1" dirty="0">
              <a:solidFill>
                <a:srgbClr val="1869A6"/>
              </a:solidFill>
            </a:endParaRPr>
          </a:p>
        </p:txBody>
      </p:sp>
      <p:sp>
        <p:nvSpPr>
          <p:cNvPr id="3" name="TextBox 2">
            <a:extLst>
              <a:ext uri="{FF2B5EF4-FFF2-40B4-BE49-F238E27FC236}">
                <a16:creationId xmlns:a16="http://schemas.microsoft.com/office/drawing/2014/main" id="{0E88FE88-4656-14A8-C0DC-469CD493F813}"/>
              </a:ext>
            </a:extLst>
          </p:cNvPr>
          <p:cNvSpPr txBox="1"/>
          <p:nvPr/>
        </p:nvSpPr>
        <p:spPr>
          <a:xfrm>
            <a:off x="1768763" y="1707117"/>
            <a:ext cx="1394691" cy="369332"/>
          </a:xfrm>
          <a:prstGeom prst="rect">
            <a:avLst/>
          </a:prstGeom>
          <a:noFill/>
        </p:spPr>
        <p:txBody>
          <a:bodyPr wrap="square">
            <a:spAutoFit/>
          </a:bodyPr>
          <a:lstStyle/>
          <a:p>
            <a:r>
              <a:rPr lang="en-US" b="1" dirty="0"/>
              <a:t>Operations</a:t>
            </a:r>
          </a:p>
        </p:txBody>
      </p:sp>
      <p:sp>
        <p:nvSpPr>
          <p:cNvPr id="6" name="TextBox 5">
            <a:extLst>
              <a:ext uri="{FF2B5EF4-FFF2-40B4-BE49-F238E27FC236}">
                <a16:creationId xmlns:a16="http://schemas.microsoft.com/office/drawing/2014/main" id="{9951139E-0264-1966-825A-00917655593F}"/>
              </a:ext>
            </a:extLst>
          </p:cNvPr>
          <p:cNvSpPr txBox="1"/>
          <p:nvPr/>
        </p:nvSpPr>
        <p:spPr>
          <a:xfrm>
            <a:off x="1768763" y="2008971"/>
            <a:ext cx="6096000" cy="369332"/>
          </a:xfrm>
          <a:prstGeom prst="rect">
            <a:avLst/>
          </a:prstGeom>
          <a:noFill/>
        </p:spPr>
        <p:txBody>
          <a:bodyPr wrap="square">
            <a:spAutoFit/>
          </a:bodyPr>
          <a:lstStyle/>
          <a:p>
            <a:r>
              <a:rPr lang="en-US" dirty="0"/>
              <a:t>Removing Items: Use pop() to remove a key-value pair.</a:t>
            </a:r>
          </a:p>
        </p:txBody>
      </p:sp>
      <p:pic>
        <p:nvPicPr>
          <p:cNvPr id="8" name="Picture 7">
            <a:extLst>
              <a:ext uri="{FF2B5EF4-FFF2-40B4-BE49-F238E27FC236}">
                <a16:creationId xmlns:a16="http://schemas.microsoft.com/office/drawing/2014/main" id="{64D9D450-4468-E410-3604-62A3B3D4BCB1}"/>
              </a:ext>
            </a:extLst>
          </p:cNvPr>
          <p:cNvPicPr>
            <a:picLocks noChangeAspect="1"/>
          </p:cNvPicPr>
          <p:nvPr/>
        </p:nvPicPr>
        <p:blipFill>
          <a:blip r:embed="rId2"/>
          <a:stretch>
            <a:fillRect/>
          </a:stretch>
        </p:blipFill>
        <p:spPr>
          <a:xfrm>
            <a:off x="1844962" y="2476559"/>
            <a:ext cx="1828800" cy="762000"/>
          </a:xfrm>
          <a:prstGeom prst="rect">
            <a:avLst/>
          </a:prstGeom>
        </p:spPr>
      </p:pic>
      <p:sp>
        <p:nvSpPr>
          <p:cNvPr id="10" name="TextBox 9">
            <a:extLst>
              <a:ext uri="{FF2B5EF4-FFF2-40B4-BE49-F238E27FC236}">
                <a16:creationId xmlns:a16="http://schemas.microsoft.com/office/drawing/2014/main" id="{80BCE63F-6DE9-FCF4-E4D0-48BA471AB711}"/>
              </a:ext>
            </a:extLst>
          </p:cNvPr>
          <p:cNvSpPr txBox="1"/>
          <p:nvPr/>
        </p:nvSpPr>
        <p:spPr>
          <a:xfrm>
            <a:off x="988290" y="3336815"/>
            <a:ext cx="6096000" cy="369332"/>
          </a:xfrm>
          <a:prstGeom prst="rect">
            <a:avLst/>
          </a:prstGeom>
          <a:noFill/>
        </p:spPr>
        <p:txBody>
          <a:bodyPr wrap="square">
            <a:spAutoFit/>
          </a:bodyPr>
          <a:lstStyle/>
          <a:p>
            <a:r>
              <a:rPr lang="en-US" b="1" dirty="0"/>
              <a:t>Key Characteristics of Dictionaries</a:t>
            </a:r>
          </a:p>
        </p:txBody>
      </p:sp>
      <p:sp>
        <p:nvSpPr>
          <p:cNvPr id="12" name="TextBox 11">
            <a:extLst>
              <a:ext uri="{FF2B5EF4-FFF2-40B4-BE49-F238E27FC236}">
                <a16:creationId xmlns:a16="http://schemas.microsoft.com/office/drawing/2014/main" id="{A730F11C-4ECC-F20F-46A5-CB406CAB0DEA}"/>
              </a:ext>
            </a:extLst>
          </p:cNvPr>
          <p:cNvSpPr txBox="1"/>
          <p:nvPr/>
        </p:nvSpPr>
        <p:spPr>
          <a:xfrm>
            <a:off x="1768763" y="3804403"/>
            <a:ext cx="9481128" cy="1477328"/>
          </a:xfrm>
          <a:prstGeom prst="rect">
            <a:avLst/>
          </a:prstGeom>
          <a:noFill/>
        </p:spPr>
        <p:txBody>
          <a:bodyPr wrap="square">
            <a:spAutoFit/>
          </a:bodyPr>
          <a:lstStyle/>
          <a:p>
            <a:pPr marL="285750" indent="-285750">
              <a:buFont typeface="Arial" panose="020B0604020202020204" pitchFamily="34" charset="0"/>
              <a:buChar char="•"/>
            </a:pPr>
            <a:r>
              <a:rPr lang="en-US" b="1" dirty="0"/>
              <a:t>Key-Value Pairs</a:t>
            </a:r>
            <a:r>
              <a:rPr lang="en-US" dirty="0"/>
              <a:t>: Dictionaries store data as key-value pairs.</a:t>
            </a:r>
          </a:p>
          <a:p>
            <a:pPr marL="285750" indent="-285750">
              <a:buFont typeface="Arial" panose="020B0604020202020204" pitchFamily="34" charset="0"/>
              <a:buChar char="•"/>
            </a:pPr>
            <a:r>
              <a:rPr lang="en-US" b="1" dirty="0"/>
              <a:t>Immutable Keys</a:t>
            </a:r>
            <a:r>
              <a:rPr lang="en-US" dirty="0"/>
              <a:t>: Dictionary keys must be immutable (e.g., numbers, strings, tuples).</a:t>
            </a:r>
          </a:p>
          <a:p>
            <a:pPr marL="285750" indent="-285750">
              <a:buFont typeface="Arial" panose="020B0604020202020204" pitchFamily="34" charset="0"/>
              <a:buChar char="•"/>
            </a:pPr>
            <a:r>
              <a:rPr lang="en-US" b="1" dirty="0"/>
              <a:t>Flexible Values</a:t>
            </a:r>
            <a:r>
              <a:rPr lang="en-US" dirty="0"/>
              <a:t>: Dictionary values can be of any data type.</a:t>
            </a:r>
          </a:p>
          <a:p>
            <a:pPr marL="285750" indent="-285750">
              <a:buFont typeface="Arial" panose="020B0604020202020204" pitchFamily="34" charset="0"/>
              <a:buChar char="•"/>
            </a:pPr>
            <a:r>
              <a:rPr lang="en-US" b="1" dirty="0"/>
              <a:t>Unique Keys</a:t>
            </a:r>
            <a:r>
              <a:rPr lang="en-US" dirty="0"/>
              <a:t>: Each key in a dictionary must be unique.</a:t>
            </a:r>
          </a:p>
          <a:p>
            <a:pPr marL="285750" indent="-285750">
              <a:buFont typeface="Arial" panose="020B0604020202020204" pitchFamily="34" charset="0"/>
              <a:buChar char="•"/>
            </a:pPr>
            <a:r>
              <a:rPr lang="en-US" b="1" dirty="0"/>
              <a:t>Unordered</a:t>
            </a:r>
            <a:r>
              <a:rPr lang="en-US" dirty="0"/>
              <a:t>: Dictionaries are not ordered; elements are accessed using keys.</a:t>
            </a:r>
          </a:p>
        </p:txBody>
      </p:sp>
    </p:spTree>
    <p:extLst>
      <p:ext uri="{BB962C8B-B14F-4D97-AF65-F5344CB8AC3E}">
        <p14:creationId xmlns:p14="http://schemas.microsoft.com/office/powerpoint/2010/main" val="3799908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46A762B-5143-3901-BE00-3DE5E9E660B8}"/>
              </a:ext>
            </a:extLst>
          </p:cNvPr>
          <p:cNvGraphicFramePr>
            <a:graphicFrameLocks noGrp="1"/>
          </p:cNvGraphicFramePr>
          <p:nvPr>
            <p:extLst>
              <p:ext uri="{D42A27DB-BD31-4B8C-83A1-F6EECF244321}">
                <p14:modId xmlns:p14="http://schemas.microsoft.com/office/powerpoint/2010/main" val="3327353873"/>
              </p:ext>
            </p:extLst>
          </p:nvPr>
        </p:nvGraphicFramePr>
        <p:xfrm>
          <a:off x="1948872" y="1054869"/>
          <a:ext cx="8294256" cy="4442637"/>
        </p:xfrm>
        <a:graphic>
          <a:graphicData uri="http://schemas.openxmlformats.org/drawingml/2006/table">
            <a:tbl>
              <a:tblPr firstRow="1" bandRow="1">
                <a:tableStyleId>{5940675A-B579-460E-94D1-54222C63F5DA}</a:tableStyleId>
              </a:tblPr>
              <a:tblGrid>
                <a:gridCol w="2073564">
                  <a:extLst>
                    <a:ext uri="{9D8B030D-6E8A-4147-A177-3AD203B41FA5}">
                      <a16:colId xmlns:a16="http://schemas.microsoft.com/office/drawing/2014/main" val="301762945"/>
                    </a:ext>
                  </a:extLst>
                </a:gridCol>
                <a:gridCol w="2073564">
                  <a:extLst>
                    <a:ext uri="{9D8B030D-6E8A-4147-A177-3AD203B41FA5}">
                      <a16:colId xmlns:a16="http://schemas.microsoft.com/office/drawing/2014/main" val="3969209941"/>
                    </a:ext>
                  </a:extLst>
                </a:gridCol>
                <a:gridCol w="2073564">
                  <a:extLst>
                    <a:ext uri="{9D8B030D-6E8A-4147-A177-3AD203B41FA5}">
                      <a16:colId xmlns:a16="http://schemas.microsoft.com/office/drawing/2014/main" val="4222525665"/>
                    </a:ext>
                  </a:extLst>
                </a:gridCol>
                <a:gridCol w="2073564">
                  <a:extLst>
                    <a:ext uri="{9D8B030D-6E8A-4147-A177-3AD203B41FA5}">
                      <a16:colId xmlns:a16="http://schemas.microsoft.com/office/drawing/2014/main" val="3985902374"/>
                    </a:ext>
                  </a:extLst>
                </a:gridCol>
              </a:tblGrid>
              <a:tr h="478367">
                <a:tc>
                  <a:txBody>
                    <a:bodyPr/>
                    <a:lstStyle/>
                    <a:p>
                      <a:pPr algn="ctr"/>
                      <a:r>
                        <a:rPr lang="en-US" b="1" dirty="0"/>
                        <a:t>List</a:t>
                      </a:r>
                    </a:p>
                  </a:txBody>
                  <a:tcPr anchor="ctr"/>
                </a:tc>
                <a:tc>
                  <a:txBody>
                    <a:bodyPr/>
                    <a:lstStyle/>
                    <a:p>
                      <a:pPr algn="ctr"/>
                      <a:r>
                        <a:rPr lang="en-US" b="1" dirty="0"/>
                        <a:t>Tuple</a:t>
                      </a:r>
                    </a:p>
                  </a:txBody>
                  <a:tcPr anchor="ctr"/>
                </a:tc>
                <a:tc>
                  <a:txBody>
                    <a:bodyPr/>
                    <a:lstStyle/>
                    <a:p>
                      <a:pPr algn="ctr"/>
                      <a:r>
                        <a:rPr lang="en-US" b="1" dirty="0"/>
                        <a:t>Set</a:t>
                      </a:r>
                    </a:p>
                  </a:txBody>
                  <a:tcPr anchor="ctr"/>
                </a:tc>
                <a:tc>
                  <a:txBody>
                    <a:bodyPr/>
                    <a:lstStyle/>
                    <a:p>
                      <a:pPr algn="ctr"/>
                      <a:r>
                        <a:rPr lang="en-US" b="1" dirty="0"/>
                        <a:t>Dictionary</a:t>
                      </a:r>
                    </a:p>
                  </a:txBody>
                  <a:tcPr anchor="ctr"/>
                </a:tc>
                <a:extLst>
                  <a:ext uri="{0D108BD9-81ED-4DB2-BD59-A6C34878D82A}">
                    <a16:rowId xmlns:a16="http://schemas.microsoft.com/office/drawing/2014/main" val="275028375"/>
                  </a:ext>
                </a:extLst>
              </a:tr>
              <a:tr h="572655">
                <a:tc>
                  <a:txBody>
                    <a:bodyPr/>
                    <a:lstStyle/>
                    <a:p>
                      <a:pPr algn="ctr"/>
                      <a:r>
                        <a:rPr lang="en-US" dirty="0"/>
                        <a:t>[] or list()</a:t>
                      </a:r>
                    </a:p>
                  </a:txBody>
                  <a:tcPr anchor="ctr"/>
                </a:tc>
                <a:tc>
                  <a:txBody>
                    <a:bodyPr/>
                    <a:lstStyle/>
                    <a:p>
                      <a:pPr algn="ctr"/>
                      <a:r>
                        <a:rPr lang="en-US" dirty="0"/>
                        <a:t>() or tuple()</a:t>
                      </a:r>
                    </a:p>
                  </a:txBody>
                  <a:tcPr anchor="ctr"/>
                </a:tc>
                <a:tc>
                  <a:txBody>
                    <a:bodyPr/>
                    <a:lstStyle/>
                    <a:p>
                      <a:pPr algn="ctr"/>
                      <a:r>
                        <a:rPr lang="en-US" dirty="0"/>
                        <a:t>{} or set()</a:t>
                      </a:r>
                    </a:p>
                  </a:txBody>
                  <a:tcPr anchor="ctr"/>
                </a:tc>
                <a:tc>
                  <a:txBody>
                    <a:bodyPr/>
                    <a:lstStyle/>
                    <a:p>
                      <a:pPr algn="ctr"/>
                      <a:r>
                        <a:rPr lang="en-US" dirty="0"/>
                        <a:t>{} or dict()</a:t>
                      </a:r>
                    </a:p>
                  </a:txBody>
                  <a:tcPr anchor="ctr"/>
                </a:tc>
                <a:extLst>
                  <a:ext uri="{0D108BD9-81ED-4DB2-BD59-A6C34878D82A}">
                    <a16:rowId xmlns:a16="http://schemas.microsoft.com/office/drawing/2014/main" val="2055784173"/>
                  </a:ext>
                </a:extLst>
              </a:tr>
              <a:tr h="678323">
                <a:tc>
                  <a:txBody>
                    <a:bodyPr/>
                    <a:lstStyle/>
                    <a:p>
                      <a:pPr algn="ctr"/>
                      <a:r>
                        <a:rPr lang="en-US" dirty="0"/>
                        <a:t>Ordered</a:t>
                      </a:r>
                    </a:p>
                  </a:txBody>
                  <a:tcPr anchor="ctr"/>
                </a:tc>
                <a:tc>
                  <a:txBody>
                    <a:bodyPr/>
                    <a:lstStyle/>
                    <a:p>
                      <a:pPr algn="ctr"/>
                      <a:r>
                        <a:rPr lang="en-US" dirty="0"/>
                        <a:t>Ordered</a:t>
                      </a:r>
                    </a:p>
                  </a:txBody>
                  <a:tcPr anchor="ctr"/>
                </a:tc>
                <a:tc>
                  <a:txBody>
                    <a:bodyPr/>
                    <a:lstStyle/>
                    <a:p>
                      <a:pPr algn="ctr"/>
                      <a:r>
                        <a:rPr lang="en-US" dirty="0"/>
                        <a:t>Unordered</a:t>
                      </a:r>
                    </a:p>
                  </a:txBody>
                  <a:tcPr anchor="ctr"/>
                </a:tc>
                <a:tc>
                  <a:txBody>
                    <a:bodyPr/>
                    <a:lstStyle/>
                    <a:p>
                      <a:pPr algn="ctr"/>
                      <a:r>
                        <a:rPr lang="en-US" dirty="0"/>
                        <a:t>Unordered</a:t>
                      </a:r>
                    </a:p>
                  </a:txBody>
                  <a:tcPr anchor="ctr"/>
                </a:tc>
                <a:extLst>
                  <a:ext uri="{0D108BD9-81ED-4DB2-BD59-A6C34878D82A}">
                    <a16:rowId xmlns:a16="http://schemas.microsoft.com/office/drawing/2014/main" val="3858389701"/>
                  </a:ext>
                </a:extLst>
              </a:tr>
              <a:tr h="678323">
                <a:tc>
                  <a:txBody>
                    <a:bodyPr/>
                    <a:lstStyle/>
                    <a:p>
                      <a:pPr algn="ctr"/>
                      <a:r>
                        <a:rPr lang="en-US" dirty="0"/>
                        <a:t>Changeable</a:t>
                      </a:r>
                    </a:p>
                  </a:txBody>
                  <a:tcPr anchor="ctr"/>
                </a:tc>
                <a:tc>
                  <a:txBody>
                    <a:bodyPr/>
                    <a:lstStyle/>
                    <a:p>
                      <a:pPr algn="ctr"/>
                      <a:r>
                        <a:rPr lang="en-US" dirty="0"/>
                        <a:t>Unchangeable</a:t>
                      </a:r>
                    </a:p>
                  </a:txBody>
                  <a:tcPr anchor="ctr"/>
                </a:tc>
                <a:tc>
                  <a:txBody>
                    <a:bodyPr/>
                    <a:lstStyle/>
                    <a:p>
                      <a:pPr algn="ctr"/>
                      <a:r>
                        <a:rPr lang="en-US" dirty="0"/>
                        <a:t>Unchangeable</a:t>
                      </a:r>
                    </a:p>
                  </a:txBody>
                  <a:tcPr anchor="ctr"/>
                </a:tc>
                <a:tc>
                  <a:txBody>
                    <a:bodyPr/>
                    <a:lstStyle/>
                    <a:p>
                      <a:pPr algn="ctr"/>
                      <a:r>
                        <a:rPr lang="en-US" dirty="0"/>
                        <a:t>Changeable</a:t>
                      </a:r>
                    </a:p>
                  </a:txBody>
                  <a:tcPr anchor="ctr"/>
                </a:tc>
                <a:extLst>
                  <a:ext uri="{0D108BD9-81ED-4DB2-BD59-A6C34878D82A}">
                    <a16:rowId xmlns:a16="http://schemas.microsoft.com/office/drawing/2014/main" val="236635542"/>
                  </a:ext>
                </a:extLst>
              </a:tr>
              <a:tr h="678323">
                <a:tc>
                  <a:txBody>
                    <a:bodyPr/>
                    <a:lstStyle/>
                    <a:p>
                      <a:pPr algn="ctr"/>
                      <a:r>
                        <a:rPr lang="en-US" dirty="0"/>
                        <a:t>Indexed</a:t>
                      </a:r>
                    </a:p>
                  </a:txBody>
                  <a:tcPr anchor="ctr"/>
                </a:tc>
                <a:tc>
                  <a:txBody>
                    <a:bodyPr/>
                    <a:lstStyle/>
                    <a:p>
                      <a:pPr algn="ctr"/>
                      <a:r>
                        <a:rPr lang="en-US" dirty="0"/>
                        <a:t>Indexed</a:t>
                      </a:r>
                    </a:p>
                  </a:txBody>
                  <a:tcPr anchor="ctr"/>
                </a:tc>
                <a:tc>
                  <a:txBody>
                    <a:bodyPr/>
                    <a:lstStyle/>
                    <a:p>
                      <a:pPr algn="ctr"/>
                      <a:r>
                        <a:rPr lang="en-US" dirty="0"/>
                        <a:t>Unindexed</a:t>
                      </a:r>
                    </a:p>
                  </a:txBody>
                  <a:tcPr anchor="ctr"/>
                </a:tc>
                <a:tc>
                  <a:txBody>
                    <a:bodyPr/>
                    <a:lstStyle/>
                    <a:p>
                      <a:pPr algn="ctr"/>
                      <a:r>
                        <a:rPr lang="en-US" dirty="0"/>
                        <a:t>Key Value pair</a:t>
                      </a:r>
                    </a:p>
                  </a:txBody>
                  <a:tcPr anchor="ctr"/>
                </a:tc>
                <a:extLst>
                  <a:ext uri="{0D108BD9-81ED-4DB2-BD59-A6C34878D82A}">
                    <a16:rowId xmlns:a16="http://schemas.microsoft.com/office/drawing/2014/main" val="3251755000"/>
                  </a:ext>
                </a:extLst>
              </a:tr>
              <a:tr h="678323">
                <a:tc>
                  <a:txBody>
                    <a:bodyPr/>
                    <a:lstStyle/>
                    <a:p>
                      <a:pPr algn="ctr"/>
                      <a:r>
                        <a:rPr lang="en-US" dirty="0"/>
                        <a:t>Allows Duplicates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Allows Duplicates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 Duplicates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 Duplicates</a:t>
                      </a:r>
                    </a:p>
                  </a:txBody>
                  <a:tcPr anchor="ctr"/>
                </a:tc>
                <a:extLst>
                  <a:ext uri="{0D108BD9-81ED-4DB2-BD59-A6C34878D82A}">
                    <a16:rowId xmlns:a16="http://schemas.microsoft.com/office/drawing/2014/main" val="2136374100"/>
                  </a:ext>
                </a:extLst>
              </a:tr>
              <a:tr h="678323">
                <a:tc>
                  <a:txBody>
                    <a:bodyPr/>
                    <a:lstStyle/>
                    <a:p>
                      <a:pPr algn="ctr"/>
                      <a:r>
                        <a:rPr lang="en-US" dirty="0"/>
                        <a:t>Allows Slicing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Allows Slicing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 Slicing</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No Slicing</a:t>
                      </a:r>
                    </a:p>
                  </a:txBody>
                  <a:tcPr anchor="ctr"/>
                </a:tc>
                <a:extLst>
                  <a:ext uri="{0D108BD9-81ED-4DB2-BD59-A6C34878D82A}">
                    <a16:rowId xmlns:a16="http://schemas.microsoft.com/office/drawing/2014/main" val="4030358140"/>
                  </a:ext>
                </a:extLst>
              </a:tr>
            </a:tbl>
          </a:graphicData>
        </a:graphic>
      </p:graphicFrame>
      <p:sp>
        <p:nvSpPr>
          <p:cNvPr id="3" name="TextBox 2">
            <a:extLst>
              <a:ext uri="{FF2B5EF4-FFF2-40B4-BE49-F238E27FC236}">
                <a16:creationId xmlns:a16="http://schemas.microsoft.com/office/drawing/2014/main" id="{0856D565-4784-6643-4D8E-29C3C0130C6F}"/>
              </a:ext>
            </a:extLst>
          </p:cNvPr>
          <p:cNvSpPr txBox="1"/>
          <p:nvPr/>
        </p:nvSpPr>
        <p:spPr>
          <a:xfrm>
            <a:off x="3353196" y="443010"/>
            <a:ext cx="5485607" cy="369332"/>
          </a:xfrm>
          <a:prstGeom prst="rect">
            <a:avLst/>
          </a:prstGeom>
          <a:noFill/>
        </p:spPr>
        <p:txBody>
          <a:bodyPr wrap="square">
            <a:spAutoFit/>
          </a:bodyPr>
          <a:lstStyle/>
          <a:p>
            <a:pPr algn="ctr"/>
            <a:r>
              <a:rPr lang="en-US" b="1" dirty="0">
                <a:solidFill>
                  <a:srgbClr val="1869A6"/>
                </a:solidFill>
              </a:rPr>
              <a:t>Comparing Lists, Tuples, Sets, Dictionaries</a:t>
            </a:r>
          </a:p>
        </p:txBody>
      </p:sp>
    </p:spTree>
    <p:extLst>
      <p:ext uri="{BB962C8B-B14F-4D97-AF65-F5344CB8AC3E}">
        <p14:creationId xmlns:p14="http://schemas.microsoft.com/office/powerpoint/2010/main" val="7988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2BB679-6F31-1B05-246F-30F465D1D7F2}"/>
              </a:ext>
            </a:extLst>
          </p:cNvPr>
          <p:cNvSpPr txBox="1"/>
          <p:nvPr/>
        </p:nvSpPr>
        <p:spPr>
          <a:xfrm>
            <a:off x="4470400" y="2782669"/>
            <a:ext cx="3251200" cy="646331"/>
          </a:xfrm>
          <a:prstGeom prst="rect">
            <a:avLst/>
          </a:prstGeom>
          <a:noFill/>
        </p:spPr>
        <p:txBody>
          <a:bodyPr wrap="square">
            <a:spAutoFit/>
          </a:bodyPr>
          <a:lstStyle/>
          <a:p>
            <a:pPr algn="ctr"/>
            <a:r>
              <a:rPr lang="en-US" sz="3600" b="1" dirty="0">
                <a:solidFill>
                  <a:srgbClr val="2AAF82"/>
                </a:solidFill>
              </a:rPr>
              <a:t>Control Flow</a:t>
            </a:r>
          </a:p>
        </p:txBody>
      </p:sp>
    </p:spTree>
    <p:extLst>
      <p:ext uri="{BB962C8B-B14F-4D97-AF65-F5344CB8AC3E}">
        <p14:creationId xmlns:p14="http://schemas.microsoft.com/office/powerpoint/2010/main" val="4214910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AFA8E8-1422-4F30-383B-B3EC37A29DB1}"/>
              </a:ext>
            </a:extLst>
          </p:cNvPr>
          <p:cNvSpPr txBox="1"/>
          <p:nvPr/>
        </p:nvSpPr>
        <p:spPr>
          <a:xfrm>
            <a:off x="1330037" y="1797325"/>
            <a:ext cx="10492508" cy="1200329"/>
          </a:xfrm>
          <a:prstGeom prst="rect">
            <a:avLst/>
          </a:prstGeom>
          <a:noFill/>
        </p:spPr>
        <p:txBody>
          <a:bodyPr wrap="square">
            <a:spAutoFit/>
          </a:bodyPr>
          <a:lstStyle/>
          <a:p>
            <a:r>
              <a:rPr lang="en-US" dirty="0"/>
              <a:t>Control flow statements are essential in programming as they enable the execution of specific blocks of code based on conditions. This allows for dynamic decision-making within a program. In Python, the primary control flow statements include if, elif, and else. We'll cover these concepts with detailed explanations and multiple examples to illustrate their use.</a:t>
            </a:r>
          </a:p>
        </p:txBody>
      </p:sp>
      <p:sp>
        <p:nvSpPr>
          <p:cNvPr id="5" name="TextBox 4">
            <a:extLst>
              <a:ext uri="{FF2B5EF4-FFF2-40B4-BE49-F238E27FC236}">
                <a16:creationId xmlns:a16="http://schemas.microsoft.com/office/drawing/2014/main" id="{DA5527CC-3C9A-5C85-9D2A-7727905B994D}"/>
              </a:ext>
            </a:extLst>
          </p:cNvPr>
          <p:cNvSpPr txBox="1"/>
          <p:nvPr/>
        </p:nvSpPr>
        <p:spPr>
          <a:xfrm>
            <a:off x="683491" y="1397215"/>
            <a:ext cx="1893455" cy="400110"/>
          </a:xfrm>
          <a:prstGeom prst="rect">
            <a:avLst/>
          </a:prstGeom>
          <a:noFill/>
        </p:spPr>
        <p:txBody>
          <a:bodyPr wrap="square">
            <a:spAutoFit/>
          </a:bodyPr>
          <a:lstStyle/>
          <a:p>
            <a:pPr algn="ctr"/>
            <a:r>
              <a:rPr lang="en-US" sz="2000" b="1" dirty="0">
                <a:solidFill>
                  <a:srgbClr val="1869A6"/>
                </a:solidFill>
              </a:rPr>
              <a:t>Control Flow</a:t>
            </a:r>
          </a:p>
        </p:txBody>
      </p:sp>
    </p:spTree>
    <p:extLst>
      <p:ext uri="{BB962C8B-B14F-4D97-AF65-F5344CB8AC3E}">
        <p14:creationId xmlns:p14="http://schemas.microsoft.com/office/powerpoint/2010/main" val="2630495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A936B-7AC1-F391-F869-B00735B1EA1C}"/>
              </a:ext>
            </a:extLst>
          </p:cNvPr>
          <p:cNvSpPr txBox="1"/>
          <p:nvPr/>
        </p:nvSpPr>
        <p:spPr>
          <a:xfrm>
            <a:off x="748146" y="1332560"/>
            <a:ext cx="1893455" cy="400110"/>
          </a:xfrm>
          <a:prstGeom prst="rect">
            <a:avLst/>
          </a:prstGeom>
          <a:noFill/>
        </p:spPr>
        <p:txBody>
          <a:bodyPr wrap="square">
            <a:spAutoFit/>
          </a:bodyPr>
          <a:lstStyle/>
          <a:p>
            <a:pPr algn="ctr"/>
            <a:r>
              <a:rPr lang="en-US" sz="2000" b="1" dirty="0">
                <a:solidFill>
                  <a:srgbClr val="1869A6"/>
                </a:solidFill>
              </a:rPr>
              <a:t>Control Flow</a:t>
            </a:r>
          </a:p>
        </p:txBody>
      </p:sp>
      <p:sp>
        <p:nvSpPr>
          <p:cNvPr id="4" name="TextBox 3">
            <a:extLst>
              <a:ext uri="{FF2B5EF4-FFF2-40B4-BE49-F238E27FC236}">
                <a16:creationId xmlns:a16="http://schemas.microsoft.com/office/drawing/2014/main" id="{2D404D6D-C14F-42D8-5420-FFFC3F014BDB}"/>
              </a:ext>
            </a:extLst>
          </p:cNvPr>
          <p:cNvSpPr txBox="1"/>
          <p:nvPr/>
        </p:nvSpPr>
        <p:spPr>
          <a:xfrm>
            <a:off x="1560946" y="1732670"/>
            <a:ext cx="1607127" cy="369332"/>
          </a:xfrm>
          <a:prstGeom prst="rect">
            <a:avLst/>
          </a:prstGeom>
          <a:noFill/>
        </p:spPr>
        <p:txBody>
          <a:bodyPr wrap="square">
            <a:spAutoFit/>
          </a:bodyPr>
          <a:lstStyle/>
          <a:p>
            <a:r>
              <a:rPr lang="en-US" b="1" dirty="0"/>
              <a:t>If Statements</a:t>
            </a:r>
          </a:p>
        </p:txBody>
      </p:sp>
      <p:sp>
        <p:nvSpPr>
          <p:cNvPr id="6" name="TextBox 5">
            <a:extLst>
              <a:ext uri="{FF2B5EF4-FFF2-40B4-BE49-F238E27FC236}">
                <a16:creationId xmlns:a16="http://schemas.microsoft.com/office/drawing/2014/main" id="{B86D6E0F-5864-3F28-E1AF-C183D8826787}"/>
              </a:ext>
            </a:extLst>
          </p:cNvPr>
          <p:cNvSpPr txBox="1"/>
          <p:nvPr/>
        </p:nvSpPr>
        <p:spPr>
          <a:xfrm>
            <a:off x="1819563" y="2203026"/>
            <a:ext cx="8552873" cy="646331"/>
          </a:xfrm>
          <a:prstGeom prst="rect">
            <a:avLst/>
          </a:prstGeom>
          <a:noFill/>
        </p:spPr>
        <p:txBody>
          <a:bodyPr wrap="square">
            <a:spAutoFit/>
          </a:bodyPr>
          <a:lstStyle/>
          <a:p>
            <a:r>
              <a:rPr lang="en-US" dirty="0"/>
              <a:t>The if statement is used to test a specific condition. If the condition evaluates to True, the code block under the if statement is executed.</a:t>
            </a:r>
          </a:p>
        </p:txBody>
      </p:sp>
      <p:pic>
        <p:nvPicPr>
          <p:cNvPr id="8" name="Picture 7">
            <a:extLst>
              <a:ext uri="{FF2B5EF4-FFF2-40B4-BE49-F238E27FC236}">
                <a16:creationId xmlns:a16="http://schemas.microsoft.com/office/drawing/2014/main" id="{188AF058-946E-E923-6779-2E46342B463D}"/>
              </a:ext>
            </a:extLst>
          </p:cNvPr>
          <p:cNvPicPr>
            <a:picLocks noChangeAspect="1"/>
          </p:cNvPicPr>
          <p:nvPr/>
        </p:nvPicPr>
        <p:blipFill>
          <a:blip r:embed="rId2"/>
          <a:stretch>
            <a:fillRect/>
          </a:stretch>
        </p:blipFill>
        <p:spPr>
          <a:xfrm>
            <a:off x="1791854" y="3420737"/>
            <a:ext cx="3587461" cy="518419"/>
          </a:xfrm>
          <a:prstGeom prst="rect">
            <a:avLst/>
          </a:prstGeom>
        </p:spPr>
      </p:pic>
      <p:sp>
        <p:nvSpPr>
          <p:cNvPr id="10" name="TextBox 9">
            <a:extLst>
              <a:ext uri="{FF2B5EF4-FFF2-40B4-BE49-F238E27FC236}">
                <a16:creationId xmlns:a16="http://schemas.microsoft.com/office/drawing/2014/main" id="{41DF6ADD-2BBC-1E30-800C-BA0C7428555D}"/>
              </a:ext>
            </a:extLst>
          </p:cNvPr>
          <p:cNvSpPr txBox="1"/>
          <p:nvPr/>
        </p:nvSpPr>
        <p:spPr>
          <a:xfrm>
            <a:off x="1560946" y="2950381"/>
            <a:ext cx="988291" cy="369332"/>
          </a:xfrm>
          <a:prstGeom prst="rect">
            <a:avLst/>
          </a:prstGeom>
          <a:noFill/>
        </p:spPr>
        <p:txBody>
          <a:bodyPr wrap="square">
            <a:spAutoFit/>
          </a:bodyPr>
          <a:lstStyle/>
          <a:p>
            <a:r>
              <a:rPr lang="en-US" b="1" dirty="0"/>
              <a:t>Syntax</a:t>
            </a:r>
          </a:p>
        </p:txBody>
      </p:sp>
    </p:spTree>
    <p:extLst>
      <p:ext uri="{BB962C8B-B14F-4D97-AF65-F5344CB8AC3E}">
        <p14:creationId xmlns:p14="http://schemas.microsoft.com/office/powerpoint/2010/main" val="3470382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FAA1E2-56C1-AF18-4EB1-4DB1EB0B73EC}"/>
              </a:ext>
            </a:extLst>
          </p:cNvPr>
          <p:cNvSpPr txBox="1"/>
          <p:nvPr/>
        </p:nvSpPr>
        <p:spPr>
          <a:xfrm>
            <a:off x="1741054" y="1741907"/>
            <a:ext cx="1283855" cy="369332"/>
          </a:xfrm>
          <a:prstGeom prst="rect">
            <a:avLst/>
          </a:prstGeom>
          <a:noFill/>
        </p:spPr>
        <p:txBody>
          <a:bodyPr wrap="square">
            <a:spAutoFit/>
          </a:bodyPr>
          <a:lstStyle/>
          <a:p>
            <a:r>
              <a:rPr lang="en-US" b="1" dirty="0"/>
              <a:t>Examples</a:t>
            </a:r>
          </a:p>
        </p:txBody>
      </p:sp>
      <p:sp>
        <p:nvSpPr>
          <p:cNvPr id="4" name="TextBox 3">
            <a:extLst>
              <a:ext uri="{FF2B5EF4-FFF2-40B4-BE49-F238E27FC236}">
                <a16:creationId xmlns:a16="http://schemas.microsoft.com/office/drawing/2014/main" id="{8FDDF03A-E6F4-2F36-D10B-541C5D2B3DC2}"/>
              </a:ext>
            </a:extLst>
          </p:cNvPr>
          <p:cNvSpPr txBox="1"/>
          <p:nvPr/>
        </p:nvSpPr>
        <p:spPr>
          <a:xfrm>
            <a:off x="766619" y="1341797"/>
            <a:ext cx="1893455" cy="400110"/>
          </a:xfrm>
          <a:prstGeom prst="rect">
            <a:avLst/>
          </a:prstGeom>
          <a:noFill/>
        </p:spPr>
        <p:txBody>
          <a:bodyPr wrap="square">
            <a:spAutoFit/>
          </a:bodyPr>
          <a:lstStyle/>
          <a:p>
            <a:r>
              <a:rPr lang="en-US" sz="2000" b="1" dirty="0">
                <a:solidFill>
                  <a:srgbClr val="1869A6"/>
                </a:solidFill>
              </a:rPr>
              <a:t>If Statements</a:t>
            </a:r>
          </a:p>
        </p:txBody>
      </p:sp>
      <p:sp>
        <p:nvSpPr>
          <p:cNvPr id="7" name="TextBox 6">
            <a:extLst>
              <a:ext uri="{FF2B5EF4-FFF2-40B4-BE49-F238E27FC236}">
                <a16:creationId xmlns:a16="http://schemas.microsoft.com/office/drawing/2014/main" id="{649399B9-A227-917D-321D-764A5A28762E}"/>
              </a:ext>
            </a:extLst>
          </p:cNvPr>
          <p:cNvSpPr txBox="1"/>
          <p:nvPr/>
        </p:nvSpPr>
        <p:spPr>
          <a:xfrm>
            <a:off x="1741054" y="2226441"/>
            <a:ext cx="2530764" cy="369332"/>
          </a:xfrm>
          <a:prstGeom prst="rect">
            <a:avLst/>
          </a:prstGeom>
          <a:noFill/>
        </p:spPr>
        <p:txBody>
          <a:bodyPr wrap="square">
            <a:spAutoFit/>
          </a:bodyPr>
          <a:lstStyle/>
          <a:p>
            <a:r>
              <a:rPr lang="en-US" dirty="0"/>
              <a:t>Check Positive Number</a:t>
            </a:r>
          </a:p>
        </p:txBody>
      </p:sp>
      <p:sp>
        <p:nvSpPr>
          <p:cNvPr id="9" name="TextBox 8">
            <a:extLst>
              <a:ext uri="{FF2B5EF4-FFF2-40B4-BE49-F238E27FC236}">
                <a16:creationId xmlns:a16="http://schemas.microsoft.com/office/drawing/2014/main" id="{96487954-3B52-21AB-3963-A07F8A43803E}"/>
              </a:ext>
            </a:extLst>
          </p:cNvPr>
          <p:cNvSpPr txBox="1"/>
          <p:nvPr/>
        </p:nvSpPr>
        <p:spPr>
          <a:xfrm>
            <a:off x="1713346" y="4151853"/>
            <a:ext cx="6677891" cy="646331"/>
          </a:xfrm>
          <a:prstGeom prst="rect">
            <a:avLst/>
          </a:prstGeom>
          <a:noFill/>
        </p:spPr>
        <p:txBody>
          <a:bodyPr wrap="square">
            <a:spAutoFit/>
          </a:bodyPr>
          <a:lstStyle/>
          <a:p>
            <a:r>
              <a:rPr lang="en-US" dirty="0"/>
              <a:t>This code checks if the number is greater than zero. Since 5 &gt; 0 is true, it prints "The number is positive.</a:t>
            </a:r>
          </a:p>
        </p:txBody>
      </p:sp>
      <p:pic>
        <p:nvPicPr>
          <p:cNvPr id="11" name="Picture 10">
            <a:extLst>
              <a:ext uri="{FF2B5EF4-FFF2-40B4-BE49-F238E27FC236}">
                <a16:creationId xmlns:a16="http://schemas.microsoft.com/office/drawing/2014/main" id="{8A750E28-EE55-438A-B4D9-BC3FF6A281F8}"/>
              </a:ext>
            </a:extLst>
          </p:cNvPr>
          <p:cNvPicPr>
            <a:picLocks noChangeAspect="1"/>
          </p:cNvPicPr>
          <p:nvPr/>
        </p:nvPicPr>
        <p:blipFill>
          <a:blip r:embed="rId2"/>
          <a:stretch>
            <a:fillRect/>
          </a:stretch>
        </p:blipFill>
        <p:spPr>
          <a:xfrm>
            <a:off x="1741054" y="2783263"/>
            <a:ext cx="3171825" cy="1181100"/>
          </a:xfrm>
          <a:prstGeom prst="rect">
            <a:avLst/>
          </a:prstGeom>
        </p:spPr>
      </p:pic>
    </p:spTree>
    <p:extLst>
      <p:ext uri="{BB962C8B-B14F-4D97-AF65-F5344CB8AC3E}">
        <p14:creationId xmlns:p14="http://schemas.microsoft.com/office/powerpoint/2010/main" val="288791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3ABD6F-3B81-81D5-3743-56F60096B611}"/>
              </a:ext>
            </a:extLst>
          </p:cNvPr>
          <p:cNvSpPr txBox="1"/>
          <p:nvPr/>
        </p:nvSpPr>
        <p:spPr>
          <a:xfrm>
            <a:off x="1768763" y="1732670"/>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40018819-E4CE-853D-01E2-6F7D952570EF}"/>
              </a:ext>
            </a:extLst>
          </p:cNvPr>
          <p:cNvSpPr txBox="1"/>
          <p:nvPr/>
        </p:nvSpPr>
        <p:spPr>
          <a:xfrm>
            <a:off x="794328" y="1332560"/>
            <a:ext cx="1893455" cy="400110"/>
          </a:xfrm>
          <a:prstGeom prst="rect">
            <a:avLst/>
          </a:prstGeom>
          <a:noFill/>
        </p:spPr>
        <p:txBody>
          <a:bodyPr wrap="square">
            <a:spAutoFit/>
          </a:bodyPr>
          <a:lstStyle/>
          <a:p>
            <a:r>
              <a:rPr lang="en-US" sz="2000" b="1" dirty="0">
                <a:solidFill>
                  <a:srgbClr val="1869A6"/>
                </a:solidFill>
              </a:rPr>
              <a:t>If Statements</a:t>
            </a:r>
          </a:p>
        </p:txBody>
      </p:sp>
      <p:sp>
        <p:nvSpPr>
          <p:cNvPr id="4" name="TextBox 3">
            <a:extLst>
              <a:ext uri="{FF2B5EF4-FFF2-40B4-BE49-F238E27FC236}">
                <a16:creationId xmlns:a16="http://schemas.microsoft.com/office/drawing/2014/main" id="{E4DC4173-8F7B-099B-FBAB-1DFF2751925C}"/>
              </a:ext>
            </a:extLst>
          </p:cNvPr>
          <p:cNvSpPr txBox="1"/>
          <p:nvPr/>
        </p:nvSpPr>
        <p:spPr>
          <a:xfrm>
            <a:off x="1768763" y="2132780"/>
            <a:ext cx="2530764" cy="369332"/>
          </a:xfrm>
          <a:prstGeom prst="rect">
            <a:avLst/>
          </a:prstGeom>
          <a:noFill/>
        </p:spPr>
        <p:txBody>
          <a:bodyPr wrap="square">
            <a:spAutoFit/>
          </a:bodyPr>
          <a:lstStyle/>
          <a:p>
            <a:r>
              <a:rPr lang="en-US" dirty="0"/>
              <a:t>Check String Length</a:t>
            </a:r>
          </a:p>
        </p:txBody>
      </p:sp>
      <p:sp>
        <p:nvSpPr>
          <p:cNvPr id="5" name="TextBox 4">
            <a:extLst>
              <a:ext uri="{FF2B5EF4-FFF2-40B4-BE49-F238E27FC236}">
                <a16:creationId xmlns:a16="http://schemas.microsoft.com/office/drawing/2014/main" id="{0CC2CF1C-49DD-95D6-9E9A-01D0BD418F15}"/>
              </a:ext>
            </a:extLst>
          </p:cNvPr>
          <p:cNvSpPr txBox="1"/>
          <p:nvPr/>
        </p:nvSpPr>
        <p:spPr>
          <a:xfrm>
            <a:off x="1768763" y="3807844"/>
            <a:ext cx="6677891" cy="923330"/>
          </a:xfrm>
          <a:prstGeom prst="rect">
            <a:avLst/>
          </a:prstGeom>
          <a:noFill/>
        </p:spPr>
        <p:txBody>
          <a:bodyPr wrap="square">
            <a:spAutoFit/>
          </a:bodyPr>
          <a:lstStyle/>
          <a:p>
            <a:r>
              <a:rPr lang="en-US" dirty="0"/>
              <a:t>The code checks if the length of the string name is greater than 3. Since "Alice" has 5 characters, the condition is true, and it prints "The name is longer than 3 characters."</a:t>
            </a:r>
          </a:p>
        </p:txBody>
      </p:sp>
      <p:pic>
        <p:nvPicPr>
          <p:cNvPr id="9" name="Picture 8">
            <a:extLst>
              <a:ext uri="{FF2B5EF4-FFF2-40B4-BE49-F238E27FC236}">
                <a16:creationId xmlns:a16="http://schemas.microsoft.com/office/drawing/2014/main" id="{CF53987C-85B7-F212-CDB3-C5489F84C85D}"/>
              </a:ext>
            </a:extLst>
          </p:cNvPr>
          <p:cNvPicPr>
            <a:picLocks noChangeAspect="1"/>
          </p:cNvPicPr>
          <p:nvPr/>
        </p:nvPicPr>
        <p:blipFill>
          <a:blip r:embed="rId2"/>
          <a:stretch>
            <a:fillRect/>
          </a:stretch>
        </p:blipFill>
        <p:spPr>
          <a:xfrm>
            <a:off x="1768763" y="2532890"/>
            <a:ext cx="4238625" cy="1076325"/>
          </a:xfrm>
          <a:prstGeom prst="rect">
            <a:avLst/>
          </a:prstGeom>
        </p:spPr>
      </p:pic>
    </p:spTree>
    <p:extLst>
      <p:ext uri="{BB962C8B-B14F-4D97-AF65-F5344CB8AC3E}">
        <p14:creationId xmlns:p14="http://schemas.microsoft.com/office/powerpoint/2010/main" val="206645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54AFFD-DD5D-1A49-7067-4D036C0F3B36}"/>
              </a:ext>
            </a:extLst>
          </p:cNvPr>
          <p:cNvSpPr txBox="1"/>
          <p:nvPr/>
        </p:nvSpPr>
        <p:spPr>
          <a:xfrm>
            <a:off x="1723541" y="1283228"/>
            <a:ext cx="1745673" cy="523220"/>
          </a:xfrm>
          <a:prstGeom prst="rect">
            <a:avLst/>
          </a:prstGeom>
          <a:noFill/>
        </p:spPr>
        <p:txBody>
          <a:bodyPr wrap="square">
            <a:spAutoFit/>
          </a:bodyPr>
          <a:lstStyle/>
          <a:p>
            <a:r>
              <a:rPr lang="en-US" sz="2800" b="1" dirty="0">
                <a:solidFill>
                  <a:srgbClr val="1869A6"/>
                </a:solidFill>
              </a:rPr>
              <a:t>Agenda</a:t>
            </a:r>
            <a:r>
              <a:rPr lang="en-US" sz="2800" dirty="0">
                <a:solidFill>
                  <a:srgbClr val="1869A6"/>
                </a:solidFill>
              </a:rPr>
              <a:t>:</a:t>
            </a:r>
          </a:p>
        </p:txBody>
      </p:sp>
      <p:graphicFrame>
        <p:nvGraphicFramePr>
          <p:cNvPr id="5" name="Table 4">
            <a:extLst>
              <a:ext uri="{FF2B5EF4-FFF2-40B4-BE49-F238E27FC236}">
                <a16:creationId xmlns:a16="http://schemas.microsoft.com/office/drawing/2014/main" id="{64A9BD1D-96F5-7622-B73E-7317A307A31B}"/>
              </a:ext>
            </a:extLst>
          </p:cNvPr>
          <p:cNvGraphicFramePr>
            <a:graphicFrameLocks noGrp="1"/>
          </p:cNvGraphicFramePr>
          <p:nvPr>
            <p:extLst>
              <p:ext uri="{D42A27DB-BD31-4B8C-83A1-F6EECF244321}">
                <p14:modId xmlns:p14="http://schemas.microsoft.com/office/powerpoint/2010/main" val="3567857247"/>
              </p:ext>
            </p:extLst>
          </p:nvPr>
        </p:nvGraphicFramePr>
        <p:xfrm>
          <a:off x="2596378" y="2225964"/>
          <a:ext cx="6999244" cy="1971384"/>
        </p:xfrm>
        <a:graphic>
          <a:graphicData uri="http://schemas.openxmlformats.org/drawingml/2006/table">
            <a:tbl>
              <a:tblPr firstRow="1" bandRow="1">
                <a:tableStyleId>{5C22544A-7EE6-4342-B048-85BDC9FD1C3A}</a:tableStyleId>
              </a:tblPr>
              <a:tblGrid>
                <a:gridCol w="568311">
                  <a:extLst>
                    <a:ext uri="{9D8B030D-6E8A-4147-A177-3AD203B41FA5}">
                      <a16:colId xmlns:a16="http://schemas.microsoft.com/office/drawing/2014/main" val="2296649913"/>
                    </a:ext>
                  </a:extLst>
                </a:gridCol>
                <a:gridCol w="6430933">
                  <a:extLst>
                    <a:ext uri="{9D8B030D-6E8A-4147-A177-3AD203B41FA5}">
                      <a16:colId xmlns:a16="http://schemas.microsoft.com/office/drawing/2014/main" val="4021298204"/>
                    </a:ext>
                  </a:extLst>
                </a:gridCol>
              </a:tblGrid>
              <a:tr h="482121">
                <a:tc>
                  <a:txBody>
                    <a:bodyPr/>
                    <a:lstStyle/>
                    <a:p>
                      <a:pPr algn="ctr"/>
                      <a:r>
                        <a:rPr lang="en-US" b="1" dirty="0">
                          <a:solidFill>
                            <a:schemeClr val="bg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dirty="0"/>
                        <a:t>Data Containers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3138608899"/>
                  </a:ext>
                </a:extLst>
              </a:tr>
              <a:tr h="496421">
                <a:tc>
                  <a:txBody>
                    <a:bodyPr/>
                    <a:lstStyle/>
                    <a:p>
                      <a:pPr algn="ctr"/>
                      <a:r>
                        <a:rPr lang="en-US" b="1"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Control Flow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4082344712"/>
                  </a:ext>
                </a:extLst>
              </a:tr>
              <a:tr h="496421">
                <a:tc>
                  <a:txBody>
                    <a:bodyPr/>
                    <a:lstStyle/>
                    <a:p>
                      <a:pPr algn="ctr"/>
                      <a:r>
                        <a:rPr lang="en-US" b="1" dirty="0">
                          <a:solidFill>
                            <a:schemeClr val="bg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For Loops and While Loops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1311986585"/>
                  </a:ext>
                </a:extLst>
              </a:tr>
              <a:tr h="496421">
                <a:tc>
                  <a:txBody>
                    <a:bodyPr/>
                    <a:lstStyle/>
                    <a:p>
                      <a:pPr algn="ctr"/>
                      <a:r>
                        <a:rPr lang="en-US" b="1" dirty="0">
                          <a:solidFill>
                            <a:schemeClr val="bg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Practical 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2143640539"/>
                  </a:ext>
                </a:extLst>
              </a:tr>
            </a:tbl>
          </a:graphicData>
        </a:graphic>
      </p:graphicFrame>
    </p:spTree>
    <p:extLst>
      <p:ext uri="{BB962C8B-B14F-4D97-AF65-F5344CB8AC3E}">
        <p14:creationId xmlns:p14="http://schemas.microsoft.com/office/powerpoint/2010/main" val="864792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054365-3BCF-2EE5-1E24-5F553CE30216}"/>
              </a:ext>
            </a:extLst>
          </p:cNvPr>
          <p:cNvSpPr txBox="1"/>
          <p:nvPr/>
        </p:nvSpPr>
        <p:spPr>
          <a:xfrm>
            <a:off x="1722581" y="1704961"/>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A3D640EC-FDCA-A04A-E2E4-CA58D8BBD4F0}"/>
              </a:ext>
            </a:extLst>
          </p:cNvPr>
          <p:cNvSpPr txBox="1"/>
          <p:nvPr/>
        </p:nvSpPr>
        <p:spPr>
          <a:xfrm>
            <a:off x="748146" y="1304851"/>
            <a:ext cx="1893455" cy="400110"/>
          </a:xfrm>
          <a:prstGeom prst="rect">
            <a:avLst/>
          </a:prstGeom>
          <a:noFill/>
        </p:spPr>
        <p:txBody>
          <a:bodyPr wrap="square">
            <a:spAutoFit/>
          </a:bodyPr>
          <a:lstStyle/>
          <a:p>
            <a:r>
              <a:rPr lang="en-US" sz="2000" b="1" dirty="0">
                <a:solidFill>
                  <a:srgbClr val="1869A6"/>
                </a:solidFill>
              </a:rPr>
              <a:t>If Statements</a:t>
            </a:r>
          </a:p>
        </p:txBody>
      </p:sp>
      <p:sp>
        <p:nvSpPr>
          <p:cNvPr id="4" name="TextBox 3">
            <a:extLst>
              <a:ext uri="{FF2B5EF4-FFF2-40B4-BE49-F238E27FC236}">
                <a16:creationId xmlns:a16="http://schemas.microsoft.com/office/drawing/2014/main" id="{AABC1022-1D3A-4AD5-49D0-A0D27F881D1C}"/>
              </a:ext>
            </a:extLst>
          </p:cNvPr>
          <p:cNvSpPr txBox="1"/>
          <p:nvPr/>
        </p:nvSpPr>
        <p:spPr>
          <a:xfrm>
            <a:off x="1722580" y="2105071"/>
            <a:ext cx="3292765" cy="369332"/>
          </a:xfrm>
          <a:prstGeom prst="rect">
            <a:avLst/>
          </a:prstGeom>
          <a:noFill/>
        </p:spPr>
        <p:txBody>
          <a:bodyPr wrap="square">
            <a:spAutoFit/>
          </a:bodyPr>
          <a:lstStyle/>
          <a:p>
            <a:r>
              <a:rPr lang="en-US" dirty="0"/>
              <a:t>Check Membership in List</a:t>
            </a:r>
          </a:p>
        </p:txBody>
      </p:sp>
      <p:sp>
        <p:nvSpPr>
          <p:cNvPr id="5" name="TextBox 4">
            <a:extLst>
              <a:ext uri="{FF2B5EF4-FFF2-40B4-BE49-F238E27FC236}">
                <a16:creationId xmlns:a16="http://schemas.microsoft.com/office/drawing/2014/main" id="{18245A31-B700-40DB-7890-B5D5FB23796C}"/>
              </a:ext>
            </a:extLst>
          </p:cNvPr>
          <p:cNvSpPr txBox="1"/>
          <p:nvPr/>
        </p:nvSpPr>
        <p:spPr>
          <a:xfrm>
            <a:off x="1722581" y="3780135"/>
            <a:ext cx="6677891" cy="646331"/>
          </a:xfrm>
          <a:prstGeom prst="rect">
            <a:avLst/>
          </a:prstGeom>
          <a:noFill/>
        </p:spPr>
        <p:txBody>
          <a:bodyPr wrap="square">
            <a:spAutoFit/>
          </a:bodyPr>
          <a:lstStyle/>
          <a:p>
            <a:r>
              <a:rPr lang="en-US" dirty="0"/>
              <a:t>The code checks if "banana" is an item in the fruits list. Since it is, the condition is true, and it prints "Banana is in the list."</a:t>
            </a:r>
          </a:p>
        </p:txBody>
      </p:sp>
      <p:pic>
        <p:nvPicPr>
          <p:cNvPr id="8" name="Picture 7">
            <a:extLst>
              <a:ext uri="{FF2B5EF4-FFF2-40B4-BE49-F238E27FC236}">
                <a16:creationId xmlns:a16="http://schemas.microsoft.com/office/drawing/2014/main" id="{BE6CD601-0159-5DCF-9E66-CF68AB895201}"/>
              </a:ext>
            </a:extLst>
          </p:cNvPr>
          <p:cNvPicPr>
            <a:picLocks noChangeAspect="1"/>
          </p:cNvPicPr>
          <p:nvPr/>
        </p:nvPicPr>
        <p:blipFill>
          <a:blip r:embed="rId2"/>
          <a:stretch>
            <a:fillRect/>
          </a:stretch>
        </p:blipFill>
        <p:spPr>
          <a:xfrm>
            <a:off x="1722580" y="2505181"/>
            <a:ext cx="3438525" cy="1047750"/>
          </a:xfrm>
          <a:prstGeom prst="rect">
            <a:avLst/>
          </a:prstGeom>
        </p:spPr>
      </p:pic>
    </p:spTree>
    <p:extLst>
      <p:ext uri="{BB962C8B-B14F-4D97-AF65-F5344CB8AC3E}">
        <p14:creationId xmlns:p14="http://schemas.microsoft.com/office/powerpoint/2010/main" val="639391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3BB75-4B97-8EFA-41E0-58C71BA43C8B}"/>
              </a:ext>
            </a:extLst>
          </p:cNvPr>
          <p:cNvSpPr txBox="1"/>
          <p:nvPr/>
        </p:nvSpPr>
        <p:spPr>
          <a:xfrm>
            <a:off x="1676399" y="1649543"/>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A9660AB4-13E1-3B3E-B74D-49296BEA1A80}"/>
              </a:ext>
            </a:extLst>
          </p:cNvPr>
          <p:cNvSpPr txBox="1"/>
          <p:nvPr/>
        </p:nvSpPr>
        <p:spPr>
          <a:xfrm>
            <a:off x="701964" y="1249433"/>
            <a:ext cx="1893455" cy="400110"/>
          </a:xfrm>
          <a:prstGeom prst="rect">
            <a:avLst/>
          </a:prstGeom>
          <a:noFill/>
        </p:spPr>
        <p:txBody>
          <a:bodyPr wrap="square">
            <a:spAutoFit/>
          </a:bodyPr>
          <a:lstStyle/>
          <a:p>
            <a:r>
              <a:rPr lang="en-US" sz="2000" b="1" dirty="0">
                <a:solidFill>
                  <a:srgbClr val="1869A6"/>
                </a:solidFill>
              </a:rPr>
              <a:t>If Statements</a:t>
            </a:r>
          </a:p>
        </p:txBody>
      </p:sp>
      <p:sp>
        <p:nvSpPr>
          <p:cNvPr id="4" name="TextBox 3">
            <a:extLst>
              <a:ext uri="{FF2B5EF4-FFF2-40B4-BE49-F238E27FC236}">
                <a16:creationId xmlns:a16="http://schemas.microsoft.com/office/drawing/2014/main" id="{C13CB9D3-7C8D-2807-6598-4D02A6792B6B}"/>
              </a:ext>
            </a:extLst>
          </p:cNvPr>
          <p:cNvSpPr txBox="1"/>
          <p:nvPr/>
        </p:nvSpPr>
        <p:spPr>
          <a:xfrm>
            <a:off x="1676398" y="2049653"/>
            <a:ext cx="3292765" cy="369332"/>
          </a:xfrm>
          <a:prstGeom prst="rect">
            <a:avLst/>
          </a:prstGeom>
          <a:noFill/>
        </p:spPr>
        <p:txBody>
          <a:bodyPr wrap="square">
            <a:spAutoFit/>
          </a:bodyPr>
          <a:lstStyle/>
          <a:p>
            <a:r>
              <a:rPr lang="en-US" dirty="0"/>
              <a:t>Check if Variable is Not None</a:t>
            </a:r>
          </a:p>
        </p:txBody>
      </p:sp>
      <p:sp>
        <p:nvSpPr>
          <p:cNvPr id="5" name="TextBox 4">
            <a:extLst>
              <a:ext uri="{FF2B5EF4-FFF2-40B4-BE49-F238E27FC236}">
                <a16:creationId xmlns:a16="http://schemas.microsoft.com/office/drawing/2014/main" id="{9F472FF2-5941-C9C3-4AEB-2A65673D1A06}"/>
              </a:ext>
            </a:extLst>
          </p:cNvPr>
          <p:cNvSpPr txBox="1"/>
          <p:nvPr/>
        </p:nvSpPr>
        <p:spPr>
          <a:xfrm>
            <a:off x="1676399" y="3724717"/>
            <a:ext cx="6677891" cy="646331"/>
          </a:xfrm>
          <a:prstGeom prst="rect">
            <a:avLst/>
          </a:prstGeom>
          <a:noFill/>
        </p:spPr>
        <p:txBody>
          <a:bodyPr wrap="square">
            <a:spAutoFit/>
          </a:bodyPr>
          <a:lstStyle/>
          <a:p>
            <a:r>
              <a:rPr lang="en-US" dirty="0"/>
              <a:t>This code checks if result is None. Since it is, the condition is true, and it prints "Result is not set yet."</a:t>
            </a:r>
          </a:p>
        </p:txBody>
      </p:sp>
      <p:pic>
        <p:nvPicPr>
          <p:cNvPr id="11" name="Picture 10">
            <a:extLst>
              <a:ext uri="{FF2B5EF4-FFF2-40B4-BE49-F238E27FC236}">
                <a16:creationId xmlns:a16="http://schemas.microsoft.com/office/drawing/2014/main" id="{C0C28111-6C72-0D76-458E-817B4A5F4F62}"/>
              </a:ext>
            </a:extLst>
          </p:cNvPr>
          <p:cNvPicPr>
            <a:picLocks noChangeAspect="1"/>
          </p:cNvPicPr>
          <p:nvPr/>
        </p:nvPicPr>
        <p:blipFill>
          <a:blip r:embed="rId2"/>
          <a:stretch>
            <a:fillRect/>
          </a:stretch>
        </p:blipFill>
        <p:spPr>
          <a:xfrm>
            <a:off x="1676398" y="2522865"/>
            <a:ext cx="3143250" cy="1028700"/>
          </a:xfrm>
          <a:prstGeom prst="rect">
            <a:avLst/>
          </a:prstGeom>
        </p:spPr>
      </p:pic>
    </p:spTree>
    <p:extLst>
      <p:ext uri="{BB962C8B-B14F-4D97-AF65-F5344CB8AC3E}">
        <p14:creationId xmlns:p14="http://schemas.microsoft.com/office/powerpoint/2010/main" val="23065696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6E988-A555-019E-22E2-BDD910D9D66E}"/>
              </a:ext>
            </a:extLst>
          </p:cNvPr>
          <p:cNvSpPr txBox="1"/>
          <p:nvPr/>
        </p:nvSpPr>
        <p:spPr>
          <a:xfrm>
            <a:off x="748146" y="1323324"/>
            <a:ext cx="1893455" cy="400110"/>
          </a:xfrm>
          <a:prstGeom prst="rect">
            <a:avLst/>
          </a:prstGeom>
          <a:noFill/>
        </p:spPr>
        <p:txBody>
          <a:bodyPr wrap="square">
            <a:spAutoFit/>
          </a:bodyPr>
          <a:lstStyle/>
          <a:p>
            <a:pPr algn="ctr"/>
            <a:r>
              <a:rPr lang="en-US" sz="2000" b="1" dirty="0">
                <a:solidFill>
                  <a:srgbClr val="1869A6"/>
                </a:solidFill>
              </a:rPr>
              <a:t>Control Flow</a:t>
            </a:r>
          </a:p>
        </p:txBody>
      </p:sp>
      <p:sp>
        <p:nvSpPr>
          <p:cNvPr id="3" name="TextBox 2">
            <a:extLst>
              <a:ext uri="{FF2B5EF4-FFF2-40B4-BE49-F238E27FC236}">
                <a16:creationId xmlns:a16="http://schemas.microsoft.com/office/drawing/2014/main" id="{418E310C-6FF3-9503-90A7-398170FF5D26}"/>
              </a:ext>
            </a:extLst>
          </p:cNvPr>
          <p:cNvSpPr txBox="1"/>
          <p:nvPr/>
        </p:nvSpPr>
        <p:spPr>
          <a:xfrm>
            <a:off x="1560946" y="1723434"/>
            <a:ext cx="2364509" cy="369332"/>
          </a:xfrm>
          <a:prstGeom prst="rect">
            <a:avLst/>
          </a:prstGeom>
          <a:noFill/>
        </p:spPr>
        <p:txBody>
          <a:bodyPr wrap="square">
            <a:spAutoFit/>
          </a:bodyPr>
          <a:lstStyle/>
          <a:p>
            <a:r>
              <a:rPr lang="en-US" b="1" dirty="0"/>
              <a:t>If-Else Statements</a:t>
            </a:r>
          </a:p>
        </p:txBody>
      </p:sp>
      <p:sp>
        <p:nvSpPr>
          <p:cNvPr id="4" name="TextBox 3">
            <a:extLst>
              <a:ext uri="{FF2B5EF4-FFF2-40B4-BE49-F238E27FC236}">
                <a16:creationId xmlns:a16="http://schemas.microsoft.com/office/drawing/2014/main" id="{927346DF-1804-1FF5-2FBB-F3B047E2FB15}"/>
              </a:ext>
            </a:extLst>
          </p:cNvPr>
          <p:cNvSpPr txBox="1"/>
          <p:nvPr/>
        </p:nvSpPr>
        <p:spPr>
          <a:xfrm>
            <a:off x="1819563" y="2193790"/>
            <a:ext cx="8552873" cy="646331"/>
          </a:xfrm>
          <a:prstGeom prst="rect">
            <a:avLst/>
          </a:prstGeom>
          <a:noFill/>
        </p:spPr>
        <p:txBody>
          <a:bodyPr wrap="square">
            <a:spAutoFit/>
          </a:bodyPr>
          <a:lstStyle/>
          <a:p>
            <a:r>
              <a:rPr lang="en-US" dirty="0"/>
              <a:t>The if-else statement provides an alternative block of code that is executed if the condition is False.</a:t>
            </a:r>
          </a:p>
        </p:txBody>
      </p:sp>
    </p:spTree>
    <p:extLst>
      <p:ext uri="{BB962C8B-B14F-4D97-AF65-F5344CB8AC3E}">
        <p14:creationId xmlns:p14="http://schemas.microsoft.com/office/powerpoint/2010/main" val="1168111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657E7B-9D2C-4199-D02F-EEC3BC2BDB14}"/>
              </a:ext>
            </a:extLst>
          </p:cNvPr>
          <p:cNvSpPr txBox="1"/>
          <p:nvPr/>
        </p:nvSpPr>
        <p:spPr>
          <a:xfrm>
            <a:off x="1694871" y="1741906"/>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506BAA25-539F-E96A-650D-0FF6B254917F}"/>
              </a:ext>
            </a:extLst>
          </p:cNvPr>
          <p:cNvSpPr txBox="1"/>
          <p:nvPr/>
        </p:nvSpPr>
        <p:spPr>
          <a:xfrm>
            <a:off x="720436" y="1341796"/>
            <a:ext cx="2623127" cy="400110"/>
          </a:xfrm>
          <a:prstGeom prst="rect">
            <a:avLst/>
          </a:prstGeom>
          <a:noFill/>
        </p:spPr>
        <p:txBody>
          <a:bodyPr wrap="square">
            <a:spAutoFit/>
          </a:bodyPr>
          <a:lstStyle/>
          <a:p>
            <a:r>
              <a:rPr lang="en-US" sz="2000" b="1" dirty="0">
                <a:solidFill>
                  <a:srgbClr val="1869A6"/>
                </a:solidFill>
              </a:rPr>
              <a:t>If-Else Statements</a:t>
            </a:r>
          </a:p>
        </p:txBody>
      </p:sp>
      <p:sp>
        <p:nvSpPr>
          <p:cNvPr id="4" name="TextBox 3">
            <a:extLst>
              <a:ext uri="{FF2B5EF4-FFF2-40B4-BE49-F238E27FC236}">
                <a16:creationId xmlns:a16="http://schemas.microsoft.com/office/drawing/2014/main" id="{9B3D9583-3234-6EBF-2861-D5A57E11E4BB}"/>
              </a:ext>
            </a:extLst>
          </p:cNvPr>
          <p:cNvSpPr txBox="1"/>
          <p:nvPr/>
        </p:nvSpPr>
        <p:spPr>
          <a:xfrm>
            <a:off x="1694870" y="2142016"/>
            <a:ext cx="3292765" cy="369332"/>
          </a:xfrm>
          <a:prstGeom prst="rect">
            <a:avLst/>
          </a:prstGeom>
          <a:noFill/>
        </p:spPr>
        <p:txBody>
          <a:bodyPr wrap="square">
            <a:spAutoFit/>
          </a:bodyPr>
          <a:lstStyle/>
          <a:p>
            <a:r>
              <a:rPr lang="en-US" dirty="0"/>
              <a:t>Check Even or Odd Number</a:t>
            </a:r>
          </a:p>
        </p:txBody>
      </p:sp>
      <p:sp>
        <p:nvSpPr>
          <p:cNvPr id="5" name="TextBox 4">
            <a:extLst>
              <a:ext uri="{FF2B5EF4-FFF2-40B4-BE49-F238E27FC236}">
                <a16:creationId xmlns:a16="http://schemas.microsoft.com/office/drawing/2014/main" id="{C3D8F088-E495-86F9-0F0F-B41587839CCB}"/>
              </a:ext>
            </a:extLst>
          </p:cNvPr>
          <p:cNvSpPr txBox="1"/>
          <p:nvPr/>
        </p:nvSpPr>
        <p:spPr>
          <a:xfrm>
            <a:off x="1694870" y="3919589"/>
            <a:ext cx="6677891" cy="646331"/>
          </a:xfrm>
          <a:prstGeom prst="rect">
            <a:avLst/>
          </a:prstGeom>
          <a:noFill/>
        </p:spPr>
        <p:txBody>
          <a:bodyPr wrap="square">
            <a:spAutoFit/>
          </a:bodyPr>
          <a:lstStyle/>
          <a:p>
            <a:r>
              <a:rPr lang="en-US" dirty="0"/>
              <a:t>This code checks if number is even by using the modulus operator %. Since 4 % 2 == 0 is true, it prints "Even number."</a:t>
            </a:r>
          </a:p>
        </p:txBody>
      </p:sp>
      <p:pic>
        <p:nvPicPr>
          <p:cNvPr id="8" name="Picture 7">
            <a:extLst>
              <a:ext uri="{FF2B5EF4-FFF2-40B4-BE49-F238E27FC236}">
                <a16:creationId xmlns:a16="http://schemas.microsoft.com/office/drawing/2014/main" id="{4AFDEB08-173B-46AC-7ADC-17E68CD9B01D}"/>
              </a:ext>
            </a:extLst>
          </p:cNvPr>
          <p:cNvPicPr>
            <a:picLocks noChangeAspect="1"/>
          </p:cNvPicPr>
          <p:nvPr/>
        </p:nvPicPr>
        <p:blipFill>
          <a:blip r:embed="rId2"/>
          <a:stretch>
            <a:fillRect/>
          </a:stretch>
        </p:blipFill>
        <p:spPr>
          <a:xfrm>
            <a:off x="1766597" y="2511348"/>
            <a:ext cx="2276475" cy="1362075"/>
          </a:xfrm>
          <a:prstGeom prst="rect">
            <a:avLst/>
          </a:prstGeom>
        </p:spPr>
      </p:pic>
    </p:spTree>
    <p:extLst>
      <p:ext uri="{BB962C8B-B14F-4D97-AF65-F5344CB8AC3E}">
        <p14:creationId xmlns:p14="http://schemas.microsoft.com/office/powerpoint/2010/main" val="2264474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096E59-5568-57B3-30E2-A3D7605E5BD4}"/>
              </a:ext>
            </a:extLst>
          </p:cNvPr>
          <p:cNvSpPr txBox="1"/>
          <p:nvPr/>
        </p:nvSpPr>
        <p:spPr>
          <a:xfrm>
            <a:off x="1676399" y="1778852"/>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9BE3A26B-CF4E-3B50-9256-35D7E6BDC1F1}"/>
              </a:ext>
            </a:extLst>
          </p:cNvPr>
          <p:cNvSpPr txBox="1"/>
          <p:nvPr/>
        </p:nvSpPr>
        <p:spPr>
          <a:xfrm>
            <a:off x="701964" y="1378742"/>
            <a:ext cx="2623127" cy="400110"/>
          </a:xfrm>
          <a:prstGeom prst="rect">
            <a:avLst/>
          </a:prstGeom>
          <a:noFill/>
        </p:spPr>
        <p:txBody>
          <a:bodyPr wrap="square">
            <a:spAutoFit/>
          </a:bodyPr>
          <a:lstStyle/>
          <a:p>
            <a:r>
              <a:rPr lang="en-US" sz="2000" b="1" dirty="0">
                <a:solidFill>
                  <a:srgbClr val="1869A6"/>
                </a:solidFill>
              </a:rPr>
              <a:t>If-Else Statements</a:t>
            </a:r>
          </a:p>
        </p:txBody>
      </p:sp>
      <p:sp>
        <p:nvSpPr>
          <p:cNvPr id="4" name="TextBox 3">
            <a:extLst>
              <a:ext uri="{FF2B5EF4-FFF2-40B4-BE49-F238E27FC236}">
                <a16:creationId xmlns:a16="http://schemas.microsoft.com/office/drawing/2014/main" id="{113FB617-812B-8118-5CE8-F68815F6B24E}"/>
              </a:ext>
            </a:extLst>
          </p:cNvPr>
          <p:cNvSpPr txBox="1"/>
          <p:nvPr/>
        </p:nvSpPr>
        <p:spPr>
          <a:xfrm>
            <a:off x="1676398" y="2178962"/>
            <a:ext cx="3292765" cy="369332"/>
          </a:xfrm>
          <a:prstGeom prst="rect">
            <a:avLst/>
          </a:prstGeom>
          <a:noFill/>
        </p:spPr>
        <p:txBody>
          <a:bodyPr wrap="square">
            <a:spAutoFit/>
          </a:bodyPr>
          <a:lstStyle/>
          <a:p>
            <a:r>
              <a:rPr lang="en-US" dirty="0"/>
              <a:t>Age Verification</a:t>
            </a:r>
          </a:p>
        </p:txBody>
      </p:sp>
      <p:sp>
        <p:nvSpPr>
          <p:cNvPr id="5" name="TextBox 4">
            <a:extLst>
              <a:ext uri="{FF2B5EF4-FFF2-40B4-BE49-F238E27FC236}">
                <a16:creationId xmlns:a16="http://schemas.microsoft.com/office/drawing/2014/main" id="{BFCE3DD6-0982-3548-D13D-29EFE42C9EF6}"/>
              </a:ext>
            </a:extLst>
          </p:cNvPr>
          <p:cNvSpPr txBox="1"/>
          <p:nvPr/>
        </p:nvSpPr>
        <p:spPr>
          <a:xfrm>
            <a:off x="1676398" y="3956535"/>
            <a:ext cx="6677891" cy="646331"/>
          </a:xfrm>
          <a:prstGeom prst="rect">
            <a:avLst/>
          </a:prstGeom>
          <a:noFill/>
        </p:spPr>
        <p:txBody>
          <a:bodyPr wrap="square">
            <a:spAutoFit/>
          </a:bodyPr>
          <a:lstStyle/>
          <a:p>
            <a:r>
              <a:rPr lang="en-US" dirty="0"/>
              <a:t>The code checks if age is 18 or older. Since age is 17, the condition is false, so it prints "You are not eligible to vote."</a:t>
            </a:r>
          </a:p>
        </p:txBody>
      </p:sp>
      <p:pic>
        <p:nvPicPr>
          <p:cNvPr id="8" name="Picture 7">
            <a:extLst>
              <a:ext uri="{FF2B5EF4-FFF2-40B4-BE49-F238E27FC236}">
                <a16:creationId xmlns:a16="http://schemas.microsoft.com/office/drawing/2014/main" id="{29691E37-C068-3EE0-61A4-3C48308D0865}"/>
              </a:ext>
            </a:extLst>
          </p:cNvPr>
          <p:cNvPicPr>
            <a:picLocks noChangeAspect="1"/>
          </p:cNvPicPr>
          <p:nvPr/>
        </p:nvPicPr>
        <p:blipFill>
          <a:blip r:embed="rId2"/>
          <a:stretch>
            <a:fillRect/>
          </a:stretch>
        </p:blipFill>
        <p:spPr>
          <a:xfrm>
            <a:off x="1750289" y="2548294"/>
            <a:ext cx="3533775" cy="1371600"/>
          </a:xfrm>
          <a:prstGeom prst="rect">
            <a:avLst/>
          </a:prstGeom>
        </p:spPr>
      </p:pic>
    </p:spTree>
    <p:extLst>
      <p:ext uri="{BB962C8B-B14F-4D97-AF65-F5344CB8AC3E}">
        <p14:creationId xmlns:p14="http://schemas.microsoft.com/office/powerpoint/2010/main" val="3307930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1F3BF9-E704-1270-0F72-34406F92DD58}"/>
              </a:ext>
            </a:extLst>
          </p:cNvPr>
          <p:cNvSpPr txBox="1"/>
          <p:nvPr/>
        </p:nvSpPr>
        <p:spPr>
          <a:xfrm>
            <a:off x="1694871" y="1732670"/>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7FB91B37-4329-3182-8C87-DEC789E607D9}"/>
              </a:ext>
            </a:extLst>
          </p:cNvPr>
          <p:cNvSpPr txBox="1"/>
          <p:nvPr/>
        </p:nvSpPr>
        <p:spPr>
          <a:xfrm>
            <a:off x="720436" y="1332560"/>
            <a:ext cx="2623127" cy="400110"/>
          </a:xfrm>
          <a:prstGeom prst="rect">
            <a:avLst/>
          </a:prstGeom>
          <a:noFill/>
        </p:spPr>
        <p:txBody>
          <a:bodyPr wrap="square">
            <a:spAutoFit/>
          </a:bodyPr>
          <a:lstStyle/>
          <a:p>
            <a:r>
              <a:rPr lang="en-US" sz="2000" b="1" dirty="0">
                <a:solidFill>
                  <a:srgbClr val="1869A6"/>
                </a:solidFill>
              </a:rPr>
              <a:t>If-Else Statements</a:t>
            </a:r>
          </a:p>
        </p:txBody>
      </p:sp>
      <p:sp>
        <p:nvSpPr>
          <p:cNvPr id="4" name="TextBox 3">
            <a:extLst>
              <a:ext uri="{FF2B5EF4-FFF2-40B4-BE49-F238E27FC236}">
                <a16:creationId xmlns:a16="http://schemas.microsoft.com/office/drawing/2014/main" id="{739614F1-2BB6-EC22-CC29-9ABA1F37C00E}"/>
              </a:ext>
            </a:extLst>
          </p:cNvPr>
          <p:cNvSpPr txBox="1"/>
          <p:nvPr/>
        </p:nvSpPr>
        <p:spPr>
          <a:xfrm>
            <a:off x="1694870" y="2132780"/>
            <a:ext cx="3292765" cy="369332"/>
          </a:xfrm>
          <a:prstGeom prst="rect">
            <a:avLst/>
          </a:prstGeom>
          <a:noFill/>
        </p:spPr>
        <p:txBody>
          <a:bodyPr wrap="square">
            <a:spAutoFit/>
          </a:bodyPr>
          <a:lstStyle/>
          <a:p>
            <a:r>
              <a:rPr lang="en-US" dirty="0"/>
              <a:t>Check for Empty List</a:t>
            </a:r>
          </a:p>
        </p:txBody>
      </p:sp>
      <p:sp>
        <p:nvSpPr>
          <p:cNvPr id="5" name="TextBox 4">
            <a:extLst>
              <a:ext uri="{FF2B5EF4-FFF2-40B4-BE49-F238E27FC236}">
                <a16:creationId xmlns:a16="http://schemas.microsoft.com/office/drawing/2014/main" id="{F64858BD-C355-E266-0105-E36F459837FC}"/>
              </a:ext>
            </a:extLst>
          </p:cNvPr>
          <p:cNvSpPr txBox="1"/>
          <p:nvPr/>
        </p:nvSpPr>
        <p:spPr>
          <a:xfrm>
            <a:off x="1694870" y="3910353"/>
            <a:ext cx="6677891" cy="646331"/>
          </a:xfrm>
          <a:prstGeom prst="rect">
            <a:avLst/>
          </a:prstGeom>
          <a:noFill/>
        </p:spPr>
        <p:txBody>
          <a:bodyPr wrap="square">
            <a:spAutoFit/>
          </a:bodyPr>
          <a:lstStyle/>
          <a:p>
            <a:r>
              <a:rPr lang="en-US" dirty="0"/>
              <a:t>The code checks if items is a non-empty list. Since items is empty, the condition is false, and it prints "The list is empty."</a:t>
            </a:r>
          </a:p>
        </p:txBody>
      </p:sp>
      <p:pic>
        <p:nvPicPr>
          <p:cNvPr id="8" name="Picture 7">
            <a:extLst>
              <a:ext uri="{FF2B5EF4-FFF2-40B4-BE49-F238E27FC236}">
                <a16:creationId xmlns:a16="http://schemas.microsoft.com/office/drawing/2014/main" id="{FD8DD022-8CF2-E2AD-D7CE-8EA20ED70C0E}"/>
              </a:ext>
            </a:extLst>
          </p:cNvPr>
          <p:cNvPicPr>
            <a:picLocks noChangeAspect="1"/>
          </p:cNvPicPr>
          <p:nvPr/>
        </p:nvPicPr>
        <p:blipFill>
          <a:blip r:embed="rId2"/>
          <a:stretch>
            <a:fillRect/>
          </a:stretch>
        </p:blipFill>
        <p:spPr>
          <a:xfrm>
            <a:off x="1694870" y="2440823"/>
            <a:ext cx="3057525" cy="1400175"/>
          </a:xfrm>
          <a:prstGeom prst="rect">
            <a:avLst/>
          </a:prstGeom>
        </p:spPr>
      </p:pic>
    </p:spTree>
    <p:extLst>
      <p:ext uri="{BB962C8B-B14F-4D97-AF65-F5344CB8AC3E}">
        <p14:creationId xmlns:p14="http://schemas.microsoft.com/office/powerpoint/2010/main" val="36148140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6A0A7B-1326-F756-EF16-F5CD20570B8D}"/>
              </a:ext>
            </a:extLst>
          </p:cNvPr>
          <p:cNvSpPr txBox="1"/>
          <p:nvPr/>
        </p:nvSpPr>
        <p:spPr>
          <a:xfrm>
            <a:off x="1722581" y="1825033"/>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9AFE6C0C-DD86-0C5D-4ED3-5DD7C2B56184}"/>
              </a:ext>
            </a:extLst>
          </p:cNvPr>
          <p:cNvSpPr txBox="1"/>
          <p:nvPr/>
        </p:nvSpPr>
        <p:spPr>
          <a:xfrm>
            <a:off x="748146" y="1424923"/>
            <a:ext cx="2623127" cy="400110"/>
          </a:xfrm>
          <a:prstGeom prst="rect">
            <a:avLst/>
          </a:prstGeom>
          <a:noFill/>
        </p:spPr>
        <p:txBody>
          <a:bodyPr wrap="square">
            <a:spAutoFit/>
          </a:bodyPr>
          <a:lstStyle/>
          <a:p>
            <a:r>
              <a:rPr lang="en-US" sz="2000" b="1" dirty="0">
                <a:solidFill>
                  <a:srgbClr val="1869A6"/>
                </a:solidFill>
              </a:rPr>
              <a:t>If-Else Statements</a:t>
            </a:r>
          </a:p>
        </p:txBody>
      </p:sp>
      <p:sp>
        <p:nvSpPr>
          <p:cNvPr id="4" name="TextBox 3">
            <a:extLst>
              <a:ext uri="{FF2B5EF4-FFF2-40B4-BE49-F238E27FC236}">
                <a16:creationId xmlns:a16="http://schemas.microsoft.com/office/drawing/2014/main" id="{801F08DF-D1A7-FD34-F138-6FB0A65AB17A}"/>
              </a:ext>
            </a:extLst>
          </p:cNvPr>
          <p:cNvSpPr txBox="1"/>
          <p:nvPr/>
        </p:nvSpPr>
        <p:spPr>
          <a:xfrm>
            <a:off x="1722580" y="2225143"/>
            <a:ext cx="3292765" cy="369332"/>
          </a:xfrm>
          <a:prstGeom prst="rect">
            <a:avLst/>
          </a:prstGeom>
          <a:noFill/>
        </p:spPr>
        <p:txBody>
          <a:bodyPr wrap="square">
            <a:spAutoFit/>
          </a:bodyPr>
          <a:lstStyle/>
          <a:p>
            <a:r>
              <a:rPr lang="en-US" dirty="0"/>
              <a:t>Temperature Check</a:t>
            </a:r>
          </a:p>
        </p:txBody>
      </p:sp>
      <p:sp>
        <p:nvSpPr>
          <p:cNvPr id="5" name="TextBox 4">
            <a:extLst>
              <a:ext uri="{FF2B5EF4-FFF2-40B4-BE49-F238E27FC236}">
                <a16:creationId xmlns:a16="http://schemas.microsoft.com/office/drawing/2014/main" id="{F95564ED-67D7-D3A2-88BE-706B23ED324F}"/>
              </a:ext>
            </a:extLst>
          </p:cNvPr>
          <p:cNvSpPr txBox="1"/>
          <p:nvPr/>
        </p:nvSpPr>
        <p:spPr>
          <a:xfrm>
            <a:off x="1722580" y="4091736"/>
            <a:ext cx="6677891" cy="646331"/>
          </a:xfrm>
          <a:prstGeom prst="rect">
            <a:avLst/>
          </a:prstGeom>
          <a:noFill/>
        </p:spPr>
        <p:txBody>
          <a:bodyPr wrap="square">
            <a:spAutoFit/>
          </a:bodyPr>
          <a:lstStyle/>
          <a:p>
            <a:r>
              <a:rPr lang="en-US" dirty="0"/>
              <a:t>This code checks if the temperature is greater than 20. Since 15 is not greater than 20, it prints "It's cold outside."</a:t>
            </a:r>
          </a:p>
        </p:txBody>
      </p:sp>
      <p:pic>
        <p:nvPicPr>
          <p:cNvPr id="9" name="Picture 8">
            <a:extLst>
              <a:ext uri="{FF2B5EF4-FFF2-40B4-BE49-F238E27FC236}">
                <a16:creationId xmlns:a16="http://schemas.microsoft.com/office/drawing/2014/main" id="{918E963F-E2D4-5C44-5134-2335D1D72869}"/>
              </a:ext>
            </a:extLst>
          </p:cNvPr>
          <p:cNvPicPr>
            <a:picLocks noChangeAspect="1"/>
          </p:cNvPicPr>
          <p:nvPr/>
        </p:nvPicPr>
        <p:blipFill>
          <a:blip r:embed="rId2"/>
          <a:stretch>
            <a:fillRect/>
          </a:stretch>
        </p:blipFill>
        <p:spPr>
          <a:xfrm>
            <a:off x="1722580" y="2563970"/>
            <a:ext cx="2905125" cy="1495425"/>
          </a:xfrm>
          <a:prstGeom prst="rect">
            <a:avLst/>
          </a:prstGeom>
        </p:spPr>
      </p:pic>
    </p:spTree>
    <p:extLst>
      <p:ext uri="{BB962C8B-B14F-4D97-AF65-F5344CB8AC3E}">
        <p14:creationId xmlns:p14="http://schemas.microsoft.com/office/powerpoint/2010/main" val="12179491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7A2AFC-05A0-2296-5B13-88445B36E8D4}"/>
              </a:ext>
            </a:extLst>
          </p:cNvPr>
          <p:cNvSpPr txBox="1"/>
          <p:nvPr/>
        </p:nvSpPr>
        <p:spPr>
          <a:xfrm>
            <a:off x="748146" y="1489579"/>
            <a:ext cx="1893455" cy="400110"/>
          </a:xfrm>
          <a:prstGeom prst="rect">
            <a:avLst/>
          </a:prstGeom>
          <a:noFill/>
        </p:spPr>
        <p:txBody>
          <a:bodyPr wrap="square">
            <a:spAutoFit/>
          </a:bodyPr>
          <a:lstStyle/>
          <a:p>
            <a:pPr algn="ctr"/>
            <a:r>
              <a:rPr lang="en-US" sz="2000" b="1" dirty="0">
                <a:solidFill>
                  <a:srgbClr val="1869A6"/>
                </a:solidFill>
              </a:rPr>
              <a:t>Control Flow</a:t>
            </a:r>
          </a:p>
        </p:txBody>
      </p:sp>
      <p:sp>
        <p:nvSpPr>
          <p:cNvPr id="3" name="TextBox 2">
            <a:extLst>
              <a:ext uri="{FF2B5EF4-FFF2-40B4-BE49-F238E27FC236}">
                <a16:creationId xmlns:a16="http://schemas.microsoft.com/office/drawing/2014/main" id="{B375EF0C-92CE-BE31-33A7-5F7007850938}"/>
              </a:ext>
            </a:extLst>
          </p:cNvPr>
          <p:cNvSpPr txBox="1"/>
          <p:nvPr/>
        </p:nvSpPr>
        <p:spPr>
          <a:xfrm>
            <a:off x="1560946" y="1889689"/>
            <a:ext cx="2660072" cy="369332"/>
          </a:xfrm>
          <a:prstGeom prst="rect">
            <a:avLst/>
          </a:prstGeom>
          <a:noFill/>
        </p:spPr>
        <p:txBody>
          <a:bodyPr wrap="square">
            <a:spAutoFit/>
          </a:bodyPr>
          <a:lstStyle/>
          <a:p>
            <a:r>
              <a:rPr lang="en-US" b="1" dirty="0"/>
              <a:t>If-Elif-Else Statements</a:t>
            </a:r>
          </a:p>
        </p:txBody>
      </p:sp>
      <p:sp>
        <p:nvSpPr>
          <p:cNvPr id="4" name="TextBox 3">
            <a:extLst>
              <a:ext uri="{FF2B5EF4-FFF2-40B4-BE49-F238E27FC236}">
                <a16:creationId xmlns:a16="http://schemas.microsoft.com/office/drawing/2014/main" id="{DC5C9803-2603-504D-6F37-6D7CB53E4904}"/>
              </a:ext>
            </a:extLst>
          </p:cNvPr>
          <p:cNvSpPr txBox="1"/>
          <p:nvPr/>
        </p:nvSpPr>
        <p:spPr>
          <a:xfrm>
            <a:off x="1819563" y="2360045"/>
            <a:ext cx="8552873" cy="923330"/>
          </a:xfrm>
          <a:prstGeom prst="rect">
            <a:avLst/>
          </a:prstGeom>
          <a:noFill/>
        </p:spPr>
        <p:txBody>
          <a:bodyPr wrap="square">
            <a:spAutoFit/>
          </a:bodyPr>
          <a:lstStyle/>
          <a:p>
            <a:r>
              <a:rPr lang="en-US" dirty="0"/>
              <a:t>The if-elif-else statement allows checking multiple conditions sequentially. Only the block of the first True condition is executed. If none of the conditions are True, the else block is executed.</a:t>
            </a:r>
          </a:p>
        </p:txBody>
      </p:sp>
    </p:spTree>
    <p:extLst>
      <p:ext uri="{BB962C8B-B14F-4D97-AF65-F5344CB8AC3E}">
        <p14:creationId xmlns:p14="http://schemas.microsoft.com/office/powerpoint/2010/main" val="1031876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C0999-A08C-8896-DEDE-0DEE18A269CA}"/>
              </a:ext>
            </a:extLst>
          </p:cNvPr>
          <p:cNvSpPr txBox="1"/>
          <p:nvPr/>
        </p:nvSpPr>
        <p:spPr>
          <a:xfrm>
            <a:off x="1667163" y="1668016"/>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7405D7D9-1206-37CC-7274-6CBE83BA0F34}"/>
              </a:ext>
            </a:extLst>
          </p:cNvPr>
          <p:cNvSpPr txBox="1"/>
          <p:nvPr/>
        </p:nvSpPr>
        <p:spPr>
          <a:xfrm>
            <a:off x="692728" y="1267906"/>
            <a:ext cx="2992581" cy="400110"/>
          </a:xfrm>
          <a:prstGeom prst="rect">
            <a:avLst/>
          </a:prstGeom>
          <a:noFill/>
        </p:spPr>
        <p:txBody>
          <a:bodyPr wrap="square">
            <a:spAutoFit/>
          </a:bodyPr>
          <a:lstStyle/>
          <a:p>
            <a:r>
              <a:rPr lang="en-US" sz="2000" b="1" dirty="0">
                <a:solidFill>
                  <a:srgbClr val="1869A6"/>
                </a:solidFill>
              </a:rPr>
              <a:t>If-Elif-Else Statements</a:t>
            </a:r>
          </a:p>
        </p:txBody>
      </p:sp>
      <p:sp>
        <p:nvSpPr>
          <p:cNvPr id="4" name="TextBox 3">
            <a:extLst>
              <a:ext uri="{FF2B5EF4-FFF2-40B4-BE49-F238E27FC236}">
                <a16:creationId xmlns:a16="http://schemas.microsoft.com/office/drawing/2014/main" id="{DFB68DAF-9432-EEA7-FA8F-83AB6D1C2CDA}"/>
              </a:ext>
            </a:extLst>
          </p:cNvPr>
          <p:cNvSpPr txBox="1"/>
          <p:nvPr/>
        </p:nvSpPr>
        <p:spPr>
          <a:xfrm>
            <a:off x="1667162" y="2068126"/>
            <a:ext cx="3292765" cy="369332"/>
          </a:xfrm>
          <a:prstGeom prst="rect">
            <a:avLst/>
          </a:prstGeom>
          <a:noFill/>
        </p:spPr>
        <p:txBody>
          <a:bodyPr wrap="square">
            <a:spAutoFit/>
          </a:bodyPr>
          <a:lstStyle/>
          <a:p>
            <a:r>
              <a:rPr lang="en-US" dirty="0"/>
              <a:t>Grading System</a:t>
            </a:r>
          </a:p>
        </p:txBody>
      </p:sp>
      <p:sp>
        <p:nvSpPr>
          <p:cNvPr id="5" name="TextBox 4">
            <a:extLst>
              <a:ext uri="{FF2B5EF4-FFF2-40B4-BE49-F238E27FC236}">
                <a16:creationId xmlns:a16="http://schemas.microsoft.com/office/drawing/2014/main" id="{7CB845E8-69B6-2B3C-FA34-2EE279DBE9FA}"/>
              </a:ext>
            </a:extLst>
          </p:cNvPr>
          <p:cNvSpPr txBox="1"/>
          <p:nvPr/>
        </p:nvSpPr>
        <p:spPr>
          <a:xfrm>
            <a:off x="1667162" y="4729046"/>
            <a:ext cx="6677891" cy="646331"/>
          </a:xfrm>
          <a:prstGeom prst="rect">
            <a:avLst/>
          </a:prstGeom>
          <a:noFill/>
        </p:spPr>
        <p:txBody>
          <a:bodyPr wrap="square">
            <a:spAutoFit/>
          </a:bodyPr>
          <a:lstStyle/>
          <a:p>
            <a:r>
              <a:rPr lang="en-US" dirty="0"/>
              <a:t>This code assigns grades based on score. Since the score is 72, it matches the elif score &gt;= 70: condition, so it prints "Grade C."</a:t>
            </a:r>
          </a:p>
        </p:txBody>
      </p:sp>
      <p:pic>
        <p:nvPicPr>
          <p:cNvPr id="8" name="Picture 7">
            <a:extLst>
              <a:ext uri="{FF2B5EF4-FFF2-40B4-BE49-F238E27FC236}">
                <a16:creationId xmlns:a16="http://schemas.microsoft.com/office/drawing/2014/main" id="{0BBE7C02-A567-320C-7D61-051A34111EC1}"/>
              </a:ext>
            </a:extLst>
          </p:cNvPr>
          <p:cNvPicPr>
            <a:picLocks noChangeAspect="1"/>
          </p:cNvPicPr>
          <p:nvPr/>
        </p:nvPicPr>
        <p:blipFill>
          <a:blip r:embed="rId2"/>
          <a:stretch>
            <a:fillRect/>
          </a:stretch>
        </p:blipFill>
        <p:spPr>
          <a:xfrm>
            <a:off x="1761259" y="2468236"/>
            <a:ext cx="1924050" cy="2105025"/>
          </a:xfrm>
          <a:prstGeom prst="rect">
            <a:avLst/>
          </a:prstGeom>
        </p:spPr>
      </p:pic>
    </p:spTree>
    <p:extLst>
      <p:ext uri="{BB962C8B-B14F-4D97-AF65-F5344CB8AC3E}">
        <p14:creationId xmlns:p14="http://schemas.microsoft.com/office/powerpoint/2010/main" val="2979880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5AD297-4847-C32F-50B3-A760100A38C9}"/>
              </a:ext>
            </a:extLst>
          </p:cNvPr>
          <p:cNvSpPr txBox="1"/>
          <p:nvPr/>
        </p:nvSpPr>
        <p:spPr>
          <a:xfrm>
            <a:off x="1722581" y="1612597"/>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2DAA43CA-B014-6734-81BD-E9A62C6E43AF}"/>
              </a:ext>
            </a:extLst>
          </p:cNvPr>
          <p:cNvSpPr txBox="1"/>
          <p:nvPr/>
        </p:nvSpPr>
        <p:spPr>
          <a:xfrm>
            <a:off x="748146" y="1212487"/>
            <a:ext cx="2992581" cy="400110"/>
          </a:xfrm>
          <a:prstGeom prst="rect">
            <a:avLst/>
          </a:prstGeom>
          <a:noFill/>
        </p:spPr>
        <p:txBody>
          <a:bodyPr wrap="square">
            <a:spAutoFit/>
          </a:bodyPr>
          <a:lstStyle/>
          <a:p>
            <a:r>
              <a:rPr lang="en-US" sz="2000" b="1" dirty="0">
                <a:solidFill>
                  <a:srgbClr val="1869A6"/>
                </a:solidFill>
              </a:rPr>
              <a:t>If-Elif-Else Statements</a:t>
            </a:r>
          </a:p>
        </p:txBody>
      </p:sp>
      <p:sp>
        <p:nvSpPr>
          <p:cNvPr id="4" name="TextBox 3">
            <a:extLst>
              <a:ext uri="{FF2B5EF4-FFF2-40B4-BE49-F238E27FC236}">
                <a16:creationId xmlns:a16="http://schemas.microsoft.com/office/drawing/2014/main" id="{FAFCFC51-EC68-78A8-C38C-A50C994FDC98}"/>
              </a:ext>
            </a:extLst>
          </p:cNvPr>
          <p:cNvSpPr txBox="1"/>
          <p:nvPr/>
        </p:nvSpPr>
        <p:spPr>
          <a:xfrm>
            <a:off x="1722580" y="2012707"/>
            <a:ext cx="3292765" cy="369332"/>
          </a:xfrm>
          <a:prstGeom prst="rect">
            <a:avLst/>
          </a:prstGeom>
          <a:noFill/>
        </p:spPr>
        <p:txBody>
          <a:bodyPr wrap="square">
            <a:spAutoFit/>
          </a:bodyPr>
          <a:lstStyle/>
          <a:p>
            <a:r>
              <a:rPr lang="en-US" dirty="0"/>
              <a:t>Traffic Light Signal</a:t>
            </a:r>
          </a:p>
        </p:txBody>
      </p:sp>
      <p:sp>
        <p:nvSpPr>
          <p:cNvPr id="5" name="TextBox 4">
            <a:extLst>
              <a:ext uri="{FF2B5EF4-FFF2-40B4-BE49-F238E27FC236}">
                <a16:creationId xmlns:a16="http://schemas.microsoft.com/office/drawing/2014/main" id="{A66ACC58-208B-1A54-5267-D3743F7CB997}"/>
              </a:ext>
            </a:extLst>
          </p:cNvPr>
          <p:cNvSpPr txBox="1"/>
          <p:nvPr/>
        </p:nvSpPr>
        <p:spPr>
          <a:xfrm>
            <a:off x="1722580" y="4673627"/>
            <a:ext cx="6677891" cy="646331"/>
          </a:xfrm>
          <a:prstGeom prst="rect">
            <a:avLst/>
          </a:prstGeom>
          <a:noFill/>
        </p:spPr>
        <p:txBody>
          <a:bodyPr wrap="square">
            <a:spAutoFit/>
          </a:bodyPr>
          <a:lstStyle/>
          <a:p>
            <a:r>
              <a:rPr lang="en-US" dirty="0"/>
              <a:t>This code checks the color of traffic_light. Since it is "yellow," it matches the second condition and prints "Slow down."</a:t>
            </a:r>
          </a:p>
        </p:txBody>
      </p:sp>
      <p:pic>
        <p:nvPicPr>
          <p:cNvPr id="8" name="Picture 7">
            <a:extLst>
              <a:ext uri="{FF2B5EF4-FFF2-40B4-BE49-F238E27FC236}">
                <a16:creationId xmlns:a16="http://schemas.microsoft.com/office/drawing/2014/main" id="{FCA6AB39-EA69-E6B7-D4A5-4C7F92D6248A}"/>
              </a:ext>
            </a:extLst>
          </p:cNvPr>
          <p:cNvPicPr>
            <a:picLocks noChangeAspect="1"/>
          </p:cNvPicPr>
          <p:nvPr/>
        </p:nvPicPr>
        <p:blipFill>
          <a:blip r:embed="rId2"/>
          <a:stretch>
            <a:fillRect/>
          </a:stretch>
        </p:blipFill>
        <p:spPr>
          <a:xfrm>
            <a:off x="1894753" y="2382039"/>
            <a:ext cx="2657475" cy="2152650"/>
          </a:xfrm>
          <a:prstGeom prst="rect">
            <a:avLst/>
          </a:prstGeom>
        </p:spPr>
      </p:pic>
    </p:spTree>
    <p:extLst>
      <p:ext uri="{BB962C8B-B14F-4D97-AF65-F5344CB8AC3E}">
        <p14:creationId xmlns:p14="http://schemas.microsoft.com/office/powerpoint/2010/main" val="2346325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112A29-4810-EFD7-78BC-453B5866C00D}"/>
              </a:ext>
            </a:extLst>
          </p:cNvPr>
          <p:cNvSpPr txBox="1"/>
          <p:nvPr/>
        </p:nvSpPr>
        <p:spPr>
          <a:xfrm>
            <a:off x="4036291" y="2782669"/>
            <a:ext cx="4119418" cy="646331"/>
          </a:xfrm>
          <a:prstGeom prst="rect">
            <a:avLst/>
          </a:prstGeom>
          <a:noFill/>
        </p:spPr>
        <p:txBody>
          <a:bodyPr wrap="square">
            <a:spAutoFit/>
          </a:bodyPr>
          <a:lstStyle/>
          <a:p>
            <a:pPr algn="ctr"/>
            <a:r>
              <a:rPr lang="en-US" sz="3600" b="1" dirty="0">
                <a:solidFill>
                  <a:srgbClr val="2AAF82"/>
                </a:solidFill>
              </a:rPr>
              <a:t>Data Containers</a:t>
            </a:r>
          </a:p>
        </p:txBody>
      </p:sp>
    </p:spTree>
    <p:extLst>
      <p:ext uri="{BB962C8B-B14F-4D97-AF65-F5344CB8AC3E}">
        <p14:creationId xmlns:p14="http://schemas.microsoft.com/office/powerpoint/2010/main" val="244848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2C627F-A524-FA99-7766-57A8B528239D}"/>
              </a:ext>
            </a:extLst>
          </p:cNvPr>
          <p:cNvSpPr txBox="1"/>
          <p:nvPr/>
        </p:nvSpPr>
        <p:spPr>
          <a:xfrm>
            <a:off x="1722580" y="1566416"/>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E3C742D2-9268-80DB-8454-6D1507164A8F}"/>
              </a:ext>
            </a:extLst>
          </p:cNvPr>
          <p:cNvSpPr txBox="1"/>
          <p:nvPr/>
        </p:nvSpPr>
        <p:spPr>
          <a:xfrm>
            <a:off x="748145" y="1166306"/>
            <a:ext cx="2992581" cy="400110"/>
          </a:xfrm>
          <a:prstGeom prst="rect">
            <a:avLst/>
          </a:prstGeom>
          <a:noFill/>
        </p:spPr>
        <p:txBody>
          <a:bodyPr wrap="square">
            <a:spAutoFit/>
          </a:bodyPr>
          <a:lstStyle/>
          <a:p>
            <a:r>
              <a:rPr lang="en-US" sz="2000" b="1" dirty="0">
                <a:solidFill>
                  <a:srgbClr val="1869A6"/>
                </a:solidFill>
              </a:rPr>
              <a:t>If-Elif-Else Statements</a:t>
            </a:r>
          </a:p>
        </p:txBody>
      </p:sp>
      <p:sp>
        <p:nvSpPr>
          <p:cNvPr id="4" name="TextBox 3">
            <a:extLst>
              <a:ext uri="{FF2B5EF4-FFF2-40B4-BE49-F238E27FC236}">
                <a16:creationId xmlns:a16="http://schemas.microsoft.com/office/drawing/2014/main" id="{FA87F107-8B70-3319-34E9-7E600C8180DA}"/>
              </a:ext>
            </a:extLst>
          </p:cNvPr>
          <p:cNvSpPr txBox="1"/>
          <p:nvPr/>
        </p:nvSpPr>
        <p:spPr>
          <a:xfrm>
            <a:off x="1722579" y="1966526"/>
            <a:ext cx="3292765" cy="369332"/>
          </a:xfrm>
          <a:prstGeom prst="rect">
            <a:avLst/>
          </a:prstGeom>
          <a:noFill/>
        </p:spPr>
        <p:txBody>
          <a:bodyPr wrap="square">
            <a:spAutoFit/>
          </a:bodyPr>
          <a:lstStyle/>
          <a:p>
            <a:r>
              <a:rPr lang="en-US" dirty="0"/>
              <a:t>Classify Age Group</a:t>
            </a:r>
          </a:p>
        </p:txBody>
      </p:sp>
      <p:sp>
        <p:nvSpPr>
          <p:cNvPr id="5" name="TextBox 4">
            <a:extLst>
              <a:ext uri="{FF2B5EF4-FFF2-40B4-BE49-F238E27FC236}">
                <a16:creationId xmlns:a16="http://schemas.microsoft.com/office/drawing/2014/main" id="{7DDC5294-F14F-CF31-2A53-3BF136495350}"/>
              </a:ext>
            </a:extLst>
          </p:cNvPr>
          <p:cNvSpPr txBox="1"/>
          <p:nvPr/>
        </p:nvSpPr>
        <p:spPr>
          <a:xfrm>
            <a:off x="1722579" y="4627446"/>
            <a:ext cx="6677891" cy="923330"/>
          </a:xfrm>
          <a:prstGeom prst="rect">
            <a:avLst/>
          </a:prstGeom>
          <a:noFill/>
        </p:spPr>
        <p:txBody>
          <a:bodyPr wrap="square">
            <a:spAutoFit/>
          </a:bodyPr>
          <a:lstStyle/>
          <a:p>
            <a:r>
              <a:rPr lang="en-US" dirty="0"/>
              <a:t>The code classifies age into different groups. Since 35 is less than 65 but more than 18, it matches the "Adult" category and prints "Adult."</a:t>
            </a:r>
          </a:p>
        </p:txBody>
      </p:sp>
      <p:pic>
        <p:nvPicPr>
          <p:cNvPr id="8" name="Picture 7">
            <a:extLst>
              <a:ext uri="{FF2B5EF4-FFF2-40B4-BE49-F238E27FC236}">
                <a16:creationId xmlns:a16="http://schemas.microsoft.com/office/drawing/2014/main" id="{A20D8B86-5213-7EE5-6D51-D245A1C5206A}"/>
              </a:ext>
            </a:extLst>
          </p:cNvPr>
          <p:cNvPicPr>
            <a:picLocks noChangeAspect="1"/>
          </p:cNvPicPr>
          <p:nvPr/>
        </p:nvPicPr>
        <p:blipFill>
          <a:blip r:embed="rId2"/>
          <a:stretch>
            <a:fillRect/>
          </a:stretch>
        </p:blipFill>
        <p:spPr>
          <a:xfrm>
            <a:off x="1819707" y="2335858"/>
            <a:ext cx="2124075" cy="2181225"/>
          </a:xfrm>
          <a:prstGeom prst="rect">
            <a:avLst/>
          </a:prstGeom>
        </p:spPr>
      </p:pic>
    </p:spTree>
    <p:extLst>
      <p:ext uri="{BB962C8B-B14F-4D97-AF65-F5344CB8AC3E}">
        <p14:creationId xmlns:p14="http://schemas.microsoft.com/office/powerpoint/2010/main" val="3226128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7678D-13D9-C413-4C3F-65E8AB24F227}"/>
              </a:ext>
            </a:extLst>
          </p:cNvPr>
          <p:cNvSpPr txBox="1"/>
          <p:nvPr/>
        </p:nvSpPr>
        <p:spPr>
          <a:xfrm>
            <a:off x="1741054" y="1474052"/>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1630C089-7A9A-F106-3224-682C8B141234}"/>
              </a:ext>
            </a:extLst>
          </p:cNvPr>
          <p:cNvSpPr txBox="1"/>
          <p:nvPr/>
        </p:nvSpPr>
        <p:spPr>
          <a:xfrm>
            <a:off x="766619" y="1073942"/>
            <a:ext cx="2992581" cy="400110"/>
          </a:xfrm>
          <a:prstGeom prst="rect">
            <a:avLst/>
          </a:prstGeom>
          <a:noFill/>
        </p:spPr>
        <p:txBody>
          <a:bodyPr wrap="square">
            <a:spAutoFit/>
          </a:bodyPr>
          <a:lstStyle/>
          <a:p>
            <a:r>
              <a:rPr lang="en-US" sz="2000" b="1" dirty="0">
                <a:solidFill>
                  <a:srgbClr val="1869A6"/>
                </a:solidFill>
              </a:rPr>
              <a:t>If-Elif-Else Statements</a:t>
            </a:r>
          </a:p>
        </p:txBody>
      </p:sp>
      <p:sp>
        <p:nvSpPr>
          <p:cNvPr id="4" name="TextBox 3">
            <a:extLst>
              <a:ext uri="{FF2B5EF4-FFF2-40B4-BE49-F238E27FC236}">
                <a16:creationId xmlns:a16="http://schemas.microsoft.com/office/drawing/2014/main" id="{3DBDA6E4-AE3D-D634-A621-4E81A5A35E79}"/>
              </a:ext>
            </a:extLst>
          </p:cNvPr>
          <p:cNvSpPr txBox="1"/>
          <p:nvPr/>
        </p:nvSpPr>
        <p:spPr>
          <a:xfrm>
            <a:off x="1741053" y="1874162"/>
            <a:ext cx="3292765" cy="369332"/>
          </a:xfrm>
          <a:prstGeom prst="rect">
            <a:avLst/>
          </a:prstGeom>
          <a:noFill/>
        </p:spPr>
        <p:txBody>
          <a:bodyPr wrap="square">
            <a:spAutoFit/>
          </a:bodyPr>
          <a:lstStyle/>
          <a:p>
            <a:r>
              <a:rPr lang="en-US" dirty="0"/>
              <a:t>Check Temperature Range</a:t>
            </a:r>
          </a:p>
        </p:txBody>
      </p:sp>
      <p:sp>
        <p:nvSpPr>
          <p:cNvPr id="5" name="TextBox 4">
            <a:extLst>
              <a:ext uri="{FF2B5EF4-FFF2-40B4-BE49-F238E27FC236}">
                <a16:creationId xmlns:a16="http://schemas.microsoft.com/office/drawing/2014/main" id="{6AC3E752-2E5F-FBB0-5651-0C106362C8F6}"/>
              </a:ext>
            </a:extLst>
          </p:cNvPr>
          <p:cNvSpPr txBox="1"/>
          <p:nvPr/>
        </p:nvSpPr>
        <p:spPr>
          <a:xfrm>
            <a:off x="1741053" y="4535082"/>
            <a:ext cx="6677891" cy="923330"/>
          </a:xfrm>
          <a:prstGeom prst="rect">
            <a:avLst/>
          </a:prstGeom>
          <a:noFill/>
        </p:spPr>
        <p:txBody>
          <a:bodyPr wrap="square">
            <a:spAutoFit/>
          </a:bodyPr>
          <a:lstStyle/>
          <a:p>
            <a:r>
              <a:rPr lang="en-US" dirty="0"/>
              <a:t>The code checks which temperature range temperature falls into. Since it is 30, it matches the elif temperature &lt;= 30: condition and prints "Warm."</a:t>
            </a:r>
          </a:p>
        </p:txBody>
      </p:sp>
      <p:pic>
        <p:nvPicPr>
          <p:cNvPr id="8" name="Picture 7">
            <a:extLst>
              <a:ext uri="{FF2B5EF4-FFF2-40B4-BE49-F238E27FC236}">
                <a16:creationId xmlns:a16="http://schemas.microsoft.com/office/drawing/2014/main" id="{C3CA4545-5A2B-AC24-61BB-E98D88439421}"/>
              </a:ext>
            </a:extLst>
          </p:cNvPr>
          <p:cNvPicPr>
            <a:picLocks noChangeAspect="1"/>
          </p:cNvPicPr>
          <p:nvPr/>
        </p:nvPicPr>
        <p:blipFill>
          <a:blip r:embed="rId2"/>
          <a:stretch>
            <a:fillRect/>
          </a:stretch>
        </p:blipFill>
        <p:spPr>
          <a:xfrm>
            <a:off x="1827790" y="2315757"/>
            <a:ext cx="2200275" cy="2219325"/>
          </a:xfrm>
          <a:prstGeom prst="rect">
            <a:avLst/>
          </a:prstGeom>
        </p:spPr>
      </p:pic>
    </p:spTree>
    <p:extLst>
      <p:ext uri="{BB962C8B-B14F-4D97-AF65-F5344CB8AC3E}">
        <p14:creationId xmlns:p14="http://schemas.microsoft.com/office/powerpoint/2010/main" val="2191308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3DF9B9-C6D3-730A-0A01-AF8C691E11A8}"/>
              </a:ext>
            </a:extLst>
          </p:cNvPr>
          <p:cNvSpPr txBox="1"/>
          <p:nvPr/>
        </p:nvSpPr>
        <p:spPr>
          <a:xfrm>
            <a:off x="748146" y="1378742"/>
            <a:ext cx="1893455" cy="400110"/>
          </a:xfrm>
          <a:prstGeom prst="rect">
            <a:avLst/>
          </a:prstGeom>
          <a:noFill/>
        </p:spPr>
        <p:txBody>
          <a:bodyPr wrap="square">
            <a:spAutoFit/>
          </a:bodyPr>
          <a:lstStyle/>
          <a:p>
            <a:pPr algn="ctr"/>
            <a:r>
              <a:rPr lang="en-US" sz="2000" b="1" dirty="0">
                <a:solidFill>
                  <a:srgbClr val="1869A6"/>
                </a:solidFill>
              </a:rPr>
              <a:t>Control Flow</a:t>
            </a:r>
          </a:p>
        </p:txBody>
      </p:sp>
      <p:sp>
        <p:nvSpPr>
          <p:cNvPr id="3" name="TextBox 2">
            <a:extLst>
              <a:ext uri="{FF2B5EF4-FFF2-40B4-BE49-F238E27FC236}">
                <a16:creationId xmlns:a16="http://schemas.microsoft.com/office/drawing/2014/main" id="{373ED14A-780D-15A2-41EB-E39FF0A7702A}"/>
              </a:ext>
            </a:extLst>
          </p:cNvPr>
          <p:cNvSpPr txBox="1"/>
          <p:nvPr/>
        </p:nvSpPr>
        <p:spPr>
          <a:xfrm>
            <a:off x="1560946" y="1778852"/>
            <a:ext cx="2789381" cy="369332"/>
          </a:xfrm>
          <a:prstGeom prst="rect">
            <a:avLst/>
          </a:prstGeom>
          <a:noFill/>
        </p:spPr>
        <p:txBody>
          <a:bodyPr wrap="square">
            <a:spAutoFit/>
          </a:bodyPr>
          <a:lstStyle/>
          <a:p>
            <a:r>
              <a:rPr lang="en-US" b="1" dirty="0"/>
              <a:t>Nested If Statements</a:t>
            </a:r>
          </a:p>
        </p:txBody>
      </p:sp>
      <p:sp>
        <p:nvSpPr>
          <p:cNvPr id="4" name="TextBox 3">
            <a:extLst>
              <a:ext uri="{FF2B5EF4-FFF2-40B4-BE49-F238E27FC236}">
                <a16:creationId xmlns:a16="http://schemas.microsoft.com/office/drawing/2014/main" id="{D4E72E0D-4243-A761-208D-519783CCCAC0}"/>
              </a:ext>
            </a:extLst>
          </p:cNvPr>
          <p:cNvSpPr txBox="1"/>
          <p:nvPr/>
        </p:nvSpPr>
        <p:spPr>
          <a:xfrm>
            <a:off x="1819563" y="2249208"/>
            <a:ext cx="8552873" cy="369332"/>
          </a:xfrm>
          <a:prstGeom prst="rect">
            <a:avLst/>
          </a:prstGeom>
          <a:noFill/>
        </p:spPr>
        <p:txBody>
          <a:bodyPr wrap="square">
            <a:spAutoFit/>
          </a:bodyPr>
          <a:lstStyle/>
          <a:p>
            <a:r>
              <a:rPr lang="en-US" dirty="0"/>
              <a:t> If statements can be nested within other if statements to create complex conditions.</a:t>
            </a:r>
          </a:p>
        </p:txBody>
      </p:sp>
    </p:spTree>
    <p:extLst>
      <p:ext uri="{BB962C8B-B14F-4D97-AF65-F5344CB8AC3E}">
        <p14:creationId xmlns:p14="http://schemas.microsoft.com/office/powerpoint/2010/main" val="4240367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E87351-9483-E1AD-1368-8F900B51DC84}"/>
              </a:ext>
            </a:extLst>
          </p:cNvPr>
          <p:cNvSpPr txBox="1"/>
          <p:nvPr/>
        </p:nvSpPr>
        <p:spPr>
          <a:xfrm>
            <a:off x="1704108" y="1575651"/>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DDB53367-7840-7A7E-039F-6F16873D77AD}"/>
              </a:ext>
            </a:extLst>
          </p:cNvPr>
          <p:cNvSpPr txBox="1"/>
          <p:nvPr/>
        </p:nvSpPr>
        <p:spPr>
          <a:xfrm>
            <a:off x="729673" y="1175541"/>
            <a:ext cx="2992581" cy="400110"/>
          </a:xfrm>
          <a:prstGeom prst="rect">
            <a:avLst/>
          </a:prstGeom>
          <a:noFill/>
        </p:spPr>
        <p:txBody>
          <a:bodyPr wrap="square">
            <a:spAutoFit/>
          </a:bodyPr>
          <a:lstStyle/>
          <a:p>
            <a:r>
              <a:rPr lang="en-US" sz="2000" b="1" dirty="0">
                <a:solidFill>
                  <a:srgbClr val="1869A6"/>
                </a:solidFill>
              </a:rPr>
              <a:t>Nested If Statements</a:t>
            </a:r>
          </a:p>
        </p:txBody>
      </p:sp>
      <p:sp>
        <p:nvSpPr>
          <p:cNvPr id="4" name="TextBox 3">
            <a:extLst>
              <a:ext uri="{FF2B5EF4-FFF2-40B4-BE49-F238E27FC236}">
                <a16:creationId xmlns:a16="http://schemas.microsoft.com/office/drawing/2014/main" id="{E190C0F0-20D6-778E-05DA-4C1FCEE93E29}"/>
              </a:ext>
            </a:extLst>
          </p:cNvPr>
          <p:cNvSpPr txBox="1"/>
          <p:nvPr/>
        </p:nvSpPr>
        <p:spPr>
          <a:xfrm>
            <a:off x="1704107" y="1975761"/>
            <a:ext cx="3292765" cy="369332"/>
          </a:xfrm>
          <a:prstGeom prst="rect">
            <a:avLst/>
          </a:prstGeom>
          <a:noFill/>
        </p:spPr>
        <p:txBody>
          <a:bodyPr wrap="square">
            <a:spAutoFit/>
          </a:bodyPr>
          <a:lstStyle/>
          <a:p>
            <a:r>
              <a:rPr lang="en-US" dirty="0"/>
              <a:t>Permission Check with Age</a:t>
            </a:r>
          </a:p>
        </p:txBody>
      </p:sp>
      <p:sp>
        <p:nvSpPr>
          <p:cNvPr id="5" name="TextBox 4">
            <a:extLst>
              <a:ext uri="{FF2B5EF4-FFF2-40B4-BE49-F238E27FC236}">
                <a16:creationId xmlns:a16="http://schemas.microsoft.com/office/drawing/2014/main" id="{8A7A18B8-5923-8664-1B8E-405C7E5CD69E}"/>
              </a:ext>
            </a:extLst>
          </p:cNvPr>
          <p:cNvSpPr txBox="1"/>
          <p:nvPr/>
        </p:nvSpPr>
        <p:spPr>
          <a:xfrm>
            <a:off x="1704107" y="4636681"/>
            <a:ext cx="6677891" cy="923330"/>
          </a:xfrm>
          <a:prstGeom prst="rect">
            <a:avLst/>
          </a:prstGeom>
          <a:noFill/>
        </p:spPr>
        <p:txBody>
          <a:bodyPr wrap="square">
            <a:spAutoFit/>
          </a:bodyPr>
          <a:lstStyle/>
          <a:p>
            <a:r>
              <a:rPr lang="en-US" dirty="0"/>
              <a:t>This code checks if age is less than 18 and then checks if has_permission is True. Since both conditions are met, it prints "You can enter with permission."</a:t>
            </a:r>
          </a:p>
        </p:txBody>
      </p:sp>
      <p:pic>
        <p:nvPicPr>
          <p:cNvPr id="8" name="Picture 7">
            <a:extLst>
              <a:ext uri="{FF2B5EF4-FFF2-40B4-BE49-F238E27FC236}">
                <a16:creationId xmlns:a16="http://schemas.microsoft.com/office/drawing/2014/main" id="{2BECDC4F-EFE3-CC33-41FB-D1F02ADC78CB}"/>
              </a:ext>
            </a:extLst>
          </p:cNvPr>
          <p:cNvPicPr>
            <a:picLocks noChangeAspect="1"/>
          </p:cNvPicPr>
          <p:nvPr/>
        </p:nvPicPr>
        <p:blipFill>
          <a:blip r:embed="rId2"/>
          <a:stretch>
            <a:fillRect/>
          </a:stretch>
        </p:blipFill>
        <p:spPr>
          <a:xfrm>
            <a:off x="1704107" y="2438374"/>
            <a:ext cx="3819525" cy="2105025"/>
          </a:xfrm>
          <a:prstGeom prst="rect">
            <a:avLst/>
          </a:prstGeom>
        </p:spPr>
      </p:pic>
    </p:spTree>
    <p:extLst>
      <p:ext uri="{BB962C8B-B14F-4D97-AF65-F5344CB8AC3E}">
        <p14:creationId xmlns:p14="http://schemas.microsoft.com/office/powerpoint/2010/main" val="1095832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E404F3-BCE6-0AD9-C0D5-ECC0BAE74FB6}"/>
              </a:ext>
            </a:extLst>
          </p:cNvPr>
          <p:cNvSpPr txBox="1"/>
          <p:nvPr/>
        </p:nvSpPr>
        <p:spPr>
          <a:xfrm>
            <a:off x="1685635" y="1547943"/>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ABF0F4B4-BB8E-D053-6DBB-EB070E4208F2}"/>
              </a:ext>
            </a:extLst>
          </p:cNvPr>
          <p:cNvSpPr txBox="1"/>
          <p:nvPr/>
        </p:nvSpPr>
        <p:spPr>
          <a:xfrm>
            <a:off x="711200" y="1147833"/>
            <a:ext cx="2992581" cy="400110"/>
          </a:xfrm>
          <a:prstGeom prst="rect">
            <a:avLst/>
          </a:prstGeom>
          <a:noFill/>
        </p:spPr>
        <p:txBody>
          <a:bodyPr wrap="square">
            <a:spAutoFit/>
          </a:bodyPr>
          <a:lstStyle/>
          <a:p>
            <a:r>
              <a:rPr lang="en-US" sz="2000" b="1" dirty="0">
                <a:solidFill>
                  <a:srgbClr val="1869A6"/>
                </a:solidFill>
              </a:rPr>
              <a:t>Nested If Statements</a:t>
            </a:r>
          </a:p>
        </p:txBody>
      </p:sp>
      <p:sp>
        <p:nvSpPr>
          <p:cNvPr id="4" name="TextBox 3">
            <a:extLst>
              <a:ext uri="{FF2B5EF4-FFF2-40B4-BE49-F238E27FC236}">
                <a16:creationId xmlns:a16="http://schemas.microsoft.com/office/drawing/2014/main" id="{6F454219-5535-83DF-DD61-3CAD8863E737}"/>
              </a:ext>
            </a:extLst>
          </p:cNvPr>
          <p:cNvSpPr txBox="1"/>
          <p:nvPr/>
        </p:nvSpPr>
        <p:spPr>
          <a:xfrm>
            <a:off x="1685634" y="1948053"/>
            <a:ext cx="3292765" cy="369332"/>
          </a:xfrm>
          <a:prstGeom prst="rect">
            <a:avLst/>
          </a:prstGeom>
          <a:noFill/>
        </p:spPr>
        <p:txBody>
          <a:bodyPr wrap="square">
            <a:spAutoFit/>
          </a:bodyPr>
          <a:lstStyle/>
          <a:p>
            <a:r>
              <a:rPr lang="en-US" dirty="0"/>
              <a:t>Nested Condition for Shopping</a:t>
            </a:r>
          </a:p>
        </p:txBody>
      </p:sp>
      <p:sp>
        <p:nvSpPr>
          <p:cNvPr id="5" name="TextBox 4">
            <a:extLst>
              <a:ext uri="{FF2B5EF4-FFF2-40B4-BE49-F238E27FC236}">
                <a16:creationId xmlns:a16="http://schemas.microsoft.com/office/drawing/2014/main" id="{6CC3565E-9804-4193-AC81-C73C802C2B93}"/>
              </a:ext>
            </a:extLst>
          </p:cNvPr>
          <p:cNvSpPr txBox="1"/>
          <p:nvPr/>
        </p:nvSpPr>
        <p:spPr>
          <a:xfrm>
            <a:off x="1685634" y="4608973"/>
            <a:ext cx="6677891" cy="923330"/>
          </a:xfrm>
          <a:prstGeom prst="rect">
            <a:avLst/>
          </a:prstGeom>
          <a:noFill/>
        </p:spPr>
        <p:txBody>
          <a:bodyPr wrap="square">
            <a:spAutoFit/>
          </a:bodyPr>
          <a:lstStyle/>
          <a:p>
            <a:r>
              <a:rPr lang="en-US" dirty="0"/>
              <a:t>This code first checks if has_discount is True and then checks if is_member is also True. Since is_member is False, it prints "You get a 10% discount."</a:t>
            </a:r>
          </a:p>
        </p:txBody>
      </p:sp>
      <p:pic>
        <p:nvPicPr>
          <p:cNvPr id="8" name="Picture 7">
            <a:extLst>
              <a:ext uri="{FF2B5EF4-FFF2-40B4-BE49-F238E27FC236}">
                <a16:creationId xmlns:a16="http://schemas.microsoft.com/office/drawing/2014/main" id="{A9D50794-F7D2-326C-7944-88986E68EC3E}"/>
              </a:ext>
            </a:extLst>
          </p:cNvPr>
          <p:cNvPicPr>
            <a:picLocks noChangeAspect="1"/>
          </p:cNvPicPr>
          <p:nvPr/>
        </p:nvPicPr>
        <p:blipFill>
          <a:blip r:embed="rId2"/>
          <a:stretch>
            <a:fillRect/>
          </a:stretch>
        </p:blipFill>
        <p:spPr>
          <a:xfrm>
            <a:off x="1685634" y="2348163"/>
            <a:ext cx="3629025" cy="2181225"/>
          </a:xfrm>
          <a:prstGeom prst="rect">
            <a:avLst/>
          </a:prstGeom>
        </p:spPr>
      </p:pic>
    </p:spTree>
    <p:extLst>
      <p:ext uri="{BB962C8B-B14F-4D97-AF65-F5344CB8AC3E}">
        <p14:creationId xmlns:p14="http://schemas.microsoft.com/office/powerpoint/2010/main" val="40231663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3F163F-8B6B-E4E3-C62A-1984D70AA926}"/>
              </a:ext>
            </a:extLst>
          </p:cNvPr>
          <p:cNvSpPr txBox="1"/>
          <p:nvPr/>
        </p:nvSpPr>
        <p:spPr>
          <a:xfrm>
            <a:off x="1731817" y="1557180"/>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F3ED29F9-6FCA-2AD8-12C9-5C588298E07D}"/>
              </a:ext>
            </a:extLst>
          </p:cNvPr>
          <p:cNvSpPr txBox="1"/>
          <p:nvPr/>
        </p:nvSpPr>
        <p:spPr>
          <a:xfrm>
            <a:off x="757382" y="1157070"/>
            <a:ext cx="2992581" cy="400110"/>
          </a:xfrm>
          <a:prstGeom prst="rect">
            <a:avLst/>
          </a:prstGeom>
          <a:noFill/>
        </p:spPr>
        <p:txBody>
          <a:bodyPr wrap="square">
            <a:spAutoFit/>
          </a:bodyPr>
          <a:lstStyle/>
          <a:p>
            <a:r>
              <a:rPr lang="en-US" sz="2000" b="1" dirty="0">
                <a:solidFill>
                  <a:srgbClr val="1869A6"/>
                </a:solidFill>
              </a:rPr>
              <a:t>Nested If Statements</a:t>
            </a:r>
          </a:p>
        </p:txBody>
      </p:sp>
      <p:sp>
        <p:nvSpPr>
          <p:cNvPr id="4" name="TextBox 3">
            <a:extLst>
              <a:ext uri="{FF2B5EF4-FFF2-40B4-BE49-F238E27FC236}">
                <a16:creationId xmlns:a16="http://schemas.microsoft.com/office/drawing/2014/main" id="{8B86FAD7-928F-4FCB-B443-F6ADAAE50208}"/>
              </a:ext>
            </a:extLst>
          </p:cNvPr>
          <p:cNvSpPr txBox="1"/>
          <p:nvPr/>
        </p:nvSpPr>
        <p:spPr>
          <a:xfrm>
            <a:off x="1731815" y="1957290"/>
            <a:ext cx="4345711" cy="369332"/>
          </a:xfrm>
          <a:prstGeom prst="rect">
            <a:avLst/>
          </a:prstGeom>
          <a:noFill/>
        </p:spPr>
        <p:txBody>
          <a:bodyPr wrap="square">
            <a:spAutoFit/>
          </a:bodyPr>
          <a:lstStyle/>
          <a:p>
            <a:r>
              <a:rPr lang="en-US" dirty="0"/>
              <a:t>Nested Temperature and Time Check</a:t>
            </a:r>
          </a:p>
        </p:txBody>
      </p:sp>
      <p:sp>
        <p:nvSpPr>
          <p:cNvPr id="5" name="TextBox 4">
            <a:extLst>
              <a:ext uri="{FF2B5EF4-FFF2-40B4-BE49-F238E27FC236}">
                <a16:creationId xmlns:a16="http://schemas.microsoft.com/office/drawing/2014/main" id="{7C9F4917-2627-56D2-3039-0BF9A8208D2B}"/>
              </a:ext>
            </a:extLst>
          </p:cNvPr>
          <p:cNvSpPr txBox="1"/>
          <p:nvPr/>
        </p:nvSpPr>
        <p:spPr>
          <a:xfrm>
            <a:off x="1731816" y="4618210"/>
            <a:ext cx="6677891" cy="923330"/>
          </a:xfrm>
          <a:prstGeom prst="rect">
            <a:avLst/>
          </a:prstGeom>
          <a:noFill/>
        </p:spPr>
        <p:txBody>
          <a:bodyPr wrap="square">
            <a:spAutoFit/>
          </a:bodyPr>
          <a:lstStyle/>
          <a:p>
            <a:r>
              <a:rPr lang="en-US" dirty="0"/>
              <a:t>This code checks if temperature is greater than 20 and then checks if it's morning. Since both conditions are true, it prints "It's warm and morning time."</a:t>
            </a:r>
          </a:p>
        </p:txBody>
      </p:sp>
      <p:pic>
        <p:nvPicPr>
          <p:cNvPr id="9" name="Picture 8">
            <a:extLst>
              <a:ext uri="{FF2B5EF4-FFF2-40B4-BE49-F238E27FC236}">
                <a16:creationId xmlns:a16="http://schemas.microsoft.com/office/drawing/2014/main" id="{F18037D5-1945-6F31-02FA-F1386287047C}"/>
              </a:ext>
            </a:extLst>
          </p:cNvPr>
          <p:cNvPicPr>
            <a:picLocks noChangeAspect="1"/>
          </p:cNvPicPr>
          <p:nvPr/>
        </p:nvPicPr>
        <p:blipFill>
          <a:blip r:embed="rId2"/>
          <a:stretch>
            <a:fillRect/>
          </a:stretch>
        </p:blipFill>
        <p:spPr>
          <a:xfrm>
            <a:off x="1741050" y="2352507"/>
            <a:ext cx="3714750" cy="2133600"/>
          </a:xfrm>
          <a:prstGeom prst="rect">
            <a:avLst/>
          </a:prstGeom>
        </p:spPr>
      </p:pic>
    </p:spTree>
    <p:extLst>
      <p:ext uri="{BB962C8B-B14F-4D97-AF65-F5344CB8AC3E}">
        <p14:creationId xmlns:p14="http://schemas.microsoft.com/office/powerpoint/2010/main" val="3741479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C88E0B-4BDA-D1F9-700C-B065C5A7E816}"/>
              </a:ext>
            </a:extLst>
          </p:cNvPr>
          <p:cNvSpPr txBox="1"/>
          <p:nvPr/>
        </p:nvSpPr>
        <p:spPr>
          <a:xfrm>
            <a:off x="1722581" y="1658779"/>
            <a:ext cx="1283855"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075DA2A4-B112-5663-455A-C966D2E0F989}"/>
              </a:ext>
            </a:extLst>
          </p:cNvPr>
          <p:cNvSpPr txBox="1"/>
          <p:nvPr/>
        </p:nvSpPr>
        <p:spPr>
          <a:xfrm>
            <a:off x="748146" y="1258669"/>
            <a:ext cx="2992581" cy="400110"/>
          </a:xfrm>
          <a:prstGeom prst="rect">
            <a:avLst/>
          </a:prstGeom>
          <a:noFill/>
        </p:spPr>
        <p:txBody>
          <a:bodyPr wrap="square">
            <a:spAutoFit/>
          </a:bodyPr>
          <a:lstStyle/>
          <a:p>
            <a:r>
              <a:rPr lang="en-US" sz="2000" b="1" dirty="0">
                <a:solidFill>
                  <a:srgbClr val="1869A6"/>
                </a:solidFill>
              </a:rPr>
              <a:t>Nested If Statements</a:t>
            </a:r>
          </a:p>
        </p:txBody>
      </p:sp>
      <p:sp>
        <p:nvSpPr>
          <p:cNvPr id="4" name="TextBox 3">
            <a:extLst>
              <a:ext uri="{FF2B5EF4-FFF2-40B4-BE49-F238E27FC236}">
                <a16:creationId xmlns:a16="http://schemas.microsoft.com/office/drawing/2014/main" id="{CE8261EC-B2E1-CA38-71F2-C603B7FA15E5}"/>
              </a:ext>
            </a:extLst>
          </p:cNvPr>
          <p:cNvSpPr txBox="1"/>
          <p:nvPr/>
        </p:nvSpPr>
        <p:spPr>
          <a:xfrm>
            <a:off x="1722579" y="2058889"/>
            <a:ext cx="4345711" cy="369332"/>
          </a:xfrm>
          <a:prstGeom prst="rect">
            <a:avLst/>
          </a:prstGeom>
          <a:noFill/>
        </p:spPr>
        <p:txBody>
          <a:bodyPr wrap="square">
            <a:spAutoFit/>
          </a:bodyPr>
          <a:lstStyle/>
          <a:p>
            <a:r>
              <a:rPr lang="en-US" dirty="0"/>
              <a:t>Bank Account Balance Check</a:t>
            </a:r>
          </a:p>
        </p:txBody>
      </p:sp>
      <p:sp>
        <p:nvSpPr>
          <p:cNvPr id="5" name="TextBox 4">
            <a:extLst>
              <a:ext uri="{FF2B5EF4-FFF2-40B4-BE49-F238E27FC236}">
                <a16:creationId xmlns:a16="http://schemas.microsoft.com/office/drawing/2014/main" id="{FB4FC7E6-2913-0F1E-E3EE-BC815055ABFB}"/>
              </a:ext>
            </a:extLst>
          </p:cNvPr>
          <p:cNvSpPr txBox="1"/>
          <p:nvPr/>
        </p:nvSpPr>
        <p:spPr>
          <a:xfrm>
            <a:off x="1722580" y="4719809"/>
            <a:ext cx="6677891" cy="923330"/>
          </a:xfrm>
          <a:prstGeom prst="rect">
            <a:avLst/>
          </a:prstGeom>
          <a:noFill/>
        </p:spPr>
        <p:txBody>
          <a:bodyPr wrap="square">
            <a:spAutoFit/>
          </a:bodyPr>
          <a:lstStyle/>
          <a:p>
            <a:r>
              <a:rPr lang="en-US" dirty="0"/>
              <a:t>This code checks if the balance is sufficient for the withdraw_amount and then checks if the amount is positive. Since both conditions are true, it prints "Transaction successful."</a:t>
            </a:r>
          </a:p>
        </p:txBody>
      </p:sp>
      <p:pic>
        <p:nvPicPr>
          <p:cNvPr id="8" name="Picture 7">
            <a:extLst>
              <a:ext uri="{FF2B5EF4-FFF2-40B4-BE49-F238E27FC236}">
                <a16:creationId xmlns:a16="http://schemas.microsoft.com/office/drawing/2014/main" id="{C39B8BB5-3351-64E6-1C8D-E5C4B745A184}"/>
              </a:ext>
            </a:extLst>
          </p:cNvPr>
          <p:cNvPicPr>
            <a:picLocks noChangeAspect="1"/>
          </p:cNvPicPr>
          <p:nvPr/>
        </p:nvPicPr>
        <p:blipFill>
          <a:blip r:embed="rId2"/>
          <a:stretch>
            <a:fillRect/>
          </a:stretch>
        </p:blipFill>
        <p:spPr>
          <a:xfrm>
            <a:off x="1722579" y="2531027"/>
            <a:ext cx="3762375" cy="2085975"/>
          </a:xfrm>
          <a:prstGeom prst="rect">
            <a:avLst/>
          </a:prstGeom>
        </p:spPr>
      </p:pic>
    </p:spTree>
    <p:extLst>
      <p:ext uri="{BB962C8B-B14F-4D97-AF65-F5344CB8AC3E}">
        <p14:creationId xmlns:p14="http://schemas.microsoft.com/office/powerpoint/2010/main" val="7463215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071706-FA0E-C328-7106-7EDA9CA570FD}"/>
              </a:ext>
            </a:extLst>
          </p:cNvPr>
          <p:cNvSpPr txBox="1"/>
          <p:nvPr/>
        </p:nvSpPr>
        <p:spPr>
          <a:xfrm>
            <a:off x="2923309" y="2782669"/>
            <a:ext cx="6345382" cy="646331"/>
          </a:xfrm>
          <a:prstGeom prst="rect">
            <a:avLst/>
          </a:prstGeom>
          <a:noFill/>
        </p:spPr>
        <p:txBody>
          <a:bodyPr wrap="square">
            <a:spAutoFit/>
          </a:bodyPr>
          <a:lstStyle/>
          <a:p>
            <a:pPr algn="ctr"/>
            <a:r>
              <a:rPr lang="en-US" sz="3600" b="1" dirty="0">
                <a:solidFill>
                  <a:srgbClr val="2AAF82"/>
                </a:solidFill>
              </a:rPr>
              <a:t>For Loops and While Loops</a:t>
            </a:r>
          </a:p>
        </p:txBody>
      </p:sp>
    </p:spTree>
    <p:extLst>
      <p:ext uri="{BB962C8B-B14F-4D97-AF65-F5344CB8AC3E}">
        <p14:creationId xmlns:p14="http://schemas.microsoft.com/office/powerpoint/2010/main" val="230294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C5A4B2-55F9-8B42-5349-09EB432F0BC5}"/>
              </a:ext>
            </a:extLst>
          </p:cNvPr>
          <p:cNvSpPr txBox="1"/>
          <p:nvPr/>
        </p:nvSpPr>
        <p:spPr>
          <a:xfrm>
            <a:off x="674254" y="1508050"/>
            <a:ext cx="3500582" cy="400110"/>
          </a:xfrm>
          <a:prstGeom prst="rect">
            <a:avLst/>
          </a:prstGeom>
          <a:noFill/>
        </p:spPr>
        <p:txBody>
          <a:bodyPr wrap="square">
            <a:spAutoFit/>
          </a:bodyPr>
          <a:lstStyle/>
          <a:p>
            <a:pPr algn="ctr"/>
            <a:r>
              <a:rPr lang="en-US" sz="2000" b="1" dirty="0">
                <a:solidFill>
                  <a:srgbClr val="1869A6"/>
                </a:solidFill>
              </a:rPr>
              <a:t>For Loops and While Loops</a:t>
            </a:r>
          </a:p>
        </p:txBody>
      </p:sp>
      <p:sp>
        <p:nvSpPr>
          <p:cNvPr id="5" name="TextBox 4">
            <a:extLst>
              <a:ext uri="{FF2B5EF4-FFF2-40B4-BE49-F238E27FC236}">
                <a16:creationId xmlns:a16="http://schemas.microsoft.com/office/drawing/2014/main" id="{D41078CD-1D6A-59E0-0AF2-A890F81806B6}"/>
              </a:ext>
            </a:extLst>
          </p:cNvPr>
          <p:cNvSpPr txBox="1"/>
          <p:nvPr/>
        </p:nvSpPr>
        <p:spPr>
          <a:xfrm>
            <a:off x="1607126" y="1908160"/>
            <a:ext cx="10132291" cy="1200329"/>
          </a:xfrm>
          <a:prstGeom prst="rect">
            <a:avLst/>
          </a:prstGeom>
          <a:noFill/>
        </p:spPr>
        <p:txBody>
          <a:bodyPr wrap="square">
            <a:spAutoFit/>
          </a:bodyPr>
          <a:lstStyle/>
          <a:p>
            <a:r>
              <a:rPr lang="en-US" dirty="0"/>
              <a:t>Loops are fundamental control flow structures in Python that allow you to execute a block of code multiple times. This session will cover the for loop and while loop, which are used for iterating over sequences and executing code as long as a condition is true, respectively. Understanding these loops is crucial for handling repetitive tasks efficiently in programming.</a:t>
            </a:r>
          </a:p>
        </p:txBody>
      </p:sp>
    </p:spTree>
    <p:extLst>
      <p:ext uri="{BB962C8B-B14F-4D97-AF65-F5344CB8AC3E}">
        <p14:creationId xmlns:p14="http://schemas.microsoft.com/office/powerpoint/2010/main" val="497869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9BB243-B3EA-2EDB-0974-946D5DD35765}"/>
              </a:ext>
            </a:extLst>
          </p:cNvPr>
          <p:cNvSpPr txBox="1"/>
          <p:nvPr/>
        </p:nvSpPr>
        <p:spPr>
          <a:xfrm>
            <a:off x="960581" y="1464025"/>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5" name="TextBox 4">
            <a:extLst>
              <a:ext uri="{FF2B5EF4-FFF2-40B4-BE49-F238E27FC236}">
                <a16:creationId xmlns:a16="http://schemas.microsoft.com/office/drawing/2014/main" id="{F5B9EFF3-5ECD-AA61-FA32-50CE927DAD67}"/>
              </a:ext>
            </a:extLst>
          </p:cNvPr>
          <p:cNvSpPr txBox="1"/>
          <p:nvPr/>
        </p:nvSpPr>
        <p:spPr>
          <a:xfrm>
            <a:off x="1376217" y="1898226"/>
            <a:ext cx="9790545" cy="646331"/>
          </a:xfrm>
          <a:prstGeom prst="rect">
            <a:avLst/>
          </a:prstGeom>
          <a:noFill/>
        </p:spPr>
        <p:txBody>
          <a:bodyPr wrap="square">
            <a:spAutoFit/>
          </a:bodyPr>
          <a:lstStyle/>
          <a:p>
            <a:r>
              <a:rPr lang="en-US" dirty="0"/>
              <a:t>A for loop is used to iterate over a sequence (such as a list, tuple, string, or range) and execute a block of code for each item in the sequence.</a:t>
            </a:r>
          </a:p>
        </p:txBody>
      </p:sp>
    </p:spTree>
    <p:extLst>
      <p:ext uri="{BB962C8B-B14F-4D97-AF65-F5344CB8AC3E}">
        <p14:creationId xmlns:p14="http://schemas.microsoft.com/office/powerpoint/2010/main" val="230702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E899EE-7A82-7246-4076-8162A7A3036E}"/>
              </a:ext>
            </a:extLst>
          </p:cNvPr>
          <p:cNvSpPr txBox="1"/>
          <p:nvPr/>
        </p:nvSpPr>
        <p:spPr>
          <a:xfrm>
            <a:off x="1237673" y="1464814"/>
            <a:ext cx="10492508" cy="646331"/>
          </a:xfrm>
          <a:prstGeom prst="rect">
            <a:avLst/>
          </a:prstGeom>
          <a:noFill/>
        </p:spPr>
        <p:txBody>
          <a:bodyPr wrap="square">
            <a:spAutoFit/>
          </a:bodyPr>
          <a:lstStyle/>
          <a:p>
            <a:r>
              <a:rPr lang="en-US" dirty="0"/>
              <a:t>Python provides several built-in data structures (or containers) to organize and manage data efficiently. These include lists, tuples, sets, and dictionaries.</a:t>
            </a:r>
          </a:p>
        </p:txBody>
      </p:sp>
      <p:sp>
        <p:nvSpPr>
          <p:cNvPr id="4" name="TextBox 3">
            <a:extLst>
              <a:ext uri="{FF2B5EF4-FFF2-40B4-BE49-F238E27FC236}">
                <a16:creationId xmlns:a16="http://schemas.microsoft.com/office/drawing/2014/main" id="{6586514D-8918-CF0E-7BCD-4223990B3D90}"/>
              </a:ext>
            </a:extLst>
          </p:cNvPr>
          <p:cNvSpPr txBox="1"/>
          <p:nvPr/>
        </p:nvSpPr>
        <p:spPr>
          <a:xfrm>
            <a:off x="517237" y="1064704"/>
            <a:ext cx="2410690" cy="400110"/>
          </a:xfrm>
          <a:prstGeom prst="rect">
            <a:avLst/>
          </a:prstGeom>
          <a:noFill/>
        </p:spPr>
        <p:txBody>
          <a:bodyPr wrap="square">
            <a:spAutoFit/>
          </a:bodyPr>
          <a:lstStyle/>
          <a:p>
            <a:pPr algn="ctr"/>
            <a:r>
              <a:rPr lang="en-US" sz="2000" b="1" dirty="0">
                <a:solidFill>
                  <a:srgbClr val="1869A6"/>
                </a:solidFill>
              </a:rPr>
              <a:t>Data Containers</a:t>
            </a:r>
          </a:p>
        </p:txBody>
      </p:sp>
      <p:sp>
        <p:nvSpPr>
          <p:cNvPr id="6" name="TextBox 5">
            <a:extLst>
              <a:ext uri="{FF2B5EF4-FFF2-40B4-BE49-F238E27FC236}">
                <a16:creationId xmlns:a16="http://schemas.microsoft.com/office/drawing/2014/main" id="{A027C89A-34E6-7FBC-21C6-0A1904AE9095}"/>
              </a:ext>
            </a:extLst>
          </p:cNvPr>
          <p:cNvSpPr txBox="1"/>
          <p:nvPr/>
        </p:nvSpPr>
        <p:spPr>
          <a:xfrm>
            <a:off x="1237673" y="2141923"/>
            <a:ext cx="692727" cy="369332"/>
          </a:xfrm>
          <a:prstGeom prst="rect">
            <a:avLst/>
          </a:prstGeom>
          <a:noFill/>
        </p:spPr>
        <p:txBody>
          <a:bodyPr wrap="square">
            <a:spAutoFit/>
          </a:bodyPr>
          <a:lstStyle/>
          <a:p>
            <a:r>
              <a:rPr lang="en-US" b="1" dirty="0"/>
              <a:t>Lists</a:t>
            </a:r>
          </a:p>
        </p:txBody>
      </p:sp>
      <p:sp>
        <p:nvSpPr>
          <p:cNvPr id="8" name="TextBox 7">
            <a:extLst>
              <a:ext uri="{FF2B5EF4-FFF2-40B4-BE49-F238E27FC236}">
                <a16:creationId xmlns:a16="http://schemas.microsoft.com/office/drawing/2014/main" id="{8679D0F8-401A-81A3-3C2E-5CDB9B9B4B9D}"/>
              </a:ext>
            </a:extLst>
          </p:cNvPr>
          <p:cNvSpPr txBox="1"/>
          <p:nvPr/>
        </p:nvSpPr>
        <p:spPr>
          <a:xfrm>
            <a:off x="1394690" y="2511255"/>
            <a:ext cx="7047345" cy="646331"/>
          </a:xfrm>
          <a:prstGeom prst="rect">
            <a:avLst/>
          </a:prstGeom>
          <a:noFill/>
        </p:spPr>
        <p:txBody>
          <a:bodyPr wrap="square">
            <a:spAutoFit/>
          </a:bodyPr>
          <a:lstStyle/>
          <a:p>
            <a:r>
              <a:rPr lang="en-US" dirty="0"/>
              <a:t>A list is an ordered, mutable collection of items. Lists can contain items of different types, including other lists.</a:t>
            </a:r>
          </a:p>
        </p:txBody>
      </p:sp>
      <p:sp>
        <p:nvSpPr>
          <p:cNvPr id="11" name="TextBox 10">
            <a:extLst>
              <a:ext uri="{FF2B5EF4-FFF2-40B4-BE49-F238E27FC236}">
                <a16:creationId xmlns:a16="http://schemas.microsoft.com/office/drawing/2014/main" id="{99D566A5-4731-B3D1-27E2-A36CAAC28B04}"/>
              </a:ext>
            </a:extLst>
          </p:cNvPr>
          <p:cNvSpPr txBox="1"/>
          <p:nvPr/>
        </p:nvSpPr>
        <p:spPr>
          <a:xfrm>
            <a:off x="1237673" y="3526918"/>
            <a:ext cx="6096000" cy="369332"/>
          </a:xfrm>
          <a:prstGeom prst="rect">
            <a:avLst/>
          </a:prstGeom>
          <a:noFill/>
        </p:spPr>
        <p:txBody>
          <a:bodyPr wrap="square">
            <a:spAutoFit/>
          </a:bodyPr>
          <a:lstStyle/>
          <a:p>
            <a:r>
              <a:rPr lang="en-US" dirty="0"/>
              <a:t> Lists are defined using square brackets [ ]</a:t>
            </a:r>
          </a:p>
        </p:txBody>
      </p:sp>
      <p:sp>
        <p:nvSpPr>
          <p:cNvPr id="13" name="TextBox 12">
            <a:extLst>
              <a:ext uri="{FF2B5EF4-FFF2-40B4-BE49-F238E27FC236}">
                <a16:creationId xmlns:a16="http://schemas.microsoft.com/office/drawing/2014/main" id="{602639A9-F142-4AF6-0A76-3860177632F8}"/>
              </a:ext>
            </a:extLst>
          </p:cNvPr>
          <p:cNvSpPr txBox="1"/>
          <p:nvPr/>
        </p:nvSpPr>
        <p:spPr>
          <a:xfrm>
            <a:off x="1237673" y="3188364"/>
            <a:ext cx="932872" cy="369332"/>
          </a:xfrm>
          <a:prstGeom prst="rect">
            <a:avLst/>
          </a:prstGeom>
          <a:noFill/>
        </p:spPr>
        <p:txBody>
          <a:bodyPr wrap="square">
            <a:spAutoFit/>
          </a:bodyPr>
          <a:lstStyle/>
          <a:p>
            <a:r>
              <a:rPr lang="en-US" b="1" dirty="0"/>
              <a:t>Syntax</a:t>
            </a:r>
          </a:p>
        </p:txBody>
      </p:sp>
      <p:pic>
        <p:nvPicPr>
          <p:cNvPr id="15" name="Picture 14">
            <a:extLst>
              <a:ext uri="{FF2B5EF4-FFF2-40B4-BE49-F238E27FC236}">
                <a16:creationId xmlns:a16="http://schemas.microsoft.com/office/drawing/2014/main" id="{BDC1F887-5C75-6B99-D303-2EABF5D9C6A1}"/>
              </a:ext>
            </a:extLst>
          </p:cNvPr>
          <p:cNvPicPr>
            <a:picLocks noChangeAspect="1"/>
          </p:cNvPicPr>
          <p:nvPr/>
        </p:nvPicPr>
        <p:blipFill>
          <a:blip r:embed="rId2"/>
          <a:stretch>
            <a:fillRect/>
          </a:stretch>
        </p:blipFill>
        <p:spPr>
          <a:xfrm>
            <a:off x="1237673" y="4185500"/>
            <a:ext cx="4149458" cy="446308"/>
          </a:xfrm>
          <a:prstGeom prst="rect">
            <a:avLst/>
          </a:prstGeom>
        </p:spPr>
      </p:pic>
      <p:sp>
        <p:nvSpPr>
          <p:cNvPr id="16" name="TextBox 15">
            <a:extLst>
              <a:ext uri="{FF2B5EF4-FFF2-40B4-BE49-F238E27FC236}">
                <a16:creationId xmlns:a16="http://schemas.microsoft.com/office/drawing/2014/main" id="{0BBE77CE-16B9-4D25-FD54-B5994D1BBE6D}"/>
              </a:ext>
            </a:extLst>
          </p:cNvPr>
          <p:cNvSpPr txBox="1"/>
          <p:nvPr/>
        </p:nvSpPr>
        <p:spPr>
          <a:xfrm>
            <a:off x="1237673" y="5187330"/>
            <a:ext cx="6936509" cy="1200329"/>
          </a:xfrm>
          <a:prstGeom prst="rect">
            <a:avLst/>
          </a:prstGeom>
          <a:noFill/>
        </p:spPr>
        <p:txBody>
          <a:bodyPr wrap="square">
            <a:spAutoFit/>
          </a:bodyPr>
          <a:lstStyle/>
          <a:p>
            <a:pPr marL="285750" indent="-285750">
              <a:buFont typeface="Arial" panose="020B0604020202020204" pitchFamily="34" charset="0"/>
              <a:buChar char="•"/>
            </a:pPr>
            <a:r>
              <a:rPr lang="en-US" b="1" dirty="0"/>
              <a:t>Ordered</a:t>
            </a:r>
            <a:r>
              <a:rPr lang="en-US" dirty="0"/>
              <a:t>: Lists allow access to items using an index.</a:t>
            </a:r>
          </a:p>
          <a:p>
            <a:pPr marL="285750" indent="-285750">
              <a:buFont typeface="Arial" panose="020B0604020202020204" pitchFamily="34" charset="0"/>
              <a:buChar char="•"/>
            </a:pPr>
            <a:r>
              <a:rPr lang="en-US" b="1" dirty="0"/>
              <a:t>Mutable</a:t>
            </a:r>
            <a:r>
              <a:rPr lang="en-US" dirty="0"/>
              <a:t>: You can add, delete, or modify items in a list.</a:t>
            </a:r>
          </a:p>
          <a:p>
            <a:pPr marL="285750" indent="-285750">
              <a:buFont typeface="Arial" panose="020B0604020202020204" pitchFamily="34" charset="0"/>
              <a:buChar char="•"/>
            </a:pPr>
            <a:r>
              <a:rPr lang="en-US" b="1" dirty="0"/>
              <a:t>Non-Unique Items</a:t>
            </a:r>
            <a:r>
              <a:rPr lang="en-US" dirty="0"/>
              <a:t>: Lists can contain duplicate elements.</a:t>
            </a:r>
          </a:p>
          <a:p>
            <a:pPr marL="285750" indent="-285750">
              <a:buFont typeface="Arial" panose="020B0604020202020204" pitchFamily="34" charset="0"/>
              <a:buChar char="•"/>
            </a:pPr>
            <a:r>
              <a:rPr lang="en-US" b="1" dirty="0"/>
              <a:t>Mixed Data Types</a:t>
            </a:r>
            <a:r>
              <a:rPr lang="en-US" dirty="0"/>
              <a:t>: Lists can hold items of different data types.</a:t>
            </a:r>
          </a:p>
        </p:txBody>
      </p:sp>
      <p:sp>
        <p:nvSpPr>
          <p:cNvPr id="20" name="TextBox 19">
            <a:extLst>
              <a:ext uri="{FF2B5EF4-FFF2-40B4-BE49-F238E27FC236}">
                <a16:creationId xmlns:a16="http://schemas.microsoft.com/office/drawing/2014/main" id="{6761639A-27CF-A110-3CE0-F6D3E6C8E155}"/>
              </a:ext>
            </a:extLst>
          </p:cNvPr>
          <p:cNvSpPr txBox="1"/>
          <p:nvPr/>
        </p:nvSpPr>
        <p:spPr>
          <a:xfrm>
            <a:off x="1237673" y="4723041"/>
            <a:ext cx="2900217" cy="369332"/>
          </a:xfrm>
          <a:prstGeom prst="rect">
            <a:avLst/>
          </a:prstGeom>
          <a:noFill/>
        </p:spPr>
        <p:txBody>
          <a:bodyPr wrap="square">
            <a:spAutoFit/>
          </a:bodyPr>
          <a:lstStyle/>
          <a:p>
            <a:r>
              <a:rPr lang="en-US" b="1" dirty="0"/>
              <a:t>Key Characteristics of list </a:t>
            </a:r>
          </a:p>
        </p:txBody>
      </p:sp>
    </p:spTree>
    <p:extLst>
      <p:ext uri="{BB962C8B-B14F-4D97-AF65-F5344CB8AC3E}">
        <p14:creationId xmlns:p14="http://schemas.microsoft.com/office/powerpoint/2010/main" val="29786095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AD542-9B2D-05AB-52CE-4711C9C43B9C}"/>
              </a:ext>
            </a:extLst>
          </p:cNvPr>
          <p:cNvSpPr txBox="1"/>
          <p:nvPr/>
        </p:nvSpPr>
        <p:spPr>
          <a:xfrm>
            <a:off x="1514763" y="1750229"/>
            <a:ext cx="1293091" cy="369332"/>
          </a:xfrm>
          <a:prstGeom prst="rect">
            <a:avLst/>
          </a:prstGeom>
          <a:noFill/>
        </p:spPr>
        <p:txBody>
          <a:bodyPr wrap="square">
            <a:spAutoFit/>
          </a:bodyPr>
          <a:lstStyle/>
          <a:p>
            <a:r>
              <a:rPr lang="en-US" b="1" dirty="0"/>
              <a:t>Examples</a:t>
            </a:r>
          </a:p>
        </p:txBody>
      </p:sp>
      <p:sp>
        <p:nvSpPr>
          <p:cNvPr id="4" name="TextBox 3">
            <a:extLst>
              <a:ext uri="{FF2B5EF4-FFF2-40B4-BE49-F238E27FC236}">
                <a16:creationId xmlns:a16="http://schemas.microsoft.com/office/drawing/2014/main" id="{44D269BF-5507-6334-2236-803EB8FB9C41}"/>
              </a:ext>
            </a:extLst>
          </p:cNvPr>
          <p:cNvSpPr txBox="1"/>
          <p:nvPr/>
        </p:nvSpPr>
        <p:spPr>
          <a:xfrm>
            <a:off x="997526" y="1380897"/>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6" name="TextBox 5">
            <a:extLst>
              <a:ext uri="{FF2B5EF4-FFF2-40B4-BE49-F238E27FC236}">
                <a16:creationId xmlns:a16="http://schemas.microsoft.com/office/drawing/2014/main" id="{85A4006E-5E74-A27E-8D09-03030DA46744}"/>
              </a:ext>
            </a:extLst>
          </p:cNvPr>
          <p:cNvSpPr txBox="1"/>
          <p:nvPr/>
        </p:nvSpPr>
        <p:spPr>
          <a:xfrm>
            <a:off x="1514763" y="2119561"/>
            <a:ext cx="2216727" cy="369332"/>
          </a:xfrm>
          <a:prstGeom prst="rect">
            <a:avLst/>
          </a:prstGeom>
          <a:noFill/>
        </p:spPr>
        <p:txBody>
          <a:bodyPr wrap="square">
            <a:spAutoFit/>
          </a:bodyPr>
          <a:lstStyle/>
          <a:p>
            <a:r>
              <a:rPr lang="en-US" dirty="0"/>
              <a:t>Iterating Over a List</a:t>
            </a:r>
          </a:p>
        </p:txBody>
      </p:sp>
      <p:sp>
        <p:nvSpPr>
          <p:cNvPr id="8" name="TextBox 7">
            <a:extLst>
              <a:ext uri="{FF2B5EF4-FFF2-40B4-BE49-F238E27FC236}">
                <a16:creationId xmlns:a16="http://schemas.microsoft.com/office/drawing/2014/main" id="{519EA3AA-E84A-C580-305E-379F5972C2DC}"/>
              </a:ext>
            </a:extLst>
          </p:cNvPr>
          <p:cNvSpPr txBox="1"/>
          <p:nvPr/>
        </p:nvSpPr>
        <p:spPr>
          <a:xfrm>
            <a:off x="1422398" y="4110704"/>
            <a:ext cx="6253019" cy="369332"/>
          </a:xfrm>
          <a:prstGeom prst="rect">
            <a:avLst/>
          </a:prstGeom>
          <a:noFill/>
        </p:spPr>
        <p:txBody>
          <a:bodyPr wrap="square">
            <a:spAutoFit/>
          </a:bodyPr>
          <a:lstStyle/>
          <a:p>
            <a:r>
              <a:rPr lang="en-US" dirty="0"/>
              <a:t>This loop iterates over each item in the fruits list and prints it. </a:t>
            </a:r>
          </a:p>
        </p:txBody>
      </p:sp>
      <p:pic>
        <p:nvPicPr>
          <p:cNvPr id="10" name="Picture 9">
            <a:extLst>
              <a:ext uri="{FF2B5EF4-FFF2-40B4-BE49-F238E27FC236}">
                <a16:creationId xmlns:a16="http://schemas.microsoft.com/office/drawing/2014/main" id="{711DE4F7-64A9-55C7-A292-9B30B6BD49B3}"/>
              </a:ext>
            </a:extLst>
          </p:cNvPr>
          <p:cNvPicPr>
            <a:picLocks noChangeAspect="1"/>
          </p:cNvPicPr>
          <p:nvPr/>
        </p:nvPicPr>
        <p:blipFill>
          <a:blip r:embed="rId2"/>
          <a:stretch>
            <a:fillRect/>
          </a:stretch>
        </p:blipFill>
        <p:spPr>
          <a:xfrm>
            <a:off x="1514763" y="2549178"/>
            <a:ext cx="3419475" cy="1390650"/>
          </a:xfrm>
          <a:prstGeom prst="rect">
            <a:avLst/>
          </a:prstGeom>
        </p:spPr>
      </p:pic>
    </p:spTree>
    <p:extLst>
      <p:ext uri="{BB962C8B-B14F-4D97-AF65-F5344CB8AC3E}">
        <p14:creationId xmlns:p14="http://schemas.microsoft.com/office/powerpoint/2010/main" val="24038218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B18FDB-6AE0-666E-88F3-336D8F734732}"/>
              </a:ext>
            </a:extLst>
          </p:cNvPr>
          <p:cNvSpPr txBox="1"/>
          <p:nvPr/>
        </p:nvSpPr>
        <p:spPr>
          <a:xfrm>
            <a:off x="1514764" y="1814884"/>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7BC289E5-9466-4096-2FC5-66952F958AC9}"/>
              </a:ext>
            </a:extLst>
          </p:cNvPr>
          <p:cNvSpPr txBox="1"/>
          <p:nvPr/>
        </p:nvSpPr>
        <p:spPr>
          <a:xfrm>
            <a:off x="997527" y="1445552"/>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4" name="TextBox 3">
            <a:extLst>
              <a:ext uri="{FF2B5EF4-FFF2-40B4-BE49-F238E27FC236}">
                <a16:creationId xmlns:a16="http://schemas.microsoft.com/office/drawing/2014/main" id="{E4913554-335D-5921-B871-0C3C5DFDF506}"/>
              </a:ext>
            </a:extLst>
          </p:cNvPr>
          <p:cNvSpPr txBox="1"/>
          <p:nvPr/>
        </p:nvSpPr>
        <p:spPr>
          <a:xfrm>
            <a:off x="1514764" y="2184216"/>
            <a:ext cx="4248727" cy="369332"/>
          </a:xfrm>
          <a:prstGeom prst="rect">
            <a:avLst/>
          </a:prstGeom>
          <a:noFill/>
        </p:spPr>
        <p:txBody>
          <a:bodyPr wrap="square">
            <a:spAutoFit/>
          </a:bodyPr>
          <a:lstStyle/>
          <a:p>
            <a:r>
              <a:rPr lang="en-US" dirty="0"/>
              <a:t>Iterating Over a Range of Numbers</a:t>
            </a:r>
          </a:p>
        </p:txBody>
      </p:sp>
      <p:sp>
        <p:nvSpPr>
          <p:cNvPr id="5" name="TextBox 4">
            <a:extLst>
              <a:ext uri="{FF2B5EF4-FFF2-40B4-BE49-F238E27FC236}">
                <a16:creationId xmlns:a16="http://schemas.microsoft.com/office/drawing/2014/main" id="{8BC8115A-CCFB-28B5-B2F0-DD51B287CF68}"/>
              </a:ext>
            </a:extLst>
          </p:cNvPr>
          <p:cNvSpPr txBox="1"/>
          <p:nvPr/>
        </p:nvSpPr>
        <p:spPr>
          <a:xfrm>
            <a:off x="1403927" y="4246320"/>
            <a:ext cx="6253019" cy="646331"/>
          </a:xfrm>
          <a:prstGeom prst="rect">
            <a:avLst/>
          </a:prstGeom>
          <a:noFill/>
        </p:spPr>
        <p:txBody>
          <a:bodyPr wrap="square">
            <a:spAutoFit/>
          </a:bodyPr>
          <a:lstStyle/>
          <a:p>
            <a:r>
              <a:rPr lang="en-US" dirty="0"/>
              <a:t>The range(5) function generates numbers from 0 to 4. The loop prints each number.</a:t>
            </a:r>
          </a:p>
        </p:txBody>
      </p:sp>
      <p:pic>
        <p:nvPicPr>
          <p:cNvPr id="9" name="Picture 8">
            <a:extLst>
              <a:ext uri="{FF2B5EF4-FFF2-40B4-BE49-F238E27FC236}">
                <a16:creationId xmlns:a16="http://schemas.microsoft.com/office/drawing/2014/main" id="{FB892B71-35EC-62FF-15EB-F3C6DB18BFF5}"/>
              </a:ext>
            </a:extLst>
          </p:cNvPr>
          <p:cNvPicPr>
            <a:picLocks noChangeAspect="1"/>
          </p:cNvPicPr>
          <p:nvPr/>
        </p:nvPicPr>
        <p:blipFill>
          <a:blip r:embed="rId2"/>
          <a:stretch>
            <a:fillRect/>
          </a:stretch>
        </p:blipFill>
        <p:spPr>
          <a:xfrm>
            <a:off x="1514764" y="2627070"/>
            <a:ext cx="2276475" cy="1619250"/>
          </a:xfrm>
          <a:prstGeom prst="rect">
            <a:avLst/>
          </a:prstGeom>
        </p:spPr>
      </p:pic>
    </p:spTree>
    <p:extLst>
      <p:ext uri="{BB962C8B-B14F-4D97-AF65-F5344CB8AC3E}">
        <p14:creationId xmlns:p14="http://schemas.microsoft.com/office/powerpoint/2010/main" val="37725147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EE0024-1EF4-E729-D99C-38A95316F9DA}"/>
              </a:ext>
            </a:extLst>
          </p:cNvPr>
          <p:cNvSpPr txBox="1"/>
          <p:nvPr/>
        </p:nvSpPr>
        <p:spPr>
          <a:xfrm>
            <a:off x="1496291" y="1685575"/>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1C2DF67E-99DD-ADDA-D97C-EE84E018DCF8}"/>
              </a:ext>
            </a:extLst>
          </p:cNvPr>
          <p:cNvSpPr txBox="1"/>
          <p:nvPr/>
        </p:nvSpPr>
        <p:spPr>
          <a:xfrm>
            <a:off x="979054" y="1316243"/>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4" name="TextBox 3">
            <a:extLst>
              <a:ext uri="{FF2B5EF4-FFF2-40B4-BE49-F238E27FC236}">
                <a16:creationId xmlns:a16="http://schemas.microsoft.com/office/drawing/2014/main" id="{F650FDB2-D052-0219-80C0-B40041AA0E91}"/>
              </a:ext>
            </a:extLst>
          </p:cNvPr>
          <p:cNvSpPr txBox="1"/>
          <p:nvPr/>
        </p:nvSpPr>
        <p:spPr>
          <a:xfrm>
            <a:off x="1496291" y="2054907"/>
            <a:ext cx="4248727" cy="369332"/>
          </a:xfrm>
          <a:prstGeom prst="rect">
            <a:avLst/>
          </a:prstGeom>
          <a:noFill/>
        </p:spPr>
        <p:txBody>
          <a:bodyPr wrap="square">
            <a:spAutoFit/>
          </a:bodyPr>
          <a:lstStyle/>
          <a:p>
            <a:r>
              <a:rPr lang="en-US" dirty="0"/>
              <a:t>Iterating Over a String</a:t>
            </a:r>
          </a:p>
        </p:txBody>
      </p:sp>
      <p:sp>
        <p:nvSpPr>
          <p:cNvPr id="5" name="TextBox 4">
            <a:extLst>
              <a:ext uri="{FF2B5EF4-FFF2-40B4-BE49-F238E27FC236}">
                <a16:creationId xmlns:a16="http://schemas.microsoft.com/office/drawing/2014/main" id="{C8DE5F48-C3BA-6DD4-7D4C-1DE66282C183}"/>
              </a:ext>
            </a:extLst>
          </p:cNvPr>
          <p:cNvSpPr txBox="1"/>
          <p:nvPr/>
        </p:nvSpPr>
        <p:spPr>
          <a:xfrm>
            <a:off x="1413163" y="4551120"/>
            <a:ext cx="6253019" cy="646331"/>
          </a:xfrm>
          <a:prstGeom prst="rect">
            <a:avLst/>
          </a:prstGeom>
          <a:noFill/>
        </p:spPr>
        <p:txBody>
          <a:bodyPr wrap="square">
            <a:spAutoFit/>
          </a:bodyPr>
          <a:lstStyle/>
          <a:p>
            <a:r>
              <a:rPr lang="en-US" dirty="0"/>
              <a:t>This loop goes through each character in the string "Python" and prints it one by one.</a:t>
            </a:r>
          </a:p>
        </p:txBody>
      </p:sp>
      <p:pic>
        <p:nvPicPr>
          <p:cNvPr id="8" name="Picture 7">
            <a:extLst>
              <a:ext uri="{FF2B5EF4-FFF2-40B4-BE49-F238E27FC236}">
                <a16:creationId xmlns:a16="http://schemas.microsoft.com/office/drawing/2014/main" id="{C57F1A5D-F4E9-81CA-BD6E-6FA1E37A2DC5}"/>
              </a:ext>
            </a:extLst>
          </p:cNvPr>
          <p:cNvPicPr>
            <a:picLocks noChangeAspect="1"/>
          </p:cNvPicPr>
          <p:nvPr/>
        </p:nvPicPr>
        <p:blipFill>
          <a:blip r:embed="rId2"/>
          <a:stretch>
            <a:fillRect/>
          </a:stretch>
        </p:blipFill>
        <p:spPr>
          <a:xfrm>
            <a:off x="1634836" y="2425847"/>
            <a:ext cx="1914525" cy="1905000"/>
          </a:xfrm>
          <a:prstGeom prst="rect">
            <a:avLst/>
          </a:prstGeom>
        </p:spPr>
      </p:pic>
    </p:spTree>
    <p:extLst>
      <p:ext uri="{BB962C8B-B14F-4D97-AF65-F5344CB8AC3E}">
        <p14:creationId xmlns:p14="http://schemas.microsoft.com/office/powerpoint/2010/main" val="34794777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F25E8-E3A8-0C64-9D7D-58AC5148655C}"/>
              </a:ext>
            </a:extLst>
          </p:cNvPr>
          <p:cNvSpPr txBox="1"/>
          <p:nvPr/>
        </p:nvSpPr>
        <p:spPr>
          <a:xfrm>
            <a:off x="1468582" y="1759466"/>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FA059EA6-1B35-C84A-429B-458CF871AA0C}"/>
              </a:ext>
            </a:extLst>
          </p:cNvPr>
          <p:cNvSpPr txBox="1"/>
          <p:nvPr/>
        </p:nvSpPr>
        <p:spPr>
          <a:xfrm>
            <a:off x="951345" y="1390134"/>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4" name="TextBox 3">
            <a:extLst>
              <a:ext uri="{FF2B5EF4-FFF2-40B4-BE49-F238E27FC236}">
                <a16:creationId xmlns:a16="http://schemas.microsoft.com/office/drawing/2014/main" id="{D6746F46-BCE9-3575-B61C-348BD56F8E9D}"/>
              </a:ext>
            </a:extLst>
          </p:cNvPr>
          <p:cNvSpPr txBox="1"/>
          <p:nvPr/>
        </p:nvSpPr>
        <p:spPr>
          <a:xfrm>
            <a:off x="1468582" y="2128798"/>
            <a:ext cx="4248727" cy="369332"/>
          </a:xfrm>
          <a:prstGeom prst="rect">
            <a:avLst/>
          </a:prstGeom>
          <a:noFill/>
        </p:spPr>
        <p:txBody>
          <a:bodyPr wrap="square">
            <a:spAutoFit/>
          </a:bodyPr>
          <a:lstStyle/>
          <a:p>
            <a:r>
              <a:rPr lang="en-US" dirty="0"/>
              <a:t>Using a For Loop with an Else Clause</a:t>
            </a:r>
          </a:p>
        </p:txBody>
      </p:sp>
      <p:sp>
        <p:nvSpPr>
          <p:cNvPr id="5" name="TextBox 4">
            <a:extLst>
              <a:ext uri="{FF2B5EF4-FFF2-40B4-BE49-F238E27FC236}">
                <a16:creationId xmlns:a16="http://schemas.microsoft.com/office/drawing/2014/main" id="{A23F41B4-6D34-5E4B-8404-0CB5AF5C9D0D}"/>
              </a:ext>
            </a:extLst>
          </p:cNvPr>
          <p:cNvSpPr txBox="1"/>
          <p:nvPr/>
        </p:nvSpPr>
        <p:spPr>
          <a:xfrm>
            <a:off x="1385454" y="4625011"/>
            <a:ext cx="6253019" cy="646331"/>
          </a:xfrm>
          <a:prstGeom prst="rect">
            <a:avLst/>
          </a:prstGeom>
          <a:noFill/>
        </p:spPr>
        <p:txBody>
          <a:bodyPr wrap="square">
            <a:spAutoFit/>
          </a:bodyPr>
          <a:lstStyle/>
          <a:p>
            <a:r>
              <a:rPr lang="en-US" dirty="0"/>
              <a:t>The loop prints numbers 0 to 2, and after the loop completes, the else clause executes</a:t>
            </a:r>
          </a:p>
        </p:txBody>
      </p:sp>
      <p:pic>
        <p:nvPicPr>
          <p:cNvPr id="8" name="Picture 7">
            <a:extLst>
              <a:ext uri="{FF2B5EF4-FFF2-40B4-BE49-F238E27FC236}">
                <a16:creationId xmlns:a16="http://schemas.microsoft.com/office/drawing/2014/main" id="{74C5BDFC-09CB-F1C2-4384-1C418AB22AC4}"/>
              </a:ext>
            </a:extLst>
          </p:cNvPr>
          <p:cNvPicPr>
            <a:picLocks noChangeAspect="1"/>
          </p:cNvPicPr>
          <p:nvPr/>
        </p:nvPicPr>
        <p:blipFill>
          <a:blip r:embed="rId2"/>
          <a:stretch>
            <a:fillRect/>
          </a:stretch>
        </p:blipFill>
        <p:spPr>
          <a:xfrm>
            <a:off x="1607127" y="2647170"/>
            <a:ext cx="3552825" cy="1828800"/>
          </a:xfrm>
          <a:prstGeom prst="rect">
            <a:avLst/>
          </a:prstGeom>
        </p:spPr>
      </p:pic>
    </p:spTree>
    <p:extLst>
      <p:ext uri="{BB962C8B-B14F-4D97-AF65-F5344CB8AC3E}">
        <p14:creationId xmlns:p14="http://schemas.microsoft.com/office/powerpoint/2010/main" val="3739853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9524E1-F575-F686-3CD0-9D11F4B6B85F}"/>
              </a:ext>
            </a:extLst>
          </p:cNvPr>
          <p:cNvSpPr txBox="1"/>
          <p:nvPr/>
        </p:nvSpPr>
        <p:spPr>
          <a:xfrm>
            <a:off x="1487054" y="1731756"/>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C172129D-74DE-C62A-F8C0-75C481C8672B}"/>
              </a:ext>
            </a:extLst>
          </p:cNvPr>
          <p:cNvSpPr txBox="1"/>
          <p:nvPr/>
        </p:nvSpPr>
        <p:spPr>
          <a:xfrm>
            <a:off x="969817" y="1362424"/>
            <a:ext cx="1311564" cy="369332"/>
          </a:xfrm>
          <a:prstGeom prst="rect">
            <a:avLst/>
          </a:prstGeom>
          <a:noFill/>
        </p:spPr>
        <p:txBody>
          <a:bodyPr wrap="square">
            <a:spAutoFit/>
          </a:bodyPr>
          <a:lstStyle/>
          <a:p>
            <a:r>
              <a:rPr lang="en-US" sz="1800" b="1" dirty="0">
                <a:solidFill>
                  <a:srgbClr val="1869A6"/>
                </a:solidFill>
              </a:rPr>
              <a:t>For Loops </a:t>
            </a:r>
            <a:endParaRPr lang="en-US" dirty="0">
              <a:solidFill>
                <a:srgbClr val="1869A6"/>
              </a:solidFill>
            </a:endParaRPr>
          </a:p>
        </p:txBody>
      </p:sp>
      <p:sp>
        <p:nvSpPr>
          <p:cNvPr id="4" name="TextBox 3">
            <a:extLst>
              <a:ext uri="{FF2B5EF4-FFF2-40B4-BE49-F238E27FC236}">
                <a16:creationId xmlns:a16="http://schemas.microsoft.com/office/drawing/2014/main" id="{192A0B11-ED62-136C-C640-967BDA212133}"/>
              </a:ext>
            </a:extLst>
          </p:cNvPr>
          <p:cNvSpPr txBox="1"/>
          <p:nvPr/>
        </p:nvSpPr>
        <p:spPr>
          <a:xfrm>
            <a:off x="1487054" y="2101088"/>
            <a:ext cx="4248727" cy="369332"/>
          </a:xfrm>
          <a:prstGeom prst="rect">
            <a:avLst/>
          </a:prstGeom>
          <a:noFill/>
        </p:spPr>
        <p:txBody>
          <a:bodyPr wrap="square">
            <a:spAutoFit/>
          </a:bodyPr>
          <a:lstStyle/>
          <a:p>
            <a:r>
              <a:rPr lang="en-US" dirty="0"/>
              <a:t>Nested For Loop (Multiplication Table)</a:t>
            </a:r>
          </a:p>
        </p:txBody>
      </p:sp>
      <p:sp>
        <p:nvSpPr>
          <p:cNvPr id="5" name="TextBox 4">
            <a:extLst>
              <a:ext uri="{FF2B5EF4-FFF2-40B4-BE49-F238E27FC236}">
                <a16:creationId xmlns:a16="http://schemas.microsoft.com/office/drawing/2014/main" id="{F863549F-0EF1-0CE1-432D-1C0B534BD365}"/>
              </a:ext>
            </a:extLst>
          </p:cNvPr>
          <p:cNvSpPr txBox="1"/>
          <p:nvPr/>
        </p:nvSpPr>
        <p:spPr>
          <a:xfrm>
            <a:off x="1376217" y="5014921"/>
            <a:ext cx="6918037" cy="369332"/>
          </a:xfrm>
          <a:prstGeom prst="rect">
            <a:avLst/>
          </a:prstGeom>
          <a:noFill/>
        </p:spPr>
        <p:txBody>
          <a:bodyPr wrap="square">
            <a:spAutoFit/>
          </a:bodyPr>
          <a:lstStyle/>
          <a:p>
            <a:r>
              <a:rPr lang="en-US" dirty="0"/>
              <a:t>This nested loop generates a multiplication table for numbers 1 to 3.</a:t>
            </a:r>
          </a:p>
        </p:txBody>
      </p:sp>
      <p:pic>
        <p:nvPicPr>
          <p:cNvPr id="8" name="Picture 7">
            <a:extLst>
              <a:ext uri="{FF2B5EF4-FFF2-40B4-BE49-F238E27FC236}">
                <a16:creationId xmlns:a16="http://schemas.microsoft.com/office/drawing/2014/main" id="{FBA8015E-0A06-138D-F937-564C82509FF2}"/>
              </a:ext>
            </a:extLst>
          </p:cNvPr>
          <p:cNvPicPr>
            <a:picLocks noChangeAspect="1"/>
          </p:cNvPicPr>
          <p:nvPr/>
        </p:nvPicPr>
        <p:blipFill>
          <a:blip r:embed="rId2"/>
          <a:stretch>
            <a:fillRect/>
          </a:stretch>
        </p:blipFill>
        <p:spPr>
          <a:xfrm>
            <a:off x="1554450" y="2518708"/>
            <a:ext cx="3171825" cy="2447925"/>
          </a:xfrm>
          <a:prstGeom prst="rect">
            <a:avLst/>
          </a:prstGeom>
        </p:spPr>
      </p:pic>
    </p:spTree>
    <p:extLst>
      <p:ext uri="{BB962C8B-B14F-4D97-AF65-F5344CB8AC3E}">
        <p14:creationId xmlns:p14="http://schemas.microsoft.com/office/powerpoint/2010/main" val="1182171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284292-27FD-960C-A6B1-54CD1041F9BA}"/>
              </a:ext>
            </a:extLst>
          </p:cNvPr>
          <p:cNvSpPr txBox="1"/>
          <p:nvPr/>
        </p:nvSpPr>
        <p:spPr>
          <a:xfrm>
            <a:off x="1006763" y="1510206"/>
            <a:ext cx="1764146"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3" name="TextBox 2">
            <a:extLst>
              <a:ext uri="{FF2B5EF4-FFF2-40B4-BE49-F238E27FC236}">
                <a16:creationId xmlns:a16="http://schemas.microsoft.com/office/drawing/2014/main" id="{80C8C99C-BD1D-84FC-65A7-D6F5F42FCED9}"/>
              </a:ext>
            </a:extLst>
          </p:cNvPr>
          <p:cNvSpPr txBox="1"/>
          <p:nvPr/>
        </p:nvSpPr>
        <p:spPr>
          <a:xfrm>
            <a:off x="1422399" y="1944407"/>
            <a:ext cx="9790545" cy="646331"/>
          </a:xfrm>
          <a:prstGeom prst="rect">
            <a:avLst/>
          </a:prstGeom>
          <a:noFill/>
        </p:spPr>
        <p:txBody>
          <a:bodyPr wrap="square">
            <a:spAutoFit/>
          </a:bodyPr>
          <a:lstStyle/>
          <a:p>
            <a:r>
              <a:rPr lang="en-US" dirty="0"/>
              <a:t>A while loop repeatedly executes a block of code as long as a specified condition remains true. It is often used when the number of iterations is not known beforehand.</a:t>
            </a:r>
          </a:p>
        </p:txBody>
      </p:sp>
    </p:spTree>
    <p:extLst>
      <p:ext uri="{BB962C8B-B14F-4D97-AF65-F5344CB8AC3E}">
        <p14:creationId xmlns:p14="http://schemas.microsoft.com/office/powerpoint/2010/main" val="16260132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3901D9-5016-CB5B-EE0D-A1A9817B3F08}"/>
              </a:ext>
            </a:extLst>
          </p:cNvPr>
          <p:cNvSpPr txBox="1"/>
          <p:nvPr/>
        </p:nvSpPr>
        <p:spPr>
          <a:xfrm>
            <a:off x="1487054" y="1731756"/>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BEA5AE5F-C9C1-5D0B-1344-18EF44F9EC2C}"/>
              </a:ext>
            </a:extLst>
          </p:cNvPr>
          <p:cNvSpPr txBox="1"/>
          <p:nvPr/>
        </p:nvSpPr>
        <p:spPr>
          <a:xfrm>
            <a:off x="969817" y="1362424"/>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1B8AA1AB-30C4-3F92-0C81-20F18699CEB6}"/>
              </a:ext>
            </a:extLst>
          </p:cNvPr>
          <p:cNvSpPr txBox="1"/>
          <p:nvPr/>
        </p:nvSpPr>
        <p:spPr>
          <a:xfrm>
            <a:off x="1487054" y="2101088"/>
            <a:ext cx="4248727" cy="369332"/>
          </a:xfrm>
          <a:prstGeom prst="rect">
            <a:avLst/>
          </a:prstGeom>
          <a:noFill/>
        </p:spPr>
        <p:txBody>
          <a:bodyPr wrap="square">
            <a:spAutoFit/>
          </a:bodyPr>
          <a:lstStyle/>
          <a:p>
            <a:r>
              <a:rPr lang="en-US" dirty="0"/>
              <a:t>Basic While Loop</a:t>
            </a:r>
          </a:p>
        </p:txBody>
      </p:sp>
      <p:sp>
        <p:nvSpPr>
          <p:cNvPr id="5" name="TextBox 4">
            <a:extLst>
              <a:ext uri="{FF2B5EF4-FFF2-40B4-BE49-F238E27FC236}">
                <a16:creationId xmlns:a16="http://schemas.microsoft.com/office/drawing/2014/main" id="{7C062561-D1F5-2726-58D2-5D2C41E56B98}"/>
              </a:ext>
            </a:extLst>
          </p:cNvPr>
          <p:cNvSpPr txBox="1"/>
          <p:nvPr/>
        </p:nvSpPr>
        <p:spPr>
          <a:xfrm>
            <a:off x="1468581" y="4654703"/>
            <a:ext cx="6918037" cy="646331"/>
          </a:xfrm>
          <a:prstGeom prst="rect">
            <a:avLst/>
          </a:prstGeom>
          <a:noFill/>
        </p:spPr>
        <p:txBody>
          <a:bodyPr wrap="square">
            <a:spAutoFit/>
          </a:bodyPr>
          <a:lstStyle/>
          <a:p>
            <a:r>
              <a:rPr lang="en-US" dirty="0"/>
              <a:t>This loop prints the value of count and increments it by 1 each time. It stops when count reaches 5.</a:t>
            </a:r>
          </a:p>
        </p:txBody>
      </p:sp>
      <p:pic>
        <p:nvPicPr>
          <p:cNvPr id="9" name="Picture 8">
            <a:extLst>
              <a:ext uri="{FF2B5EF4-FFF2-40B4-BE49-F238E27FC236}">
                <a16:creationId xmlns:a16="http://schemas.microsoft.com/office/drawing/2014/main" id="{80F8123E-D26B-FB65-3F8A-0A057AC50BE7}"/>
              </a:ext>
            </a:extLst>
          </p:cNvPr>
          <p:cNvPicPr>
            <a:picLocks noChangeAspect="1"/>
          </p:cNvPicPr>
          <p:nvPr/>
        </p:nvPicPr>
        <p:blipFill>
          <a:blip r:embed="rId2"/>
          <a:stretch>
            <a:fillRect/>
          </a:stretch>
        </p:blipFill>
        <p:spPr>
          <a:xfrm>
            <a:off x="1591540" y="2470420"/>
            <a:ext cx="1638300" cy="1905000"/>
          </a:xfrm>
          <a:prstGeom prst="rect">
            <a:avLst/>
          </a:prstGeom>
        </p:spPr>
      </p:pic>
    </p:spTree>
    <p:extLst>
      <p:ext uri="{BB962C8B-B14F-4D97-AF65-F5344CB8AC3E}">
        <p14:creationId xmlns:p14="http://schemas.microsoft.com/office/powerpoint/2010/main" val="15072711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73C69-D6CA-5D49-689F-C87E3B4977C4}"/>
              </a:ext>
            </a:extLst>
          </p:cNvPr>
          <p:cNvSpPr txBox="1"/>
          <p:nvPr/>
        </p:nvSpPr>
        <p:spPr>
          <a:xfrm>
            <a:off x="1496291" y="1657865"/>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3F9926C9-724A-7254-C93E-CB22C2894A3D}"/>
              </a:ext>
            </a:extLst>
          </p:cNvPr>
          <p:cNvSpPr txBox="1"/>
          <p:nvPr/>
        </p:nvSpPr>
        <p:spPr>
          <a:xfrm>
            <a:off x="979054" y="1288533"/>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D931330E-C55A-FECA-5B2B-F59036F74B7B}"/>
              </a:ext>
            </a:extLst>
          </p:cNvPr>
          <p:cNvSpPr txBox="1"/>
          <p:nvPr/>
        </p:nvSpPr>
        <p:spPr>
          <a:xfrm>
            <a:off x="1496291" y="2027197"/>
            <a:ext cx="4248727" cy="369332"/>
          </a:xfrm>
          <a:prstGeom prst="rect">
            <a:avLst/>
          </a:prstGeom>
          <a:noFill/>
        </p:spPr>
        <p:txBody>
          <a:bodyPr wrap="square">
            <a:spAutoFit/>
          </a:bodyPr>
          <a:lstStyle/>
          <a:p>
            <a:r>
              <a:rPr lang="en-US" dirty="0"/>
              <a:t>While Loop with Break Statement</a:t>
            </a:r>
          </a:p>
        </p:txBody>
      </p:sp>
      <p:sp>
        <p:nvSpPr>
          <p:cNvPr id="5" name="TextBox 4">
            <a:extLst>
              <a:ext uri="{FF2B5EF4-FFF2-40B4-BE49-F238E27FC236}">
                <a16:creationId xmlns:a16="http://schemas.microsoft.com/office/drawing/2014/main" id="{00A40213-9CDA-86B6-7775-338D1A22EB71}"/>
              </a:ext>
            </a:extLst>
          </p:cNvPr>
          <p:cNvSpPr txBox="1"/>
          <p:nvPr/>
        </p:nvSpPr>
        <p:spPr>
          <a:xfrm>
            <a:off x="1496291" y="5227358"/>
            <a:ext cx="6918037" cy="646331"/>
          </a:xfrm>
          <a:prstGeom prst="rect">
            <a:avLst/>
          </a:prstGeom>
          <a:noFill/>
        </p:spPr>
        <p:txBody>
          <a:bodyPr wrap="square">
            <a:spAutoFit/>
          </a:bodyPr>
          <a:lstStyle/>
          <a:p>
            <a:r>
              <a:rPr lang="en-US" dirty="0"/>
              <a:t>The loop prints numbers from 0 to 5. When count equals 5, the break statement stops the loop.</a:t>
            </a:r>
          </a:p>
        </p:txBody>
      </p:sp>
      <p:pic>
        <p:nvPicPr>
          <p:cNvPr id="8" name="Picture 7">
            <a:extLst>
              <a:ext uri="{FF2B5EF4-FFF2-40B4-BE49-F238E27FC236}">
                <a16:creationId xmlns:a16="http://schemas.microsoft.com/office/drawing/2014/main" id="{179F0C4F-3C32-284D-2C75-0861C748E677}"/>
              </a:ext>
            </a:extLst>
          </p:cNvPr>
          <p:cNvPicPr>
            <a:picLocks noChangeAspect="1"/>
          </p:cNvPicPr>
          <p:nvPr/>
        </p:nvPicPr>
        <p:blipFill>
          <a:blip r:embed="rId2"/>
          <a:stretch>
            <a:fillRect/>
          </a:stretch>
        </p:blipFill>
        <p:spPr>
          <a:xfrm>
            <a:off x="1611456" y="2396529"/>
            <a:ext cx="1990725" cy="2657475"/>
          </a:xfrm>
          <a:prstGeom prst="rect">
            <a:avLst/>
          </a:prstGeom>
        </p:spPr>
      </p:pic>
    </p:spTree>
    <p:extLst>
      <p:ext uri="{BB962C8B-B14F-4D97-AF65-F5344CB8AC3E}">
        <p14:creationId xmlns:p14="http://schemas.microsoft.com/office/powerpoint/2010/main" val="1330797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6483A0-023D-6B75-BD3D-4970B835E6E6}"/>
              </a:ext>
            </a:extLst>
          </p:cNvPr>
          <p:cNvSpPr txBox="1"/>
          <p:nvPr/>
        </p:nvSpPr>
        <p:spPr>
          <a:xfrm>
            <a:off x="1496291" y="1676339"/>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298E766C-877D-DAFB-5B48-36FF538EBA2C}"/>
              </a:ext>
            </a:extLst>
          </p:cNvPr>
          <p:cNvSpPr txBox="1"/>
          <p:nvPr/>
        </p:nvSpPr>
        <p:spPr>
          <a:xfrm>
            <a:off x="979054" y="1307007"/>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3555F922-9025-874F-C7B9-DC20B4CD3737}"/>
              </a:ext>
            </a:extLst>
          </p:cNvPr>
          <p:cNvSpPr txBox="1"/>
          <p:nvPr/>
        </p:nvSpPr>
        <p:spPr>
          <a:xfrm>
            <a:off x="1496291" y="2045671"/>
            <a:ext cx="4248727" cy="369332"/>
          </a:xfrm>
          <a:prstGeom prst="rect">
            <a:avLst/>
          </a:prstGeom>
          <a:noFill/>
        </p:spPr>
        <p:txBody>
          <a:bodyPr wrap="square">
            <a:spAutoFit/>
          </a:bodyPr>
          <a:lstStyle/>
          <a:p>
            <a:r>
              <a:rPr lang="en-US" dirty="0"/>
              <a:t>While Loop with Continue Statement</a:t>
            </a:r>
          </a:p>
        </p:txBody>
      </p:sp>
      <p:sp>
        <p:nvSpPr>
          <p:cNvPr id="5" name="TextBox 4">
            <a:extLst>
              <a:ext uri="{FF2B5EF4-FFF2-40B4-BE49-F238E27FC236}">
                <a16:creationId xmlns:a16="http://schemas.microsoft.com/office/drawing/2014/main" id="{CBF0EF66-1980-86D4-9930-8A06B6FFEEFB}"/>
              </a:ext>
            </a:extLst>
          </p:cNvPr>
          <p:cNvSpPr txBox="1"/>
          <p:nvPr/>
        </p:nvSpPr>
        <p:spPr>
          <a:xfrm>
            <a:off x="1496291" y="5034218"/>
            <a:ext cx="6918037" cy="646331"/>
          </a:xfrm>
          <a:prstGeom prst="rect">
            <a:avLst/>
          </a:prstGeom>
          <a:noFill/>
        </p:spPr>
        <p:txBody>
          <a:bodyPr wrap="square">
            <a:spAutoFit/>
          </a:bodyPr>
          <a:lstStyle/>
          <a:p>
            <a:r>
              <a:rPr lang="en-US" dirty="0"/>
              <a:t>This loop increments count by 1 in each iteration. When count is 3, continue skips printing and goes back to the loop. </a:t>
            </a:r>
          </a:p>
        </p:txBody>
      </p:sp>
      <p:pic>
        <p:nvPicPr>
          <p:cNvPr id="8" name="Picture 7">
            <a:extLst>
              <a:ext uri="{FF2B5EF4-FFF2-40B4-BE49-F238E27FC236}">
                <a16:creationId xmlns:a16="http://schemas.microsoft.com/office/drawing/2014/main" id="{FCA67B0F-5D30-B12D-0877-AE542B108500}"/>
              </a:ext>
            </a:extLst>
          </p:cNvPr>
          <p:cNvPicPr>
            <a:picLocks noChangeAspect="1"/>
          </p:cNvPicPr>
          <p:nvPr/>
        </p:nvPicPr>
        <p:blipFill>
          <a:blip r:embed="rId2"/>
          <a:stretch>
            <a:fillRect/>
          </a:stretch>
        </p:blipFill>
        <p:spPr>
          <a:xfrm>
            <a:off x="1587500" y="2415003"/>
            <a:ext cx="1905000" cy="2238375"/>
          </a:xfrm>
          <a:prstGeom prst="rect">
            <a:avLst/>
          </a:prstGeom>
        </p:spPr>
      </p:pic>
    </p:spTree>
    <p:extLst>
      <p:ext uri="{BB962C8B-B14F-4D97-AF65-F5344CB8AC3E}">
        <p14:creationId xmlns:p14="http://schemas.microsoft.com/office/powerpoint/2010/main" val="35254491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8C9D15-DC13-0C0B-C016-EA4E1FE3654F}"/>
              </a:ext>
            </a:extLst>
          </p:cNvPr>
          <p:cNvSpPr txBox="1"/>
          <p:nvPr/>
        </p:nvSpPr>
        <p:spPr>
          <a:xfrm>
            <a:off x="1514763" y="1796411"/>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AB28F2E5-3B13-9A39-1AFC-EEBB955596C9}"/>
              </a:ext>
            </a:extLst>
          </p:cNvPr>
          <p:cNvSpPr txBox="1"/>
          <p:nvPr/>
        </p:nvSpPr>
        <p:spPr>
          <a:xfrm>
            <a:off x="997526" y="1427079"/>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6AE01CB0-ED2E-10BA-21BD-CD4E1713A086}"/>
              </a:ext>
            </a:extLst>
          </p:cNvPr>
          <p:cNvSpPr txBox="1"/>
          <p:nvPr/>
        </p:nvSpPr>
        <p:spPr>
          <a:xfrm>
            <a:off x="1514763" y="2165743"/>
            <a:ext cx="4248727" cy="369332"/>
          </a:xfrm>
          <a:prstGeom prst="rect">
            <a:avLst/>
          </a:prstGeom>
          <a:noFill/>
        </p:spPr>
        <p:txBody>
          <a:bodyPr wrap="square">
            <a:spAutoFit/>
          </a:bodyPr>
          <a:lstStyle/>
          <a:p>
            <a:r>
              <a:rPr lang="en-US" dirty="0"/>
              <a:t>Infinite While Loop with a Break</a:t>
            </a:r>
          </a:p>
        </p:txBody>
      </p:sp>
      <p:sp>
        <p:nvSpPr>
          <p:cNvPr id="5" name="TextBox 4">
            <a:extLst>
              <a:ext uri="{FF2B5EF4-FFF2-40B4-BE49-F238E27FC236}">
                <a16:creationId xmlns:a16="http://schemas.microsoft.com/office/drawing/2014/main" id="{CAD39525-DD2B-3054-ACC0-98C11F54BE6C}"/>
              </a:ext>
            </a:extLst>
          </p:cNvPr>
          <p:cNvSpPr txBox="1"/>
          <p:nvPr/>
        </p:nvSpPr>
        <p:spPr>
          <a:xfrm>
            <a:off x="1514763" y="4332254"/>
            <a:ext cx="6918037" cy="646331"/>
          </a:xfrm>
          <a:prstGeom prst="rect">
            <a:avLst/>
          </a:prstGeom>
          <a:noFill/>
        </p:spPr>
        <p:txBody>
          <a:bodyPr wrap="square">
            <a:spAutoFit/>
          </a:bodyPr>
          <a:lstStyle/>
          <a:p>
            <a:r>
              <a:rPr lang="en-US" dirty="0"/>
              <a:t>This loop runs indefinitely until the user types "exit". When "exit" is typed, the break statement ends the loop.</a:t>
            </a:r>
          </a:p>
        </p:txBody>
      </p:sp>
      <p:pic>
        <p:nvPicPr>
          <p:cNvPr id="9" name="Picture 8">
            <a:extLst>
              <a:ext uri="{FF2B5EF4-FFF2-40B4-BE49-F238E27FC236}">
                <a16:creationId xmlns:a16="http://schemas.microsoft.com/office/drawing/2014/main" id="{28B47EA3-526C-E6A8-64C8-6C56392853F5}"/>
              </a:ext>
            </a:extLst>
          </p:cNvPr>
          <p:cNvPicPr>
            <a:picLocks noChangeAspect="1"/>
          </p:cNvPicPr>
          <p:nvPr/>
        </p:nvPicPr>
        <p:blipFill>
          <a:blip r:embed="rId2"/>
          <a:stretch>
            <a:fillRect/>
          </a:stretch>
        </p:blipFill>
        <p:spPr>
          <a:xfrm>
            <a:off x="1613188" y="2592532"/>
            <a:ext cx="3867150" cy="1390650"/>
          </a:xfrm>
          <a:prstGeom prst="rect">
            <a:avLst/>
          </a:prstGeom>
        </p:spPr>
      </p:pic>
    </p:spTree>
    <p:extLst>
      <p:ext uri="{BB962C8B-B14F-4D97-AF65-F5344CB8AC3E}">
        <p14:creationId xmlns:p14="http://schemas.microsoft.com/office/powerpoint/2010/main" val="3357451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D30078-ACDF-6F29-997E-F14F3A4E60BE}"/>
              </a:ext>
            </a:extLst>
          </p:cNvPr>
          <p:cNvSpPr txBox="1"/>
          <p:nvPr/>
        </p:nvSpPr>
        <p:spPr>
          <a:xfrm>
            <a:off x="1551709" y="1631069"/>
            <a:ext cx="1985818" cy="369332"/>
          </a:xfrm>
          <a:prstGeom prst="rect">
            <a:avLst/>
          </a:prstGeom>
          <a:noFill/>
        </p:spPr>
        <p:txBody>
          <a:bodyPr wrap="square">
            <a:spAutoFit/>
          </a:bodyPr>
          <a:lstStyle/>
          <a:p>
            <a:r>
              <a:rPr lang="en-US" b="1" dirty="0"/>
              <a:t>Lists  Operations</a:t>
            </a:r>
          </a:p>
        </p:txBody>
      </p:sp>
      <p:sp>
        <p:nvSpPr>
          <p:cNvPr id="4" name="TextBox 3">
            <a:extLst>
              <a:ext uri="{FF2B5EF4-FFF2-40B4-BE49-F238E27FC236}">
                <a16:creationId xmlns:a16="http://schemas.microsoft.com/office/drawing/2014/main" id="{86AF99DB-3716-9854-FC17-CF0CC00FF57F}"/>
              </a:ext>
            </a:extLst>
          </p:cNvPr>
          <p:cNvSpPr txBox="1"/>
          <p:nvPr/>
        </p:nvSpPr>
        <p:spPr>
          <a:xfrm>
            <a:off x="489528" y="1230959"/>
            <a:ext cx="2410690" cy="400110"/>
          </a:xfrm>
          <a:prstGeom prst="rect">
            <a:avLst/>
          </a:prstGeom>
          <a:noFill/>
        </p:spPr>
        <p:txBody>
          <a:bodyPr wrap="square">
            <a:spAutoFit/>
          </a:bodyPr>
          <a:lstStyle/>
          <a:p>
            <a:pPr algn="ctr"/>
            <a:r>
              <a:rPr lang="en-US" sz="2000" b="1" dirty="0">
                <a:solidFill>
                  <a:srgbClr val="1869A6"/>
                </a:solidFill>
              </a:rPr>
              <a:t>Data Containers</a:t>
            </a:r>
          </a:p>
        </p:txBody>
      </p:sp>
      <p:sp>
        <p:nvSpPr>
          <p:cNvPr id="8" name="TextBox 7">
            <a:extLst>
              <a:ext uri="{FF2B5EF4-FFF2-40B4-BE49-F238E27FC236}">
                <a16:creationId xmlns:a16="http://schemas.microsoft.com/office/drawing/2014/main" id="{35964588-F969-6B2C-0175-F05C1BA9DE3C}"/>
              </a:ext>
            </a:extLst>
          </p:cNvPr>
          <p:cNvSpPr txBox="1"/>
          <p:nvPr/>
        </p:nvSpPr>
        <p:spPr>
          <a:xfrm>
            <a:off x="1551709" y="2031179"/>
            <a:ext cx="1173018" cy="369332"/>
          </a:xfrm>
          <a:prstGeom prst="rect">
            <a:avLst/>
          </a:prstGeom>
          <a:noFill/>
        </p:spPr>
        <p:txBody>
          <a:bodyPr wrap="square">
            <a:spAutoFit/>
          </a:bodyPr>
          <a:lstStyle/>
          <a:p>
            <a:r>
              <a:rPr lang="en-US" b="1" dirty="0"/>
              <a:t>Indexing</a:t>
            </a:r>
          </a:p>
        </p:txBody>
      </p:sp>
      <p:sp>
        <p:nvSpPr>
          <p:cNvPr id="10" name="TextBox 9">
            <a:extLst>
              <a:ext uri="{FF2B5EF4-FFF2-40B4-BE49-F238E27FC236}">
                <a16:creationId xmlns:a16="http://schemas.microsoft.com/office/drawing/2014/main" id="{CE6111AC-FFE3-7F75-BA1E-1D57E552FE3C}"/>
              </a:ext>
            </a:extLst>
          </p:cNvPr>
          <p:cNvSpPr txBox="1"/>
          <p:nvPr/>
        </p:nvSpPr>
        <p:spPr>
          <a:xfrm>
            <a:off x="1551709" y="2431289"/>
            <a:ext cx="6096000" cy="369332"/>
          </a:xfrm>
          <a:prstGeom prst="rect">
            <a:avLst/>
          </a:prstGeom>
          <a:noFill/>
        </p:spPr>
        <p:txBody>
          <a:bodyPr wrap="square">
            <a:spAutoFit/>
          </a:bodyPr>
          <a:lstStyle/>
          <a:p>
            <a:r>
              <a:rPr lang="en-US" dirty="0"/>
              <a:t>Access elements using their index (starting at 0)</a:t>
            </a:r>
          </a:p>
        </p:txBody>
      </p:sp>
      <p:pic>
        <p:nvPicPr>
          <p:cNvPr id="12" name="Picture 11">
            <a:extLst>
              <a:ext uri="{FF2B5EF4-FFF2-40B4-BE49-F238E27FC236}">
                <a16:creationId xmlns:a16="http://schemas.microsoft.com/office/drawing/2014/main" id="{2697EF81-14A7-7E07-C843-5DC1A1D7AA49}"/>
              </a:ext>
            </a:extLst>
          </p:cNvPr>
          <p:cNvPicPr>
            <a:picLocks noChangeAspect="1"/>
          </p:cNvPicPr>
          <p:nvPr/>
        </p:nvPicPr>
        <p:blipFill>
          <a:blip r:embed="rId2"/>
          <a:stretch>
            <a:fillRect/>
          </a:stretch>
        </p:blipFill>
        <p:spPr>
          <a:xfrm>
            <a:off x="1551709" y="2893371"/>
            <a:ext cx="2867025" cy="676275"/>
          </a:xfrm>
          <a:prstGeom prst="rect">
            <a:avLst/>
          </a:prstGeom>
        </p:spPr>
      </p:pic>
      <p:sp>
        <p:nvSpPr>
          <p:cNvPr id="14" name="TextBox 13">
            <a:extLst>
              <a:ext uri="{FF2B5EF4-FFF2-40B4-BE49-F238E27FC236}">
                <a16:creationId xmlns:a16="http://schemas.microsoft.com/office/drawing/2014/main" id="{D47D9225-857C-2C5B-A03A-D275E9D7D30B}"/>
              </a:ext>
            </a:extLst>
          </p:cNvPr>
          <p:cNvSpPr txBox="1"/>
          <p:nvPr/>
        </p:nvSpPr>
        <p:spPr>
          <a:xfrm>
            <a:off x="1551709" y="3662396"/>
            <a:ext cx="969818" cy="369332"/>
          </a:xfrm>
          <a:prstGeom prst="rect">
            <a:avLst/>
          </a:prstGeom>
          <a:noFill/>
        </p:spPr>
        <p:txBody>
          <a:bodyPr wrap="square">
            <a:spAutoFit/>
          </a:bodyPr>
          <a:lstStyle/>
          <a:p>
            <a:r>
              <a:rPr lang="en-US" b="1" dirty="0"/>
              <a:t>Slicing</a:t>
            </a:r>
          </a:p>
        </p:txBody>
      </p:sp>
      <p:sp>
        <p:nvSpPr>
          <p:cNvPr id="16" name="TextBox 15">
            <a:extLst>
              <a:ext uri="{FF2B5EF4-FFF2-40B4-BE49-F238E27FC236}">
                <a16:creationId xmlns:a16="http://schemas.microsoft.com/office/drawing/2014/main" id="{D36793F1-1B7E-678D-E62C-7AD32D453299}"/>
              </a:ext>
            </a:extLst>
          </p:cNvPr>
          <p:cNvSpPr txBox="1"/>
          <p:nvPr/>
        </p:nvSpPr>
        <p:spPr>
          <a:xfrm>
            <a:off x="1551709" y="4045535"/>
            <a:ext cx="6096000" cy="369332"/>
          </a:xfrm>
          <a:prstGeom prst="rect">
            <a:avLst/>
          </a:prstGeom>
          <a:noFill/>
        </p:spPr>
        <p:txBody>
          <a:bodyPr wrap="square">
            <a:spAutoFit/>
          </a:bodyPr>
          <a:lstStyle/>
          <a:p>
            <a:r>
              <a:rPr lang="en-US" dirty="0"/>
              <a:t>Access a range of elements</a:t>
            </a:r>
          </a:p>
        </p:txBody>
      </p:sp>
      <p:pic>
        <p:nvPicPr>
          <p:cNvPr id="18" name="Picture 17">
            <a:extLst>
              <a:ext uri="{FF2B5EF4-FFF2-40B4-BE49-F238E27FC236}">
                <a16:creationId xmlns:a16="http://schemas.microsoft.com/office/drawing/2014/main" id="{31F115A1-9EAE-6AE2-FB16-F55469D04EA8}"/>
              </a:ext>
            </a:extLst>
          </p:cNvPr>
          <p:cNvPicPr>
            <a:picLocks noChangeAspect="1"/>
          </p:cNvPicPr>
          <p:nvPr/>
        </p:nvPicPr>
        <p:blipFill>
          <a:blip r:embed="rId3"/>
          <a:stretch>
            <a:fillRect/>
          </a:stretch>
        </p:blipFill>
        <p:spPr>
          <a:xfrm>
            <a:off x="1551709" y="4486067"/>
            <a:ext cx="4133850" cy="790575"/>
          </a:xfrm>
          <a:prstGeom prst="rect">
            <a:avLst/>
          </a:prstGeom>
        </p:spPr>
      </p:pic>
    </p:spTree>
    <p:extLst>
      <p:ext uri="{BB962C8B-B14F-4D97-AF65-F5344CB8AC3E}">
        <p14:creationId xmlns:p14="http://schemas.microsoft.com/office/powerpoint/2010/main" val="12046318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ED5A3-BE39-E5DE-8500-3AB3BABAFCA8}"/>
              </a:ext>
            </a:extLst>
          </p:cNvPr>
          <p:cNvSpPr txBox="1"/>
          <p:nvPr/>
        </p:nvSpPr>
        <p:spPr>
          <a:xfrm>
            <a:off x="1487054" y="1768702"/>
            <a:ext cx="1293091" cy="369332"/>
          </a:xfrm>
          <a:prstGeom prst="rect">
            <a:avLst/>
          </a:prstGeom>
          <a:noFill/>
        </p:spPr>
        <p:txBody>
          <a:bodyPr wrap="square">
            <a:spAutoFit/>
          </a:bodyPr>
          <a:lstStyle/>
          <a:p>
            <a:r>
              <a:rPr lang="en-US" b="1" dirty="0"/>
              <a:t>Examples</a:t>
            </a:r>
          </a:p>
        </p:txBody>
      </p:sp>
      <p:sp>
        <p:nvSpPr>
          <p:cNvPr id="3" name="TextBox 2">
            <a:extLst>
              <a:ext uri="{FF2B5EF4-FFF2-40B4-BE49-F238E27FC236}">
                <a16:creationId xmlns:a16="http://schemas.microsoft.com/office/drawing/2014/main" id="{816D05FA-A95F-F805-B698-15A77A395A54}"/>
              </a:ext>
            </a:extLst>
          </p:cNvPr>
          <p:cNvSpPr txBox="1"/>
          <p:nvPr/>
        </p:nvSpPr>
        <p:spPr>
          <a:xfrm>
            <a:off x="969817" y="1399370"/>
            <a:ext cx="1810328" cy="369332"/>
          </a:xfrm>
          <a:prstGeom prst="rect">
            <a:avLst/>
          </a:prstGeom>
          <a:noFill/>
        </p:spPr>
        <p:txBody>
          <a:bodyPr wrap="square">
            <a:spAutoFit/>
          </a:bodyPr>
          <a:lstStyle/>
          <a:p>
            <a:r>
              <a:rPr lang="en-US" sz="1800" b="1" dirty="0">
                <a:solidFill>
                  <a:srgbClr val="1869A6"/>
                </a:solidFill>
              </a:rPr>
              <a:t>While Loops</a:t>
            </a:r>
            <a:endParaRPr lang="en-US" dirty="0">
              <a:solidFill>
                <a:srgbClr val="1869A6"/>
              </a:solidFill>
            </a:endParaRPr>
          </a:p>
        </p:txBody>
      </p:sp>
      <p:sp>
        <p:nvSpPr>
          <p:cNvPr id="4" name="TextBox 3">
            <a:extLst>
              <a:ext uri="{FF2B5EF4-FFF2-40B4-BE49-F238E27FC236}">
                <a16:creationId xmlns:a16="http://schemas.microsoft.com/office/drawing/2014/main" id="{50978D41-6769-6953-EB56-A07966A39EC7}"/>
              </a:ext>
            </a:extLst>
          </p:cNvPr>
          <p:cNvSpPr txBox="1"/>
          <p:nvPr/>
        </p:nvSpPr>
        <p:spPr>
          <a:xfrm>
            <a:off x="1487054" y="2138034"/>
            <a:ext cx="4248727" cy="369332"/>
          </a:xfrm>
          <a:prstGeom prst="rect">
            <a:avLst/>
          </a:prstGeom>
          <a:noFill/>
        </p:spPr>
        <p:txBody>
          <a:bodyPr wrap="square">
            <a:spAutoFit/>
          </a:bodyPr>
          <a:lstStyle/>
          <a:p>
            <a:r>
              <a:rPr lang="en-US" dirty="0"/>
              <a:t>While Loop with an Else Clause</a:t>
            </a:r>
          </a:p>
        </p:txBody>
      </p:sp>
      <p:sp>
        <p:nvSpPr>
          <p:cNvPr id="5" name="TextBox 4">
            <a:extLst>
              <a:ext uri="{FF2B5EF4-FFF2-40B4-BE49-F238E27FC236}">
                <a16:creationId xmlns:a16="http://schemas.microsoft.com/office/drawing/2014/main" id="{B79DA3FF-8F2A-E1F5-9B4B-604ACFD71238}"/>
              </a:ext>
            </a:extLst>
          </p:cNvPr>
          <p:cNvSpPr txBox="1"/>
          <p:nvPr/>
        </p:nvSpPr>
        <p:spPr>
          <a:xfrm>
            <a:off x="1487054" y="4868107"/>
            <a:ext cx="6918037" cy="646331"/>
          </a:xfrm>
          <a:prstGeom prst="rect">
            <a:avLst/>
          </a:prstGeom>
          <a:noFill/>
        </p:spPr>
        <p:txBody>
          <a:bodyPr wrap="square">
            <a:spAutoFit/>
          </a:bodyPr>
          <a:lstStyle/>
          <a:p>
            <a:r>
              <a:rPr lang="en-US" dirty="0"/>
              <a:t>The loop prints numbers from 0 to 2. When count reaches 3, the loop ends, and the else clause executes.</a:t>
            </a:r>
          </a:p>
        </p:txBody>
      </p:sp>
      <p:pic>
        <p:nvPicPr>
          <p:cNvPr id="8" name="Picture 7">
            <a:extLst>
              <a:ext uri="{FF2B5EF4-FFF2-40B4-BE49-F238E27FC236}">
                <a16:creationId xmlns:a16="http://schemas.microsoft.com/office/drawing/2014/main" id="{E24F1865-DE08-B5FC-F3FC-EA767B90EBCC}"/>
              </a:ext>
            </a:extLst>
          </p:cNvPr>
          <p:cNvPicPr>
            <a:picLocks noChangeAspect="1"/>
          </p:cNvPicPr>
          <p:nvPr/>
        </p:nvPicPr>
        <p:blipFill>
          <a:blip r:embed="rId2"/>
          <a:stretch>
            <a:fillRect/>
          </a:stretch>
        </p:blipFill>
        <p:spPr>
          <a:xfrm>
            <a:off x="1637000" y="2507366"/>
            <a:ext cx="2600325" cy="2314575"/>
          </a:xfrm>
          <a:prstGeom prst="rect">
            <a:avLst/>
          </a:prstGeom>
        </p:spPr>
      </p:pic>
    </p:spTree>
    <p:extLst>
      <p:ext uri="{BB962C8B-B14F-4D97-AF65-F5344CB8AC3E}">
        <p14:creationId xmlns:p14="http://schemas.microsoft.com/office/powerpoint/2010/main" val="38929543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5157BE-9BDF-C40C-C5B3-AF21CC3D4EC6}"/>
              </a:ext>
            </a:extLst>
          </p:cNvPr>
          <p:cNvSpPr txBox="1"/>
          <p:nvPr/>
        </p:nvSpPr>
        <p:spPr>
          <a:xfrm>
            <a:off x="1533235" y="2000240"/>
            <a:ext cx="8580583" cy="3416320"/>
          </a:xfrm>
          <a:prstGeom prst="rect">
            <a:avLst/>
          </a:prstGeom>
          <a:noFill/>
        </p:spPr>
        <p:txBody>
          <a:bodyPr wrap="square">
            <a:spAutoFit/>
          </a:bodyPr>
          <a:lstStyle/>
          <a:p>
            <a:pPr marL="285750" indent="-285750">
              <a:buFont typeface="Arial" panose="020B0604020202020204" pitchFamily="34" charset="0"/>
              <a:buChar char="•"/>
            </a:pPr>
            <a:r>
              <a:rPr lang="en-US" b="1" dirty="0"/>
              <a:t>For Loops</a:t>
            </a:r>
            <a:r>
              <a:rPr lang="en-US" dirty="0"/>
              <a:t>: Ideal for iterating over a known sequence, such as lists, strings, or ranges. They provide a straightforward way to execute a block of code multiple times.</a:t>
            </a:r>
          </a:p>
          <a:p>
            <a:endParaRPr lang="en-US" dirty="0"/>
          </a:p>
          <a:p>
            <a:pPr marL="285750" indent="-285750">
              <a:buFont typeface="Arial" panose="020B0604020202020204" pitchFamily="34" charset="0"/>
              <a:buChar char="•"/>
            </a:pPr>
            <a:r>
              <a:rPr lang="en-US" b="1" dirty="0"/>
              <a:t>While Loops</a:t>
            </a:r>
            <a:r>
              <a:rPr lang="en-US" dirty="0"/>
              <a:t>: Useful when the number of iterations is not predetermined. They continue to execute as long as a condition remains true.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Break and Continue</a:t>
            </a:r>
            <a:r>
              <a:rPr lang="en-US" dirty="0"/>
              <a:t>: break exits the loop immediately, while continue skips to the next iteration.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Else with Loops</a:t>
            </a:r>
            <a:r>
              <a:rPr lang="en-US" dirty="0"/>
              <a:t>: Both for and while loops can have an else clause that executes when the loop completes naturally without hitting a break.</a:t>
            </a:r>
          </a:p>
        </p:txBody>
      </p:sp>
      <p:sp>
        <p:nvSpPr>
          <p:cNvPr id="6" name="TextBox 5">
            <a:extLst>
              <a:ext uri="{FF2B5EF4-FFF2-40B4-BE49-F238E27FC236}">
                <a16:creationId xmlns:a16="http://schemas.microsoft.com/office/drawing/2014/main" id="{AB462522-219D-35B4-184C-95219A31186D}"/>
              </a:ext>
            </a:extLst>
          </p:cNvPr>
          <p:cNvSpPr txBox="1"/>
          <p:nvPr/>
        </p:nvSpPr>
        <p:spPr>
          <a:xfrm>
            <a:off x="1173019" y="1371662"/>
            <a:ext cx="1357745" cy="400110"/>
          </a:xfrm>
          <a:prstGeom prst="rect">
            <a:avLst/>
          </a:prstGeom>
          <a:noFill/>
        </p:spPr>
        <p:txBody>
          <a:bodyPr wrap="square">
            <a:spAutoFit/>
          </a:bodyPr>
          <a:lstStyle/>
          <a:p>
            <a:r>
              <a:rPr lang="en-US" sz="2000" b="1" dirty="0">
                <a:solidFill>
                  <a:srgbClr val="1869A6"/>
                </a:solidFill>
              </a:rPr>
              <a:t>Summary</a:t>
            </a:r>
            <a:endParaRPr lang="en-US" b="1" dirty="0">
              <a:solidFill>
                <a:srgbClr val="1869A6"/>
              </a:solidFill>
            </a:endParaRPr>
          </a:p>
        </p:txBody>
      </p:sp>
    </p:spTree>
    <p:extLst>
      <p:ext uri="{BB962C8B-B14F-4D97-AF65-F5344CB8AC3E}">
        <p14:creationId xmlns:p14="http://schemas.microsoft.com/office/powerpoint/2010/main" val="1367472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E4DAFE-33E9-82AA-1CB3-8B1DC15B5FF0}"/>
              </a:ext>
            </a:extLst>
          </p:cNvPr>
          <p:cNvSpPr txBox="1"/>
          <p:nvPr/>
        </p:nvSpPr>
        <p:spPr>
          <a:xfrm>
            <a:off x="3048000" y="2782669"/>
            <a:ext cx="6096000" cy="646331"/>
          </a:xfrm>
          <a:prstGeom prst="rect">
            <a:avLst/>
          </a:prstGeom>
          <a:noFill/>
        </p:spPr>
        <p:txBody>
          <a:bodyPr wrap="square">
            <a:spAutoFit/>
          </a:bodyPr>
          <a:lstStyle/>
          <a:p>
            <a:pPr algn="ctr"/>
            <a:r>
              <a:rPr lang="en-US" sz="3600" b="1" dirty="0">
                <a:solidFill>
                  <a:srgbClr val="2AAF82"/>
                </a:solidFill>
              </a:rPr>
              <a:t>Practical Application</a:t>
            </a:r>
          </a:p>
        </p:txBody>
      </p:sp>
    </p:spTree>
    <p:extLst>
      <p:ext uri="{BB962C8B-B14F-4D97-AF65-F5344CB8AC3E}">
        <p14:creationId xmlns:p14="http://schemas.microsoft.com/office/powerpoint/2010/main" val="819529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1F7765-AD7F-2267-4EA0-98EDA5B780FC}"/>
              </a:ext>
            </a:extLst>
          </p:cNvPr>
          <p:cNvSpPr txBox="1"/>
          <p:nvPr/>
        </p:nvSpPr>
        <p:spPr>
          <a:xfrm>
            <a:off x="424873" y="1362424"/>
            <a:ext cx="4350327" cy="400110"/>
          </a:xfrm>
          <a:prstGeom prst="rect">
            <a:avLst/>
          </a:prstGeom>
          <a:noFill/>
        </p:spPr>
        <p:txBody>
          <a:bodyPr wrap="square">
            <a:spAutoFit/>
          </a:bodyPr>
          <a:lstStyle/>
          <a:p>
            <a:r>
              <a:rPr lang="en-US" sz="2000" b="1" dirty="0">
                <a:solidFill>
                  <a:srgbClr val="1869A6"/>
                </a:solidFill>
              </a:rPr>
              <a:t>Finding the Maximum Value in a List</a:t>
            </a:r>
          </a:p>
        </p:txBody>
      </p:sp>
      <p:sp>
        <p:nvSpPr>
          <p:cNvPr id="3" name="TextBox 2">
            <a:extLst>
              <a:ext uri="{FF2B5EF4-FFF2-40B4-BE49-F238E27FC236}">
                <a16:creationId xmlns:a16="http://schemas.microsoft.com/office/drawing/2014/main" id="{165367D6-BDFC-7E49-0811-C36D358DA693}"/>
              </a:ext>
            </a:extLst>
          </p:cNvPr>
          <p:cNvSpPr txBox="1"/>
          <p:nvPr/>
        </p:nvSpPr>
        <p:spPr>
          <a:xfrm>
            <a:off x="1727200" y="4266373"/>
            <a:ext cx="6096000" cy="923330"/>
          </a:xfrm>
          <a:prstGeom prst="rect">
            <a:avLst/>
          </a:prstGeom>
          <a:noFill/>
        </p:spPr>
        <p:txBody>
          <a:bodyPr wrap="square">
            <a:spAutoFit/>
          </a:bodyPr>
          <a:lstStyle/>
          <a:p>
            <a:r>
              <a:rPr lang="en-US" dirty="0"/>
              <a:t>This for loop iterates over the numbers list to find the maximum value. It initializes max_value with the first element and updates it whenever it finds a larger number.</a:t>
            </a:r>
          </a:p>
        </p:txBody>
      </p:sp>
      <p:pic>
        <p:nvPicPr>
          <p:cNvPr id="4" name="Picture 3">
            <a:extLst>
              <a:ext uri="{FF2B5EF4-FFF2-40B4-BE49-F238E27FC236}">
                <a16:creationId xmlns:a16="http://schemas.microsoft.com/office/drawing/2014/main" id="{F3CDE7DB-676E-D04E-EF44-6432E0FB7D13}"/>
              </a:ext>
            </a:extLst>
          </p:cNvPr>
          <p:cNvPicPr>
            <a:picLocks noChangeAspect="1"/>
          </p:cNvPicPr>
          <p:nvPr/>
        </p:nvPicPr>
        <p:blipFill>
          <a:blip r:embed="rId2"/>
          <a:stretch>
            <a:fillRect/>
          </a:stretch>
        </p:blipFill>
        <p:spPr>
          <a:xfrm>
            <a:off x="1747134" y="1936689"/>
            <a:ext cx="4090248" cy="2155529"/>
          </a:xfrm>
          <a:prstGeom prst="rect">
            <a:avLst/>
          </a:prstGeom>
        </p:spPr>
      </p:pic>
    </p:spTree>
    <p:extLst>
      <p:ext uri="{BB962C8B-B14F-4D97-AF65-F5344CB8AC3E}">
        <p14:creationId xmlns:p14="http://schemas.microsoft.com/office/powerpoint/2010/main" val="1089030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EE43698-72D5-2666-CCE4-FECCAF45DB81}"/>
              </a:ext>
            </a:extLst>
          </p:cNvPr>
          <p:cNvSpPr txBox="1"/>
          <p:nvPr/>
        </p:nvSpPr>
        <p:spPr>
          <a:xfrm>
            <a:off x="341746" y="1353189"/>
            <a:ext cx="4350327" cy="400110"/>
          </a:xfrm>
          <a:prstGeom prst="rect">
            <a:avLst/>
          </a:prstGeom>
          <a:noFill/>
        </p:spPr>
        <p:txBody>
          <a:bodyPr wrap="square">
            <a:spAutoFit/>
          </a:bodyPr>
          <a:lstStyle/>
          <a:p>
            <a:r>
              <a:rPr lang="en-US" sz="2000" b="1" dirty="0">
                <a:solidFill>
                  <a:srgbClr val="1869A6"/>
                </a:solidFill>
              </a:rPr>
              <a:t>Counting Vowels in a String</a:t>
            </a:r>
          </a:p>
        </p:txBody>
      </p:sp>
      <p:sp>
        <p:nvSpPr>
          <p:cNvPr id="9" name="TextBox 8">
            <a:extLst>
              <a:ext uri="{FF2B5EF4-FFF2-40B4-BE49-F238E27FC236}">
                <a16:creationId xmlns:a16="http://schemas.microsoft.com/office/drawing/2014/main" id="{1BE66CA9-48C8-F8BF-464B-3FDFA735A907}"/>
              </a:ext>
            </a:extLst>
          </p:cNvPr>
          <p:cNvSpPr txBox="1"/>
          <p:nvPr/>
        </p:nvSpPr>
        <p:spPr>
          <a:xfrm>
            <a:off x="1644073" y="4257138"/>
            <a:ext cx="6096000" cy="923330"/>
          </a:xfrm>
          <a:prstGeom prst="rect">
            <a:avLst/>
          </a:prstGeom>
          <a:noFill/>
        </p:spPr>
        <p:txBody>
          <a:bodyPr wrap="square">
            <a:spAutoFit/>
          </a:bodyPr>
          <a:lstStyle/>
          <a:p>
            <a:r>
              <a:rPr lang="en-US" dirty="0"/>
              <a:t>This for loop goes through each character in the string text and checks if it is a vowel. It increments the vowel_count for each vowel found.</a:t>
            </a:r>
          </a:p>
        </p:txBody>
      </p:sp>
      <p:pic>
        <p:nvPicPr>
          <p:cNvPr id="12" name="Picture 11">
            <a:extLst>
              <a:ext uri="{FF2B5EF4-FFF2-40B4-BE49-F238E27FC236}">
                <a16:creationId xmlns:a16="http://schemas.microsoft.com/office/drawing/2014/main" id="{72B3EDA4-DE2F-0F26-7C64-4F502C4465EF}"/>
              </a:ext>
            </a:extLst>
          </p:cNvPr>
          <p:cNvPicPr>
            <a:picLocks noChangeAspect="1"/>
          </p:cNvPicPr>
          <p:nvPr/>
        </p:nvPicPr>
        <p:blipFill>
          <a:blip r:embed="rId2"/>
          <a:stretch>
            <a:fillRect/>
          </a:stretch>
        </p:blipFill>
        <p:spPr>
          <a:xfrm>
            <a:off x="1735715" y="1905081"/>
            <a:ext cx="3400425" cy="2200275"/>
          </a:xfrm>
          <a:prstGeom prst="rect">
            <a:avLst/>
          </a:prstGeom>
        </p:spPr>
      </p:pic>
    </p:spTree>
    <p:extLst>
      <p:ext uri="{BB962C8B-B14F-4D97-AF65-F5344CB8AC3E}">
        <p14:creationId xmlns:p14="http://schemas.microsoft.com/office/powerpoint/2010/main" val="18490269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0AD701-6A20-CF83-E74A-F6919AD43A99}"/>
              </a:ext>
            </a:extLst>
          </p:cNvPr>
          <p:cNvSpPr txBox="1"/>
          <p:nvPr/>
        </p:nvSpPr>
        <p:spPr>
          <a:xfrm>
            <a:off x="350982" y="1233115"/>
            <a:ext cx="4794394" cy="400110"/>
          </a:xfrm>
          <a:prstGeom prst="rect">
            <a:avLst/>
          </a:prstGeom>
          <a:noFill/>
        </p:spPr>
        <p:txBody>
          <a:bodyPr wrap="square">
            <a:spAutoFit/>
          </a:bodyPr>
          <a:lstStyle/>
          <a:p>
            <a:r>
              <a:rPr lang="en-US" sz="2000" b="1" dirty="0">
                <a:solidFill>
                  <a:srgbClr val="1869A6"/>
                </a:solidFill>
              </a:rPr>
              <a:t>Finding Prime Numbers within a Range</a:t>
            </a:r>
          </a:p>
        </p:txBody>
      </p:sp>
      <p:sp>
        <p:nvSpPr>
          <p:cNvPr id="3" name="TextBox 2">
            <a:extLst>
              <a:ext uri="{FF2B5EF4-FFF2-40B4-BE49-F238E27FC236}">
                <a16:creationId xmlns:a16="http://schemas.microsoft.com/office/drawing/2014/main" id="{0E18F190-1A42-437E-7879-249B0DEC65C2}"/>
              </a:ext>
            </a:extLst>
          </p:cNvPr>
          <p:cNvSpPr txBox="1"/>
          <p:nvPr/>
        </p:nvSpPr>
        <p:spPr>
          <a:xfrm>
            <a:off x="1625600" y="4802082"/>
            <a:ext cx="6096000" cy="1200329"/>
          </a:xfrm>
          <a:prstGeom prst="rect">
            <a:avLst/>
          </a:prstGeom>
          <a:noFill/>
        </p:spPr>
        <p:txBody>
          <a:bodyPr wrap="square">
            <a:spAutoFit/>
          </a:bodyPr>
          <a:lstStyle/>
          <a:p>
            <a:r>
              <a:rPr lang="en-US" dirty="0"/>
              <a:t>The outer for loop iterates over numbers from start to end. The inner for loop checks if a number is divisible by any number other than 1 and itself. If it is, the break statement is executed, skipping to the next number.</a:t>
            </a:r>
          </a:p>
        </p:txBody>
      </p:sp>
      <p:pic>
        <p:nvPicPr>
          <p:cNvPr id="6" name="Picture 5">
            <a:extLst>
              <a:ext uri="{FF2B5EF4-FFF2-40B4-BE49-F238E27FC236}">
                <a16:creationId xmlns:a16="http://schemas.microsoft.com/office/drawing/2014/main" id="{976CBB06-1791-586F-0CE5-D8E3E47C7190}"/>
              </a:ext>
            </a:extLst>
          </p:cNvPr>
          <p:cNvPicPr>
            <a:picLocks noChangeAspect="1"/>
          </p:cNvPicPr>
          <p:nvPr/>
        </p:nvPicPr>
        <p:blipFill>
          <a:blip r:embed="rId2"/>
          <a:stretch>
            <a:fillRect/>
          </a:stretch>
        </p:blipFill>
        <p:spPr>
          <a:xfrm>
            <a:off x="1720416" y="1633225"/>
            <a:ext cx="3800475" cy="2981325"/>
          </a:xfrm>
          <a:prstGeom prst="rect">
            <a:avLst/>
          </a:prstGeom>
        </p:spPr>
      </p:pic>
    </p:spTree>
    <p:extLst>
      <p:ext uri="{BB962C8B-B14F-4D97-AF65-F5344CB8AC3E}">
        <p14:creationId xmlns:p14="http://schemas.microsoft.com/office/powerpoint/2010/main" val="25727995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EF9812-82D4-2993-0948-AA14014090C8}"/>
              </a:ext>
            </a:extLst>
          </p:cNvPr>
          <p:cNvSpPr txBox="1"/>
          <p:nvPr/>
        </p:nvSpPr>
        <p:spPr>
          <a:xfrm>
            <a:off x="369455" y="1408607"/>
            <a:ext cx="4794394" cy="400110"/>
          </a:xfrm>
          <a:prstGeom prst="rect">
            <a:avLst/>
          </a:prstGeom>
          <a:noFill/>
        </p:spPr>
        <p:txBody>
          <a:bodyPr wrap="square">
            <a:spAutoFit/>
          </a:bodyPr>
          <a:lstStyle/>
          <a:p>
            <a:r>
              <a:rPr lang="en-US" sz="2000" b="1" dirty="0">
                <a:solidFill>
                  <a:srgbClr val="1869A6"/>
                </a:solidFill>
              </a:rPr>
              <a:t>Generating a Fibonacci Sequence</a:t>
            </a:r>
          </a:p>
        </p:txBody>
      </p:sp>
      <p:sp>
        <p:nvSpPr>
          <p:cNvPr id="3" name="TextBox 2">
            <a:extLst>
              <a:ext uri="{FF2B5EF4-FFF2-40B4-BE49-F238E27FC236}">
                <a16:creationId xmlns:a16="http://schemas.microsoft.com/office/drawing/2014/main" id="{3CC39A44-5528-D521-63CF-AE6021A76130}"/>
              </a:ext>
            </a:extLst>
          </p:cNvPr>
          <p:cNvSpPr txBox="1"/>
          <p:nvPr/>
        </p:nvSpPr>
        <p:spPr>
          <a:xfrm>
            <a:off x="1690976" y="4464427"/>
            <a:ext cx="6096000" cy="923330"/>
          </a:xfrm>
          <a:prstGeom prst="rect">
            <a:avLst/>
          </a:prstGeom>
          <a:noFill/>
        </p:spPr>
        <p:txBody>
          <a:bodyPr wrap="square">
            <a:spAutoFit/>
          </a:bodyPr>
          <a:lstStyle/>
          <a:p>
            <a:r>
              <a:rPr lang="en-US" dirty="0"/>
              <a:t>This while loop generates a Fibonacci sequence of length n. It appends each new term to the fibonacci_sequence list until it reaches the desired length.</a:t>
            </a:r>
          </a:p>
        </p:txBody>
      </p:sp>
      <p:pic>
        <p:nvPicPr>
          <p:cNvPr id="7" name="Picture 6">
            <a:extLst>
              <a:ext uri="{FF2B5EF4-FFF2-40B4-BE49-F238E27FC236}">
                <a16:creationId xmlns:a16="http://schemas.microsoft.com/office/drawing/2014/main" id="{3BAA4BD7-60C5-1C38-CA88-26CF3DCE1433}"/>
              </a:ext>
            </a:extLst>
          </p:cNvPr>
          <p:cNvPicPr>
            <a:picLocks noChangeAspect="1"/>
          </p:cNvPicPr>
          <p:nvPr/>
        </p:nvPicPr>
        <p:blipFill>
          <a:blip r:embed="rId2"/>
          <a:stretch>
            <a:fillRect/>
          </a:stretch>
        </p:blipFill>
        <p:spPr>
          <a:xfrm>
            <a:off x="1690976" y="1936422"/>
            <a:ext cx="4352925" cy="2400300"/>
          </a:xfrm>
          <a:prstGeom prst="rect">
            <a:avLst/>
          </a:prstGeom>
        </p:spPr>
      </p:pic>
    </p:spTree>
    <p:extLst>
      <p:ext uri="{BB962C8B-B14F-4D97-AF65-F5344CB8AC3E}">
        <p14:creationId xmlns:p14="http://schemas.microsoft.com/office/powerpoint/2010/main" val="868329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E232E3-31A9-49DB-5EDA-267049E5A616}"/>
              </a:ext>
            </a:extLst>
          </p:cNvPr>
          <p:cNvSpPr txBox="1"/>
          <p:nvPr/>
        </p:nvSpPr>
        <p:spPr>
          <a:xfrm>
            <a:off x="424873" y="1362425"/>
            <a:ext cx="4794394" cy="400110"/>
          </a:xfrm>
          <a:prstGeom prst="rect">
            <a:avLst/>
          </a:prstGeom>
          <a:noFill/>
        </p:spPr>
        <p:txBody>
          <a:bodyPr wrap="square">
            <a:spAutoFit/>
          </a:bodyPr>
          <a:lstStyle/>
          <a:p>
            <a:r>
              <a:rPr lang="en-US" sz="2000" b="1" dirty="0">
                <a:solidFill>
                  <a:srgbClr val="1869A6"/>
                </a:solidFill>
              </a:rPr>
              <a:t>Simulating a Basic ATM Withdrawal</a:t>
            </a:r>
          </a:p>
        </p:txBody>
      </p:sp>
      <p:sp>
        <p:nvSpPr>
          <p:cNvPr id="3" name="TextBox 2">
            <a:extLst>
              <a:ext uri="{FF2B5EF4-FFF2-40B4-BE49-F238E27FC236}">
                <a16:creationId xmlns:a16="http://schemas.microsoft.com/office/drawing/2014/main" id="{82BB29BA-E1A3-E5B5-0484-0B7AB3AB30CB}"/>
              </a:ext>
            </a:extLst>
          </p:cNvPr>
          <p:cNvSpPr txBox="1"/>
          <p:nvPr/>
        </p:nvSpPr>
        <p:spPr>
          <a:xfrm>
            <a:off x="1663558" y="5095465"/>
            <a:ext cx="6096000" cy="1200329"/>
          </a:xfrm>
          <a:prstGeom prst="rect">
            <a:avLst/>
          </a:prstGeom>
          <a:noFill/>
        </p:spPr>
        <p:txBody>
          <a:bodyPr wrap="square">
            <a:spAutoFit/>
          </a:bodyPr>
          <a:lstStyle/>
          <a:p>
            <a:r>
              <a:rPr lang="en-US" dirty="0"/>
              <a:t>This while loop simulates an ATM withdrawal process. It checks if the withdrawal amount is less than or equal to the balance and updates the balance accordingly. If the balance reaches zero, it exits.</a:t>
            </a:r>
          </a:p>
        </p:txBody>
      </p:sp>
      <p:pic>
        <p:nvPicPr>
          <p:cNvPr id="6" name="Picture 5">
            <a:extLst>
              <a:ext uri="{FF2B5EF4-FFF2-40B4-BE49-F238E27FC236}">
                <a16:creationId xmlns:a16="http://schemas.microsoft.com/office/drawing/2014/main" id="{A4C1E6AD-01D1-37A6-B68D-EFAF3A0ED2DC}"/>
              </a:ext>
            </a:extLst>
          </p:cNvPr>
          <p:cNvPicPr>
            <a:picLocks noChangeAspect="1"/>
          </p:cNvPicPr>
          <p:nvPr/>
        </p:nvPicPr>
        <p:blipFill>
          <a:blip r:embed="rId2"/>
          <a:stretch>
            <a:fillRect/>
          </a:stretch>
        </p:blipFill>
        <p:spPr>
          <a:xfrm>
            <a:off x="1663558" y="1904795"/>
            <a:ext cx="4443974" cy="3048410"/>
          </a:xfrm>
          <a:prstGeom prst="rect">
            <a:avLst/>
          </a:prstGeom>
        </p:spPr>
      </p:pic>
    </p:spTree>
    <p:extLst>
      <p:ext uri="{BB962C8B-B14F-4D97-AF65-F5344CB8AC3E}">
        <p14:creationId xmlns:p14="http://schemas.microsoft.com/office/powerpoint/2010/main" val="2903685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E4F303-8FBF-6DD8-B69C-C4239D2B1027}"/>
              </a:ext>
            </a:extLst>
          </p:cNvPr>
          <p:cNvSpPr txBox="1"/>
          <p:nvPr/>
        </p:nvSpPr>
        <p:spPr>
          <a:xfrm>
            <a:off x="369455" y="1408607"/>
            <a:ext cx="4794394" cy="400110"/>
          </a:xfrm>
          <a:prstGeom prst="rect">
            <a:avLst/>
          </a:prstGeom>
          <a:noFill/>
        </p:spPr>
        <p:txBody>
          <a:bodyPr wrap="square">
            <a:spAutoFit/>
          </a:bodyPr>
          <a:lstStyle/>
          <a:p>
            <a:r>
              <a:rPr lang="en-US" sz="2000" b="1" dirty="0">
                <a:solidFill>
                  <a:srgbClr val="1869A6"/>
                </a:solidFill>
              </a:rPr>
              <a:t>Finding Common Elements in Two Lists</a:t>
            </a:r>
          </a:p>
        </p:txBody>
      </p:sp>
      <p:sp>
        <p:nvSpPr>
          <p:cNvPr id="3" name="TextBox 2">
            <a:extLst>
              <a:ext uri="{FF2B5EF4-FFF2-40B4-BE49-F238E27FC236}">
                <a16:creationId xmlns:a16="http://schemas.microsoft.com/office/drawing/2014/main" id="{25E674B8-332D-9B54-22F9-7E1331565C12}"/>
              </a:ext>
            </a:extLst>
          </p:cNvPr>
          <p:cNvSpPr txBox="1"/>
          <p:nvPr/>
        </p:nvSpPr>
        <p:spPr>
          <a:xfrm>
            <a:off x="1488067" y="4310573"/>
            <a:ext cx="6096000" cy="923330"/>
          </a:xfrm>
          <a:prstGeom prst="rect">
            <a:avLst/>
          </a:prstGeom>
          <a:noFill/>
        </p:spPr>
        <p:txBody>
          <a:bodyPr wrap="square">
            <a:spAutoFit/>
          </a:bodyPr>
          <a:lstStyle/>
          <a:p>
            <a:r>
              <a:rPr lang="en-US" dirty="0"/>
              <a:t>This for loop checks each element in list1 to see if it exists in list2. If it does, the element is added to the common_elements list.</a:t>
            </a:r>
          </a:p>
        </p:txBody>
      </p:sp>
      <p:pic>
        <p:nvPicPr>
          <p:cNvPr id="6" name="Picture 5">
            <a:extLst>
              <a:ext uri="{FF2B5EF4-FFF2-40B4-BE49-F238E27FC236}">
                <a16:creationId xmlns:a16="http://schemas.microsoft.com/office/drawing/2014/main" id="{360A83B9-1279-EC72-89D7-F4E39F99539A}"/>
              </a:ext>
            </a:extLst>
          </p:cNvPr>
          <p:cNvPicPr>
            <a:picLocks noChangeAspect="1"/>
          </p:cNvPicPr>
          <p:nvPr/>
        </p:nvPicPr>
        <p:blipFill>
          <a:blip r:embed="rId2"/>
          <a:stretch>
            <a:fillRect/>
          </a:stretch>
        </p:blipFill>
        <p:spPr>
          <a:xfrm>
            <a:off x="1488067" y="1883307"/>
            <a:ext cx="3676650" cy="2352675"/>
          </a:xfrm>
          <a:prstGeom prst="rect">
            <a:avLst/>
          </a:prstGeom>
        </p:spPr>
      </p:pic>
    </p:spTree>
    <p:extLst>
      <p:ext uri="{BB962C8B-B14F-4D97-AF65-F5344CB8AC3E}">
        <p14:creationId xmlns:p14="http://schemas.microsoft.com/office/powerpoint/2010/main" val="35795954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87846A-A445-0591-0C83-E6608962ACB1}"/>
              </a:ext>
            </a:extLst>
          </p:cNvPr>
          <p:cNvSpPr txBox="1"/>
          <p:nvPr/>
        </p:nvSpPr>
        <p:spPr>
          <a:xfrm>
            <a:off x="443346" y="1519444"/>
            <a:ext cx="4794394" cy="400110"/>
          </a:xfrm>
          <a:prstGeom prst="rect">
            <a:avLst/>
          </a:prstGeom>
          <a:noFill/>
        </p:spPr>
        <p:txBody>
          <a:bodyPr wrap="square">
            <a:spAutoFit/>
          </a:bodyPr>
          <a:lstStyle/>
          <a:p>
            <a:r>
              <a:rPr lang="en-US" sz="2000" b="1" dirty="0">
                <a:solidFill>
                  <a:srgbClr val="1869A6"/>
                </a:solidFill>
              </a:rPr>
              <a:t>Calculating Factorial of a Number</a:t>
            </a:r>
          </a:p>
        </p:txBody>
      </p:sp>
      <p:sp>
        <p:nvSpPr>
          <p:cNvPr id="3" name="TextBox 2">
            <a:extLst>
              <a:ext uri="{FF2B5EF4-FFF2-40B4-BE49-F238E27FC236}">
                <a16:creationId xmlns:a16="http://schemas.microsoft.com/office/drawing/2014/main" id="{8FDC3520-5759-8A76-1DC0-F1C1D605D2D3}"/>
              </a:ext>
            </a:extLst>
          </p:cNvPr>
          <p:cNvSpPr txBox="1"/>
          <p:nvPr/>
        </p:nvSpPr>
        <p:spPr>
          <a:xfrm>
            <a:off x="1561958" y="4421410"/>
            <a:ext cx="6096000" cy="923330"/>
          </a:xfrm>
          <a:prstGeom prst="rect">
            <a:avLst/>
          </a:prstGeom>
          <a:noFill/>
        </p:spPr>
        <p:txBody>
          <a:bodyPr wrap="square">
            <a:spAutoFit/>
          </a:bodyPr>
          <a:lstStyle/>
          <a:p>
            <a:r>
              <a:rPr lang="en-US" dirty="0"/>
              <a:t> This for loop calculates the factorial of a given number (num). It multiplies each integer from 1 to num to compute the factorial.</a:t>
            </a:r>
          </a:p>
        </p:txBody>
      </p:sp>
      <p:pic>
        <p:nvPicPr>
          <p:cNvPr id="6" name="Picture 5">
            <a:extLst>
              <a:ext uri="{FF2B5EF4-FFF2-40B4-BE49-F238E27FC236}">
                <a16:creationId xmlns:a16="http://schemas.microsoft.com/office/drawing/2014/main" id="{F0E0EF5E-25CD-C1F0-56A2-8D4E558FB253}"/>
              </a:ext>
            </a:extLst>
          </p:cNvPr>
          <p:cNvPicPr>
            <a:picLocks noChangeAspect="1"/>
          </p:cNvPicPr>
          <p:nvPr/>
        </p:nvPicPr>
        <p:blipFill>
          <a:blip r:embed="rId2"/>
          <a:stretch>
            <a:fillRect/>
          </a:stretch>
        </p:blipFill>
        <p:spPr>
          <a:xfrm>
            <a:off x="1694151" y="2151307"/>
            <a:ext cx="3705225" cy="2038350"/>
          </a:xfrm>
          <a:prstGeom prst="rect">
            <a:avLst/>
          </a:prstGeom>
        </p:spPr>
      </p:pic>
    </p:spTree>
    <p:extLst>
      <p:ext uri="{BB962C8B-B14F-4D97-AF65-F5344CB8AC3E}">
        <p14:creationId xmlns:p14="http://schemas.microsoft.com/office/powerpoint/2010/main" val="2223964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5CB3ED-AC09-A62F-BE38-EF3FD28E8741}"/>
              </a:ext>
            </a:extLst>
          </p:cNvPr>
          <p:cNvSpPr txBox="1"/>
          <p:nvPr/>
        </p:nvSpPr>
        <p:spPr>
          <a:xfrm>
            <a:off x="1588655" y="2222073"/>
            <a:ext cx="1985818" cy="369332"/>
          </a:xfrm>
          <a:prstGeom prst="rect">
            <a:avLst/>
          </a:prstGeom>
          <a:noFill/>
        </p:spPr>
        <p:txBody>
          <a:bodyPr wrap="square">
            <a:spAutoFit/>
          </a:bodyPr>
          <a:lstStyle/>
          <a:p>
            <a:r>
              <a:rPr lang="en-US" b="1"/>
              <a:t>Adding Elements</a:t>
            </a:r>
            <a:endParaRPr lang="en-US" b="1" dirty="0"/>
          </a:p>
        </p:txBody>
      </p:sp>
      <p:sp>
        <p:nvSpPr>
          <p:cNvPr id="4" name="TextBox 3">
            <a:extLst>
              <a:ext uri="{FF2B5EF4-FFF2-40B4-BE49-F238E27FC236}">
                <a16:creationId xmlns:a16="http://schemas.microsoft.com/office/drawing/2014/main" id="{2DBCFEED-C94D-459C-77F8-06561665DD38}"/>
              </a:ext>
            </a:extLst>
          </p:cNvPr>
          <p:cNvSpPr txBox="1"/>
          <p:nvPr/>
        </p:nvSpPr>
        <p:spPr>
          <a:xfrm>
            <a:off x="1588655" y="1852741"/>
            <a:ext cx="1985818" cy="369332"/>
          </a:xfrm>
          <a:prstGeom prst="rect">
            <a:avLst/>
          </a:prstGeom>
          <a:noFill/>
        </p:spPr>
        <p:txBody>
          <a:bodyPr wrap="square">
            <a:spAutoFit/>
          </a:bodyPr>
          <a:lstStyle/>
          <a:p>
            <a:r>
              <a:rPr lang="en-US" b="1" dirty="0"/>
              <a:t>Lists  Operations</a:t>
            </a:r>
          </a:p>
        </p:txBody>
      </p:sp>
      <p:sp>
        <p:nvSpPr>
          <p:cNvPr id="5" name="TextBox 4">
            <a:extLst>
              <a:ext uri="{FF2B5EF4-FFF2-40B4-BE49-F238E27FC236}">
                <a16:creationId xmlns:a16="http://schemas.microsoft.com/office/drawing/2014/main" id="{6573446C-125D-1875-41BA-3B25E413C73D}"/>
              </a:ext>
            </a:extLst>
          </p:cNvPr>
          <p:cNvSpPr txBox="1"/>
          <p:nvPr/>
        </p:nvSpPr>
        <p:spPr>
          <a:xfrm>
            <a:off x="526474" y="1452631"/>
            <a:ext cx="2410690" cy="400110"/>
          </a:xfrm>
          <a:prstGeom prst="rect">
            <a:avLst/>
          </a:prstGeom>
          <a:noFill/>
        </p:spPr>
        <p:txBody>
          <a:bodyPr wrap="square">
            <a:spAutoFit/>
          </a:bodyPr>
          <a:lstStyle/>
          <a:p>
            <a:pPr algn="ctr"/>
            <a:r>
              <a:rPr lang="en-US" sz="2000" b="1" dirty="0">
                <a:solidFill>
                  <a:srgbClr val="1869A6"/>
                </a:solidFill>
              </a:rPr>
              <a:t>Data Containers</a:t>
            </a:r>
          </a:p>
        </p:txBody>
      </p:sp>
      <p:sp>
        <p:nvSpPr>
          <p:cNvPr id="7" name="TextBox 6">
            <a:extLst>
              <a:ext uri="{FF2B5EF4-FFF2-40B4-BE49-F238E27FC236}">
                <a16:creationId xmlns:a16="http://schemas.microsoft.com/office/drawing/2014/main" id="{9993F020-752D-858B-0ADB-53ABA0B16C70}"/>
              </a:ext>
            </a:extLst>
          </p:cNvPr>
          <p:cNvSpPr txBox="1"/>
          <p:nvPr/>
        </p:nvSpPr>
        <p:spPr>
          <a:xfrm>
            <a:off x="1588655" y="2591405"/>
            <a:ext cx="7102766" cy="369332"/>
          </a:xfrm>
          <a:prstGeom prst="rect">
            <a:avLst/>
          </a:prstGeom>
          <a:noFill/>
        </p:spPr>
        <p:txBody>
          <a:bodyPr wrap="square">
            <a:spAutoFit/>
          </a:bodyPr>
          <a:lstStyle/>
          <a:p>
            <a:r>
              <a:rPr lang="en-US" dirty="0"/>
              <a:t>Use append() to add an item, insert() to add at a specific index.</a:t>
            </a:r>
          </a:p>
        </p:txBody>
      </p:sp>
      <p:pic>
        <p:nvPicPr>
          <p:cNvPr id="9" name="Picture 8">
            <a:extLst>
              <a:ext uri="{FF2B5EF4-FFF2-40B4-BE49-F238E27FC236}">
                <a16:creationId xmlns:a16="http://schemas.microsoft.com/office/drawing/2014/main" id="{FDB8ED1A-CD6D-0E8F-AE3E-BCFBDE346883}"/>
              </a:ext>
            </a:extLst>
          </p:cNvPr>
          <p:cNvPicPr>
            <a:picLocks noChangeAspect="1"/>
          </p:cNvPicPr>
          <p:nvPr/>
        </p:nvPicPr>
        <p:blipFill>
          <a:blip r:embed="rId2"/>
          <a:stretch>
            <a:fillRect/>
          </a:stretch>
        </p:blipFill>
        <p:spPr>
          <a:xfrm>
            <a:off x="1588655" y="3025109"/>
            <a:ext cx="2749492" cy="729457"/>
          </a:xfrm>
          <a:prstGeom prst="rect">
            <a:avLst/>
          </a:prstGeom>
        </p:spPr>
      </p:pic>
      <p:sp>
        <p:nvSpPr>
          <p:cNvPr id="11" name="TextBox 10">
            <a:extLst>
              <a:ext uri="{FF2B5EF4-FFF2-40B4-BE49-F238E27FC236}">
                <a16:creationId xmlns:a16="http://schemas.microsoft.com/office/drawing/2014/main" id="{844ADC82-D609-6A15-6FB8-E9D90A5919D6}"/>
              </a:ext>
            </a:extLst>
          </p:cNvPr>
          <p:cNvSpPr txBox="1"/>
          <p:nvPr/>
        </p:nvSpPr>
        <p:spPr>
          <a:xfrm>
            <a:off x="1588655" y="3883951"/>
            <a:ext cx="6096000" cy="369332"/>
          </a:xfrm>
          <a:prstGeom prst="rect">
            <a:avLst/>
          </a:prstGeom>
          <a:noFill/>
        </p:spPr>
        <p:txBody>
          <a:bodyPr wrap="square">
            <a:spAutoFit/>
          </a:bodyPr>
          <a:lstStyle/>
          <a:p>
            <a:r>
              <a:rPr lang="en-US" b="1" dirty="0"/>
              <a:t>Removing Elements</a:t>
            </a:r>
          </a:p>
        </p:txBody>
      </p:sp>
      <p:sp>
        <p:nvSpPr>
          <p:cNvPr id="13" name="TextBox 12">
            <a:extLst>
              <a:ext uri="{FF2B5EF4-FFF2-40B4-BE49-F238E27FC236}">
                <a16:creationId xmlns:a16="http://schemas.microsoft.com/office/drawing/2014/main" id="{16D3CA53-48ED-8B11-3220-981DAF6A443A}"/>
              </a:ext>
            </a:extLst>
          </p:cNvPr>
          <p:cNvSpPr txBox="1"/>
          <p:nvPr/>
        </p:nvSpPr>
        <p:spPr>
          <a:xfrm>
            <a:off x="1588655" y="4341104"/>
            <a:ext cx="6096000" cy="369332"/>
          </a:xfrm>
          <a:prstGeom prst="rect">
            <a:avLst/>
          </a:prstGeom>
          <a:noFill/>
        </p:spPr>
        <p:txBody>
          <a:bodyPr wrap="square">
            <a:spAutoFit/>
          </a:bodyPr>
          <a:lstStyle/>
          <a:p>
            <a:r>
              <a:rPr lang="en-US" dirty="0"/>
              <a:t>Use remove() to delete an item, pop() to remove by index.</a:t>
            </a:r>
          </a:p>
        </p:txBody>
      </p:sp>
      <p:pic>
        <p:nvPicPr>
          <p:cNvPr id="15" name="Picture 14">
            <a:extLst>
              <a:ext uri="{FF2B5EF4-FFF2-40B4-BE49-F238E27FC236}">
                <a16:creationId xmlns:a16="http://schemas.microsoft.com/office/drawing/2014/main" id="{06EAB180-CED0-2CDB-4C09-D1E57C54A2CD}"/>
              </a:ext>
            </a:extLst>
          </p:cNvPr>
          <p:cNvPicPr>
            <a:picLocks noChangeAspect="1"/>
          </p:cNvPicPr>
          <p:nvPr/>
        </p:nvPicPr>
        <p:blipFill>
          <a:blip r:embed="rId3"/>
          <a:stretch>
            <a:fillRect/>
          </a:stretch>
        </p:blipFill>
        <p:spPr>
          <a:xfrm>
            <a:off x="1588655" y="4754384"/>
            <a:ext cx="2266950" cy="981075"/>
          </a:xfrm>
          <a:prstGeom prst="rect">
            <a:avLst/>
          </a:prstGeom>
        </p:spPr>
      </p:pic>
    </p:spTree>
    <p:extLst>
      <p:ext uri="{BB962C8B-B14F-4D97-AF65-F5344CB8AC3E}">
        <p14:creationId xmlns:p14="http://schemas.microsoft.com/office/powerpoint/2010/main" val="10546504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A181D7-A897-1BF0-4370-A615A03DBE8C}"/>
              </a:ext>
            </a:extLst>
          </p:cNvPr>
          <p:cNvSpPr txBox="1"/>
          <p:nvPr/>
        </p:nvSpPr>
        <p:spPr>
          <a:xfrm>
            <a:off x="480291" y="1380897"/>
            <a:ext cx="4794394" cy="400110"/>
          </a:xfrm>
          <a:prstGeom prst="rect">
            <a:avLst/>
          </a:prstGeom>
          <a:noFill/>
        </p:spPr>
        <p:txBody>
          <a:bodyPr wrap="square">
            <a:spAutoFit/>
          </a:bodyPr>
          <a:lstStyle/>
          <a:p>
            <a:r>
              <a:rPr lang="en-US" sz="2000" b="1" dirty="0">
                <a:solidFill>
                  <a:srgbClr val="1869A6"/>
                </a:solidFill>
              </a:rPr>
              <a:t>Validating User Input with While Loop</a:t>
            </a:r>
          </a:p>
        </p:txBody>
      </p:sp>
      <p:sp>
        <p:nvSpPr>
          <p:cNvPr id="3" name="TextBox 2">
            <a:extLst>
              <a:ext uri="{FF2B5EF4-FFF2-40B4-BE49-F238E27FC236}">
                <a16:creationId xmlns:a16="http://schemas.microsoft.com/office/drawing/2014/main" id="{B7A2DDCC-E9B7-7304-AF88-EBE6DEBE7045}"/>
              </a:ext>
            </a:extLst>
          </p:cNvPr>
          <p:cNvSpPr txBox="1"/>
          <p:nvPr/>
        </p:nvSpPr>
        <p:spPr>
          <a:xfrm>
            <a:off x="1598903" y="4282863"/>
            <a:ext cx="6096000" cy="923330"/>
          </a:xfrm>
          <a:prstGeom prst="rect">
            <a:avLst/>
          </a:prstGeom>
          <a:noFill/>
        </p:spPr>
        <p:txBody>
          <a:bodyPr wrap="square">
            <a:spAutoFit/>
          </a:bodyPr>
          <a:lstStyle/>
          <a:p>
            <a:r>
              <a:rPr lang="en-US" dirty="0"/>
              <a:t>This while loop repeatedly asks the user for input until they enter a number greater than 10. The break statement exits the loop when valid input is provided.</a:t>
            </a:r>
          </a:p>
        </p:txBody>
      </p:sp>
      <p:pic>
        <p:nvPicPr>
          <p:cNvPr id="6" name="Picture 5">
            <a:extLst>
              <a:ext uri="{FF2B5EF4-FFF2-40B4-BE49-F238E27FC236}">
                <a16:creationId xmlns:a16="http://schemas.microsoft.com/office/drawing/2014/main" id="{73106EF6-B9FF-A0BF-CFF2-416311C0992D}"/>
              </a:ext>
            </a:extLst>
          </p:cNvPr>
          <p:cNvPicPr>
            <a:picLocks noChangeAspect="1"/>
          </p:cNvPicPr>
          <p:nvPr/>
        </p:nvPicPr>
        <p:blipFill>
          <a:blip r:embed="rId2"/>
          <a:stretch>
            <a:fillRect/>
          </a:stretch>
        </p:blipFill>
        <p:spPr>
          <a:xfrm>
            <a:off x="1723880" y="1941322"/>
            <a:ext cx="4791075" cy="2181225"/>
          </a:xfrm>
          <a:prstGeom prst="rect">
            <a:avLst/>
          </a:prstGeom>
        </p:spPr>
      </p:pic>
    </p:spTree>
    <p:extLst>
      <p:ext uri="{BB962C8B-B14F-4D97-AF65-F5344CB8AC3E}">
        <p14:creationId xmlns:p14="http://schemas.microsoft.com/office/powerpoint/2010/main" val="21106064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79B0A-8F22-B758-783C-68C80BF9C24F}"/>
              </a:ext>
            </a:extLst>
          </p:cNvPr>
          <p:cNvSpPr txBox="1"/>
          <p:nvPr/>
        </p:nvSpPr>
        <p:spPr>
          <a:xfrm>
            <a:off x="544945" y="1436316"/>
            <a:ext cx="4794394" cy="400110"/>
          </a:xfrm>
          <a:prstGeom prst="rect">
            <a:avLst/>
          </a:prstGeom>
          <a:noFill/>
        </p:spPr>
        <p:txBody>
          <a:bodyPr wrap="square">
            <a:spAutoFit/>
          </a:bodyPr>
          <a:lstStyle/>
          <a:p>
            <a:r>
              <a:rPr lang="en-US" sz="2000" b="1" dirty="0">
                <a:solidFill>
                  <a:srgbClr val="1869A6"/>
                </a:solidFill>
              </a:rPr>
              <a:t>Finding the Sum of Digits of a Number</a:t>
            </a:r>
          </a:p>
        </p:txBody>
      </p:sp>
      <p:sp>
        <p:nvSpPr>
          <p:cNvPr id="3" name="TextBox 2">
            <a:extLst>
              <a:ext uri="{FF2B5EF4-FFF2-40B4-BE49-F238E27FC236}">
                <a16:creationId xmlns:a16="http://schemas.microsoft.com/office/drawing/2014/main" id="{85B1F5CA-E1F4-7410-2C0C-4E933ECAE3E1}"/>
              </a:ext>
            </a:extLst>
          </p:cNvPr>
          <p:cNvSpPr txBox="1"/>
          <p:nvPr/>
        </p:nvSpPr>
        <p:spPr>
          <a:xfrm>
            <a:off x="1663557" y="4338282"/>
            <a:ext cx="6096000" cy="923330"/>
          </a:xfrm>
          <a:prstGeom prst="rect">
            <a:avLst/>
          </a:prstGeom>
          <a:noFill/>
        </p:spPr>
        <p:txBody>
          <a:bodyPr wrap="square">
            <a:spAutoFit/>
          </a:bodyPr>
          <a:lstStyle/>
          <a:p>
            <a:r>
              <a:rPr lang="en-US" dirty="0"/>
              <a:t>This while loop calculates the sum of the digits of a given number. It extracts each digit using the modulus operator and adds it to sum_of_digits.</a:t>
            </a:r>
          </a:p>
        </p:txBody>
      </p:sp>
      <p:pic>
        <p:nvPicPr>
          <p:cNvPr id="6" name="Picture 5">
            <a:extLst>
              <a:ext uri="{FF2B5EF4-FFF2-40B4-BE49-F238E27FC236}">
                <a16:creationId xmlns:a16="http://schemas.microsoft.com/office/drawing/2014/main" id="{3D253A45-B40F-EF9E-C2C2-84A075054EF8}"/>
              </a:ext>
            </a:extLst>
          </p:cNvPr>
          <p:cNvPicPr>
            <a:picLocks noChangeAspect="1"/>
          </p:cNvPicPr>
          <p:nvPr/>
        </p:nvPicPr>
        <p:blipFill>
          <a:blip r:embed="rId2"/>
          <a:stretch>
            <a:fillRect/>
          </a:stretch>
        </p:blipFill>
        <p:spPr>
          <a:xfrm>
            <a:off x="1663557" y="1949116"/>
            <a:ext cx="3429000" cy="2276475"/>
          </a:xfrm>
          <a:prstGeom prst="rect">
            <a:avLst/>
          </a:prstGeom>
        </p:spPr>
      </p:pic>
    </p:spTree>
    <p:extLst>
      <p:ext uri="{BB962C8B-B14F-4D97-AF65-F5344CB8AC3E}">
        <p14:creationId xmlns:p14="http://schemas.microsoft.com/office/powerpoint/2010/main" val="6823130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BE8969-82E1-EEA0-3016-F8E5E594A63A}"/>
              </a:ext>
            </a:extLst>
          </p:cNvPr>
          <p:cNvSpPr txBox="1"/>
          <p:nvPr/>
        </p:nvSpPr>
        <p:spPr>
          <a:xfrm>
            <a:off x="434109" y="1371661"/>
            <a:ext cx="4794394" cy="400110"/>
          </a:xfrm>
          <a:prstGeom prst="rect">
            <a:avLst/>
          </a:prstGeom>
          <a:noFill/>
        </p:spPr>
        <p:txBody>
          <a:bodyPr wrap="square">
            <a:spAutoFit/>
          </a:bodyPr>
          <a:lstStyle/>
          <a:p>
            <a:r>
              <a:rPr lang="en-US" sz="2000" b="1" dirty="0">
                <a:solidFill>
                  <a:srgbClr val="1869A6"/>
                </a:solidFill>
              </a:rPr>
              <a:t>Drawing a Simple Pattern Using Loops</a:t>
            </a:r>
          </a:p>
        </p:txBody>
      </p:sp>
      <p:sp>
        <p:nvSpPr>
          <p:cNvPr id="3" name="TextBox 2">
            <a:extLst>
              <a:ext uri="{FF2B5EF4-FFF2-40B4-BE49-F238E27FC236}">
                <a16:creationId xmlns:a16="http://schemas.microsoft.com/office/drawing/2014/main" id="{820BFC87-C33E-E230-53A2-ED184462ADC0}"/>
              </a:ext>
            </a:extLst>
          </p:cNvPr>
          <p:cNvSpPr txBox="1"/>
          <p:nvPr/>
        </p:nvSpPr>
        <p:spPr>
          <a:xfrm>
            <a:off x="1552721" y="4273627"/>
            <a:ext cx="6096000" cy="923330"/>
          </a:xfrm>
          <a:prstGeom prst="rect">
            <a:avLst/>
          </a:prstGeom>
          <a:noFill/>
        </p:spPr>
        <p:txBody>
          <a:bodyPr wrap="square">
            <a:spAutoFit/>
          </a:bodyPr>
          <a:lstStyle/>
          <a:p>
            <a:r>
              <a:rPr lang="en-US" dirty="0"/>
              <a:t>This nested for loop prints a simple right-angled triangle pattern using asterisks. The outer loop controls the number of rows, while the inner loop prints the stars.</a:t>
            </a:r>
          </a:p>
        </p:txBody>
      </p:sp>
      <p:pic>
        <p:nvPicPr>
          <p:cNvPr id="6" name="Picture 5">
            <a:extLst>
              <a:ext uri="{FF2B5EF4-FFF2-40B4-BE49-F238E27FC236}">
                <a16:creationId xmlns:a16="http://schemas.microsoft.com/office/drawing/2014/main" id="{CC0939FD-DF9E-CEA6-167C-EA4B53A373AD}"/>
              </a:ext>
            </a:extLst>
          </p:cNvPr>
          <p:cNvPicPr>
            <a:picLocks noChangeAspect="1"/>
          </p:cNvPicPr>
          <p:nvPr/>
        </p:nvPicPr>
        <p:blipFill>
          <a:blip r:embed="rId2"/>
          <a:stretch>
            <a:fillRect/>
          </a:stretch>
        </p:blipFill>
        <p:spPr>
          <a:xfrm>
            <a:off x="1633825" y="1771771"/>
            <a:ext cx="2809875" cy="2457450"/>
          </a:xfrm>
          <a:prstGeom prst="rect">
            <a:avLst/>
          </a:prstGeom>
        </p:spPr>
      </p:pic>
    </p:spTree>
    <p:extLst>
      <p:ext uri="{BB962C8B-B14F-4D97-AF65-F5344CB8AC3E}">
        <p14:creationId xmlns:p14="http://schemas.microsoft.com/office/powerpoint/2010/main" val="6945084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0E8400-74AB-881C-013D-FC7EC1B3B81A}"/>
              </a:ext>
            </a:extLst>
          </p:cNvPr>
          <p:cNvSpPr txBox="1"/>
          <p:nvPr/>
        </p:nvSpPr>
        <p:spPr>
          <a:xfrm>
            <a:off x="535709" y="1186934"/>
            <a:ext cx="4794394" cy="400110"/>
          </a:xfrm>
          <a:prstGeom prst="rect">
            <a:avLst/>
          </a:prstGeom>
          <a:noFill/>
        </p:spPr>
        <p:txBody>
          <a:bodyPr wrap="square">
            <a:spAutoFit/>
          </a:bodyPr>
          <a:lstStyle/>
          <a:p>
            <a:r>
              <a:rPr lang="en-US" sz="2000" b="1" dirty="0">
                <a:solidFill>
                  <a:srgbClr val="1869A6"/>
                </a:solidFill>
              </a:rPr>
              <a:t>Checking for Palindrome Strings</a:t>
            </a:r>
          </a:p>
        </p:txBody>
      </p:sp>
      <p:sp>
        <p:nvSpPr>
          <p:cNvPr id="3" name="TextBox 2">
            <a:extLst>
              <a:ext uri="{FF2B5EF4-FFF2-40B4-BE49-F238E27FC236}">
                <a16:creationId xmlns:a16="http://schemas.microsoft.com/office/drawing/2014/main" id="{BA0904D9-7F63-0490-A981-A8F831AEE38F}"/>
              </a:ext>
            </a:extLst>
          </p:cNvPr>
          <p:cNvSpPr txBox="1"/>
          <p:nvPr/>
        </p:nvSpPr>
        <p:spPr>
          <a:xfrm>
            <a:off x="1654321" y="4680027"/>
            <a:ext cx="6096000" cy="1200329"/>
          </a:xfrm>
          <a:prstGeom prst="rect">
            <a:avLst/>
          </a:prstGeom>
          <a:noFill/>
        </p:spPr>
        <p:txBody>
          <a:bodyPr wrap="square">
            <a:spAutoFit/>
          </a:bodyPr>
          <a:lstStyle/>
          <a:p>
            <a:r>
              <a:rPr lang="en-US" dirty="0"/>
              <a:t> This for loop checks if a string is a palindrome by comparing characters from the beginning and end moving towards the center. If any mismatch is found, it sets </a:t>
            </a:r>
            <a:r>
              <a:rPr lang="en-US" dirty="0" err="1"/>
              <a:t>is_palindrome</a:t>
            </a:r>
            <a:r>
              <a:rPr lang="en-US" dirty="0"/>
              <a:t> to False and breaks out of the loop.</a:t>
            </a:r>
          </a:p>
        </p:txBody>
      </p:sp>
      <p:pic>
        <p:nvPicPr>
          <p:cNvPr id="6" name="Picture 5">
            <a:extLst>
              <a:ext uri="{FF2B5EF4-FFF2-40B4-BE49-F238E27FC236}">
                <a16:creationId xmlns:a16="http://schemas.microsoft.com/office/drawing/2014/main" id="{F0CD0756-503E-A59F-0C2D-0DF18C3817FA}"/>
              </a:ext>
            </a:extLst>
          </p:cNvPr>
          <p:cNvPicPr>
            <a:picLocks noChangeAspect="1"/>
          </p:cNvPicPr>
          <p:nvPr/>
        </p:nvPicPr>
        <p:blipFill>
          <a:blip r:embed="rId2"/>
          <a:stretch>
            <a:fillRect/>
          </a:stretch>
        </p:blipFill>
        <p:spPr>
          <a:xfrm>
            <a:off x="1654321" y="1587044"/>
            <a:ext cx="3495675" cy="2943225"/>
          </a:xfrm>
          <a:prstGeom prst="rect">
            <a:avLst/>
          </a:prstGeom>
        </p:spPr>
      </p:pic>
    </p:spTree>
    <p:extLst>
      <p:ext uri="{BB962C8B-B14F-4D97-AF65-F5344CB8AC3E}">
        <p14:creationId xmlns:p14="http://schemas.microsoft.com/office/powerpoint/2010/main" val="228828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ADF4DD-45A6-61B9-DBA2-F4C59979DA1E}"/>
              </a:ext>
            </a:extLst>
          </p:cNvPr>
          <p:cNvSpPr txBox="1"/>
          <p:nvPr/>
        </p:nvSpPr>
        <p:spPr>
          <a:xfrm>
            <a:off x="461818" y="1399370"/>
            <a:ext cx="4794394" cy="400110"/>
          </a:xfrm>
          <a:prstGeom prst="rect">
            <a:avLst/>
          </a:prstGeom>
          <a:noFill/>
        </p:spPr>
        <p:txBody>
          <a:bodyPr wrap="square">
            <a:spAutoFit/>
          </a:bodyPr>
          <a:lstStyle/>
          <a:p>
            <a:r>
              <a:rPr lang="en-US" sz="2000" b="1" dirty="0">
                <a:solidFill>
                  <a:srgbClr val="1869A6"/>
                </a:solidFill>
              </a:rPr>
              <a:t>Creating a Dictionary from Two Lists</a:t>
            </a:r>
          </a:p>
        </p:txBody>
      </p:sp>
      <p:sp>
        <p:nvSpPr>
          <p:cNvPr id="3" name="TextBox 2">
            <a:extLst>
              <a:ext uri="{FF2B5EF4-FFF2-40B4-BE49-F238E27FC236}">
                <a16:creationId xmlns:a16="http://schemas.microsoft.com/office/drawing/2014/main" id="{C7142424-36D1-93FC-1776-01D1C304FE87}"/>
              </a:ext>
            </a:extLst>
          </p:cNvPr>
          <p:cNvSpPr txBox="1"/>
          <p:nvPr/>
        </p:nvSpPr>
        <p:spPr>
          <a:xfrm>
            <a:off x="1589666" y="4391939"/>
            <a:ext cx="6096000" cy="923330"/>
          </a:xfrm>
          <a:prstGeom prst="rect">
            <a:avLst/>
          </a:prstGeom>
          <a:noFill/>
        </p:spPr>
        <p:txBody>
          <a:bodyPr wrap="square">
            <a:spAutoFit/>
          </a:bodyPr>
          <a:lstStyle/>
          <a:p>
            <a:r>
              <a:rPr lang="en-US" dirty="0"/>
              <a:t>This for loop iterates over the indices of the keys list and creates a dictionary by associating each key with the corresponding value from the values list.</a:t>
            </a:r>
          </a:p>
        </p:txBody>
      </p:sp>
      <p:pic>
        <p:nvPicPr>
          <p:cNvPr id="6" name="Picture 5">
            <a:extLst>
              <a:ext uri="{FF2B5EF4-FFF2-40B4-BE49-F238E27FC236}">
                <a16:creationId xmlns:a16="http://schemas.microsoft.com/office/drawing/2014/main" id="{EC98D32E-33C7-F7B0-B8F1-1FCD2EC072AF}"/>
              </a:ext>
            </a:extLst>
          </p:cNvPr>
          <p:cNvPicPr>
            <a:picLocks noChangeAspect="1"/>
          </p:cNvPicPr>
          <p:nvPr/>
        </p:nvPicPr>
        <p:blipFill>
          <a:blip r:embed="rId2"/>
          <a:stretch>
            <a:fillRect/>
          </a:stretch>
        </p:blipFill>
        <p:spPr>
          <a:xfrm>
            <a:off x="1716520" y="1928897"/>
            <a:ext cx="4362450" cy="2333625"/>
          </a:xfrm>
          <a:prstGeom prst="rect">
            <a:avLst/>
          </a:prstGeom>
        </p:spPr>
      </p:pic>
    </p:spTree>
    <p:extLst>
      <p:ext uri="{BB962C8B-B14F-4D97-AF65-F5344CB8AC3E}">
        <p14:creationId xmlns:p14="http://schemas.microsoft.com/office/powerpoint/2010/main" val="28493512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42EEC2-644F-8D26-0901-3D10C03E7D0E}"/>
              </a:ext>
            </a:extLst>
          </p:cNvPr>
          <p:cNvSpPr txBox="1"/>
          <p:nvPr/>
        </p:nvSpPr>
        <p:spPr>
          <a:xfrm>
            <a:off x="341746" y="1353189"/>
            <a:ext cx="4794394" cy="400110"/>
          </a:xfrm>
          <a:prstGeom prst="rect">
            <a:avLst/>
          </a:prstGeom>
          <a:noFill/>
        </p:spPr>
        <p:txBody>
          <a:bodyPr wrap="square">
            <a:spAutoFit/>
          </a:bodyPr>
          <a:lstStyle/>
          <a:p>
            <a:r>
              <a:rPr lang="en-US" sz="2000" b="1" dirty="0">
                <a:solidFill>
                  <a:srgbClr val="1869A6"/>
                </a:solidFill>
              </a:rPr>
              <a:t>Simulating a Simple Password Check</a:t>
            </a:r>
          </a:p>
        </p:txBody>
      </p:sp>
      <p:sp>
        <p:nvSpPr>
          <p:cNvPr id="5" name="TextBox 4">
            <a:extLst>
              <a:ext uri="{FF2B5EF4-FFF2-40B4-BE49-F238E27FC236}">
                <a16:creationId xmlns:a16="http://schemas.microsoft.com/office/drawing/2014/main" id="{01FF73DA-D5C1-3A22-5BA1-D57F100EBF82}"/>
              </a:ext>
            </a:extLst>
          </p:cNvPr>
          <p:cNvSpPr txBox="1"/>
          <p:nvPr/>
        </p:nvSpPr>
        <p:spPr>
          <a:xfrm>
            <a:off x="1441884" y="5132508"/>
            <a:ext cx="6096000" cy="1200329"/>
          </a:xfrm>
          <a:prstGeom prst="rect">
            <a:avLst/>
          </a:prstGeom>
          <a:noFill/>
        </p:spPr>
        <p:txBody>
          <a:bodyPr wrap="square">
            <a:spAutoFit/>
          </a:bodyPr>
          <a:lstStyle/>
          <a:p>
            <a:r>
              <a:rPr lang="en-US" dirty="0"/>
              <a:t>This while loop simulates a password check, allowing the user up to three attempts to enter the correct password. If the correct password is entered, the loop breaks. Otherwise, it decrements the attempts and continues.</a:t>
            </a:r>
          </a:p>
        </p:txBody>
      </p:sp>
      <p:pic>
        <p:nvPicPr>
          <p:cNvPr id="8" name="Picture 7">
            <a:extLst>
              <a:ext uri="{FF2B5EF4-FFF2-40B4-BE49-F238E27FC236}">
                <a16:creationId xmlns:a16="http://schemas.microsoft.com/office/drawing/2014/main" id="{0D841ACC-6938-8CC6-A4C9-DBFAA75CF973}"/>
              </a:ext>
            </a:extLst>
          </p:cNvPr>
          <p:cNvPicPr>
            <a:picLocks noChangeAspect="1"/>
          </p:cNvPicPr>
          <p:nvPr/>
        </p:nvPicPr>
        <p:blipFill>
          <a:blip r:embed="rId3"/>
          <a:stretch>
            <a:fillRect/>
          </a:stretch>
        </p:blipFill>
        <p:spPr>
          <a:xfrm>
            <a:off x="1519009" y="1934147"/>
            <a:ext cx="4576991" cy="3094411"/>
          </a:xfrm>
          <a:prstGeom prst="rect">
            <a:avLst/>
          </a:prstGeom>
        </p:spPr>
      </p:pic>
    </p:spTree>
    <p:extLst>
      <p:ext uri="{BB962C8B-B14F-4D97-AF65-F5344CB8AC3E}">
        <p14:creationId xmlns:p14="http://schemas.microsoft.com/office/powerpoint/2010/main" val="4929434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82F039-FE27-FA0C-A473-D700F9E41B7C}"/>
              </a:ext>
            </a:extLst>
          </p:cNvPr>
          <p:cNvSpPr txBox="1"/>
          <p:nvPr/>
        </p:nvSpPr>
        <p:spPr>
          <a:xfrm>
            <a:off x="369454" y="1186934"/>
            <a:ext cx="6687127" cy="400110"/>
          </a:xfrm>
          <a:prstGeom prst="rect">
            <a:avLst/>
          </a:prstGeom>
          <a:noFill/>
        </p:spPr>
        <p:txBody>
          <a:bodyPr wrap="square">
            <a:spAutoFit/>
          </a:bodyPr>
          <a:lstStyle/>
          <a:p>
            <a:r>
              <a:rPr lang="en-US" sz="2000" b="1" dirty="0">
                <a:solidFill>
                  <a:srgbClr val="1869A6"/>
                </a:solidFill>
              </a:rPr>
              <a:t>Generating a Multiplication Table for a Given Number</a:t>
            </a:r>
          </a:p>
        </p:txBody>
      </p:sp>
      <p:sp>
        <p:nvSpPr>
          <p:cNvPr id="3" name="TextBox 2">
            <a:extLst>
              <a:ext uri="{FF2B5EF4-FFF2-40B4-BE49-F238E27FC236}">
                <a16:creationId xmlns:a16="http://schemas.microsoft.com/office/drawing/2014/main" id="{E996ACB0-2D27-72C1-3FC3-0618D3D73773}"/>
              </a:ext>
            </a:extLst>
          </p:cNvPr>
          <p:cNvSpPr txBox="1"/>
          <p:nvPr/>
        </p:nvSpPr>
        <p:spPr>
          <a:xfrm>
            <a:off x="1534249" y="4821479"/>
            <a:ext cx="6096000" cy="923330"/>
          </a:xfrm>
          <a:prstGeom prst="rect">
            <a:avLst/>
          </a:prstGeom>
          <a:noFill/>
        </p:spPr>
        <p:txBody>
          <a:bodyPr wrap="square">
            <a:spAutoFit/>
          </a:bodyPr>
          <a:lstStyle/>
          <a:p>
            <a:r>
              <a:rPr lang="en-US" dirty="0"/>
              <a:t>This for loop generates a multiplication table for the number (7 in this case) up to the specified limit (10). It multiplies the number by each value from 1 to limit and prints the result.</a:t>
            </a:r>
          </a:p>
        </p:txBody>
      </p:sp>
      <p:pic>
        <p:nvPicPr>
          <p:cNvPr id="6" name="Picture 5">
            <a:extLst>
              <a:ext uri="{FF2B5EF4-FFF2-40B4-BE49-F238E27FC236}">
                <a16:creationId xmlns:a16="http://schemas.microsoft.com/office/drawing/2014/main" id="{908A1264-3D77-9E26-0163-63594E5138B8}"/>
              </a:ext>
            </a:extLst>
          </p:cNvPr>
          <p:cNvPicPr>
            <a:picLocks noChangeAspect="1"/>
          </p:cNvPicPr>
          <p:nvPr/>
        </p:nvPicPr>
        <p:blipFill>
          <a:blip r:embed="rId2"/>
          <a:stretch>
            <a:fillRect/>
          </a:stretch>
        </p:blipFill>
        <p:spPr>
          <a:xfrm>
            <a:off x="1730808" y="1590906"/>
            <a:ext cx="3724275" cy="3124200"/>
          </a:xfrm>
          <a:prstGeom prst="rect">
            <a:avLst/>
          </a:prstGeom>
        </p:spPr>
      </p:pic>
    </p:spTree>
    <p:extLst>
      <p:ext uri="{BB962C8B-B14F-4D97-AF65-F5344CB8AC3E}">
        <p14:creationId xmlns:p14="http://schemas.microsoft.com/office/powerpoint/2010/main" val="316318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A414C9-0C04-15A5-0C48-E77DD06B4B65}"/>
              </a:ext>
            </a:extLst>
          </p:cNvPr>
          <p:cNvSpPr txBox="1"/>
          <p:nvPr/>
        </p:nvSpPr>
        <p:spPr>
          <a:xfrm>
            <a:off x="979055" y="1122279"/>
            <a:ext cx="1016000" cy="400110"/>
          </a:xfrm>
          <a:prstGeom prst="rect">
            <a:avLst/>
          </a:prstGeom>
          <a:noFill/>
        </p:spPr>
        <p:txBody>
          <a:bodyPr wrap="square">
            <a:spAutoFit/>
          </a:bodyPr>
          <a:lstStyle/>
          <a:p>
            <a:r>
              <a:rPr lang="en-US" sz="2000" b="1" dirty="0">
                <a:solidFill>
                  <a:srgbClr val="1869A6"/>
                </a:solidFill>
              </a:rPr>
              <a:t>Tuples</a:t>
            </a:r>
            <a:endParaRPr lang="en-US" b="1" dirty="0">
              <a:solidFill>
                <a:srgbClr val="1869A6"/>
              </a:solidFill>
            </a:endParaRPr>
          </a:p>
        </p:txBody>
      </p:sp>
      <p:sp>
        <p:nvSpPr>
          <p:cNvPr id="5" name="TextBox 4">
            <a:extLst>
              <a:ext uri="{FF2B5EF4-FFF2-40B4-BE49-F238E27FC236}">
                <a16:creationId xmlns:a16="http://schemas.microsoft.com/office/drawing/2014/main" id="{C9672B85-57E3-D976-E27C-E68D133AF76B}"/>
              </a:ext>
            </a:extLst>
          </p:cNvPr>
          <p:cNvSpPr txBox="1"/>
          <p:nvPr/>
        </p:nvSpPr>
        <p:spPr>
          <a:xfrm>
            <a:off x="1348509" y="1522389"/>
            <a:ext cx="6096000" cy="646331"/>
          </a:xfrm>
          <a:prstGeom prst="rect">
            <a:avLst/>
          </a:prstGeom>
          <a:noFill/>
        </p:spPr>
        <p:txBody>
          <a:bodyPr wrap="square">
            <a:spAutoFit/>
          </a:bodyPr>
          <a:lstStyle/>
          <a:p>
            <a:r>
              <a:rPr lang="en-US" dirty="0"/>
              <a:t>A tuple is an ordered, immutable collection of items. Once defined, its contents cannot be changed.</a:t>
            </a:r>
          </a:p>
        </p:txBody>
      </p:sp>
      <p:sp>
        <p:nvSpPr>
          <p:cNvPr id="6" name="TextBox 5">
            <a:extLst>
              <a:ext uri="{FF2B5EF4-FFF2-40B4-BE49-F238E27FC236}">
                <a16:creationId xmlns:a16="http://schemas.microsoft.com/office/drawing/2014/main" id="{5115E7D8-0CAF-9F0E-ECA0-D021FCDC89E2}"/>
              </a:ext>
            </a:extLst>
          </p:cNvPr>
          <p:cNvSpPr txBox="1"/>
          <p:nvPr/>
        </p:nvSpPr>
        <p:spPr>
          <a:xfrm>
            <a:off x="1348509" y="2576694"/>
            <a:ext cx="4082472" cy="369332"/>
          </a:xfrm>
          <a:prstGeom prst="rect">
            <a:avLst/>
          </a:prstGeom>
          <a:noFill/>
        </p:spPr>
        <p:txBody>
          <a:bodyPr wrap="square">
            <a:spAutoFit/>
          </a:bodyPr>
          <a:lstStyle/>
          <a:p>
            <a:r>
              <a:rPr lang="en-US" dirty="0"/>
              <a:t>Tuples are defined using parentheses ( )</a:t>
            </a:r>
          </a:p>
        </p:txBody>
      </p:sp>
      <p:sp>
        <p:nvSpPr>
          <p:cNvPr id="7" name="TextBox 6">
            <a:extLst>
              <a:ext uri="{FF2B5EF4-FFF2-40B4-BE49-F238E27FC236}">
                <a16:creationId xmlns:a16="http://schemas.microsoft.com/office/drawing/2014/main" id="{DB780D85-AF30-3669-2FF5-8050705CA332}"/>
              </a:ext>
            </a:extLst>
          </p:cNvPr>
          <p:cNvSpPr txBox="1"/>
          <p:nvPr/>
        </p:nvSpPr>
        <p:spPr>
          <a:xfrm>
            <a:off x="1348509" y="2168720"/>
            <a:ext cx="932872" cy="369332"/>
          </a:xfrm>
          <a:prstGeom prst="rect">
            <a:avLst/>
          </a:prstGeom>
          <a:noFill/>
        </p:spPr>
        <p:txBody>
          <a:bodyPr wrap="square">
            <a:spAutoFit/>
          </a:bodyPr>
          <a:lstStyle/>
          <a:p>
            <a:r>
              <a:rPr lang="en-US" b="1" dirty="0"/>
              <a:t>Syntax</a:t>
            </a:r>
          </a:p>
        </p:txBody>
      </p:sp>
      <p:pic>
        <p:nvPicPr>
          <p:cNvPr id="11" name="Picture 10">
            <a:extLst>
              <a:ext uri="{FF2B5EF4-FFF2-40B4-BE49-F238E27FC236}">
                <a16:creationId xmlns:a16="http://schemas.microsoft.com/office/drawing/2014/main" id="{EFF13534-2A1A-2D88-FA79-4DD3012A5090}"/>
              </a:ext>
            </a:extLst>
          </p:cNvPr>
          <p:cNvPicPr>
            <a:picLocks noChangeAspect="1"/>
          </p:cNvPicPr>
          <p:nvPr/>
        </p:nvPicPr>
        <p:blipFill>
          <a:blip r:embed="rId2"/>
          <a:stretch>
            <a:fillRect/>
          </a:stretch>
        </p:blipFill>
        <p:spPr>
          <a:xfrm>
            <a:off x="1487055" y="3098268"/>
            <a:ext cx="2774692" cy="511464"/>
          </a:xfrm>
          <a:prstGeom prst="rect">
            <a:avLst/>
          </a:prstGeom>
        </p:spPr>
      </p:pic>
      <p:sp>
        <p:nvSpPr>
          <p:cNvPr id="13" name="TextBox 12">
            <a:extLst>
              <a:ext uri="{FF2B5EF4-FFF2-40B4-BE49-F238E27FC236}">
                <a16:creationId xmlns:a16="http://schemas.microsoft.com/office/drawing/2014/main" id="{F7AFCE5B-34DC-3138-2BC5-DEBB791921AC}"/>
              </a:ext>
            </a:extLst>
          </p:cNvPr>
          <p:cNvSpPr txBox="1"/>
          <p:nvPr/>
        </p:nvSpPr>
        <p:spPr>
          <a:xfrm>
            <a:off x="1297709" y="3748181"/>
            <a:ext cx="1394691" cy="369332"/>
          </a:xfrm>
          <a:prstGeom prst="rect">
            <a:avLst/>
          </a:prstGeom>
          <a:noFill/>
        </p:spPr>
        <p:txBody>
          <a:bodyPr wrap="square">
            <a:spAutoFit/>
          </a:bodyPr>
          <a:lstStyle/>
          <a:p>
            <a:r>
              <a:rPr lang="en-US" b="1" dirty="0"/>
              <a:t>Operations</a:t>
            </a:r>
          </a:p>
        </p:txBody>
      </p:sp>
      <p:sp>
        <p:nvSpPr>
          <p:cNvPr id="16" name="TextBox 15">
            <a:extLst>
              <a:ext uri="{FF2B5EF4-FFF2-40B4-BE49-F238E27FC236}">
                <a16:creationId xmlns:a16="http://schemas.microsoft.com/office/drawing/2014/main" id="{06E6B31F-8D86-CFBC-61B5-A131FC538E46}"/>
              </a:ext>
            </a:extLst>
          </p:cNvPr>
          <p:cNvSpPr txBox="1"/>
          <p:nvPr/>
        </p:nvSpPr>
        <p:spPr>
          <a:xfrm>
            <a:off x="1348509" y="4156155"/>
            <a:ext cx="3749964" cy="369332"/>
          </a:xfrm>
          <a:prstGeom prst="rect">
            <a:avLst/>
          </a:prstGeom>
          <a:noFill/>
        </p:spPr>
        <p:txBody>
          <a:bodyPr wrap="square">
            <a:spAutoFit/>
          </a:bodyPr>
          <a:lstStyle/>
          <a:p>
            <a:r>
              <a:rPr lang="en-US" dirty="0"/>
              <a:t>Indexing and Slicing: Similar to lists.</a:t>
            </a:r>
          </a:p>
        </p:txBody>
      </p:sp>
      <p:pic>
        <p:nvPicPr>
          <p:cNvPr id="18" name="Picture 17">
            <a:extLst>
              <a:ext uri="{FF2B5EF4-FFF2-40B4-BE49-F238E27FC236}">
                <a16:creationId xmlns:a16="http://schemas.microsoft.com/office/drawing/2014/main" id="{157C210B-607F-E1D1-7138-65471B653E89}"/>
              </a:ext>
            </a:extLst>
          </p:cNvPr>
          <p:cNvPicPr>
            <a:picLocks noChangeAspect="1"/>
          </p:cNvPicPr>
          <p:nvPr/>
        </p:nvPicPr>
        <p:blipFill>
          <a:blip r:embed="rId3"/>
          <a:stretch>
            <a:fillRect/>
          </a:stretch>
        </p:blipFill>
        <p:spPr>
          <a:xfrm>
            <a:off x="1409381" y="4613735"/>
            <a:ext cx="3048000" cy="714375"/>
          </a:xfrm>
          <a:prstGeom prst="rect">
            <a:avLst/>
          </a:prstGeom>
        </p:spPr>
      </p:pic>
      <p:sp>
        <p:nvSpPr>
          <p:cNvPr id="20" name="TextBox 19">
            <a:extLst>
              <a:ext uri="{FF2B5EF4-FFF2-40B4-BE49-F238E27FC236}">
                <a16:creationId xmlns:a16="http://schemas.microsoft.com/office/drawing/2014/main" id="{37A3E3DA-0A3E-5281-F61B-2FD235A2D222}"/>
              </a:ext>
            </a:extLst>
          </p:cNvPr>
          <p:cNvSpPr txBox="1"/>
          <p:nvPr/>
        </p:nvSpPr>
        <p:spPr>
          <a:xfrm>
            <a:off x="1297709" y="5696974"/>
            <a:ext cx="6096000" cy="646331"/>
          </a:xfrm>
          <a:prstGeom prst="rect">
            <a:avLst/>
          </a:prstGeom>
          <a:noFill/>
        </p:spPr>
        <p:txBody>
          <a:bodyPr wrap="square">
            <a:spAutoFit/>
          </a:bodyPr>
          <a:lstStyle/>
          <a:p>
            <a:r>
              <a:rPr lang="en-US" dirty="0"/>
              <a:t>Cannot change elements, which makes tuples faster for read-only data.</a:t>
            </a:r>
          </a:p>
        </p:txBody>
      </p:sp>
      <p:sp>
        <p:nvSpPr>
          <p:cNvPr id="22" name="TextBox 21">
            <a:extLst>
              <a:ext uri="{FF2B5EF4-FFF2-40B4-BE49-F238E27FC236}">
                <a16:creationId xmlns:a16="http://schemas.microsoft.com/office/drawing/2014/main" id="{C76E5FE4-2B61-B2C7-D6EF-31816999D42A}"/>
              </a:ext>
            </a:extLst>
          </p:cNvPr>
          <p:cNvSpPr txBox="1"/>
          <p:nvPr/>
        </p:nvSpPr>
        <p:spPr>
          <a:xfrm>
            <a:off x="1297709" y="5286179"/>
            <a:ext cx="1584036" cy="369332"/>
          </a:xfrm>
          <a:prstGeom prst="rect">
            <a:avLst/>
          </a:prstGeom>
          <a:noFill/>
        </p:spPr>
        <p:txBody>
          <a:bodyPr wrap="square">
            <a:spAutoFit/>
          </a:bodyPr>
          <a:lstStyle/>
          <a:p>
            <a:r>
              <a:rPr lang="en-US" b="1" dirty="0"/>
              <a:t>Immutability</a:t>
            </a:r>
            <a:endParaRPr lang="en-US" dirty="0"/>
          </a:p>
        </p:txBody>
      </p:sp>
    </p:spTree>
    <p:extLst>
      <p:ext uri="{BB962C8B-B14F-4D97-AF65-F5344CB8AC3E}">
        <p14:creationId xmlns:p14="http://schemas.microsoft.com/office/powerpoint/2010/main" val="263971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80332D-F87E-42C8-C53F-6749386050B9}"/>
              </a:ext>
            </a:extLst>
          </p:cNvPr>
          <p:cNvSpPr txBox="1"/>
          <p:nvPr/>
        </p:nvSpPr>
        <p:spPr>
          <a:xfrm>
            <a:off x="1219201" y="1828561"/>
            <a:ext cx="3297382" cy="369332"/>
          </a:xfrm>
          <a:prstGeom prst="rect">
            <a:avLst/>
          </a:prstGeom>
          <a:noFill/>
        </p:spPr>
        <p:txBody>
          <a:bodyPr wrap="square">
            <a:spAutoFit/>
          </a:bodyPr>
          <a:lstStyle/>
          <a:p>
            <a:r>
              <a:rPr lang="en-US" b="1" dirty="0"/>
              <a:t>Key Characteristics of Tuples</a:t>
            </a:r>
          </a:p>
        </p:txBody>
      </p:sp>
      <p:sp>
        <p:nvSpPr>
          <p:cNvPr id="6" name="TextBox 5">
            <a:extLst>
              <a:ext uri="{FF2B5EF4-FFF2-40B4-BE49-F238E27FC236}">
                <a16:creationId xmlns:a16="http://schemas.microsoft.com/office/drawing/2014/main" id="{571CA31F-1F10-179C-7CA3-CE1514FF8133}"/>
              </a:ext>
            </a:extLst>
          </p:cNvPr>
          <p:cNvSpPr txBox="1"/>
          <p:nvPr/>
        </p:nvSpPr>
        <p:spPr>
          <a:xfrm>
            <a:off x="923637" y="1428451"/>
            <a:ext cx="1016000" cy="400110"/>
          </a:xfrm>
          <a:prstGeom prst="rect">
            <a:avLst/>
          </a:prstGeom>
          <a:noFill/>
        </p:spPr>
        <p:txBody>
          <a:bodyPr wrap="square">
            <a:spAutoFit/>
          </a:bodyPr>
          <a:lstStyle/>
          <a:p>
            <a:r>
              <a:rPr lang="en-US" sz="2000" b="1" dirty="0">
                <a:solidFill>
                  <a:srgbClr val="1869A6"/>
                </a:solidFill>
              </a:rPr>
              <a:t>Tuples</a:t>
            </a:r>
            <a:endParaRPr lang="en-US" b="1" dirty="0">
              <a:solidFill>
                <a:srgbClr val="1869A6"/>
              </a:solidFill>
            </a:endParaRPr>
          </a:p>
        </p:txBody>
      </p:sp>
      <p:sp>
        <p:nvSpPr>
          <p:cNvPr id="8" name="TextBox 7">
            <a:extLst>
              <a:ext uri="{FF2B5EF4-FFF2-40B4-BE49-F238E27FC236}">
                <a16:creationId xmlns:a16="http://schemas.microsoft.com/office/drawing/2014/main" id="{98B626AE-85ED-FE06-05DF-97385E64A4CC}"/>
              </a:ext>
            </a:extLst>
          </p:cNvPr>
          <p:cNvSpPr txBox="1"/>
          <p:nvPr/>
        </p:nvSpPr>
        <p:spPr>
          <a:xfrm>
            <a:off x="1523999" y="2228671"/>
            <a:ext cx="7342909" cy="1200329"/>
          </a:xfrm>
          <a:prstGeom prst="rect">
            <a:avLst/>
          </a:prstGeom>
          <a:noFill/>
        </p:spPr>
        <p:txBody>
          <a:bodyPr wrap="square">
            <a:spAutoFit/>
          </a:bodyPr>
          <a:lstStyle/>
          <a:p>
            <a:pPr marL="285750" indent="-285750">
              <a:buFont typeface="Arial" panose="020B0604020202020204" pitchFamily="34" charset="0"/>
              <a:buChar char="•"/>
            </a:pPr>
            <a:r>
              <a:rPr lang="en-US" b="1" dirty="0"/>
              <a:t>Ordered</a:t>
            </a:r>
            <a:r>
              <a:rPr lang="en-US" dirty="0"/>
              <a:t>: Tuples allow access to items using an index.</a:t>
            </a:r>
          </a:p>
          <a:p>
            <a:pPr marL="285750" indent="-285750">
              <a:buFont typeface="Arial" panose="020B0604020202020204" pitchFamily="34" charset="0"/>
              <a:buChar char="•"/>
            </a:pPr>
            <a:r>
              <a:rPr lang="en-US" b="1" dirty="0"/>
              <a:t>Immutable</a:t>
            </a:r>
            <a:r>
              <a:rPr lang="en-US" dirty="0"/>
              <a:t>: You cannot add, delete, or modify items in a tuple.</a:t>
            </a:r>
          </a:p>
          <a:p>
            <a:pPr marL="285750" indent="-285750">
              <a:buFont typeface="Arial" panose="020B0604020202020204" pitchFamily="34" charset="0"/>
              <a:buChar char="•"/>
            </a:pPr>
            <a:r>
              <a:rPr lang="en-US" b="1" dirty="0"/>
              <a:t>Non-Unique Items</a:t>
            </a:r>
            <a:r>
              <a:rPr lang="en-US" dirty="0"/>
              <a:t>: Tuples can contain duplicate elements.</a:t>
            </a:r>
          </a:p>
          <a:p>
            <a:pPr marL="285750" indent="-285750">
              <a:buFont typeface="Arial" panose="020B0604020202020204" pitchFamily="34" charset="0"/>
              <a:buChar char="•"/>
            </a:pPr>
            <a:r>
              <a:rPr lang="en-US" b="1" dirty="0"/>
              <a:t>Mixed Data Types</a:t>
            </a:r>
            <a:r>
              <a:rPr lang="en-US" dirty="0"/>
              <a:t>: Tuples can hold items of different data types.</a:t>
            </a:r>
          </a:p>
        </p:txBody>
      </p:sp>
    </p:spTree>
    <p:extLst>
      <p:ext uri="{BB962C8B-B14F-4D97-AF65-F5344CB8AC3E}">
        <p14:creationId xmlns:p14="http://schemas.microsoft.com/office/powerpoint/2010/main" val="1064111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EEC3C4-4F47-A659-4476-35E30F59B294}"/>
              </a:ext>
            </a:extLst>
          </p:cNvPr>
          <p:cNvSpPr txBox="1"/>
          <p:nvPr/>
        </p:nvSpPr>
        <p:spPr>
          <a:xfrm>
            <a:off x="1006764" y="1279297"/>
            <a:ext cx="1016000" cy="400110"/>
          </a:xfrm>
          <a:prstGeom prst="rect">
            <a:avLst/>
          </a:prstGeom>
          <a:noFill/>
        </p:spPr>
        <p:txBody>
          <a:bodyPr wrap="square">
            <a:spAutoFit/>
          </a:bodyPr>
          <a:lstStyle/>
          <a:p>
            <a:r>
              <a:rPr lang="en-US" sz="2000" b="1" dirty="0">
                <a:solidFill>
                  <a:srgbClr val="1869A6"/>
                </a:solidFill>
              </a:rPr>
              <a:t>Sets</a:t>
            </a:r>
            <a:endParaRPr lang="en-US" b="1" dirty="0">
              <a:solidFill>
                <a:srgbClr val="1869A6"/>
              </a:solidFill>
            </a:endParaRPr>
          </a:p>
        </p:txBody>
      </p:sp>
      <p:sp>
        <p:nvSpPr>
          <p:cNvPr id="3" name="TextBox 2">
            <a:extLst>
              <a:ext uri="{FF2B5EF4-FFF2-40B4-BE49-F238E27FC236}">
                <a16:creationId xmlns:a16="http://schemas.microsoft.com/office/drawing/2014/main" id="{1D4A4E98-CF66-C51C-8EDE-D38D37A46705}"/>
              </a:ext>
            </a:extLst>
          </p:cNvPr>
          <p:cNvSpPr txBox="1"/>
          <p:nvPr/>
        </p:nvSpPr>
        <p:spPr>
          <a:xfrm>
            <a:off x="1376218" y="1679407"/>
            <a:ext cx="6908800" cy="646331"/>
          </a:xfrm>
          <a:prstGeom prst="rect">
            <a:avLst/>
          </a:prstGeom>
          <a:noFill/>
        </p:spPr>
        <p:txBody>
          <a:bodyPr wrap="square">
            <a:spAutoFit/>
          </a:bodyPr>
          <a:lstStyle/>
          <a:p>
            <a:r>
              <a:rPr lang="en-US" dirty="0"/>
              <a:t>A set is an unordered collection of unique items. Sets are used for membership testing and eliminating duplicate entries.</a:t>
            </a:r>
          </a:p>
        </p:txBody>
      </p:sp>
      <p:sp>
        <p:nvSpPr>
          <p:cNvPr id="4" name="TextBox 3">
            <a:extLst>
              <a:ext uri="{FF2B5EF4-FFF2-40B4-BE49-F238E27FC236}">
                <a16:creationId xmlns:a16="http://schemas.microsoft.com/office/drawing/2014/main" id="{8AC937AA-A11A-B4FB-2725-7C85782EB8F7}"/>
              </a:ext>
            </a:extLst>
          </p:cNvPr>
          <p:cNvSpPr txBox="1"/>
          <p:nvPr/>
        </p:nvSpPr>
        <p:spPr>
          <a:xfrm>
            <a:off x="1376218" y="2733712"/>
            <a:ext cx="6045200" cy="369332"/>
          </a:xfrm>
          <a:prstGeom prst="rect">
            <a:avLst/>
          </a:prstGeom>
          <a:noFill/>
        </p:spPr>
        <p:txBody>
          <a:bodyPr wrap="square">
            <a:spAutoFit/>
          </a:bodyPr>
          <a:lstStyle/>
          <a:p>
            <a:r>
              <a:rPr lang="en-US" dirty="0"/>
              <a:t>Sets are defined using curly braces {} or the set() function</a:t>
            </a:r>
          </a:p>
        </p:txBody>
      </p:sp>
      <p:sp>
        <p:nvSpPr>
          <p:cNvPr id="5" name="TextBox 4">
            <a:extLst>
              <a:ext uri="{FF2B5EF4-FFF2-40B4-BE49-F238E27FC236}">
                <a16:creationId xmlns:a16="http://schemas.microsoft.com/office/drawing/2014/main" id="{502F66C9-61E4-8570-DC89-33F5CDF028C3}"/>
              </a:ext>
            </a:extLst>
          </p:cNvPr>
          <p:cNvSpPr txBox="1"/>
          <p:nvPr/>
        </p:nvSpPr>
        <p:spPr>
          <a:xfrm>
            <a:off x="1376218" y="2325738"/>
            <a:ext cx="932872" cy="369332"/>
          </a:xfrm>
          <a:prstGeom prst="rect">
            <a:avLst/>
          </a:prstGeom>
          <a:noFill/>
        </p:spPr>
        <p:txBody>
          <a:bodyPr wrap="square">
            <a:spAutoFit/>
          </a:bodyPr>
          <a:lstStyle/>
          <a:p>
            <a:r>
              <a:rPr lang="en-US" b="1" dirty="0"/>
              <a:t>Syntax</a:t>
            </a:r>
          </a:p>
        </p:txBody>
      </p:sp>
      <p:sp>
        <p:nvSpPr>
          <p:cNvPr id="7" name="TextBox 6">
            <a:extLst>
              <a:ext uri="{FF2B5EF4-FFF2-40B4-BE49-F238E27FC236}">
                <a16:creationId xmlns:a16="http://schemas.microsoft.com/office/drawing/2014/main" id="{5F6C002C-DBE7-F6D9-2110-F4144A4563E1}"/>
              </a:ext>
            </a:extLst>
          </p:cNvPr>
          <p:cNvSpPr txBox="1"/>
          <p:nvPr/>
        </p:nvSpPr>
        <p:spPr>
          <a:xfrm>
            <a:off x="1325418" y="3905199"/>
            <a:ext cx="1394691" cy="369332"/>
          </a:xfrm>
          <a:prstGeom prst="rect">
            <a:avLst/>
          </a:prstGeom>
          <a:noFill/>
        </p:spPr>
        <p:txBody>
          <a:bodyPr wrap="square">
            <a:spAutoFit/>
          </a:bodyPr>
          <a:lstStyle/>
          <a:p>
            <a:r>
              <a:rPr lang="en-US" b="1" dirty="0"/>
              <a:t>Operations</a:t>
            </a:r>
          </a:p>
        </p:txBody>
      </p:sp>
      <p:pic>
        <p:nvPicPr>
          <p:cNvPr id="13" name="Picture 12">
            <a:extLst>
              <a:ext uri="{FF2B5EF4-FFF2-40B4-BE49-F238E27FC236}">
                <a16:creationId xmlns:a16="http://schemas.microsoft.com/office/drawing/2014/main" id="{C0DB42AB-E5C0-78D7-81D1-0429A312A07A}"/>
              </a:ext>
            </a:extLst>
          </p:cNvPr>
          <p:cNvPicPr>
            <a:picLocks noChangeAspect="1"/>
          </p:cNvPicPr>
          <p:nvPr/>
        </p:nvPicPr>
        <p:blipFill>
          <a:blip r:embed="rId2"/>
          <a:stretch>
            <a:fillRect/>
          </a:stretch>
        </p:blipFill>
        <p:spPr>
          <a:xfrm>
            <a:off x="1376218" y="3187773"/>
            <a:ext cx="3296504" cy="484780"/>
          </a:xfrm>
          <a:prstGeom prst="rect">
            <a:avLst/>
          </a:prstGeom>
        </p:spPr>
      </p:pic>
      <p:sp>
        <p:nvSpPr>
          <p:cNvPr id="16" name="TextBox 15">
            <a:extLst>
              <a:ext uri="{FF2B5EF4-FFF2-40B4-BE49-F238E27FC236}">
                <a16:creationId xmlns:a16="http://schemas.microsoft.com/office/drawing/2014/main" id="{547888F4-310D-84F9-FC36-576E7D79C1BD}"/>
              </a:ext>
            </a:extLst>
          </p:cNvPr>
          <p:cNvSpPr txBox="1"/>
          <p:nvPr/>
        </p:nvSpPr>
        <p:spPr>
          <a:xfrm>
            <a:off x="1376218" y="4274531"/>
            <a:ext cx="6096000" cy="369332"/>
          </a:xfrm>
          <a:prstGeom prst="rect">
            <a:avLst/>
          </a:prstGeom>
          <a:noFill/>
        </p:spPr>
        <p:txBody>
          <a:bodyPr wrap="square">
            <a:spAutoFit/>
          </a:bodyPr>
          <a:lstStyle/>
          <a:p>
            <a:r>
              <a:rPr lang="en-US" dirty="0"/>
              <a:t>Adding Elements: Use add()</a:t>
            </a:r>
          </a:p>
        </p:txBody>
      </p:sp>
      <p:pic>
        <p:nvPicPr>
          <p:cNvPr id="18" name="Picture 17">
            <a:extLst>
              <a:ext uri="{FF2B5EF4-FFF2-40B4-BE49-F238E27FC236}">
                <a16:creationId xmlns:a16="http://schemas.microsoft.com/office/drawing/2014/main" id="{9B90A415-8336-C180-1B7E-5B3C73843D0D}"/>
              </a:ext>
            </a:extLst>
          </p:cNvPr>
          <p:cNvPicPr>
            <a:picLocks noChangeAspect="1"/>
          </p:cNvPicPr>
          <p:nvPr/>
        </p:nvPicPr>
        <p:blipFill>
          <a:blip r:embed="rId3"/>
          <a:stretch>
            <a:fillRect/>
          </a:stretch>
        </p:blipFill>
        <p:spPr>
          <a:xfrm>
            <a:off x="1415752" y="4736196"/>
            <a:ext cx="2983066" cy="369332"/>
          </a:xfrm>
          <a:prstGeom prst="rect">
            <a:avLst/>
          </a:prstGeom>
        </p:spPr>
      </p:pic>
    </p:spTree>
    <p:extLst>
      <p:ext uri="{BB962C8B-B14F-4D97-AF65-F5344CB8AC3E}">
        <p14:creationId xmlns:p14="http://schemas.microsoft.com/office/powerpoint/2010/main" val="3131265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438</TotalTime>
  <Words>2526</Words>
  <Application>Microsoft Office PowerPoint</Application>
  <PresentationFormat>Widescreen</PresentationFormat>
  <Paragraphs>275</Paragraphs>
  <Slides>66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66</vt:i4>
      </vt:variant>
    </vt:vector>
  </HeadingPairs>
  <TitlesOfParts>
    <vt:vector size="7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Nader Genidy</dc:creator>
  <cp:lastModifiedBy>Nader Genidy</cp:lastModifiedBy>
  <cp:revision>28</cp:revision>
  <dcterms:created xsi:type="dcterms:W3CDTF">2024-09-01T20:52:11Z</dcterms:created>
  <dcterms:modified xsi:type="dcterms:W3CDTF">2024-10-02T13:29:38Z</dcterms:modified>
</cp:coreProperties>
</file>