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9A6"/>
    <a:srgbClr val="2AA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91C7-0776-32F9-03C5-7B26DECED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1F2FE-8EA8-B800-6FCB-95B4DEAFA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7CEC7-71C4-95EB-AAE9-8F495984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9FD1D-DFB8-F357-A739-C304A9E8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DFB4-3E0D-1F4D-64B0-73D6DC04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DFA0-AE5B-A6D3-0F88-02B31E64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FF161-0FCC-7282-AC15-5835B6D51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4DB0-0874-C578-FBB8-DDE76ABE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C0BBF-6243-6857-592C-7BC88A73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6D21-A7CD-DF74-C1A5-00A18FEE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4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183C9-A03C-7723-60C1-E05A0CED6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6B9A4-90B5-B9EB-AAFE-F524BD510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B293-C8BC-E5F5-FFF5-0A90A826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68A8-312A-07A8-21C9-00E703E4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AFD12-4013-88FF-F569-2590FBE0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8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355B-ACF1-F321-9B2C-B3C9BA06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81ADB-41D0-9498-65EF-A09C667A9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FB504-6B63-10D5-EF9B-922480BC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0C79-46A3-8C51-C54C-CDD33635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1D80-1BC5-1FEA-9558-6792F84D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5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653E-47B3-D7A2-F043-EFF2A659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5B511-ED6B-250D-5935-F3150135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C5FA1-1303-AB58-1EB9-67119A59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823AD-1558-2C67-24E9-9EEF1D21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7578-9CF7-06CD-8C56-F684C576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A0B-ACA2-4F29-0D85-166080B8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6657-31F1-C542-29F1-38B3A93B1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1D38C-B845-F381-3FC3-D7180C5F7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F1F68-F20B-3542-D2A7-62590E77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3ABDD-4AB7-1010-2DC3-02AF1169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D24DD-6B6D-E160-EDAA-A40EC0BB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5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90-8FFB-FEFF-EE88-72DDE8E8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4D12-A8E4-075D-CA4E-7FEB3D32F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45C90-E7F9-B8E2-6071-5A0D84FE2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243E6-F4EE-A871-2EB6-3CBDA7541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64954-74E9-E622-A80E-8DA84373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F0C8C-F29B-FE19-6EE2-7C804954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6B3DF-7510-83BD-8309-BF9AB05B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6A3F2-129D-2A94-740B-E0F46D91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0177-5B15-E056-66D9-42A7A925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91683-DCCF-0B61-D8CB-87297263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3FC4D-203A-82B5-B8EC-24252198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5F585-91BF-3A54-6614-9D2AFB78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8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4FCA5-AE6C-6AA7-FA37-545EDF9D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C82A6-C88E-4E75-B955-66CC36AE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CE835-255C-DD86-2271-FD557820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2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E5C9-0CD2-4D79-99E2-30490EAB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A414-3DF0-23A4-1BFD-5EE907DFB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A8142-2871-DFA5-104D-D446EE97D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1C8BE-F546-D887-EBB2-E9A8FF76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597F2-4D8D-A916-9ED1-7C38B798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1266B-0E52-C49C-7907-428FC0EB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7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E11B-39FC-6107-AA64-2C29903F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A17D-D983-6283-0685-AC832B350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C7F13-65C1-32EA-FB4A-E66D8F898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CECC6-E601-29A7-D5C0-ABC398A7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546F-B764-49DA-0BB2-60F1FF12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F78B-A9A2-B745-C03F-67E0614E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10609-0110-A31B-6089-E515DE28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8DC95-98FB-FC13-A858-CD65FBA1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EA3A8-AF5C-3891-684A-70ED6873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5CEFD-06AE-484F-ACB9-2A88EDAB519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2931C-2AA6-C00D-4571-A69EE0A7D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D848-CAA4-04DB-E61D-23B2C9115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E5275A-0336-86F3-8B1A-E5E788B08D1F}"/>
              </a:ext>
            </a:extLst>
          </p:cNvPr>
          <p:cNvSpPr txBox="1"/>
          <p:nvPr/>
        </p:nvSpPr>
        <p:spPr>
          <a:xfrm>
            <a:off x="3556291" y="2782669"/>
            <a:ext cx="5079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AAF82"/>
                </a:solidFill>
              </a:rPr>
              <a:t>Python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07547-CEEB-DF47-1870-9E41992054C7}"/>
              </a:ext>
            </a:extLst>
          </p:cNvPr>
          <p:cNvSpPr txBox="1"/>
          <p:nvPr/>
        </p:nvSpPr>
        <p:spPr>
          <a:xfrm>
            <a:off x="3930314" y="3422073"/>
            <a:ext cx="4331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2AAF82"/>
                </a:solidFill>
              </a:rPr>
              <a:t>Session 2: (Functions)</a:t>
            </a:r>
          </a:p>
        </p:txBody>
      </p:sp>
    </p:spTree>
    <p:extLst>
      <p:ext uri="{BB962C8B-B14F-4D97-AF65-F5344CB8AC3E}">
        <p14:creationId xmlns:p14="http://schemas.microsoft.com/office/powerpoint/2010/main" val="17417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8154E9-2812-D454-03A7-809946C96F2E}"/>
              </a:ext>
            </a:extLst>
          </p:cNvPr>
          <p:cNvSpPr txBox="1"/>
          <p:nvPr/>
        </p:nvSpPr>
        <p:spPr>
          <a:xfrm>
            <a:off x="2184400" y="2782669"/>
            <a:ext cx="782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AAF82"/>
                </a:solidFill>
              </a:rPr>
              <a:t>Advanced Function Concepts</a:t>
            </a:r>
          </a:p>
        </p:txBody>
      </p:sp>
    </p:spTree>
    <p:extLst>
      <p:ext uri="{BB962C8B-B14F-4D97-AF65-F5344CB8AC3E}">
        <p14:creationId xmlns:p14="http://schemas.microsoft.com/office/powerpoint/2010/main" val="281878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E0D3A4-5D99-BBCD-D696-1490DB207F26}"/>
              </a:ext>
            </a:extLst>
          </p:cNvPr>
          <p:cNvSpPr txBox="1"/>
          <p:nvPr/>
        </p:nvSpPr>
        <p:spPr>
          <a:xfrm>
            <a:off x="1006763" y="1371662"/>
            <a:ext cx="2401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Lambda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9AB04-0286-2141-A68E-F32633623139}"/>
              </a:ext>
            </a:extLst>
          </p:cNvPr>
          <p:cNvSpPr txBox="1"/>
          <p:nvPr/>
        </p:nvSpPr>
        <p:spPr>
          <a:xfrm>
            <a:off x="1681017" y="1771772"/>
            <a:ext cx="9670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Lambda functions are small, anonymous functions defined using the lambda keyword. They are used for short, simple operations.</a:t>
            </a:r>
          </a:p>
        </p:txBody>
      </p:sp>
    </p:spTree>
    <p:extLst>
      <p:ext uri="{BB962C8B-B14F-4D97-AF65-F5344CB8AC3E}">
        <p14:creationId xmlns:p14="http://schemas.microsoft.com/office/powerpoint/2010/main" val="263165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216A6B-CB44-6960-30EA-517CA0A4D57B}"/>
              </a:ext>
            </a:extLst>
          </p:cNvPr>
          <p:cNvSpPr txBox="1"/>
          <p:nvPr/>
        </p:nvSpPr>
        <p:spPr>
          <a:xfrm>
            <a:off x="1071417" y="1270062"/>
            <a:ext cx="2401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Lambda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5BE90-F7CE-9869-3B3F-BEEE89771165}"/>
              </a:ext>
            </a:extLst>
          </p:cNvPr>
          <p:cNvSpPr txBox="1"/>
          <p:nvPr/>
        </p:nvSpPr>
        <p:spPr>
          <a:xfrm>
            <a:off x="1967345" y="17688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Basic Lambda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18D8D-F45E-A702-44F0-DF48A6D2AF45}"/>
              </a:ext>
            </a:extLst>
          </p:cNvPr>
          <p:cNvSpPr txBox="1"/>
          <p:nvPr/>
        </p:nvSpPr>
        <p:spPr>
          <a:xfrm>
            <a:off x="1967345" y="353070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lambda function is defined to square a number. The output is 25.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6EE7B-EF65-FD3D-FBB9-A05DA7D0B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54" y="2261359"/>
            <a:ext cx="23622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FF680C-D470-D71B-A83A-34F40603CC0F}"/>
              </a:ext>
            </a:extLst>
          </p:cNvPr>
          <p:cNvSpPr txBox="1"/>
          <p:nvPr/>
        </p:nvSpPr>
        <p:spPr>
          <a:xfrm>
            <a:off x="1062181" y="1334716"/>
            <a:ext cx="2401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Lambda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54E09D-BD27-8885-3E9C-A23D86280890}"/>
              </a:ext>
            </a:extLst>
          </p:cNvPr>
          <p:cNvSpPr txBox="1"/>
          <p:nvPr/>
        </p:nvSpPr>
        <p:spPr>
          <a:xfrm>
            <a:off x="1958109" y="18334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Lambda Function with Multiple 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2DA0A-F8A2-6036-8510-67EF924532EC}"/>
              </a:ext>
            </a:extLst>
          </p:cNvPr>
          <p:cNvSpPr txBox="1"/>
          <p:nvPr/>
        </p:nvSpPr>
        <p:spPr>
          <a:xfrm>
            <a:off x="1958109" y="35953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lambda function takes two arguments and multiplies them. The output is 12.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0EBABC-B021-DCBD-CEF4-8B6543F8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09" y="2373746"/>
            <a:ext cx="2949932" cy="9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4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32681-6A3B-7608-0EAA-CF2A029B5B11}"/>
              </a:ext>
            </a:extLst>
          </p:cNvPr>
          <p:cNvSpPr txBox="1"/>
          <p:nvPr/>
        </p:nvSpPr>
        <p:spPr>
          <a:xfrm>
            <a:off x="1052945" y="1260825"/>
            <a:ext cx="2401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Lambda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81AE9-4972-CF30-2226-B367D5AD7BCC}"/>
              </a:ext>
            </a:extLst>
          </p:cNvPr>
          <p:cNvSpPr txBox="1"/>
          <p:nvPr/>
        </p:nvSpPr>
        <p:spPr>
          <a:xfrm>
            <a:off x="1948873" y="17595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Lambda in map()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B82A4-12C8-CC84-6A79-7D65BE4A3A7D}"/>
              </a:ext>
            </a:extLst>
          </p:cNvPr>
          <p:cNvSpPr txBox="1"/>
          <p:nvPr/>
        </p:nvSpPr>
        <p:spPr>
          <a:xfrm>
            <a:off x="1948873" y="35214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map() function applies the lambda function to each element of the list. The result is [1, 4, 9, 16, 25].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AEC105-7F7A-888A-ABBF-DE4F9C0E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73" y="2227573"/>
            <a:ext cx="39909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4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6ABCD-B554-2A8A-01C7-6033FE359976}"/>
              </a:ext>
            </a:extLst>
          </p:cNvPr>
          <p:cNvSpPr txBox="1"/>
          <p:nvPr/>
        </p:nvSpPr>
        <p:spPr>
          <a:xfrm>
            <a:off x="1043708" y="1491735"/>
            <a:ext cx="2401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Lambda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75DEF-E588-5CB3-1F6F-5B87BDCAB60A}"/>
              </a:ext>
            </a:extLst>
          </p:cNvPr>
          <p:cNvSpPr txBox="1"/>
          <p:nvPr/>
        </p:nvSpPr>
        <p:spPr>
          <a:xfrm>
            <a:off x="1939636" y="19904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Lambda in filter()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2292E-0C0D-09E0-0ADD-4DFD20E2DD20}"/>
              </a:ext>
            </a:extLst>
          </p:cNvPr>
          <p:cNvSpPr txBox="1"/>
          <p:nvPr/>
        </p:nvSpPr>
        <p:spPr>
          <a:xfrm>
            <a:off x="1939636" y="37523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filter() function uses the lambda to keep only even numbers. The output is [2, 4, 6].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F9626-5DD5-C546-DADD-55239A0B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6" y="2422692"/>
            <a:ext cx="4762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9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AF39C5-49C7-18FF-29A5-6B9CF8C45706}"/>
              </a:ext>
            </a:extLst>
          </p:cNvPr>
          <p:cNvSpPr txBox="1"/>
          <p:nvPr/>
        </p:nvSpPr>
        <p:spPr>
          <a:xfrm>
            <a:off x="997526" y="1482498"/>
            <a:ext cx="2992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Recursive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C6301-18BE-D37D-9A5A-C0FE94F2C7AC}"/>
              </a:ext>
            </a:extLst>
          </p:cNvPr>
          <p:cNvSpPr txBox="1"/>
          <p:nvPr/>
        </p:nvSpPr>
        <p:spPr>
          <a:xfrm>
            <a:off x="1671780" y="1999825"/>
            <a:ext cx="9670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Recursive functions are functions that call themselves to solve a problem by breaking it down into smaller subproblems.</a:t>
            </a:r>
          </a:p>
        </p:txBody>
      </p:sp>
    </p:spTree>
    <p:extLst>
      <p:ext uri="{BB962C8B-B14F-4D97-AF65-F5344CB8AC3E}">
        <p14:creationId xmlns:p14="http://schemas.microsoft.com/office/powerpoint/2010/main" val="88086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EA0792-CF61-5868-CE09-F62E01081B43}"/>
              </a:ext>
            </a:extLst>
          </p:cNvPr>
          <p:cNvSpPr txBox="1"/>
          <p:nvPr/>
        </p:nvSpPr>
        <p:spPr>
          <a:xfrm>
            <a:off x="1071418" y="1297771"/>
            <a:ext cx="27524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Recursive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D0C49-73A9-1DD3-FFB2-1CC5A2FABBE0}"/>
              </a:ext>
            </a:extLst>
          </p:cNvPr>
          <p:cNvSpPr txBox="1"/>
          <p:nvPr/>
        </p:nvSpPr>
        <p:spPr>
          <a:xfrm>
            <a:off x="1967346" y="1796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Calculating Factorial Using Recursion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74505-D1FD-E44B-52F4-494B11C4115A}"/>
              </a:ext>
            </a:extLst>
          </p:cNvPr>
          <p:cNvSpPr txBox="1"/>
          <p:nvPr/>
        </p:nvSpPr>
        <p:spPr>
          <a:xfrm>
            <a:off x="1967346" y="45948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factorial(n) function calls itself with decremented values of n. It calculates 5! = 5 * 4 * 3 * 2 * 1 = 120.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43B5C-4783-02CB-B8A7-E8062BF8D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05" y="2264519"/>
            <a:ext cx="34671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3B0E9-7B36-E3BA-8F2B-4C9D3AD019EB}"/>
              </a:ext>
            </a:extLst>
          </p:cNvPr>
          <p:cNvSpPr txBox="1"/>
          <p:nvPr/>
        </p:nvSpPr>
        <p:spPr>
          <a:xfrm>
            <a:off x="1052944" y="1343952"/>
            <a:ext cx="27524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Recursive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D8187-11A5-95D1-92F8-8B56029EBB26}"/>
              </a:ext>
            </a:extLst>
          </p:cNvPr>
          <p:cNvSpPr txBox="1"/>
          <p:nvPr/>
        </p:nvSpPr>
        <p:spPr>
          <a:xfrm>
            <a:off x="1948872" y="18427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Fibonacci Sequence Using Recursion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FFDAF-768A-C48E-8624-75901517030C}"/>
              </a:ext>
            </a:extLst>
          </p:cNvPr>
          <p:cNvSpPr txBox="1"/>
          <p:nvPr/>
        </p:nvSpPr>
        <p:spPr>
          <a:xfrm>
            <a:off x="1948872" y="46409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function calculates the Fibonacci number at position n by summing the previous two Fibonacci numbers. The output is 8.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028147-04BB-83A4-BCFB-C868B98B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72" y="2464490"/>
            <a:ext cx="42672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4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6F6C3-2BD9-59EA-84B0-5A682C747594}"/>
              </a:ext>
            </a:extLst>
          </p:cNvPr>
          <p:cNvSpPr txBox="1"/>
          <p:nvPr/>
        </p:nvSpPr>
        <p:spPr>
          <a:xfrm>
            <a:off x="1071417" y="1371662"/>
            <a:ext cx="2992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Higher-Order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93C0F-6712-3D39-1766-388FFE9F6610}"/>
              </a:ext>
            </a:extLst>
          </p:cNvPr>
          <p:cNvSpPr txBox="1"/>
          <p:nvPr/>
        </p:nvSpPr>
        <p:spPr>
          <a:xfrm>
            <a:off x="1745671" y="1888989"/>
            <a:ext cx="9670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Higher-order functions are functions that can take other functions as arguments or return them as results.</a:t>
            </a:r>
          </a:p>
        </p:txBody>
      </p:sp>
    </p:spTree>
    <p:extLst>
      <p:ext uri="{BB962C8B-B14F-4D97-AF65-F5344CB8AC3E}">
        <p14:creationId xmlns:p14="http://schemas.microsoft.com/office/powerpoint/2010/main" val="387704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F3E1C-471C-62F8-31CA-8189B1E7DCAB}"/>
              </a:ext>
            </a:extLst>
          </p:cNvPr>
          <p:cNvSpPr txBox="1"/>
          <p:nvPr/>
        </p:nvSpPr>
        <p:spPr>
          <a:xfrm>
            <a:off x="1723541" y="1283228"/>
            <a:ext cx="17456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1869A6"/>
                </a:solidFill>
              </a:rPr>
              <a:t>Agenda</a:t>
            </a:r>
            <a:r>
              <a:rPr lang="en-US" sz="2800" dirty="0">
                <a:solidFill>
                  <a:srgbClr val="1869A6"/>
                </a:solidFill>
              </a:rPr>
              <a:t>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395798-C975-A726-FFB4-1BECBA712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219576"/>
              </p:ext>
            </p:extLst>
          </p:nvPr>
        </p:nvGraphicFramePr>
        <p:xfrm>
          <a:off x="2596378" y="2225964"/>
          <a:ext cx="6999244" cy="1474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11">
                  <a:extLst>
                    <a:ext uri="{9D8B030D-6E8A-4147-A177-3AD203B41FA5}">
                      <a16:colId xmlns:a16="http://schemas.microsoft.com/office/drawing/2014/main" val="2296649913"/>
                    </a:ext>
                  </a:extLst>
                </a:gridCol>
                <a:gridCol w="6430933">
                  <a:extLst>
                    <a:ext uri="{9D8B030D-6E8A-4147-A177-3AD203B41FA5}">
                      <a16:colId xmlns:a16="http://schemas.microsoft.com/office/drawing/2014/main" val="4021298204"/>
                    </a:ext>
                  </a:extLst>
                </a:gridCol>
              </a:tblGrid>
              <a:tr h="4821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9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Defining and Using Functions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9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08899"/>
                  </a:ext>
                </a:extLst>
              </a:tr>
              <a:tr h="4964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9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Advanced Function Concepts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9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344712"/>
                  </a:ext>
                </a:extLst>
              </a:tr>
              <a:tr h="4964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9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Practical Examples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9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05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965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FCD641-9DB2-2CBC-9EE8-6FD157C51E94}"/>
              </a:ext>
            </a:extLst>
          </p:cNvPr>
          <p:cNvSpPr txBox="1"/>
          <p:nvPr/>
        </p:nvSpPr>
        <p:spPr>
          <a:xfrm>
            <a:off x="1025235" y="1316243"/>
            <a:ext cx="3398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Higher-Order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AF17A-3DC1-F1D8-C100-4C619B93056C}"/>
              </a:ext>
            </a:extLst>
          </p:cNvPr>
          <p:cNvSpPr txBox="1"/>
          <p:nvPr/>
        </p:nvSpPr>
        <p:spPr>
          <a:xfrm>
            <a:off x="1921163" y="18150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a Function as an Argument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FC64B-8E64-D0CB-D208-7E85A4DB6210}"/>
              </a:ext>
            </a:extLst>
          </p:cNvPr>
          <p:cNvSpPr txBox="1"/>
          <p:nvPr/>
        </p:nvSpPr>
        <p:spPr>
          <a:xfrm>
            <a:off x="1921162" y="4613275"/>
            <a:ext cx="6225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apply_operation(a, b, operation) function takes another function (add) as an argument and applies it. The output is 8.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4FCC2-F84C-E0FA-449F-560A0C6BC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2" y="2282991"/>
            <a:ext cx="32670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02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8C361A-6919-2F0A-93CD-180410658244}"/>
              </a:ext>
            </a:extLst>
          </p:cNvPr>
          <p:cNvSpPr txBox="1"/>
          <p:nvPr/>
        </p:nvSpPr>
        <p:spPr>
          <a:xfrm>
            <a:off x="997526" y="1380898"/>
            <a:ext cx="3398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Higher-Order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8932E-8D7E-0204-361D-5839CEEAB894}"/>
              </a:ext>
            </a:extLst>
          </p:cNvPr>
          <p:cNvSpPr txBox="1"/>
          <p:nvPr/>
        </p:nvSpPr>
        <p:spPr>
          <a:xfrm>
            <a:off x="1893454" y="18796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Returning a Function from Another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E79E1-DFAF-6769-5A41-C8199F96358C}"/>
              </a:ext>
            </a:extLst>
          </p:cNvPr>
          <p:cNvSpPr txBox="1"/>
          <p:nvPr/>
        </p:nvSpPr>
        <p:spPr>
          <a:xfrm>
            <a:off x="1893453" y="4677930"/>
            <a:ext cx="6225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outer_function() returns an inner_function that prints a message. When greet() is called, it prints "Hello!".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7D236-8096-0ED3-1E4D-34266EB0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704" y="2352570"/>
            <a:ext cx="29527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078424-68F3-4C84-0E40-4F2489E6A66D}"/>
              </a:ext>
            </a:extLst>
          </p:cNvPr>
          <p:cNvSpPr txBox="1"/>
          <p:nvPr/>
        </p:nvSpPr>
        <p:spPr>
          <a:xfrm>
            <a:off x="3048000" y="2782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AAF82"/>
                </a:solidFill>
              </a:rPr>
              <a:t>Practical Examples</a:t>
            </a:r>
          </a:p>
        </p:txBody>
      </p:sp>
    </p:spTree>
    <p:extLst>
      <p:ext uri="{BB962C8B-B14F-4D97-AF65-F5344CB8AC3E}">
        <p14:creationId xmlns:p14="http://schemas.microsoft.com/office/powerpoint/2010/main" val="3034232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B8C97-52AF-DAE6-6602-15605DFFE10D}"/>
              </a:ext>
            </a:extLst>
          </p:cNvPr>
          <p:cNvSpPr txBox="1"/>
          <p:nvPr/>
        </p:nvSpPr>
        <p:spPr>
          <a:xfrm>
            <a:off x="443345" y="1371661"/>
            <a:ext cx="605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Calculating Average of Numbers Using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F693B-80C6-DB11-B4CB-08406F419985}"/>
              </a:ext>
            </a:extLst>
          </p:cNvPr>
          <p:cNvSpPr txBox="1"/>
          <p:nvPr/>
        </p:nvSpPr>
        <p:spPr>
          <a:xfrm>
            <a:off x="1958108" y="40663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function calculates the average of a list of numbers. The output is 30.0.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75653-E5BD-C809-0433-2DAC94218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411772"/>
            <a:ext cx="3848100" cy="1495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D1FD54-DDA5-21F2-9B1E-FE989782956E}"/>
              </a:ext>
            </a:extLst>
          </p:cNvPr>
          <p:cNvSpPr txBox="1"/>
          <p:nvPr/>
        </p:nvSpPr>
        <p:spPr>
          <a:xfrm>
            <a:off x="2032000" y="19443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Calculating Average of Numbers 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3285399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18DCD3-F154-FF4C-1094-8977D2FA705C}"/>
              </a:ext>
            </a:extLst>
          </p:cNvPr>
          <p:cNvSpPr txBox="1"/>
          <p:nvPr/>
        </p:nvSpPr>
        <p:spPr>
          <a:xfrm>
            <a:off x="397164" y="1223879"/>
            <a:ext cx="605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Calculating Average of Numbers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9FBB2-D703-D163-4252-940D6576B979}"/>
              </a:ext>
            </a:extLst>
          </p:cNvPr>
          <p:cNvSpPr txBox="1"/>
          <p:nvPr/>
        </p:nvSpPr>
        <p:spPr>
          <a:xfrm>
            <a:off x="1985819" y="46016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function iterates over a list of words and returns the longest one. The output is "banana".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6ADD2-5F84-354F-D975-E53D5BCCD7B4}"/>
              </a:ext>
            </a:extLst>
          </p:cNvPr>
          <p:cNvSpPr txBox="1"/>
          <p:nvPr/>
        </p:nvSpPr>
        <p:spPr>
          <a:xfrm>
            <a:off x="1985819" y="1796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Finding the Longest Word in a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E6447-47B8-AAB1-9D20-2CA413AF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19" y="2202658"/>
            <a:ext cx="4038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79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E4F7FB-FD86-EC7B-C090-DE73F590F9F8}"/>
              </a:ext>
            </a:extLst>
          </p:cNvPr>
          <p:cNvSpPr txBox="1"/>
          <p:nvPr/>
        </p:nvSpPr>
        <p:spPr>
          <a:xfrm>
            <a:off x="378691" y="1270062"/>
            <a:ext cx="605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Calculating Average of Numbers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491B4-B9D1-4FCC-26F6-28E62FEDFA92}"/>
              </a:ext>
            </a:extLst>
          </p:cNvPr>
          <p:cNvSpPr txBox="1"/>
          <p:nvPr/>
        </p:nvSpPr>
        <p:spPr>
          <a:xfrm>
            <a:off x="1967346" y="48140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The is_prime(n) function checks if a number is prime by testing divisibility up to its square root. The output is True.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9869A-7952-3ACD-1C00-5ACC8E8A3F5D}"/>
              </a:ext>
            </a:extLst>
          </p:cNvPr>
          <p:cNvSpPr txBox="1"/>
          <p:nvPr/>
        </p:nvSpPr>
        <p:spPr>
          <a:xfrm>
            <a:off x="1967346" y="18427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Checking if a Number is Prime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CD0AD-A416-D3DE-E6E0-74103DD0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63" y="2253603"/>
            <a:ext cx="35052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4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0B48B1-2A7B-FA49-CFC6-CA2839BA46DA}"/>
              </a:ext>
            </a:extLst>
          </p:cNvPr>
          <p:cNvSpPr txBox="1"/>
          <p:nvPr/>
        </p:nvSpPr>
        <p:spPr>
          <a:xfrm>
            <a:off x="397164" y="1307007"/>
            <a:ext cx="605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Calculating Average of Numbers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20730-C3B4-7385-3CD6-73210A96A4A8}"/>
              </a:ext>
            </a:extLst>
          </p:cNvPr>
          <p:cNvSpPr txBox="1"/>
          <p:nvPr/>
        </p:nvSpPr>
        <p:spPr>
          <a:xfrm>
            <a:off x="1985819" y="48510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Two functions convert temperatures between Celsius and Fahrenheit. The output is 77.0 and 25.0.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7A6D2-27A0-4BA5-0D20-1E3AC8973F50}"/>
              </a:ext>
            </a:extLst>
          </p:cNvPr>
          <p:cNvSpPr txBox="1"/>
          <p:nvPr/>
        </p:nvSpPr>
        <p:spPr>
          <a:xfrm>
            <a:off x="1985819" y="18796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Converting Temperature Units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E3083-4B57-15C9-45D3-940A5CBE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19" y="2336944"/>
            <a:ext cx="46005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17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455A2-3861-4117-18C9-3C9E15F6EF3B}"/>
              </a:ext>
            </a:extLst>
          </p:cNvPr>
          <p:cNvSpPr txBox="1"/>
          <p:nvPr/>
        </p:nvSpPr>
        <p:spPr>
          <a:xfrm>
            <a:off x="369455" y="1325480"/>
            <a:ext cx="605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Calculating Average of Numbers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01A7A8-2B00-FF02-0135-D246DC3177E8}"/>
              </a:ext>
            </a:extLst>
          </p:cNvPr>
          <p:cNvSpPr txBox="1"/>
          <p:nvPr/>
        </p:nvSpPr>
        <p:spPr>
          <a:xfrm>
            <a:off x="1958109" y="4327057"/>
            <a:ext cx="833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function square_list(numbers) uses list comprehension to generate a list of squares for the given input list. It iterates over each number, squares it, and creates a new list with these squared values. The output is [1, 4, 9, 16, 25].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D6F07-44DA-C8F6-6300-360F79094D78}"/>
              </a:ext>
            </a:extLst>
          </p:cNvPr>
          <p:cNvSpPr txBox="1"/>
          <p:nvPr/>
        </p:nvSpPr>
        <p:spPr>
          <a:xfrm>
            <a:off x="1958109" y="1898135"/>
            <a:ext cx="740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Generating a List of Squares Using List Comprehension and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1E472-8731-2293-0B62-3EFCF9D6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64" y="2440012"/>
            <a:ext cx="4038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40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5A0F39-25AF-1026-6EF9-D90719F0B256}"/>
              </a:ext>
            </a:extLst>
          </p:cNvPr>
          <p:cNvSpPr txBox="1"/>
          <p:nvPr/>
        </p:nvSpPr>
        <p:spPr>
          <a:xfrm>
            <a:off x="350981" y="1371661"/>
            <a:ext cx="605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Calculating Average of Numbers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AE77D-1F24-58F3-1618-27DFAA9E76C9}"/>
              </a:ext>
            </a:extLst>
          </p:cNvPr>
          <p:cNvSpPr txBox="1"/>
          <p:nvPr/>
        </p:nvSpPr>
        <p:spPr>
          <a:xfrm>
            <a:off x="1939635" y="4271638"/>
            <a:ext cx="833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function convert_to_uppercase(words) uses list comprehension to iterate over each word in the input list, converting each word to uppercase. The output is ['HELLO', 'WORLD', 'PYTHON', 'FUNCTIONS'].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EDFDF-CC2C-210E-EF24-8B37B0A1FDED}"/>
              </a:ext>
            </a:extLst>
          </p:cNvPr>
          <p:cNvSpPr txBox="1"/>
          <p:nvPr/>
        </p:nvSpPr>
        <p:spPr>
          <a:xfrm>
            <a:off x="1939635" y="1944316"/>
            <a:ext cx="740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Converting a List of Strings to Uppercase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70F7B-F4AA-9404-657F-DA82447B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5" y="2421719"/>
            <a:ext cx="48387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49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DB1B2-9B34-5CF0-493A-D43F3E4532E3}"/>
              </a:ext>
            </a:extLst>
          </p:cNvPr>
          <p:cNvSpPr txBox="1"/>
          <p:nvPr/>
        </p:nvSpPr>
        <p:spPr>
          <a:xfrm>
            <a:off x="341746" y="1353189"/>
            <a:ext cx="605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Calculating Average of Numbers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9FDEF-0B7E-451E-E60D-FCB976EA6B2D}"/>
              </a:ext>
            </a:extLst>
          </p:cNvPr>
          <p:cNvSpPr txBox="1"/>
          <p:nvPr/>
        </p:nvSpPr>
        <p:spPr>
          <a:xfrm>
            <a:off x="1930400" y="4687276"/>
            <a:ext cx="833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function calculate_total_price(prices, tax_rate) calculates the total price of items in the list and then applies the tax rate. The output is 660.0.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D5F04-D23F-5391-72E2-8C2903727FB2}"/>
              </a:ext>
            </a:extLst>
          </p:cNvPr>
          <p:cNvSpPr txBox="1"/>
          <p:nvPr/>
        </p:nvSpPr>
        <p:spPr>
          <a:xfrm>
            <a:off x="1930400" y="1925844"/>
            <a:ext cx="740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Calculating the Total Price Including Tax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D06D78-5BE1-3A01-327B-F4ED4950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295176"/>
            <a:ext cx="5743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2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928387-C099-463A-05EE-041A0CDAC233}"/>
              </a:ext>
            </a:extLst>
          </p:cNvPr>
          <p:cNvSpPr txBox="1"/>
          <p:nvPr/>
        </p:nvSpPr>
        <p:spPr>
          <a:xfrm>
            <a:off x="2179782" y="2782669"/>
            <a:ext cx="7832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AAF82"/>
                </a:solidFill>
              </a:rPr>
              <a:t>Defining and 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1402586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BD695A-7323-5525-B2E4-58754C34B7FF}"/>
              </a:ext>
            </a:extLst>
          </p:cNvPr>
          <p:cNvSpPr txBox="1"/>
          <p:nvPr/>
        </p:nvSpPr>
        <p:spPr>
          <a:xfrm>
            <a:off x="397164" y="1362425"/>
            <a:ext cx="605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Calculating Average of Numbers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E8506-3BBD-BA89-8E66-43FE50A3387A}"/>
              </a:ext>
            </a:extLst>
          </p:cNvPr>
          <p:cNvSpPr txBox="1"/>
          <p:nvPr/>
        </p:nvSpPr>
        <p:spPr>
          <a:xfrm>
            <a:off x="1985818" y="4696512"/>
            <a:ext cx="833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function find_min_max(numbers) uses the built-in min() and max() functions to find the smallest and largest numbers in the input list. The output is 2 (minimum) and 9 (maximum).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CBD2D-07F4-5F14-E61A-509ED2440E1C}"/>
              </a:ext>
            </a:extLst>
          </p:cNvPr>
          <p:cNvSpPr txBox="1"/>
          <p:nvPr/>
        </p:nvSpPr>
        <p:spPr>
          <a:xfrm>
            <a:off x="1985818" y="1935080"/>
            <a:ext cx="740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Finding the Minimum and Maximum Values in a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D194E-F3B4-8B5D-1BBE-DF3491BF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18" y="2341309"/>
            <a:ext cx="37623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47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4D13A-4F3A-3308-F0B1-E0D041FF5EA9}"/>
              </a:ext>
            </a:extLst>
          </p:cNvPr>
          <p:cNvSpPr txBox="1"/>
          <p:nvPr/>
        </p:nvSpPr>
        <p:spPr>
          <a:xfrm>
            <a:off x="424873" y="1353188"/>
            <a:ext cx="605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Calculating Average of Numbers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129E2-FA77-A6CB-2922-E441E2D40C16}"/>
              </a:ext>
            </a:extLst>
          </p:cNvPr>
          <p:cNvSpPr txBox="1"/>
          <p:nvPr/>
        </p:nvSpPr>
        <p:spPr>
          <a:xfrm>
            <a:off x="2013527" y="4687275"/>
            <a:ext cx="833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function is_valid_email(email) checks if a given string contains "@" and a "." after the "@", which are basic checks for a valid email format. The output is True.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89464-9BE5-B3D3-584A-AD646DFCDFB5}"/>
              </a:ext>
            </a:extLst>
          </p:cNvPr>
          <p:cNvSpPr txBox="1"/>
          <p:nvPr/>
        </p:nvSpPr>
        <p:spPr>
          <a:xfrm>
            <a:off x="2013527" y="1925843"/>
            <a:ext cx="740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Checking if a String is a Valid Email Address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D952A-6AEF-162C-1374-53303C0C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27" y="2579722"/>
            <a:ext cx="45720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50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1DAB2A-0CD1-F9CA-91E4-1D55190DCE4B}"/>
              </a:ext>
            </a:extLst>
          </p:cNvPr>
          <p:cNvSpPr txBox="1"/>
          <p:nvPr/>
        </p:nvSpPr>
        <p:spPr>
          <a:xfrm>
            <a:off x="397164" y="1233116"/>
            <a:ext cx="605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Calculating Average of Numbers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11229-AE96-8362-77D3-E73397F880EA}"/>
              </a:ext>
            </a:extLst>
          </p:cNvPr>
          <p:cNvSpPr txBox="1"/>
          <p:nvPr/>
        </p:nvSpPr>
        <p:spPr>
          <a:xfrm>
            <a:off x="1985817" y="5126427"/>
            <a:ext cx="90978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function count_character_frequency(text) counts the occurrences of each character in the input string and returns a dictionary with characters as keys and their frequencies as values. The output is {'h': 1, 'e': 1, 'l': 3, 'o': 2, ' ': 1, 'w': 1, 'r': 1, 'd': 1}.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655F4-05D1-FBBE-A92F-E312E59FA380}"/>
              </a:ext>
            </a:extLst>
          </p:cNvPr>
          <p:cNvSpPr txBox="1"/>
          <p:nvPr/>
        </p:nvSpPr>
        <p:spPr>
          <a:xfrm>
            <a:off x="1985818" y="1805771"/>
            <a:ext cx="740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Counting the Frequency of Each Character in a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56929-B1EE-C6BF-6824-11B0D6BE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17" y="2175103"/>
            <a:ext cx="67437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9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92C8E-4353-C719-3D71-8E91E9C88E3E}"/>
              </a:ext>
            </a:extLst>
          </p:cNvPr>
          <p:cNvSpPr txBox="1"/>
          <p:nvPr/>
        </p:nvSpPr>
        <p:spPr>
          <a:xfrm>
            <a:off x="221673" y="1535760"/>
            <a:ext cx="4073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869A6"/>
                </a:solidFill>
              </a:rPr>
              <a:t>Defining and Using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BD78C-A3F1-E1B5-1A3A-3332BF4F4326}"/>
              </a:ext>
            </a:extLst>
          </p:cNvPr>
          <p:cNvSpPr txBox="1"/>
          <p:nvPr/>
        </p:nvSpPr>
        <p:spPr>
          <a:xfrm>
            <a:off x="1588654" y="1935870"/>
            <a:ext cx="9993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Functions are blocks of reusable code that perform a specific task. They help organize code into smaller, manageable pieces and can be used multiple times throughout a program.</a:t>
            </a:r>
          </a:p>
        </p:txBody>
      </p:sp>
    </p:spTree>
    <p:extLst>
      <p:ext uri="{BB962C8B-B14F-4D97-AF65-F5344CB8AC3E}">
        <p14:creationId xmlns:p14="http://schemas.microsoft.com/office/powerpoint/2010/main" val="346994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2D455D-C9B4-3F5C-11E9-4805494A2B29}"/>
              </a:ext>
            </a:extLst>
          </p:cNvPr>
          <p:cNvSpPr txBox="1"/>
          <p:nvPr/>
        </p:nvSpPr>
        <p:spPr>
          <a:xfrm>
            <a:off x="212436" y="1351032"/>
            <a:ext cx="4073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869A6"/>
                </a:solidFill>
              </a:rPr>
              <a:t>Defining and Using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FC141-7559-6A28-E1EC-1CB1199B46C7}"/>
              </a:ext>
            </a:extLst>
          </p:cNvPr>
          <p:cNvSpPr txBox="1"/>
          <p:nvPr/>
        </p:nvSpPr>
        <p:spPr>
          <a:xfrm>
            <a:off x="1671781" y="1916606"/>
            <a:ext cx="359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Basic Function Definition and Call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F8E57-EB33-7CE2-918B-15DF79EC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97" y="2451402"/>
            <a:ext cx="2647950" cy="1257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C45D5F-9314-D2C5-DDF3-D0E4F07C18BF}"/>
              </a:ext>
            </a:extLst>
          </p:cNvPr>
          <p:cNvSpPr txBox="1"/>
          <p:nvPr/>
        </p:nvSpPr>
        <p:spPr>
          <a:xfrm>
            <a:off x="1671781" y="38782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function named greet() is defined with no parameters. When greet() is called, it prints "Hello, world!".</a:t>
            </a:r>
          </a:p>
        </p:txBody>
      </p:sp>
    </p:spTree>
    <p:extLst>
      <p:ext uri="{BB962C8B-B14F-4D97-AF65-F5344CB8AC3E}">
        <p14:creationId xmlns:p14="http://schemas.microsoft.com/office/powerpoint/2010/main" val="269715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ABF0B6-7BAB-29C2-BF9A-808410C8B467}"/>
              </a:ext>
            </a:extLst>
          </p:cNvPr>
          <p:cNvSpPr txBox="1"/>
          <p:nvPr/>
        </p:nvSpPr>
        <p:spPr>
          <a:xfrm>
            <a:off x="277091" y="1369505"/>
            <a:ext cx="4073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869A6"/>
                </a:solidFill>
              </a:rPr>
              <a:t>Defining and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19EDE-6017-9D77-FE9C-812524460E7C}"/>
              </a:ext>
            </a:extLst>
          </p:cNvPr>
          <p:cNvSpPr txBox="1"/>
          <p:nvPr/>
        </p:nvSpPr>
        <p:spPr>
          <a:xfrm>
            <a:off x="1736436" y="1935079"/>
            <a:ext cx="359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with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199B4-8E8B-79DB-D157-13CD1C273DE5}"/>
              </a:ext>
            </a:extLst>
          </p:cNvPr>
          <p:cNvSpPr txBox="1"/>
          <p:nvPr/>
        </p:nvSpPr>
        <p:spPr>
          <a:xfrm>
            <a:off x="1736436" y="411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function add(a, b) takes two parameters and returns their sum. Calling add(5, 3) results in 8 being printed.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D1C85-A648-FBE3-45E9-C8C9F78FD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43" y="2304411"/>
            <a:ext cx="21145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6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CFE295-16FD-7C87-F64E-0B79AD457FAE}"/>
              </a:ext>
            </a:extLst>
          </p:cNvPr>
          <p:cNvSpPr txBox="1"/>
          <p:nvPr/>
        </p:nvSpPr>
        <p:spPr>
          <a:xfrm>
            <a:off x="230909" y="1378741"/>
            <a:ext cx="4073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869A6"/>
                </a:solidFill>
              </a:rPr>
              <a:t>Defining and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7CCCA-BB50-9508-62CB-DB9986FA0221}"/>
              </a:ext>
            </a:extLst>
          </p:cNvPr>
          <p:cNvSpPr txBox="1"/>
          <p:nvPr/>
        </p:nvSpPr>
        <p:spPr>
          <a:xfrm>
            <a:off x="1690254" y="1944315"/>
            <a:ext cx="426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with Default Parameter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13EA7-ECA3-2AA7-49CE-D16F2334F0D4}"/>
              </a:ext>
            </a:extLst>
          </p:cNvPr>
          <p:cNvSpPr txBox="1"/>
          <p:nvPr/>
        </p:nvSpPr>
        <p:spPr>
          <a:xfrm>
            <a:off x="1690254" y="412507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function greet(name="Guest") has a default parameter value. If no argument is provided, it defaults to "Guest".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A35AE4-AB6F-EEB7-F729-BBBDA89BC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75" y="2313647"/>
            <a:ext cx="2686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1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9BCB8A-8D85-096F-CF3B-40FA001FB666}"/>
              </a:ext>
            </a:extLst>
          </p:cNvPr>
          <p:cNvSpPr txBox="1"/>
          <p:nvPr/>
        </p:nvSpPr>
        <p:spPr>
          <a:xfrm>
            <a:off x="212437" y="1314087"/>
            <a:ext cx="4073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869A6"/>
                </a:solidFill>
              </a:rPr>
              <a:t>Defining and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458B8-439C-08D0-CF41-F139B811DB5F}"/>
              </a:ext>
            </a:extLst>
          </p:cNvPr>
          <p:cNvSpPr txBox="1"/>
          <p:nvPr/>
        </p:nvSpPr>
        <p:spPr>
          <a:xfrm>
            <a:off x="1671782" y="1879661"/>
            <a:ext cx="426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Returning Multiple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B16D8-84E0-F844-D302-6BFD590E2FE5}"/>
              </a:ext>
            </a:extLst>
          </p:cNvPr>
          <p:cNvSpPr txBox="1"/>
          <p:nvPr/>
        </p:nvSpPr>
        <p:spPr>
          <a:xfrm>
            <a:off x="1671782" y="473467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divide(a, b) function returns both the quotient and remainder. These values are unpacked into q and 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DFB06-FA6F-E029-62A9-FC3AB8829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57" y="2263883"/>
            <a:ext cx="29432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7FE901-DE5A-FE37-08E9-7A5CA6523E63}"/>
              </a:ext>
            </a:extLst>
          </p:cNvPr>
          <p:cNvSpPr txBox="1"/>
          <p:nvPr/>
        </p:nvSpPr>
        <p:spPr>
          <a:xfrm>
            <a:off x="212436" y="1240196"/>
            <a:ext cx="4073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869A6"/>
                </a:solidFill>
              </a:rPr>
              <a:t>Defining and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6B852D-262A-B01D-6E5F-2065E3BFC42D}"/>
              </a:ext>
            </a:extLst>
          </p:cNvPr>
          <p:cNvSpPr txBox="1"/>
          <p:nvPr/>
        </p:nvSpPr>
        <p:spPr>
          <a:xfrm>
            <a:off x="1671780" y="1805770"/>
            <a:ext cx="525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Docstrings for Function 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78250-42DB-B4B8-C1D4-214DBEAD41C3}"/>
              </a:ext>
            </a:extLst>
          </p:cNvPr>
          <p:cNvSpPr txBox="1"/>
          <p:nvPr/>
        </p:nvSpPr>
        <p:spPr>
          <a:xfrm>
            <a:off x="1671780" y="485162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function multiply(a, b) includes a docstring to describe what the function does. The __doc__ attribute prints the docstring.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EE05C-4A60-3E5E-6C8A-A869ADA36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88" y="2175102"/>
            <a:ext cx="43338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6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1045</Words>
  <Application>Microsoft Office PowerPoint</Application>
  <PresentationFormat>Widescreen</PresentationFormat>
  <Paragraphs>89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Nader Genidy</dc:creator>
  <cp:lastModifiedBy>Nader Genidy</cp:lastModifiedBy>
  <cp:revision>22</cp:revision>
  <dcterms:created xsi:type="dcterms:W3CDTF">2024-09-02T04:28:41Z</dcterms:created>
  <dcterms:modified xsi:type="dcterms:W3CDTF">2024-10-02T13:31:35Z</dcterms:modified>
</cp:coreProperties>
</file>