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91" r:id="rId4"/>
    <p:sldId id="263" r:id="rId5"/>
    <p:sldId id="264" r:id="rId6"/>
    <p:sldId id="277" r:id="rId7"/>
    <p:sldId id="285" r:id="rId8"/>
    <p:sldId id="286" r:id="rId9"/>
    <p:sldId id="268" r:id="rId10"/>
    <p:sldId id="269" r:id="rId11"/>
    <p:sldId id="274" r:id="rId12"/>
    <p:sldId id="275" r:id="rId13"/>
    <p:sldId id="270" r:id="rId14"/>
    <p:sldId id="288" r:id="rId15"/>
    <p:sldId id="289" r:id="rId16"/>
    <p:sldId id="292" r:id="rId17"/>
    <p:sldId id="266" r:id="rId18"/>
    <p:sldId id="267" r:id="rId19"/>
    <p:sldId id="271" r:id="rId20"/>
    <p:sldId id="265" r:id="rId21"/>
    <p:sldId id="272" r:id="rId22"/>
    <p:sldId id="287" r:id="rId23"/>
    <p:sldId id="276" r:id="rId24"/>
    <p:sldId id="258" r:id="rId25"/>
    <p:sldId id="278" r:id="rId26"/>
    <p:sldId id="279" r:id="rId27"/>
    <p:sldId id="283" r:id="rId28"/>
    <p:sldId id="293" r:id="rId29"/>
    <p:sldId id="290" r:id="rId30"/>
    <p:sldId id="28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AF01-764E-46A0-95D9-9DE56DA66CBF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D338-D5FE-4506-A570-BEA666A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7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AF01-764E-46A0-95D9-9DE56DA66CBF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D338-D5FE-4506-A570-BEA666A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0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AF01-764E-46A0-95D9-9DE56DA66CBF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D338-D5FE-4506-A570-BEA666A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67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AF01-764E-46A0-95D9-9DE56DA66CBF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D338-D5FE-4506-A570-BEA666A44A4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7595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AF01-764E-46A0-95D9-9DE56DA66CBF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D338-D5FE-4506-A570-BEA666A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23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AF01-764E-46A0-95D9-9DE56DA66CBF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D338-D5FE-4506-A570-BEA666A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19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AF01-764E-46A0-95D9-9DE56DA66CBF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D338-D5FE-4506-A570-BEA666A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4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AF01-764E-46A0-95D9-9DE56DA66CBF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D338-D5FE-4506-A570-BEA666A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84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AF01-764E-46A0-95D9-9DE56DA66CBF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D338-D5FE-4506-A570-BEA666A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4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AF01-764E-46A0-95D9-9DE56DA66CBF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D338-D5FE-4506-A570-BEA666A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4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AF01-764E-46A0-95D9-9DE56DA66CBF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D338-D5FE-4506-A570-BEA666A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8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AF01-764E-46A0-95D9-9DE56DA66CBF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D338-D5FE-4506-A570-BEA666A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5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AF01-764E-46A0-95D9-9DE56DA66CBF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D338-D5FE-4506-A570-BEA666A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5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AF01-764E-46A0-95D9-9DE56DA66CBF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D338-D5FE-4506-A570-BEA666A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2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AF01-764E-46A0-95D9-9DE56DA66CBF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D338-D5FE-4506-A570-BEA666A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3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AF01-764E-46A0-95D9-9DE56DA66CBF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D338-D5FE-4506-A570-BEA666A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1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AF01-764E-46A0-95D9-9DE56DA66CBF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D338-D5FE-4506-A570-BEA666A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9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33FAF01-764E-46A0-95D9-9DE56DA66CBF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DD338-D5FE-4506-A570-BEA666A44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6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ust.edu.jo/~yaser/courses/cs480/Tutorials/OpenGl%20-%20Display%20Lists.ht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“ESCAPE 3D”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 computer graphics course project</a:t>
            </a:r>
          </a:p>
        </p:txBody>
      </p:sp>
    </p:spTree>
    <p:extLst>
      <p:ext uri="{BB962C8B-B14F-4D97-AF65-F5344CB8AC3E}">
        <p14:creationId xmlns:p14="http://schemas.microsoft.com/office/powerpoint/2010/main" val="1290556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73526"/>
            <a:ext cx="8946541" cy="1104180"/>
          </a:xfrm>
        </p:spPr>
        <p:txBody>
          <a:bodyPr/>
          <a:lstStyle/>
          <a:p>
            <a:r>
              <a:rPr lang="en-US" dirty="0"/>
              <a:t>The difference between a window and any other polygon is that the window have transparency, so we use glColor4f(R,G,B,A) after enabling GL_BLEND.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74" t="8119" r="4130" b="5654"/>
          <a:stretch/>
        </p:blipFill>
        <p:spPr>
          <a:xfrm>
            <a:off x="2564920" y="2777706"/>
            <a:ext cx="6997147" cy="3620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41400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695" y="1853248"/>
            <a:ext cx="7898295" cy="4812595"/>
          </a:xfrm>
        </p:spPr>
        <p:txBody>
          <a:bodyPr/>
          <a:lstStyle/>
          <a:p>
            <a:r>
              <a:rPr lang="en-US" dirty="0"/>
              <a:t>Skybox: one of the most important techniques used in 3D games to make the game more realistic.</a:t>
            </a:r>
          </a:p>
          <a:p>
            <a:r>
              <a:rPr lang="en-US" dirty="0"/>
              <a:t>The idea is very simple and the result in amazing.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5" y="3402347"/>
            <a:ext cx="4416760" cy="32634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178" y="3402347"/>
            <a:ext cx="4839931" cy="326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2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SKYBOX											</a:t>
            </a:r>
            <a:r>
              <a:rPr lang="en-US" sz="3200" dirty="0" smtClean="0"/>
              <a:t>cont</a:t>
            </a:r>
            <a:r>
              <a:rPr lang="en-US" sz="3200" dirty="0"/>
              <a:t>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423527"/>
          </a:xfrm>
        </p:spPr>
        <p:txBody>
          <a:bodyPr/>
          <a:lstStyle/>
          <a:p>
            <a:r>
              <a:rPr lang="en-US" dirty="0"/>
              <a:t>Skybox is made out of 6 different images representing 6 sides of a box (cube), loaded and projected in a specific order.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" b="8527"/>
          <a:stretch/>
        </p:blipFill>
        <p:spPr>
          <a:xfrm>
            <a:off x="7246584" y="3209026"/>
            <a:ext cx="4649243" cy="3502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690" t="8096" r="4349" b="5291"/>
          <a:stretch/>
        </p:blipFill>
        <p:spPr>
          <a:xfrm>
            <a:off x="425895" y="3209026"/>
            <a:ext cx="6686811" cy="350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74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“Terrain”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34" y="1853248"/>
            <a:ext cx="8132453" cy="4195481"/>
          </a:xfrm>
        </p:spPr>
        <p:txBody>
          <a:bodyPr/>
          <a:lstStyle/>
          <a:p>
            <a:r>
              <a:rPr lang="en-US" dirty="0"/>
              <a:t>We use Height Map Technique to render the terrain.</a:t>
            </a:r>
          </a:p>
          <a:p>
            <a:r>
              <a:rPr lang="en-US" dirty="0"/>
              <a:t>Every pixel in the image gives us a height of a point in the world.</a:t>
            </a:r>
          </a:p>
          <a:p>
            <a:r>
              <a:rPr lang="en-US" dirty="0"/>
              <a:t>The most white is the highest and most black is lowest height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Note that any image has three color channels with 256 color range (0~255), but in this case we are working on grayscale images, therefore the three color channels are equal in value.</a:t>
            </a:r>
            <a:endParaRPr lang="en-US" dirty="0"/>
          </a:p>
          <a:p>
            <a:r>
              <a:rPr lang="en-US" dirty="0"/>
              <a:t>We use Pillow “PIL” library to read the image’s pixels.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160" y="1853248"/>
            <a:ext cx="3153971" cy="31539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75160" y="5158641"/>
            <a:ext cx="315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game height map</a:t>
            </a:r>
          </a:p>
        </p:txBody>
      </p:sp>
    </p:spTree>
    <p:extLst>
      <p:ext uri="{BB962C8B-B14F-4D97-AF65-F5344CB8AC3E}">
        <p14:creationId xmlns:p14="http://schemas.microsoft.com/office/powerpoint/2010/main" val="345949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“Terrain”					</a:t>
            </a:r>
            <a:r>
              <a:rPr lang="en-US" sz="2400" dirty="0" smtClean="0"/>
              <a:t>IMG. PROCESSING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738" t="40147" r="42513" b="19424"/>
          <a:stretch/>
        </p:blipFill>
        <p:spPr>
          <a:xfrm>
            <a:off x="2747980" y="3534149"/>
            <a:ext cx="6076842" cy="308665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46111" y="1853248"/>
            <a:ext cx="10292183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Read all the pixels by looping over each pixel in a row, for all rows. </a:t>
            </a:r>
            <a:endParaRPr lang="en-US" dirty="0"/>
          </a:p>
          <a:p>
            <a:r>
              <a:rPr lang="en-US" dirty="0" smtClean="0"/>
              <a:t>On scale from 0 to 1, calculate the height value from the color value (the 3 channels are equal, any channel divided by 255) then store </a:t>
            </a:r>
            <a:r>
              <a:rPr lang="en-US" dirty="0" smtClean="0"/>
              <a:t>them </a:t>
            </a:r>
            <a:r>
              <a:rPr lang="en-US" dirty="0"/>
              <a:t>in </a:t>
            </a:r>
            <a:r>
              <a:rPr lang="en-US" dirty="0" smtClean="0"/>
              <a:t>a list.</a:t>
            </a:r>
          </a:p>
          <a:p>
            <a:r>
              <a:rPr lang="en-US" dirty="0" smtClean="0"/>
              <a:t>Store the rows of pixels in a 2D array.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“Terrain”						</a:t>
            </a:r>
            <a:r>
              <a:rPr lang="en-US" sz="2800" dirty="0" smtClean="0"/>
              <a:t>RENDERING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522831"/>
            <a:ext cx="11444788" cy="4921101"/>
          </a:xfrm>
        </p:spPr>
        <p:txBody>
          <a:bodyPr/>
          <a:lstStyle/>
          <a:p>
            <a:r>
              <a:rPr lang="en-US" dirty="0" smtClean="0"/>
              <a:t>Now as we have a 2D array that returns the float height value (0~1) for the given [#row][#pixel], we will use the visualized algorithm using GL_TRIANGLE_STRIP to render the height map.</a:t>
            </a:r>
            <a:endParaRPr lang="en-US" dirty="0"/>
          </a:p>
        </p:txBody>
      </p:sp>
      <p:pic>
        <p:nvPicPr>
          <p:cNvPr id="7" name="Picture 2" descr="http://www.learnopengles.com/wordpress/wp-content/uploads/2012/05/vb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572" y="3276315"/>
            <a:ext cx="5876158" cy="316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926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“Terrain”						</a:t>
            </a:r>
            <a:r>
              <a:rPr lang="en-US" sz="2800" dirty="0" smtClean="0"/>
              <a:t>CODE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522831"/>
            <a:ext cx="5516691" cy="4944230"/>
          </a:xfrm>
        </p:spPr>
        <p:txBody>
          <a:bodyPr/>
          <a:lstStyle/>
          <a:p>
            <a:r>
              <a:rPr lang="en-US" dirty="0" smtClean="0"/>
              <a:t>Using the array we made and the previous algorithm, we will start </a:t>
            </a:r>
            <a:r>
              <a:rPr lang="en-US" dirty="0"/>
              <a:t>drawing triangle strips filled with the ground’s texture </a:t>
            </a:r>
            <a:r>
              <a:rPr lang="en-US" dirty="0" smtClean="0"/>
              <a:t>to create the world terrain.</a:t>
            </a:r>
          </a:p>
          <a:p>
            <a:r>
              <a:rPr lang="en-US" dirty="0" smtClean="0"/>
              <a:t>Note that we can control the height scale and the filled area easily.</a:t>
            </a:r>
            <a:endParaRPr lang="en-US" dirty="0"/>
          </a:p>
          <a:p>
            <a:r>
              <a:rPr lang="en-US" dirty="0"/>
              <a:t>For fast rendering in game frames, do the </a:t>
            </a:r>
            <a:r>
              <a:rPr lang="en-US" dirty="0" smtClean="0"/>
              <a:t>rendering process </a:t>
            </a:r>
            <a:r>
              <a:rPr lang="en-US" dirty="0"/>
              <a:t>once </a:t>
            </a:r>
            <a:r>
              <a:rPr lang="en-US" dirty="0" smtClean="0"/>
              <a:t>then save it in </a:t>
            </a:r>
            <a:r>
              <a:rPr lang="en-US" dirty="0" err="1" smtClean="0"/>
              <a:t>glList</a:t>
            </a:r>
            <a:r>
              <a:rPr lang="en-US" dirty="0" smtClean="0"/>
              <a:t>, </a:t>
            </a:r>
            <a:r>
              <a:rPr lang="en-US" dirty="0"/>
              <a:t>then call the list </a:t>
            </a:r>
            <a:r>
              <a:rPr lang="en-US" dirty="0" smtClean="0"/>
              <a:t>in the display function. This increases the performance widely.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on’t </a:t>
            </a:r>
            <a:r>
              <a:rPr lang="en-US" dirty="0"/>
              <a:t>forget to calculate the </a:t>
            </a:r>
            <a:r>
              <a:rPr lang="en-US" dirty="0" smtClean="0"/>
              <a:t>normal for each triangle, otherwise </a:t>
            </a:r>
            <a:r>
              <a:rPr lang="en-US" dirty="0"/>
              <a:t>the </a:t>
            </a:r>
            <a:r>
              <a:rPr lang="en-US" dirty="0" smtClean="0"/>
              <a:t>lighting </a:t>
            </a:r>
            <a:r>
              <a:rPr lang="en-US" dirty="0"/>
              <a:t>will not </a:t>
            </a:r>
            <a:r>
              <a:rPr lang="en-US" dirty="0" smtClean="0"/>
              <a:t>work correctly.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652" t="11188" r="37500" b="9932"/>
          <a:stretch/>
        </p:blipFill>
        <p:spPr>
          <a:xfrm>
            <a:off x="5777948" y="1325217"/>
            <a:ext cx="6321288" cy="540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07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HUD (Head Up Display)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2917"/>
            <a:ext cx="10802938" cy="4195481"/>
          </a:xfrm>
        </p:spPr>
        <p:txBody>
          <a:bodyPr/>
          <a:lstStyle/>
          <a:p>
            <a:r>
              <a:rPr lang="en-US" dirty="0"/>
              <a:t>Challenge: 2D over 3D projection!</a:t>
            </a:r>
          </a:p>
          <a:p>
            <a:pPr lvl="1"/>
            <a:r>
              <a:rPr lang="en-US" dirty="0"/>
              <a:t>How to write a 2D text over a 3D game ?</a:t>
            </a:r>
          </a:p>
          <a:p>
            <a:pPr lvl="1"/>
            <a:r>
              <a:rPr lang="en-US" dirty="0"/>
              <a:t>How to load a 2D image over a 3D game ?</a:t>
            </a:r>
          </a:p>
          <a:p>
            <a:r>
              <a:rPr lang="en-US" dirty="0"/>
              <a:t>The technique is very simple:</a:t>
            </a:r>
          </a:p>
          <a:p>
            <a:pPr marL="0" indent="0">
              <a:buNone/>
            </a:pPr>
            <a:r>
              <a:rPr lang="en-US" dirty="0"/>
              <a:t>		1. Push the projection matrix.</a:t>
            </a:r>
          </a:p>
          <a:p>
            <a:pPr marL="0" indent="0">
              <a:buNone/>
            </a:pPr>
            <a:r>
              <a:rPr lang="en-US" dirty="0"/>
              <a:t>		2. Create orthographic projection.</a:t>
            </a:r>
          </a:p>
          <a:p>
            <a:pPr marL="0" indent="0">
              <a:buNone/>
            </a:pPr>
            <a:r>
              <a:rPr lang="en-US" dirty="0"/>
              <a:t>		3. Push the model view matrix.</a:t>
            </a:r>
          </a:p>
          <a:p>
            <a:pPr marL="0" indent="0">
              <a:buNone/>
            </a:pPr>
            <a:r>
              <a:rPr lang="en-US" dirty="0"/>
              <a:t>		4. Draw the 2D stuff (text, images, etc..).</a:t>
            </a:r>
          </a:p>
          <a:p>
            <a:pPr marL="0" indent="0">
              <a:buNone/>
            </a:pPr>
            <a:r>
              <a:rPr lang="en-US" dirty="0"/>
              <a:t>		5. Pop the projection matrix again.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077" y="2860825"/>
            <a:ext cx="5257800" cy="2957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4935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HUD (Head Up Display)					</a:t>
            </a:r>
            <a:r>
              <a:rPr lang="en-US" sz="2400" dirty="0"/>
              <a:t>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05" t="44835" r="74952" b="36777"/>
          <a:stretch/>
        </p:blipFill>
        <p:spPr>
          <a:xfrm>
            <a:off x="2099309" y="1394032"/>
            <a:ext cx="4181185" cy="20159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912" t="70484" r="79674" b="16892"/>
          <a:stretch/>
        </p:blipFill>
        <p:spPr>
          <a:xfrm>
            <a:off x="2099308" y="3987930"/>
            <a:ext cx="4181185" cy="1808148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46111" y="1297543"/>
            <a:ext cx="10802938" cy="524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1. Call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Draw any thing</a:t>
            </a:r>
          </a:p>
          <a:p>
            <a:r>
              <a:rPr lang="en-US" dirty="0"/>
              <a:t>3. Call</a:t>
            </a:r>
          </a:p>
        </p:txBody>
      </p:sp>
    </p:spTree>
    <p:extLst>
      <p:ext uri="{BB962C8B-B14F-4D97-AF65-F5344CB8AC3E}">
        <p14:creationId xmlns:p14="http://schemas.microsoft.com/office/powerpoint/2010/main" val="1819992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two ways to check the collision.</a:t>
            </a:r>
          </a:p>
          <a:p>
            <a:r>
              <a:rPr lang="en-US" dirty="0"/>
              <a:t>First, for collision with walls we use AABB collision detection.</a:t>
            </a:r>
          </a:p>
          <a:p>
            <a:r>
              <a:rPr lang="en-US" dirty="0"/>
              <a:t>Second, for collision with objects in the world we use sphere collision detection technique.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026" y="4150658"/>
            <a:ext cx="4335341" cy="22257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01" y="4150658"/>
            <a:ext cx="5460907" cy="222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9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2052918"/>
            <a:ext cx="10545350" cy="4195481"/>
          </a:xfrm>
        </p:spPr>
        <p:txBody>
          <a:bodyPr>
            <a:normAutofit/>
          </a:bodyPr>
          <a:lstStyle/>
          <a:p>
            <a:r>
              <a:rPr lang="en-US" sz="2400" dirty="0"/>
              <a:t>You’re playing in a haunted house, trying to escape.</a:t>
            </a:r>
          </a:p>
          <a:p>
            <a:endParaRPr lang="en-US" sz="2400" dirty="0"/>
          </a:p>
          <a:p>
            <a:r>
              <a:rPr lang="en-US" sz="2400" dirty="0"/>
              <a:t>Your way out is fulfilled by monsters trying to kill you.</a:t>
            </a:r>
          </a:p>
          <a:p>
            <a:endParaRPr lang="en-US" sz="2400" dirty="0"/>
          </a:p>
          <a:p>
            <a:r>
              <a:rPr lang="en-US" sz="2400" dirty="0"/>
              <a:t>You have to fight them, solve the puzzles and find the car’s key to escape the area.</a:t>
            </a:r>
          </a:p>
        </p:txBody>
      </p:sp>
    </p:spTree>
    <p:extLst>
      <p:ext uri="{BB962C8B-B14F-4D97-AF65-F5344CB8AC3E}">
        <p14:creationId xmlns:p14="http://schemas.microsoft.com/office/powerpoint/2010/main" val="145968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4761"/>
          </a:xfrm>
        </p:spPr>
        <p:txBody>
          <a:bodyPr/>
          <a:lstStyle/>
          <a:p>
            <a:r>
              <a:rPr lang="en-US" dirty="0"/>
              <a:t>BULLET COLLISION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2" y="1464608"/>
            <a:ext cx="5773250" cy="4195481"/>
          </a:xfrm>
        </p:spPr>
        <p:txBody>
          <a:bodyPr/>
          <a:lstStyle/>
          <a:p>
            <a:r>
              <a:rPr lang="en-US" dirty="0"/>
              <a:t>To detect the collision of a bullet with the monster “the zombie”, we use Ray Tracing technique.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73" y="2742638"/>
            <a:ext cx="4115899" cy="2636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6095" r="74844" b="15780"/>
          <a:stretch/>
        </p:blipFill>
        <p:spPr>
          <a:xfrm>
            <a:off x="6743342" y="1213367"/>
            <a:ext cx="3756766" cy="557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6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6193"/>
          </a:xfrm>
        </p:spPr>
        <p:txBody>
          <a:bodyPr/>
          <a:lstStyle/>
          <a:p>
            <a:r>
              <a:rPr lang="en-US" dirty="0"/>
              <a:t>MODELS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685" y="1615596"/>
            <a:ext cx="8946541" cy="4195481"/>
          </a:xfrm>
        </p:spPr>
        <p:txBody>
          <a:bodyPr/>
          <a:lstStyle/>
          <a:p>
            <a:r>
              <a:rPr lang="en-US" dirty="0"/>
              <a:t>Animation is done by displaying a sequence of different frames for the 3D model, each is saved as separated object “.</a:t>
            </a:r>
            <a:r>
              <a:rPr lang="en-US" dirty="0" err="1"/>
              <a:t>obj</a:t>
            </a:r>
            <a:r>
              <a:rPr lang="en-US" dirty="0"/>
              <a:t>” file, in order to make illusion of movements.</a:t>
            </a:r>
          </a:p>
          <a:p>
            <a:r>
              <a:rPr lang="en-US" dirty="0"/>
              <a:t>We used blender 3D software to animate and export the 3D models.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231" y="3713336"/>
            <a:ext cx="6096000" cy="2600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0067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ANIMATION					</a:t>
            </a:r>
            <a:r>
              <a:rPr lang="en-US" sz="2800" dirty="0" smtClean="0"/>
              <a:t>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299" t="22144" r="41091" b="36796"/>
          <a:stretch/>
        </p:blipFill>
        <p:spPr>
          <a:xfrm>
            <a:off x="2464529" y="3437563"/>
            <a:ext cx="7030783" cy="320702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45502" y="2105926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M</a:t>
            </a:r>
            <a:r>
              <a:rPr lang="en-US" dirty="0" smtClean="0"/>
              <a:t>ake </a:t>
            </a:r>
            <a:r>
              <a:rPr lang="en-US" dirty="0"/>
              <a:t>appropriate translation, scaling and rotation.</a:t>
            </a:r>
          </a:p>
          <a:p>
            <a:r>
              <a:rPr lang="en-US" dirty="0"/>
              <a:t>Display current frame “ </a:t>
            </a:r>
            <a:r>
              <a:rPr lang="en-US" dirty="0" err="1"/>
              <a:t>i</a:t>
            </a:r>
            <a:r>
              <a:rPr lang="en-US" dirty="0"/>
              <a:t> ” using </a:t>
            </a:r>
            <a:r>
              <a:rPr lang="en-US" dirty="0" err="1"/>
              <a:t>glCallList</a:t>
            </a:r>
            <a:r>
              <a:rPr lang="en-US" dirty="0"/>
              <a:t>()</a:t>
            </a:r>
          </a:p>
          <a:p>
            <a:r>
              <a:rPr lang="en-US" dirty="0"/>
              <a:t>If animation </a:t>
            </a:r>
            <a:r>
              <a:rPr lang="en-US" dirty="0" smtClean="0"/>
              <a:t>is on, increase </a:t>
            </a:r>
            <a:r>
              <a:rPr lang="en-US" dirty="0"/>
              <a:t>“ </a:t>
            </a:r>
            <a:r>
              <a:rPr lang="en-US" dirty="0" err="1"/>
              <a:t>i</a:t>
            </a:r>
            <a:r>
              <a:rPr lang="en-US" dirty="0"/>
              <a:t> “ to get </a:t>
            </a:r>
            <a:r>
              <a:rPr lang="en-US" dirty="0" smtClean="0"/>
              <a:t>next the display frame.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42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 &amp; 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r>
              <a:rPr lang="en-US" dirty="0"/>
              <a:t> library is used to play all sound files.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Play(-1) repeats the sound indefinitely.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631" t="31682" r="22283" b="51692"/>
          <a:stretch/>
        </p:blipFill>
        <p:spPr>
          <a:xfrm>
            <a:off x="1547921" y="2623930"/>
            <a:ext cx="8057321" cy="11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41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403" y="400912"/>
            <a:ext cx="10396882" cy="1151965"/>
          </a:xfrm>
        </p:spPr>
        <p:txBody>
          <a:bodyPr/>
          <a:lstStyle/>
          <a:p>
            <a:r>
              <a:rPr lang="en-US" dirty="0"/>
              <a:t>Menu.py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740" y="1552877"/>
            <a:ext cx="10708400" cy="4666768"/>
          </a:xfrm>
        </p:spPr>
        <p:txBody>
          <a:bodyPr/>
          <a:lstStyle/>
          <a:p>
            <a:r>
              <a:rPr lang="en-US" dirty="0"/>
              <a:t>Uses orthographic projection.</a:t>
            </a:r>
          </a:p>
          <a:p>
            <a:r>
              <a:rPr lang="en-US" dirty="0"/>
              <a:t>Loads different background images for game intro and title menu.</a:t>
            </a:r>
          </a:p>
          <a:p>
            <a:r>
              <a:rPr lang="en-US" dirty="0"/>
              <a:t>Contains different display functions that are called in </a:t>
            </a:r>
            <a:r>
              <a:rPr lang="en-US" dirty="0" err="1"/>
              <a:t>glutTimerFunc</a:t>
            </a:r>
            <a:r>
              <a:rPr lang="en-US" dirty="0"/>
              <a:t>() as controlled by flags.</a:t>
            </a:r>
          </a:p>
          <a:p>
            <a:pPr lvl="1"/>
            <a:r>
              <a:rPr lang="en-US" dirty="0" err="1"/>
              <a:t>displayIntro</a:t>
            </a:r>
            <a:r>
              <a:rPr lang="en-US" dirty="0"/>
              <a:t>() : called first by </a:t>
            </a:r>
            <a:r>
              <a:rPr lang="en-US" dirty="0" err="1"/>
              <a:t>glutDisplayFunc</a:t>
            </a:r>
            <a:r>
              <a:rPr lang="en-US" dirty="0"/>
              <a:t>() to start the game with the intro.</a:t>
            </a:r>
          </a:p>
          <a:p>
            <a:pPr lvl="1"/>
            <a:r>
              <a:rPr lang="en-US" dirty="0" err="1"/>
              <a:t>displayMenu</a:t>
            </a:r>
            <a:r>
              <a:rPr lang="en-US" dirty="0"/>
              <a:t>(): called by </a:t>
            </a:r>
            <a:r>
              <a:rPr lang="en-US" dirty="0" err="1"/>
              <a:t>glutTimerFunc</a:t>
            </a:r>
            <a:r>
              <a:rPr lang="en-US" dirty="0"/>
              <a:t>() after the intro is done (or skipped). Back button calls </a:t>
            </a:r>
            <a:r>
              <a:rPr lang="en-US" dirty="0" err="1"/>
              <a:t>displayIntro</a:t>
            </a:r>
            <a:r>
              <a:rPr lang="en-US" dirty="0"/>
              <a:t>() again.</a:t>
            </a:r>
          </a:p>
          <a:p>
            <a:pPr lvl="1"/>
            <a:r>
              <a:rPr lang="en-US" dirty="0" err="1"/>
              <a:t>displaySettings</a:t>
            </a:r>
            <a:r>
              <a:rPr lang="en-US" dirty="0"/>
              <a:t>() : called when the user selects the Settings button.</a:t>
            </a:r>
          </a:p>
          <a:p>
            <a:pPr lvl="1"/>
            <a:r>
              <a:rPr lang="en-US" dirty="0" err="1"/>
              <a:t>displayCredits</a:t>
            </a:r>
            <a:r>
              <a:rPr lang="en-US" dirty="0"/>
              <a:t>() : called when the use selects the </a:t>
            </a:r>
            <a:r>
              <a:rPr lang="en-US" dirty="0" err="1"/>
              <a:t>credtis</a:t>
            </a:r>
            <a:r>
              <a:rPr lang="en-US" dirty="0"/>
              <a:t> button.</a:t>
            </a:r>
          </a:p>
          <a:p>
            <a:r>
              <a:rPr lang="en-US" dirty="0"/>
              <a:t>All buttons and animated text are written text by </a:t>
            </a:r>
            <a:r>
              <a:rPr lang="en-US" dirty="0" err="1"/>
              <a:t>glutStrokeChar</a:t>
            </a:r>
            <a:r>
              <a:rPr lang="en-US" dirty="0"/>
              <a:t>() with OpenGL built in fonts.</a:t>
            </a:r>
          </a:p>
          <a:p>
            <a:r>
              <a:rPr lang="en-US" dirty="0"/>
              <a:t>Buttons are selected or modified as controlled by mouse and </a:t>
            </a:r>
            <a:r>
              <a:rPr lang="en-US"/>
              <a:t>keyboard 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84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403" y="400912"/>
            <a:ext cx="10396882" cy="1151965"/>
          </a:xfrm>
        </p:spPr>
        <p:txBody>
          <a:bodyPr/>
          <a:lstStyle/>
          <a:p>
            <a:r>
              <a:rPr lang="en-US" dirty="0"/>
              <a:t>Zombie.py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1742927"/>
              </p:ext>
            </p:extLst>
          </p:nvPr>
        </p:nvGraphicFramePr>
        <p:xfrm>
          <a:off x="680363" y="1726626"/>
          <a:ext cx="9438422" cy="378977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38422">
                  <a:extLst>
                    <a:ext uri="{9D8B030D-6E8A-4147-A177-3AD203B41FA5}">
                      <a16:colId xmlns:a16="http://schemas.microsoft.com/office/drawing/2014/main" xmlns="" val="2361657106"/>
                    </a:ext>
                  </a:extLst>
                </a:gridCol>
              </a:tblGrid>
              <a:tr h="4576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Zombie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7687991"/>
                  </a:ext>
                </a:extLst>
              </a:tr>
              <a:tr h="1423425">
                <a:tc>
                  <a:txBody>
                    <a:bodyPr/>
                    <a:lstStyle/>
                    <a:p>
                      <a:r>
                        <a:rPr lang="en-US" sz="1800" dirty="0"/>
                        <a:t>Initiates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zombie frames.</a:t>
                      </a:r>
                    </a:p>
                    <a:p>
                      <a:r>
                        <a:rPr lang="en-US" sz="1800" dirty="0"/>
                        <a:t>Position in x, y, z .</a:t>
                      </a:r>
                    </a:p>
                    <a:p>
                      <a:r>
                        <a:rPr lang="en-US" sz="1800" dirty="0"/>
                        <a:t>The properties like rotation, scale, height</a:t>
                      </a:r>
                      <a:r>
                        <a:rPr lang="en-US" sz="1800" baseline="0" dirty="0"/>
                        <a:t> and sound</a:t>
                      </a:r>
                      <a:r>
                        <a:rPr lang="en-US" sz="1800" dirty="0"/>
                        <a:t>.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9951102"/>
                  </a:ext>
                </a:extLst>
              </a:tr>
              <a:tr h="1908664">
                <a:tc>
                  <a:txBody>
                    <a:bodyPr/>
                    <a:lstStyle/>
                    <a:p>
                      <a:r>
                        <a:rPr lang="en-US" sz="1800" dirty="0"/>
                        <a:t>Height() 	#to edit zombie position depend on the height of the world</a:t>
                      </a:r>
                    </a:p>
                    <a:p>
                      <a:r>
                        <a:rPr lang="en-US" sz="1800" dirty="0" err="1"/>
                        <a:t>Dist</a:t>
                      </a:r>
                      <a:r>
                        <a:rPr lang="en-US" sz="1800" dirty="0"/>
                        <a:t>() 		#calculate the distance between zombie and the player</a:t>
                      </a:r>
                    </a:p>
                    <a:p>
                      <a:r>
                        <a:rPr lang="en-US" sz="1800" dirty="0" err="1"/>
                        <a:t>Disp</a:t>
                      </a:r>
                      <a:r>
                        <a:rPr lang="en-US" sz="1800" dirty="0"/>
                        <a:t>() 		#display zombie’s frames</a:t>
                      </a:r>
                    </a:p>
                    <a:p>
                      <a:r>
                        <a:rPr lang="en-US" sz="1800" dirty="0"/>
                        <a:t>Walk() 		#make zombie walk toward the player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4413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458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403" y="400912"/>
            <a:ext cx="10396882" cy="1151965"/>
          </a:xfrm>
        </p:spPr>
        <p:txBody>
          <a:bodyPr/>
          <a:lstStyle/>
          <a:p>
            <a:r>
              <a:rPr lang="en-US" dirty="0"/>
              <a:t>Object.py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9735089"/>
              </p:ext>
            </p:extLst>
          </p:nvPr>
        </p:nvGraphicFramePr>
        <p:xfrm>
          <a:off x="680363" y="1726626"/>
          <a:ext cx="9438422" cy="378977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38422">
                  <a:extLst>
                    <a:ext uri="{9D8B030D-6E8A-4147-A177-3AD203B41FA5}">
                      <a16:colId xmlns:a16="http://schemas.microsoft.com/office/drawing/2014/main" xmlns="" val="2361657106"/>
                    </a:ext>
                  </a:extLst>
                </a:gridCol>
              </a:tblGrid>
              <a:tr h="4576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+mn-lt"/>
                          <a:cs typeface="+mn-cs"/>
                        </a:rPr>
                        <a:t>obje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7687991"/>
                  </a:ext>
                </a:extLst>
              </a:tr>
              <a:tr h="1423425">
                <a:tc>
                  <a:txBody>
                    <a:bodyPr/>
                    <a:lstStyle/>
                    <a:p>
                      <a:r>
                        <a:rPr lang="en-US" sz="1800" dirty="0"/>
                        <a:t>Initiates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 smtClean="0"/>
                        <a:t>object frames (If</a:t>
                      </a:r>
                      <a:r>
                        <a:rPr lang="en-US" sz="1800" baseline="0" dirty="0" smtClean="0"/>
                        <a:t> needed).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Position in x, y, z .</a:t>
                      </a:r>
                    </a:p>
                    <a:p>
                      <a:r>
                        <a:rPr lang="en-US" sz="1800" dirty="0"/>
                        <a:t>The properties like rotation, scale, height</a:t>
                      </a:r>
                      <a:r>
                        <a:rPr lang="en-US" sz="1800" baseline="0" dirty="0"/>
                        <a:t> and sound</a:t>
                      </a:r>
                      <a:r>
                        <a:rPr lang="en-US" sz="1800" dirty="0"/>
                        <a:t>.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9951102"/>
                  </a:ext>
                </a:extLst>
              </a:tr>
              <a:tr h="1908664">
                <a:tc>
                  <a:txBody>
                    <a:bodyPr/>
                    <a:lstStyle/>
                    <a:p>
                      <a:r>
                        <a:rPr lang="en-US" sz="1800" dirty="0" err="1"/>
                        <a:t>Disp</a:t>
                      </a:r>
                      <a:r>
                        <a:rPr lang="en-US" sz="1800" dirty="0"/>
                        <a:t>() 		#display object’s frames.</a:t>
                      </a:r>
                    </a:p>
                    <a:p>
                      <a:r>
                        <a:rPr lang="en-US" sz="1800" dirty="0" err="1"/>
                        <a:t>dispDoor</a:t>
                      </a:r>
                      <a:r>
                        <a:rPr lang="en-US" sz="1800" dirty="0"/>
                        <a:t>() 	#special display if the object is door.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4413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947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867" y="452718"/>
            <a:ext cx="9352967" cy="1400530"/>
          </a:xfrm>
        </p:spPr>
        <p:txBody>
          <a:bodyPr/>
          <a:lstStyle/>
          <a:p>
            <a:r>
              <a:rPr lang="en-US" dirty="0"/>
              <a:t>Player.py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2270734"/>
              </p:ext>
            </p:extLst>
          </p:nvPr>
        </p:nvGraphicFramePr>
        <p:xfrm>
          <a:off x="697867" y="1726625"/>
          <a:ext cx="9300146" cy="378977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00146">
                  <a:extLst>
                    <a:ext uri="{9D8B030D-6E8A-4147-A177-3AD203B41FA5}">
                      <a16:colId xmlns:a16="http://schemas.microsoft.com/office/drawing/2014/main" xmlns="" val="2361657106"/>
                    </a:ext>
                  </a:extLst>
                </a:gridCol>
              </a:tblGrid>
              <a:tr h="457688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player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7687991"/>
                  </a:ext>
                </a:extLst>
              </a:tr>
              <a:tr h="142342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Initiates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gun frames,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foot sound.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properties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like speed,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height,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jump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strength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health.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9951102"/>
                  </a:ext>
                </a:extLst>
              </a:tr>
              <a:tr h="190866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updateCamera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updateTool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	#Changes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between weapons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displayTool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	#Displays current equipped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 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jump() 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Move()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			#Make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player move in the world also check the collision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4413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266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232" y="439466"/>
            <a:ext cx="9404723" cy="1400530"/>
          </a:xfrm>
        </p:spPr>
        <p:txBody>
          <a:bodyPr/>
          <a:lstStyle/>
          <a:p>
            <a:pPr algn="ctr"/>
            <a:r>
              <a:rPr lang="en-US" b="1" dirty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414" y="1524000"/>
            <a:ext cx="8946541" cy="5021687"/>
          </a:xfrm>
        </p:spPr>
        <p:txBody>
          <a:bodyPr>
            <a:normAutofit/>
          </a:bodyPr>
          <a:lstStyle/>
          <a:p>
            <a:r>
              <a:rPr lang="en-US" sz="2400" dirty="0"/>
              <a:t>ABDELRAHMAN METWALY (L)</a:t>
            </a:r>
          </a:p>
          <a:p>
            <a:r>
              <a:rPr lang="en-US" sz="2400" dirty="0"/>
              <a:t>ABDELRAHMAN TAREK</a:t>
            </a:r>
          </a:p>
          <a:p>
            <a:r>
              <a:rPr lang="en-US" sz="2400" dirty="0"/>
              <a:t>ABDELRAHMAN EMAM</a:t>
            </a:r>
          </a:p>
          <a:p>
            <a:r>
              <a:rPr lang="en-US" sz="2400" dirty="0"/>
              <a:t>AHMED WALEED</a:t>
            </a:r>
          </a:p>
          <a:p>
            <a:r>
              <a:rPr lang="en-US" sz="2400" dirty="0"/>
              <a:t>AMR KHALID</a:t>
            </a:r>
          </a:p>
          <a:p>
            <a:r>
              <a:rPr lang="en-US" sz="2400" dirty="0"/>
              <a:t>KHALED EL-DEEP</a:t>
            </a:r>
          </a:p>
          <a:p>
            <a:r>
              <a:rPr lang="en-US" sz="2400" dirty="0"/>
              <a:t>KHALID AAMIR</a:t>
            </a:r>
          </a:p>
          <a:p>
            <a:r>
              <a:rPr lang="en-US" sz="2400" dirty="0"/>
              <a:t>MOHAMED LEBDA</a:t>
            </a:r>
          </a:p>
          <a:p>
            <a:r>
              <a:rPr lang="en-US" sz="2400" dirty="0"/>
              <a:t>SHAKIR GAD</a:t>
            </a:r>
          </a:p>
          <a:p>
            <a:r>
              <a:rPr lang="en-US" sz="2400" dirty="0"/>
              <a:t>ZEYAD EL-SAWY</a:t>
            </a:r>
          </a:p>
        </p:txBody>
      </p:sp>
    </p:spTree>
    <p:extLst>
      <p:ext uri="{BB962C8B-B14F-4D97-AF65-F5344CB8AC3E}">
        <p14:creationId xmlns:p14="http://schemas.microsoft.com/office/powerpoint/2010/main" val="3689271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686432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Don’t forget to try the game </a:t>
            </a:r>
            <a:r>
              <a:rPr lang="en-US" dirty="0" smtClean="0"/>
              <a:t>!</a:t>
            </a:r>
            <a:br>
              <a:rPr lang="en-US" dirty="0" smtClean="0"/>
            </a:br>
            <a:r>
              <a:rPr lang="en-US" sz="2000" dirty="0" smtClean="0"/>
              <a:t>Available as open source on </a:t>
            </a:r>
            <a:r>
              <a:rPr lang="en-US" sz="2000" dirty="0" err="1" smtClean="0"/>
              <a:t>github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634975"/>
            <a:ext cx="8946541" cy="1851426"/>
          </a:xfrm>
        </p:spPr>
        <p:txBody>
          <a:bodyPr>
            <a:normAutofit/>
          </a:bodyPr>
          <a:lstStyle/>
          <a:p>
            <a:r>
              <a:rPr lang="en-US" sz="2800" dirty="0"/>
              <a:t>https://github.com/spearkiller0/Escape-Game</a:t>
            </a:r>
          </a:p>
        </p:txBody>
      </p:sp>
    </p:spTree>
    <p:extLst>
      <p:ext uri="{BB962C8B-B14F-4D97-AF65-F5344CB8AC3E}">
        <p14:creationId xmlns:p14="http://schemas.microsoft.com/office/powerpoint/2010/main" val="277153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to </a:t>
            </a:r>
            <a:r>
              <a:rPr lang="en-US" dirty="0" smtClean="0"/>
              <a:t>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69143"/>
            <a:ext cx="11110460" cy="5021943"/>
          </a:xfrm>
        </p:spPr>
        <p:txBody>
          <a:bodyPr>
            <a:normAutofit/>
          </a:bodyPr>
          <a:lstStyle/>
          <a:p>
            <a:r>
              <a:rPr lang="en-US" dirty="0"/>
              <a:t>The basic way to draw </a:t>
            </a:r>
            <a:r>
              <a:rPr lang="en-US" dirty="0" smtClean="0"/>
              <a:t>an element </a:t>
            </a:r>
            <a:r>
              <a:rPr lang="en-US" dirty="0"/>
              <a:t>on the screen is by </a:t>
            </a:r>
            <a:r>
              <a:rPr lang="en-US" dirty="0" smtClean="0"/>
              <a:t>calling </a:t>
            </a:r>
            <a:r>
              <a:rPr lang="en-US" dirty="0" err="1" smtClean="0"/>
              <a:t>glBegin</a:t>
            </a:r>
            <a:r>
              <a:rPr lang="en-US" dirty="0" smtClean="0"/>
              <a:t>() in the display function, provided a parameter (e.g. GL_POLYGONS), </a:t>
            </a:r>
            <a:r>
              <a:rPr lang="en-US" dirty="0"/>
              <a:t>then </a:t>
            </a:r>
            <a:r>
              <a:rPr lang="en-US" dirty="0" smtClean="0"/>
              <a:t>define the vertices to be drawn</a:t>
            </a:r>
            <a:r>
              <a:rPr lang="en-US" dirty="0" smtClean="0"/>
              <a:t>, </a:t>
            </a:r>
            <a:r>
              <a:rPr lang="en-US" dirty="0"/>
              <a:t>then </a:t>
            </a:r>
            <a:r>
              <a:rPr lang="en-US" dirty="0" smtClean="0"/>
              <a:t>ending with</a:t>
            </a:r>
            <a:r>
              <a:rPr lang="en-US" dirty="0" smtClean="0"/>
              <a:t> </a:t>
            </a:r>
            <a:r>
              <a:rPr lang="en-US" dirty="0" err="1"/>
              <a:t>glEnd</a:t>
            </a:r>
            <a:r>
              <a:rPr lang="en-US" dirty="0" smtClean="0"/>
              <a:t>(), </a:t>
            </a:r>
            <a:r>
              <a:rPr lang="en-US" dirty="0"/>
              <a:t>but this </a:t>
            </a:r>
            <a:r>
              <a:rPr lang="en-US" dirty="0" smtClean="0"/>
              <a:t>way of displaying is </a:t>
            </a:r>
            <a:r>
              <a:rPr lang="en-US" dirty="0"/>
              <a:t>too slow.</a:t>
            </a:r>
          </a:p>
          <a:p>
            <a:r>
              <a:rPr lang="en-US" dirty="0"/>
              <a:t>In this game we used </a:t>
            </a:r>
            <a:r>
              <a:rPr lang="en-US" dirty="0" smtClean="0"/>
              <a:t>ano</a:t>
            </a:r>
            <a:r>
              <a:rPr lang="en-US" dirty="0" smtClean="0"/>
              <a:t>ther </a:t>
            </a:r>
            <a:r>
              <a:rPr lang="en-US" dirty="0"/>
              <a:t>t</a:t>
            </a:r>
            <a:r>
              <a:rPr lang="en-US" dirty="0" smtClean="0"/>
              <a:t>echnique </a:t>
            </a:r>
            <a:r>
              <a:rPr lang="en-US" dirty="0"/>
              <a:t>called </a:t>
            </a:r>
            <a:r>
              <a:rPr lang="en-US" dirty="0" smtClean="0"/>
              <a:t>“Display lists”.</a:t>
            </a:r>
            <a:endParaRPr lang="en-US" dirty="0"/>
          </a:p>
          <a:p>
            <a:r>
              <a:rPr lang="en-US" dirty="0"/>
              <a:t>Display lists are used to optimize </a:t>
            </a:r>
            <a:r>
              <a:rPr lang="en-US" dirty="0" smtClean="0"/>
              <a:t>the performance </a:t>
            </a:r>
            <a:r>
              <a:rPr lang="en-US" dirty="0"/>
              <a:t>of rendering (i.e. rendering faster). They are mostly used for rendering </a:t>
            </a:r>
            <a:r>
              <a:rPr lang="en-US" dirty="0" smtClean="0"/>
              <a:t>larger </a:t>
            </a:r>
            <a:r>
              <a:rPr lang="en-US" dirty="0"/>
              <a:t>objects, which </a:t>
            </a:r>
            <a:r>
              <a:rPr lang="en-US" dirty="0" smtClean="0"/>
              <a:t>require </a:t>
            </a:r>
            <a:r>
              <a:rPr lang="en-US" dirty="0"/>
              <a:t>a large number of </a:t>
            </a:r>
            <a:r>
              <a:rPr lang="en-US" dirty="0" err="1"/>
              <a:t>glVertex</a:t>
            </a:r>
            <a:r>
              <a:rPr lang="en-US" dirty="0"/>
              <a:t> calls.</a:t>
            </a:r>
          </a:p>
          <a:p>
            <a:r>
              <a:rPr lang="en-US" dirty="0"/>
              <a:t>Display lists can store on the GPU a list of </a:t>
            </a:r>
            <a:r>
              <a:rPr lang="en-US" dirty="0" smtClean="0"/>
              <a:t>OpenGL command</a:t>
            </a:r>
            <a:r>
              <a:rPr lang="en-US" dirty="0"/>
              <a:t>. Any </a:t>
            </a:r>
            <a:r>
              <a:rPr lang="en-US" dirty="0" smtClean="0"/>
              <a:t>OpenGL </a:t>
            </a:r>
            <a:r>
              <a:rPr lang="en-US" dirty="0"/>
              <a:t>command can be stored in a display list. At the display list creation, those command are compiled in the display list.</a:t>
            </a:r>
            <a:br>
              <a:rPr lang="en-US" dirty="0"/>
            </a:br>
            <a:r>
              <a:rPr lang="en-US" dirty="0"/>
              <a:t>Afterwards, those commands can be called lots of time in a faster way (</a:t>
            </a:r>
            <a:r>
              <a:rPr lang="en-US" dirty="0" smtClean="0"/>
              <a:t>data is already </a:t>
            </a:r>
            <a:r>
              <a:rPr lang="en-US" dirty="0"/>
              <a:t>sent to the GPU) than the classic rendering (direct mode).</a:t>
            </a:r>
          </a:p>
          <a:p>
            <a:r>
              <a:rPr lang="en-US" dirty="0"/>
              <a:t>For more information please visit this </a:t>
            </a:r>
            <a:r>
              <a:rPr lang="en-US" sz="2400" b="1" dirty="0">
                <a:solidFill>
                  <a:srgbClr val="FF0000"/>
                </a:solidFill>
                <a:hlinkClick r:id="rId2"/>
              </a:rPr>
              <a:t>website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776745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39682"/>
            <a:ext cx="12192000" cy="2769079"/>
          </a:xfrm>
        </p:spPr>
        <p:txBody>
          <a:bodyPr/>
          <a:lstStyle/>
          <a:p>
            <a:pPr algn="ctr"/>
            <a:r>
              <a:rPr lang="en-US" sz="6000" b="1" dirty="0"/>
              <a:t>THANK YOU 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7444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92340" cy="4195481"/>
          </a:xfrm>
        </p:spPr>
        <p:txBody>
          <a:bodyPr>
            <a:normAutofit/>
          </a:bodyPr>
          <a:lstStyle/>
          <a:p>
            <a:r>
              <a:rPr lang="en-US" dirty="0"/>
              <a:t>Menu.py	#Contains the game intro, title menu and the settings.</a:t>
            </a:r>
          </a:p>
          <a:p>
            <a:r>
              <a:rPr lang="en-US" dirty="0"/>
              <a:t>Main.py		#The main file for the in-game display.</a:t>
            </a:r>
          </a:p>
          <a:p>
            <a:r>
              <a:rPr lang="en-US" dirty="0"/>
              <a:t>Collision.py	#Detects the player’s collision with objects in the world.</a:t>
            </a:r>
          </a:p>
          <a:p>
            <a:r>
              <a:rPr lang="en-US" dirty="0"/>
              <a:t>Loader.py	#Contains the loader for 3D models “.</a:t>
            </a:r>
            <a:r>
              <a:rPr lang="en-US" dirty="0" err="1"/>
              <a:t>obj</a:t>
            </a:r>
            <a:r>
              <a:rPr lang="en-US" dirty="0"/>
              <a:t>” and materials “.</a:t>
            </a:r>
            <a:r>
              <a:rPr lang="en-US" dirty="0" err="1"/>
              <a:t>mtl</a:t>
            </a:r>
            <a:r>
              <a:rPr lang="en-US" dirty="0"/>
              <a:t>”.</a:t>
            </a:r>
          </a:p>
          <a:p>
            <a:r>
              <a:rPr lang="en-US" dirty="0"/>
              <a:t>Object.py	#Class to create 3D models in the game.</a:t>
            </a:r>
          </a:p>
          <a:p>
            <a:r>
              <a:rPr lang="en-US" dirty="0"/>
              <a:t>Player.py	#Class for the player properties.</a:t>
            </a:r>
          </a:p>
          <a:p>
            <a:r>
              <a:rPr lang="en-US" dirty="0"/>
              <a:t>Texture.py	#Loads any texture in the game (e.g. Skybox).</a:t>
            </a:r>
          </a:p>
          <a:p>
            <a:r>
              <a:rPr lang="en-US" dirty="0"/>
              <a:t>World.py	#Renders the world terrain.</a:t>
            </a:r>
          </a:p>
          <a:p>
            <a:r>
              <a:rPr lang="en-US" dirty="0"/>
              <a:t>Zombie.py	#Class for making zombie objects, and their properties.</a:t>
            </a:r>
          </a:p>
        </p:txBody>
      </p:sp>
    </p:spTree>
    <p:extLst>
      <p:ext uri="{BB962C8B-B14F-4D97-AF65-F5344CB8AC3E}">
        <p14:creationId xmlns:p14="http://schemas.microsoft.com/office/powerpoint/2010/main" val="236489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FOLDERS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662454" cy="4195481"/>
          </a:xfrm>
        </p:spPr>
        <p:txBody>
          <a:bodyPr/>
          <a:lstStyle/>
          <a:p>
            <a:r>
              <a:rPr lang="en-US" dirty="0"/>
              <a:t>Menu		#Contains all audio &amp; texture files used in the main menu.</a:t>
            </a:r>
          </a:p>
          <a:p>
            <a:r>
              <a:rPr lang="en-US" dirty="0"/>
              <a:t>Models		#Contains all 3D models in “.</a:t>
            </a:r>
            <a:r>
              <a:rPr lang="en-US" dirty="0" err="1"/>
              <a:t>obj</a:t>
            </a:r>
            <a:r>
              <a:rPr lang="en-US" dirty="0"/>
              <a:t>” format</a:t>
            </a:r>
          </a:p>
          <a:p>
            <a:r>
              <a:rPr lang="en-US" dirty="0"/>
              <a:t>Options		#Contains option file that controls the game options.</a:t>
            </a:r>
          </a:p>
          <a:p>
            <a:r>
              <a:rPr lang="en-US" dirty="0"/>
              <a:t>Sounds		#Contains all audio files used in the game, in “.wav” format.</a:t>
            </a:r>
          </a:p>
          <a:p>
            <a:r>
              <a:rPr lang="en-US" dirty="0"/>
              <a:t>Texture		#Contains texture images in “.png &amp; .jpeg &amp;  .jpg” formats.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MOVEMENT				</a:t>
            </a:r>
            <a:r>
              <a:rPr lang="en-US" sz="2800" dirty="0" smtClean="0"/>
              <a:t>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64974"/>
            <a:ext cx="8946541" cy="4883425"/>
          </a:xfrm>
        </p:spPr>
        <p:txBody>
          <a:bodyPr/>
          <a:lstStyle/>
          <a:p>
            <a:r>
              <a:rPr lang="en-US" dirty="0"/>
              <a:t>The player in any FPS game is the represented by the camera, so player movement depends on the position of the camera and viewing angles depend on the camera view.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eye is the position of the player .</a:t>
            </a:r>
          </a:p>
          <a:p>
            <a:r>
              <a:rPr lang="en-US" dirty="0"/>
              <a:t>The center is the point in front of the player.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870" t="44635" r="7500" b="43571"/>
          <a:stretch/>
        </p:blipFill>
        <p:spPr>
          <a:xfrm>
            <a:off x="1338470" y="2478540"/>
            <a:ext cx="9952382" cy="8083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390" y="3395792"/>
            <a:ext cx="3940462" cy="334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0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MOVEMENT					</a:t>
            </a:r>
            <a:r>
              <a:rPr lang="en-US" sz="2800" dirty="0" smtClean="0"/>
              <a:t>MOVE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in </a:t>
            </a:r>
            <a:r>
              <a:rPr lang="en-US" dirty="0"/>
              <a:t>(</a:t>
            </a:r>
            <a:r>
              <a:rPr lang="en-US" dirty="0" smtClean="0"/>
              <a:t>x, z) </a:t>
            </a:r>
            <a:r>
              <a:rPr lang="en-US" dirty="0"/>
              <a:t>coordinates </a:t>
            </a:r>
            <a:r>
              <a:rPr lang="en-US" dirty="0" smtClean="0"/>
              <a:t>depend</a:t>
            </a:r>
            <a:r>
              <a:rPr lang="en-US" dirty="0"/>
              <a:t>s</a:t>
            </a:r>
            <a:r>
              <a:rPr lang="en-US" dirty="0" smtClean="0"/>
              <a:t> </a:t>
            </a:r>
            <a:r>
              <a:rPr lang="en-US" dirty="0"/>
              <a:t>on the theta of the </a:t>
            </a:r>
            <a:r>
              <a:rPr lang="en-US" dirty="0" smtClean="0"/>
              <a:t>player.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With very simple geometric calculation, if the player </a:t>
            </a:r>
            <a:r>
              <a:rPr lang="en-US" dirty="0" smtClean="0"/>
              <a:t>presses ‘w</a:t>
            </a:r>
            <a:r>
              <a:rPr lang="en-US" dirty="0"/>
              <a:t>’ to move forward the increment </a:t>
            </a:r>
            <a:r>
              <a:rPr lang="en-US" dirty="0" smtClean="0"/>
              <a:t>of x and z </a:t>
            </a:r>
            <a:r>
              <a:rPr lang="en-US" dirty="0"/>
              <a:t>will be </a:t>
            </a:r>
            <a:r>
              <a:rPr lang="en-US" dirty="0" smtClean="0"/>
              <a:t>according to </a:t>
            </a:r>
            <a:r>
              <a:rPr lang="en-US" dirty="0" smtClean="0"/>
              <a:t>a </a:t>
            </a:r>
            <a:r>
              <a:rPr lang="en-US" dirty="0" smtClean="0"/>
              <a:t>function of theta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043" t="27012" r="13261" b="42992"/>
          <a:stretch/>
        </p:blipFill>
        <p:spPr>
          <a:xfrm>
            <a:off x="2876097" y="4416745"/>
            <a:ext cx="6374295" cy="16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6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JUMPING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83076"/>
            <a:ext cx="8946541" cy="4195481"/>
          </a:xfrm>
        </p:spPr>
        <p:txBody>
          <a:bodyPr/>
          <a:lstStyle/>
          <a:p>
            <a:r>
              <a:rPr lang="en-US" dirty="0"/>
              <a:t>Jumping </a:t>
            </a:r>
            <a:r>
              <a:rPr lang="en-US" dirty="0" smtClean="0"/>
              <a:t>is effected </a:t>
            </a:r>
            <a:r>
              <a:rPr lang="en-US" dirty="0"/>
              <a:t>by </a:t>
            </a:r>
            <a:r>
              <a:rPr lang="en-US" dirty="0" smtClean="0"/>
              <a:t>(gravity</a:t>
            </a:r>
            <a:r>
              <a:rPr lang="en-US" dirty="0"/>
              <a:t>, player’s strength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The initial speed </a:t>
            </a:r>
            <a:r>
              <a:rPr lang="en-US" dirty="0" smtClean="0"/>
              <a:t>of the player’s jump is</a:t>
            </a:r>
            <a:r>
              <a:rPr lang="en-US" dirty="0" smtClean="0"/>
              <a:t> </a:t>
            </a:r>
            <a:r>
              <a:rPr lang="en-US" dirty="0"/>
              <a:t>equal to </a:t>
            </a:r>
            <a:r>
              <a:rPr lang="en-US" dirty="0" smtClean="0"/>
              <a:t>his</a:t>
            </a:r>
            <a:r>
              <a:rPr lang="en-US" dirty="0" smtClean="0"/>
              <a:t> strength.</a:t>
            </a:r>
            <a:endParaRPr lang="en-US" dirty="0"/>
          </a:p>
          <a:p>
            <a:r>
              <a:rPr lang="en-US" dirty="0"/>
              <a:t>Then the </a:t>
            </a:r>
            <a:r>
              <a:rPr lang="en-US" dirty="0" smtClean="0"/>
              <a:t>speed is </a:t>
            </a:r>
            <a:r>
              <a:rPr lang="en-US" dirty="0"/>
              <a:t>decreased linearly till it become negative and the player start to fall </a:t>
            </a:r>
            <a:r>
              <a:rPr lang="en-US" dirty="0" smtClean="0"/>
              <a:t>down.</a:t>
            </a:r>
            <a:endParaRPr lang="en-US" dirty="0"/>
          </a:p>
          <a:p>
            <a:r>
              <a:rPr lang="en-US" dirty="0"/>
              <a:t>The player </a:t>
            </a:r>
            <a:r>
              <a:rPr lang="en-US" dirty="0" smtClean="0"/>
              <a:t>stops falling </a:t>
            </a:r>
            <a:r>
              <a:rPr lang="en-US" dirty="0"/>
              <a:t>when he </a:t>
            </a:r>
            <a:r>
              <a:rPr lang="en-US" dirty="0" smtClean="0"/>
              <a:t>touches </a:t>
            </a:r>
            <a:r>
              <a:rPr lang="en-US" dirty="0"/>
              <a:t>the ground with </a:t>
            </a:r>
            <a:r>
              <a:rPr lang="en-US" dirty="0" smtClean="0"/>
              <a:t>height</a:t>
            </a:r>
            <a:r>
              <a:rPr lang="en-US" dirty="0"/>
              <a:t> </a:t>
            </a:r>
            <a:r>
              <a:rPr lang="en-US" dirty="0" smtClean="0"/>
              <a:t>= 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087" t="20469" r="34456" b="30812"/>
          <a:stretch/>
        </p:blipFill>
        <p:spPr>
          <a:xfrm>
            <a:off x="5594216" y="3614468"/>
            <a:ext cx="6152055" cy="309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8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0640"/>
          </a:xfrm>
        </p:spPr>
        <p:txBody>
          <a:bodyPr/>
          <a:lstStyle/>
          <a:p>
            <a:r>
              <a:rPr lang="en-US" dirty="0"/>
              <a:t>KEYBOARD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576190" cy="4195481"/>
          </a:xfrm>
        </p:spPr>
        <p:txBody>
          <a:bodyPr/>
          <a:lstStyle/>
          <a:p>
            <a:r>
              <a:rPr lang="en-US" dirty="0"/>
              <a:t>The main problem is that </a:t>
            </a:r>
            <a:r>
              <a:rPr lang="en-US" dirty="0" err="1"/>
              <a:t>glutKeyboardFunc</a:t>
            </a:r>
            <a:r>
              <a:rPr lang="en-US" dirty="0"/>
              <a:t> doesn’t take continuous input, the idea to solve that is to make a list of flags, whenever the user presses a button, the matching flag is set to 1. Releasing the button resets the flag to 0.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use </a:t>
            </a:r>
            <a:r>
              <a:rPr lang="en-US" dirty="0" err="1"/>
              <a:t>glutKeyboardUpFunc</a:t>
            </a:r>
            <a:r>
              <a:rPr lang="en-US" dirty="0"/>
              <a:t> to know the key that user released.</a:t>
            </a:r>
          </a:p>
          <a:p>
            <a:r>
              <a:rPr lang="en-US" dirty="0"/>
              <a:t>Also we ignore repeated key input with </a:t>
            </a:r>
            <a:r>
              <a:rPr lang="en-US" dirty="0" err="1"/>
              <a:t>glutIgnoreKeyRepeat</a:t>
            </a:r>
            <a:r>
              <a:rPr lang="en-US" dirty="0"/>
              <a:t>( GL_TRUE ).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2895" r="67065" b="52078"/>
          <a:stretch/>
        </p:blipFill>
        <p:spPr>
          <a:xfrm>
            <a:off x="1103312" y="3542433"/>
            <a:ext cx="8153463" cy="69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95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562</TotalTime>
  <Words>1281</Words>
  <Application>Microsoft Office PowerPoint</Application>
  <PresentationFormat>Widescreen</PresentationFormat>
  <Paragraphs>165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Wingdings 3</vt:lpstr>
      <vt:lpstr>Ion</vt:lpstr>
      <vt:lpstr>“ESCAPE 3D”</vt:lpstr>
      <vt:lpstr>THE GAME IDEA</vt:lpstr>
      <vt:lpstr>Important to know</vt:lpstr>
      <vt:lpstr>GAME FILES</vt:lpstr>
      <vt:lpstr>SUB FOLDERS</vt:lpstr>
      <vt:lpstr>PLAYER MOVEMENT    CAMERA</vt:lpstr>
      <vt:lpstr>PLAYER MOVEMENT     MOVE</vt:lpstr>
      <vt:lpstr>PLAYER JUMPING</vt:lpstr>
      <vt:lpstr>KEYBOARD</vt:lpstr>
      <vt:lpstr>WINDOWS</vt:lpstr>
      <vt:lpstr>SKYBOX</vt:lpstr>
      <vt:lpstr>SKYBOX           cont.</vt:lpstr>
      <vt:lpstr>WORLD “Terrain”</vt:lpstr>
      <vt:lpstr>WORLD “Terrain”     IMG. PROCESSING  </vt:lpstr>
      <vt:lpstr>WORLD “Terrain”      RENDERING  </vt:lpstr>
      <vt:lpstr>WORLD “Terrain”      CODE  </vt:lpstr>
      <vt:lpstr>HUD (Head Up Display)</vt:lpstr>
      <vt:lpstr>HUD (Head Up Display)     CODE</vt:lpstr>
      <vt:lpstr>COLLISION DETECTION</vt:lpstr>
      <vt:lpstr>BULLET COLLISION DETECTION</vt:lpstr>
      <vt:lpstr>MODELS ANIMATION</vt:lpstr>
      <vt:lpstr>MODELS ANIMATION     CODE</vt:lpstr>
      <vt:lpstr>SOUND &amp; AUDIO</vt:lpstr>
      <vt:lpstr>Menu.py</vt:lpstr>
      <vt:lpstr>Zombie.py</vt:lpstr>
      <vt:lpstr>Object.py</vt:lpstr>
      <vt:lpstr>Player.py</vt:lpstr>
      <vt:lpstr>TEAM MEMBERS</vt:lpstr>
      <vt:lpstr>Don’t forget to try the game ! Available as open source on github 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ESCAPE-GAME</dc:title>
  <dc:creator>abdo hamdy</dc:creator>
  <cp:lastModifiedBy>Abdulrhman Tarek</cp:lastModifiedBy>
  <cp:revision>58</cp:revision>
  <dcterms:created xsi:type="dcterms:W3CDTF">2017-05-23T23:04:52Z</dcterms:created>
  <dcterms:modified xsi:type="dcterms:W3CDTF">2017-05-26T21:35:30Z</dcterms:modified>
</cp:coreProperties>
</file>