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4" r:id="rId2"/>
    <p:sldId id="291" r:id="rId3"/>
    <p:sldId id="286" r:id="rId4"/>
    <p:sldId id="305" r:id="rId5"/>
    <p:sldId id="301" r:id="rId6"/>
    <p:sldId id="306" r:id="rId7"/>
    <p:sldId id="307" r:id="rId8"/>
    <p:sldId id="308" r:id="rId9"/>
    <p:sldId id="309" r:id="rId10"/>
    <p:sldId id="310" r:id="rId11"/>
    <p:sldId id="311" r:id="rId12"/>
    <p:sldId id="312" r:id="rId13"/>
    <p:sldId id="313" r:id="rId14"/>
    <p:sldId id="314" r:id="rId15"/>
    <p:sldId id="315" r:id="rId16"/>
    <p:sldId id="316" r:id="rId17"/>
    <p:sldId id="322" r:id="rId18"/>
    <p:sldId id="317" r:id="rId19"/>
    <p:sldId id="318" r:id="rId20"/>
    <p:sldId id="319" r:id="rId21"/>
    <p:sldId id="320" r:id="rId22"/>
    <p:sldId id="321" r:id="rId23"/>
    <p:sldId id="289" r:id="rId24"/>
    <p:sldId id="303" r:id="rId25"/>
    <p:sldId id="290" r:id="rId26"/>
    <p:sldId id="293" r:id="rId27"/>
    <p:sldId id="292" r:id="rId28"/>
    <p:sldId id="295" r:id="rId29"/>
    <p:sldId id="294" r:id="rId30"/>
    <p:sldId id="280" r:id="rId31"/>
    <p:sldId id="296" r:id="rId32"/>
    <p:sldId id="302" r:id="rId33"/>
    <p:sldId id="30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88257" autoAdjust="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27-Dec-24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a:t>
            </a:fld>
            <a:endParaRPr lang="en-US"/>
          </a:p>
        </p:txBody>
      </p:sp>
    </p:spTree>
    <p:extLst>
      <p:ext uri="{BB962C8B-B14F-4D97-AF65-F5344CB8AC3E}">
        <p14:creationId xmlns:p14="http://schemas.microsoft.com/office/powerpoint/2010/main" val="3971397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50658-52DA-8A1F-B95D-DDEBAED56D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C0AE4D-B62E-B2A9-013E-2D5D53B76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D9766-0578-3FA8-A8EB-7FD43A799EEC}"/>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8DD593FE-F8C5-2535-5B96-E4FB16E965E5}"/>
              </a:ext>
            </a:extLst>
          </p:cNvPr>
          <p:cNvSpPr>
            <a:spLocks noGrp="1"/>
          </p:cNvSpPr>
          <p:nvPr>
            <p:ph type="sldNum" sz="quarter" idx="5"/>
          </p:nvPr>
        </p:nvSpPr>
        <p:spPr/>
        <p:txBody>
          <a:bodyPr/>
          <a:lstStyle/>
          <a:p>
            <a:fld id="{933223A7-FDE5-4555-AB7B-2BBB96A8A41E}" type="slidenum">
              <a:rPr lang="en-US" smtClean="0"/>
              <a:t>18</a:t>
            </a:fld>
            <a:endParaRPr lang="en-US"/>
          </a:p>
        </p:txBody>
      </p:sp>
    </p:spTree>
    <p:extLst>
      <p:ext uri="{BB962C8B-B14F-4D97-AF65-F5344CB8AC3E}">
        <p14:creationId xmlns:p14="http://schemas.microsoft.com/office/powerpoint/2010/main" val="3199081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EF9C0-9999-7B2D-CAA9-87BF85B603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245397-8690-178E-8349-928789B6A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4C6591-BC45-F9AC-1480-330E7DE6E120}"/>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B0B9A474-2715-3797-931D-6C5AAB58C881}"/>
              </a:ext>
            </a:extLst>
          </p:cNvPr>
          <p:cNvSpPr>
            <a:spLocks noGrp="1"/>
          </p:cNvSpPr>
          <p:nvPr>
            <p:ph type="sldNum" sz="quarter" idx="5"/>
          </p:nvPr>
        </p:nvSpPr>
        <p:spPr/>
        <p:txBody>
          <a:bodyPr/>
          <a:lstStyle/>
          <a:p>
            <a:fld id="{933223A7-FDE5-4555-AB7B-2BBB96A8A41E}" type="slidenum">
              <a:rPr lang="en-US" smtClean="0"/>
              <a:t>21</a:t>
            </a:fld>
            <a:endParaRPr lang="en-US"/>
          </a:p>
        </p:txBody>
      </p:sp>
    </p:spTree>
    <p:extLst>
      <p:ext uri="{BB962C8B-B14F-4D97-AF65-F5344CB8AC3E}">
        <p14:creationId xmlns:p14="http://schemas.microsoft.com/office/powerpoint/2010/main" val="269184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24</a:t>
            </a:fld>
            <a:endParaRPr lang="en-US"/>
          </a:p>
        </p:txBody>
      </p:sp>
    </p:spTree>
    <p:extLst>
      <p:ext uri="{BB962C8B-B14F-4D97-AF65-F5344CB8AC3E}">
        <p14:creationId xmlns:p14="http://schemas.microsoft.com/office/powerpoint/2010/main" val="207939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25</a:t>
            </a:fld>
            <a:endParaRPr lang="en-US"/>
          </a:p>
        </p:txBody>
      </p:sp>
    </p:spTree>
    <p:extLst>
      <p:ext uri="{BB962C8B-B14F-4D97-AF65-F5344CB8AC3E}">
        <p14:creationId xmlns:p14="http://schemas.microsoft.com/office/powerpoint/2010/main" val="497166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26</a:t>
            </a:fld>
            <a:endParaRPr lang="en-US"/>
          </a:p>
        </p:txBody>
      </p:sp>
    </p:spTree>
    <p:extLst>
      <p:ext uri="{BB962C8B-B14F-4D97-AF65-F5344CB8AC3E}">
        <p14:creationId xmlns:p14="http://schemas.microsoft.com/office/powerpoint/2010/main" val="155948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27</a:t>
            </a:fld>
            <a:endParaRPr lang="en-US"/>
          </a:p>
        </p:txBody>
      </p:sp>
    </p:spTree>
    <p:extLst>
      <p:ext uri="{BB962C8B-B14F-4D97-AF65-F5344CB8AC3E}">
        <p14:creationId xmlns:p14="http://schemas.microsoft.com/office/powerpoint/2010/main" val="163439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28</a:t>
            </a:fld>
            <a:endParaRPr lang="en-US"/>
          </a:p>
        </p:txBody>
      </p:sp>
    </p:spTree>
    <p:extLst>
      <p:ext uri="{BB962C8B-B14F-4D97-AF65-F5344CB8AC3E}">
        <p14:creationId xmlns:p14="http://schemas.microsoft.com/office/powerpoint/2010/main" val="756061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29</a:t>
            </a:fld>
            <a:endParaRPr lang="en-US"/>
          </a:p>
        </p:txBody>
      </p:sp>
    </p:spTree>
    <p:extLst>
      <p:ext uri="{BB962C8B-B14F-4D97-AF65-F5344CB8AC3E}">
        <p14:creationId xmlns:p14="http://schemas.microsoft.com/office/powerpoint/2010/main" val="362095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31</a:t>
            </a:fld>
            <a:endParaRPr lang="en-US"/>
          </a:p>
        </p:txBody>
      </p:sp>
    </p:spTree>
    <p:extLst>
      <p:ext uri="{BB962C8B-B14F-4D97-AF65-F5344CB8AC3E}">
        <p14:creationId xmlns:p14="http://schemas.microsoft.com/office/powerpoint/2010/main" val="14957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32</a:t>
            </a:fld>
            <a:endParaRPr lang="en-US"/>
          </a:p>
        </p:txBody>
      </p:sp>
    </p:spTree>
    <p:extLst>
      <p:ext uri="{BB962C8B-B14F-4D97-AF65-F5344CB8AC3E}">
        <p14:creationId xmlns:p14="http://schemas.microsoft.com/office/powerpoint/2010/main" val="111725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3</a:t>
            </a:fld>
            <a:endParaRPr lang="en-US"/>
          </a:p>
        </p:txBody>
      </p:sp>
    </p:spTree>
    <p:extLst>
      <p:ext uri="{BB962C8B-B14F-4D97-AF65-F5344CB8AC3E}">
        <p14:creationId xmlns:p14="http://schemas.microsoft.com/office/powerpoint/2010/main" val="3577961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33</a:t>
            </a:fld>
            <a:endParaRPr lang="en-US"/>
          </a:p>
        </p:txBody>
      </p:sp>
    </p:spTree>
    <p:extLst>
      <p:ext uri="{BB962C8B-B14F-4D97-AF65-F5344CB8AC3E}">
        <p14:creationId xmlns:p14="http://schemas.microsoft.com/office/powerpoint/2010/main" val="74970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90BFC-AEF5-E6E2-302C-4EE88E14A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C0049-7887-FF63-6B59-2EA4C7E60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134F0-9606-A4FB-A8E4-7BAE096CD87F}"/>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4FFBFD7D-9688-CCED-B354-7D7872EFB40A}"/>
              </a:ext>
            </a:extLst>
          </p:cNvPr>
          <p:cNvSpPr>
            <a:spLocks noGrp="1"/>
          </p:cNvSpPr>
          <p:nvPr>
            <p:ph type="sldNum" sz="quarter" idx="5"/>
          </p:nvPr>
        </p:nvSpPr>
        <p:spPr/>
        <p:txBody>
          <a:bodyPr/>
          <a:lstStyle/>
          <a:p>
            <a:fld id="{933223A7-FDE5-4555-AB7B-2BBB96A8A41E}" type="slidenum">
              <a:rPr lang="en-US" smtClean="0"/>
              <a:t>4</a:t>
            </a:fld>
            <a:endParaRPr lang="en-US"/>
          </a:p>
        </p:txBody>
      </p:sp>
    </p:spTree>
    <p:extLst>
      <p:ext uri="{BB962C8B-B14F-4D97-AF65-F5344CB8AC3E}">
        <p14:creationId xmlns:p14="http://schemas.microsoft.com/office/powerpoint/2010/main" val="9202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5</a:t>
            </a:fld>
            <a:endParaRPr lang="en-US"/>
          </a:p>
        </p:txBody>
      </p:sp>
    </p:spTree>
    <p:extLst>
      <p:ext uri="{BB962C8B-B14F-4D97-AF65-F5344CB8AC3E}">
        <p14:creationId xmlns:p14="http://schemas.microsoft.com/office/powerpoint/2010/main" val="397367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4FD7C-82C1-4D7E-4DAD-D6255088CB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B0B74-0797-AEEB-CC6D-18F8D94873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53CC3E-EFC3-2E83-F27B-4F73EE9A40AB}"/>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53E38387-F468-9375-7132-9F4C60F167D8}"/>
              </a:ext>
            </a:extLst>
          </p:cNvPr>
          <p:cNvSpPr>
            <a:spLocks noGrp="1"/>
          </p:cNvSpPr>
          <p:nvPr>
            <p:ph type="sldNum" sz="quarter" idx="5"/>
          </p:nvPr>
        </p:nvSpPr>
        <p:spPr/>
        <p:txBody>
          <a:bodyPr/>
          <a:lstStyle/>
          <a:p>
            <a:fld id="{933223A7-FDE5-4555-AB7B-2BBB96A8A41E}" type="slidenum">
              <a:rPr lang="en-US" smtClean="0"/>
              <a:t>6</a:t>
            </a:fld>
            <a:endParaRPr lang="en-US"/>
          </a:p>
        </p:txBody>
      </p:sp>
    </p:spTree>
    <p:extLst>
      <p:ext uri="{BB962C8B-B14F-4D97-AF65-F5344CB8AC3E}">
        <p14:creationId xmlns:p14="http://schemas.microsoft.com/office/powerpoint/2010/main" val="326589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A1D98-DC5D-CD39-B7A8-C6DBC05BC4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28E57-2ADC-A1D7-87E9-605AE8099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36DA49-4945-074C-BD3A-30005595CC13}"/>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BF967D0B-2C07-B35C-0969-A7A39EEA83DA}"/>
              </a:ext>
            </a:extLst>
          </p:cNvPr>
          <p:cNvSpPr>
            <a:spLocks noGrp="1"/>
          </p:cNvSpPr>
          <p:nvPr>
            <p:ph type="sldNum" sz="quarter" idx="5"/>
          </p:nvPr>
        </p:nvSpPr>
        <p:spPr/>
        <p:txBody>
          <a:bodyPr/>
          <a:lstStyle/>
          <a:p>
            <a:fld id="{933223A7-FDE5-4555-AB7B-2BBB96A8A41E}" type="slidenum">
              <a:rPr lang="en-US" smtClean="0"/>
              <a:t>7</a:t>
            </a:fld>
            <a:endParaRPr lang="en-US"/>
          </a:p>
        </p:txBody>
      </p:sp>
    </p:spTree>
    <p:extLst>
      <p:ext uri="{BB962C8B-B14F-4D97-AF65-F5344CB8AC3E}">
        <p14:creationId xmlns:p14="http://schemas.microsoft.com/office/powerpoint/2010/main" val="61193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A8CFE-7570-2211-3CCE-84D25C8ED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3B7EF8-A8B8-9A06-BCD0-6162914906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580299-92EA-7F99-1991-1E1E131DFB26}"/>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FA2B1E47-5BC7-3452-7C2B-3459A75ADE06}"/>
              </a:ext>
            </a:extLst>
          </p:cNvPr>
          <p:cNvSpPr>
            <a:spLocks noGrp="1"/>
          </p:cNvSpPr>
          <p:nvPr>
            <p:ph type="sldNum" sz="quarter" idx="5"/>
          </p:nvPr>
        </p:nvSpPr>
        <p:spPr/>
        <p:txBody>
          <a:bodyPr/>
          <a:lstStyle/>
          <a:p>
            <a:fld id="{933223A7-FDE5-4555-AB7B-2BBB96A8A41E}" type="slidenum">
              <a:rPr lang="en-US" smtClean="0"/>
              <a:t>8</a:t>
            </a:fld>
            <a:endParaRPr lang="en-US"/>
          </a:p>
        </p:txBody>
      </p:sp>
    </p:spTree>
    <p:extLst>
      <p:ext uri="{BB962C8B-B14F-4D97-AF65-F5344CB8AC3E}">
        <p14:creationId xmlns:p14="http://schemas.microsoft.com/office/powerpoint/2010/main" val="38969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796B6-9D5B-C6EC-9BA1-FCA864C421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EFDDDB-6AF3-F419-19B4-9CB7657E79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62814-0BBA-C0FD-DB9A-388F8B595FBF}"/>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ABFB6860-28A0-F431-4F90-480283201831}"/>
              </a:ext>
            </a:extLst>
          </p:cNvPr>
          <p:cNvSpPr>
            <a:spLocks noGrp="1"/>
          </p:cNvSpPr>
          <p:nvPr>
            <p:ph type="sldNum" sz="quarter" idx="5"/>
          </p:nvPr>
        </p:nvSpPr>
        <p:spPr/>
        <p:txBody>
          <a:bodyPr/>
          <a:lstStyle/>
          <a:p>
            <a:fld id="{933223A7-FDE5-4555-AB7B-2BBB96A8A41E}" type="slidenum">
              <a:rPr lang="en-US" smtClean="0"/>
              <a:t>9</a:t>
            </a:fld>
            <a:endParaRPr lang="en-US"/>
          </a:p>
        </p:txBody>
      </p:sp>
    </p:spTree>
    <p:extLst>
      <p:ext uri="{BB962C8B-B14F-4D97-AF65-F5344CB8AC3E}">
        <p14:creationId xmlns:p14="http://schemas.microsoft.com/office/powerpoint/2010/main" val="103328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2C3B4-D4CD-26DF-999B-08EADBF171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4427CF-149D-BF7F-CD3B-5C8E7355D7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B274C-7F59-25DB-AB01-493A2252B58A}"/>
              </a:ext>
            </a:extLst>
          </p:cNvPr>
          <p:cNvSpPr>
            <a:spLocks noGrp="1"/>
          </p:cNvSpPr>
          <p:nvPr>
            <p:ph type="body" idx="1"/>
          </p:nvPr>
        </p:nvSpPr>
        <p:spPr/>
        <p:txBody>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Farmers often face challenges in selecting the most suitable crops for their specific conditions,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which can lead to suboptimal yield and resource use.</a:t>
            </a: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access to data-driven insights affects productivity, sustainability, and economic outcomes in agriculture.</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Develop a </a:t>
            </a:r>
            <a:r>
              <a:rPr kumimoji="0" lang="en-US" altLang="en-US" sz="12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200" b="0" i="0" u="none" strike="noStrike" cap="none" normalizeH="0" baseline="0" dirty="0">
                <a:ln>
                  <a:noFill/>
                </a:ln>
                <a:solidFill>
                  <a:schemeClr val="tx1"/>
                </a:solidFill>
                <a:effectLst/>
                <a:latin typeface="Arial" panose="020B0604020202020204" pitchFamily="34" charset="0"/>
              </a:rPr>
              <a:t> that uses historical data, weather conditions, soil quality, and user interactions to suggest optimal crops.</a:t>
            </a:r>
          </a:p>
          <a:p>
            <a:pPr marL="0" marR="0" lvl="0" indent="0" algn="l" defTabSz="91440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Leverages recommendation models to tailor suggestions to individual farmers' needs.</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Data-Driven Insights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Unlike general agricultural advice, this system provides personalized recommendations based on real-time and historical data.</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Advanced ML Techniques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By integrating both collaborative filtering and content-based approaches, the system offers accuracy and adaptability.</a:t>
            </a:r>
          </a:p>
          <a:p>
            <a:pPr marL="0" marR="0" lvl="0" indent="0" algn="l" defTabSz="91440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rial" panose="020B0604020202020204" pitchFamily="34" charset="0"/>
              </a:rPr>
              <a:t>Scalability for Diverse Conditions</a:t>
            </a:r>
            <a:r>
              <a:rPr kumimoji="0" lang="en-US" altLang="en-US" sz="1200" b="0" i="1"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Suitable for diverse climates and soil types, making it versatile across different regions.</a:t>
            </a:r>
          </a:p>
          <a:p>
            <a:endParaRPr lang="en-US" dirty="0"/>
          </a:p>
        </p:txBody>
      </p:sp>
      <p:sp>
        <p:nvSpPr>
          <p:cNvPr id="4" name="Slide Number Placeholder 3">
            <a:extLst>
              <a:ext uri="{FF2B5EF4-FFF2-40B4-BE49-F238E27FC236}">
                <a16:creationId xmlns:a16="http://schemas.microsoft.com/office/drawing/2014/main" id="{8DBF61B3-0941-E28A-B1ED-47FA81538594}"/>
              </a:ext>
            </a:extLst>
          </p:cNvPr>
          <p:cNvSpPr>
            <a:spLocks noGrp="1"/>
          </p:cNvSpPr>
          <p:nvPr>
            <p:ph type="sldNum" sz="quarter" idx="5"/>
          </p:nvPr>
        </p:nvSpPr>
        <p:spPr/>
        <p:txBody>
          <a:bodyPr/>
          <a:lstStyle/>
          <a:p>
            <a:fld id="{933223A7-FDE5-4555-AB7B-2BBB96A8A41E}" type="slidenum">
              <a:rPr lang="en-US" smtClean="0"/>
              <a:t>14</a:t>
            </a:fld>
            <a:endParaRPr lang="en-US"/>
          </a:p>
        </p:txBody>
      </p:sp>
    </p:spTree>
    <p:extLst>
      <p:ext uri="{BB962C8B-B14F-4D97-AF65-F5344CB8AC3E}">
        <p14:creationId xmlns:p14="http://schemas.microsoft.com/office/powerpoint/2010/main" val="3649552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27-Dec-24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27-Dec-24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27-Dec-24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27-Dec-24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27-Dec-24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27-Dec-24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27-Dec-24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27-Dec-24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27-Dec-24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27-Dec-24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27-Dec-24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27-Dec-24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atharvaingle/crop-recommendation-datase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rop-recommendation-system-depi.streamlit.ap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36FF-56D5-B2A8-CAF7-4A1D8E7A8116}"/>
              </a:ext>
            </a:extLst>
          </p:cNvPr>
          <p:cNvSpPr>
            <a:spLocks noGrp="1"/>
          </p:cNvSpPr>
          <p:nvPr>
            <p:ph type="ctrTitle"/>
          </p:nvPr>
        </p:nvSpPr>
        <p:spPr>
          <a:xfrm>
            <a:off x="1524000" y="1042590"/>
            <a:ext cx="9144000" cy="2921793"/>
          </a:xfrm>
        </p:spPr>
        <p:txBody>
          <a:bodyPr>
            <a:normAutofit fontScale="90000"/>
          </a:bodyPr>
          <a:lstStyle/>
          <a:p>
            <a:r>
              <a:rPr lang="en-US" b="1" dirty="0"/>
              <a:t>Crop Recommendation System: Data-Driven Agriculture</a:t>
            </a:r>
            <a:br>
              <a:rPr lang="en-US" b="1" dirty="0"/>
            </a:br>
            <a:br>
              <a:rPr lang="en-US" b="1" dirty="0"/>
            </a:br>
            <a:r>
              <a:rPr kumimoji="0" lang="en-US" altLang="en-US" sz="2200" b="0" i="0" u="none" strike="noStrike" cap="none" normalizeH="0" baseline="0" dirty="0">
                <a:ln>
                  <a:noFill/>
                </a:ln>
                <a:solidFill>
                  <a:schemeClr val="tx1"/>
                </a:solidFill>
                <a:effectLst/>
                <a:latin typeface="Arial" panose="020B0604020202020204" pitchFamily="34" charset="0"/>
              </a:rPr>
              <a:t>A solution designed to provide farmers with personalized recommendations for </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crop selection based on data analysis and machine learning.</a:t>
            </a:r>
            <a:endParaRPr lang="en-US" dirty="0"/>
          </a:p>
        </p:txBody>
      </p:sp>
      <p:sp>
        <p:nvSpPr>
          <p:cNvPr id="3" name="Subtitle 2">
            <a:extLst>
              <a:ext uri="{FF2B5EF4-FFF2-40B4-BE49-F238E27FC236}">
                <a16:creationId xmlns:a16="http://schemas.microsoft.com/office/drawing/2014/main" id="{2BB2B543-7EDB-6727-D8C3-805E1C1E5A99}"/>
              </a:ext>
            </a:extLst>
          </p:cNvPr>
          <p:cNvSpPr>
            <a:spLocks noGrp="1"/>
          </p:cNvSpPr>
          <p:nvPr>
            <p:ph type="subTitle" idx="1"/>
          </p:nvPr>
        </p:nvSpPr>
        <p:spPr>
          <a:xfrm>
            <a:off x="1524000" y="4332485"/>
            <a:ext cx="9144000" cy="1655762"/>
          </a:xfrm>
        </p:spPr>
        <p:txBody>
          <a:bodyPr/>
          <a:lstStyle/>
          <a:p>
            <a:r>
              <a:rPr lang="en-US" b="1" dirty="0" err="1"/>
              <a:t>Hanin</a:t>
            </a:r>
            <a:r>
              <a:rPr lang="en-US" b="1" dirty="0"/>
              <a:t> Essam Sayed Mohamed</a:t>
            </a:r>
          </a:p>
          <a:p>
            <a:r>
              <a:rPr lang="en-US" b="1" dirty="0"/>
              <a:t>Date: Nov - 2024</a:t>
            </a:r>
          </a:p>
        </p:txBody>
      </p:sp>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1</a:t>
            </a:fld>
            <a:endParaRPr lang="en-US"/>
          </a:p>
        </p:txBody>
      </p:sp>
    </p:spTree>
    <p:extLst>
      <p:ext uri="{BB962C8B-B14F-4D97-AF65-F5344CB8AC3E}">
        <p14:creationId xmlns:p14="http://schemas.microsoft.com/office/powerpoint/2010/main" val="81724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3CA92B-46E4-7BF9-0B88-D1674EA95CBB}"/>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30BE93EF-48DE-DCAD-2AE5-BDCAA17935E9}"/>
              </a:ext>
            </a:extLst>
          </p:cNvPr>
          <p:cNvSpPr>
            <a:spLocks noGrp="1"/>
          </p:cNvSpPr>
          <p:nvPr>
            <p:ph type="sldNum" sz="quarter" idx="12"/>
          </p:nvPr>
        </p:nvSpPr>
        <p:spPr/>
        <p:txBody>
          <a:bodyPr/>
          <a:lstStyle/>
          <a:p>
            <a:fld id="{5EE24C92-1265-4741-8F9F-404A15D9386E}" type="slidenum">
              <a:rPr lang="en-US" smtClean="0"/>
              <a:t>10</a:t>
            </a:fld>
            <a:endParaRPr lang="en-US"/>
          </a:p>
        </p:txBody>
      </p:sp>
      <p:sp>
        <p:nvSpPr>
          <p:cNvPr id="7" name="TextBox 6">
            <a:extLst>
              <a:ext uri="{FF2B5EF4-FFF2-40B4-BE49-F238E27FC236}">
                <a16:creationId xmlns:a16="http://schemas.microsoft.com/office/drawing/2014/main" id="{C13FB804-E7AD-5F4F-A692-D44ABCD3A869}"/>
              </a:ext>
            </a:extLst>
          </p:cNvPr>
          <p:cNvSpPr txBox="1"/>
          <p:nvPr/>
        </p:nvSpPr>
        <p:spPr>
          <a:xfrm>
            <a:off x="5125387" y="1129264"/>
            <a:ext cx="6093500" cy="400110"/>
          </a:xfrm>
          <a:prstGeom prst="rect">
            <a:avLst/>
          </a:prstGeom>
          <a:noFill/>
        </p:spPr>
        <p:txBody>
          <a:bodyPr wrap="square">
            <a:spAutoFit/>
          </a:bodyPr>
          <a:lstStyle/>
          <a:p>
            <a:r>
              <a:rPr lang="en-US" sz="2000" b="1" dirty="0">
                <a:solidFill>
                  <a:srgbClr val="0070C0"/>
                </a:solidFill>
              </a:rPr>
              <a:t>SPLITTING DATASET</a:t>
            </a:r>
          </a:p>
        </p:txBody>
      </p:sp>
      <p:pic>
        <p:nvPicPr>
          <p:cNvPr id="9" name="Picture 8">
            <a:extLst>
              <a:ext uri="{FF2B5EF4-FFF2-40B4-BE49-F238E27FC236}">
                <a16:creationId xmlns:a16="http://schemas.microsoft.com/office/drawing/2014/main" id="{54AB1211-C9ED-6993-9949-455FCE95E97A}"/>
              </a:ext>
            </a:extLst>
          </p:cNvPr>
          <p:cNvPicPr>
            <a:picLocks noChangeAspect="1"/>
          </p:cNvPicPr>
          <p:nvPr/>
        </p:nvPicPr>
        <p:blipFill>
          <a:blip r:embed="rId2"/>
          <a:stretch>
            <a:fillRect/>
          </a:stretch>
        </p:blipFill>
        <p:spPr>
          <a:xfrm>
            <a:off x="1892040" y="2519016"/>
            <a:ext cx="8990819" cy="1521260"/>
          </a:xfrm>
          <a:prstGeom prst="rect">
            <a:avLst/>
          </a:prstGeom>
          <a:ln w="28575">
            <a:solidFill>
              <a:srgbClr val="0070C0"/>
            </a:solidFill>
          </a:ln>
        </p:spPr>
      </p:pic>
    </p:spTree>
    <p:extLst>
      <p:ext uri="{BB962C8B-B14F-4D97-AF65-F5344CB8AC3E}">
        <p14:creationId xmlns:p14="http://schemas.microsoft.com/office/powerpoint/2010/main" val="331959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E2EC6-6389-7EC2-DAE9-A82D7D59347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9C33806-9CA0-7931-8C7F-84B9E106E1AF}"/>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C5DDA04D-EACA-4ECE-EC53-8A8B5911E76E}"/>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7" name="TextBox 6">
            <a:extLst>
              <a:ext uri="{FF2B5EF4-FFF2-40B4-BE49-F238E27FC236}">
                <a16:creationId xmlns:a16="http://schemas.microsoft.com/office/drawing/2014/main" id="{4874B58D-7952-C86A-7148-066E6274336E}"/>
              </a:ext>
            </a:extLst>
          </p:cNvPr>
          <p:cNvSpPr txBox="1"/>
          <p:nvPr/>
        </p:nvSpPr>
        <p:spPr>
          <a:xfrm>
            <a:off x="5125387" y="1129264"/>
            <a:ext cx="6093500" cy="400110"/>
          </a:xfrm>
          <a:prstGeom prst="rect">
            <a:avLst/>
          </a:prstGeom>
          <a:noFill/>
        </p:spPr>
        <p:txBody>
          <a:bodyPr wrap="square">
            <a:spAutoFit/>
          </a:bodyPr>
          <a:lstStyle/>
          <a:p>
            <a:r>
              <a:rPr lang="en-US" sz="2000" b="1" dirty="0">
                <a:solidFill>
                  <a:srgbClr val="0070C0"/>
                </a:solidFill>
              </a:rPr>
              <a:t>BINARY ENCODING</a:t>
            </a:r>
          </a:p>
        </p:txBody>
      </p:sp>
      <p:pic>
        <p:nvPicPr>
          <p:cNvPr id="3" name="Picture 2">
            <a:extLst>
              <a:ext uri="{FF2B5EF4-FFF2-40B4-BE49-F238E27FC236}">
                <a16:creationId xmlns:a16="http://schemas.microsoft.com/office/drawing/2014/main" id="{32EAAC8D-7287-189F-438C-B6D7DDE8CB34}"/>
              </a:ext>
            </a:extLst>
          </p:cNvPr>
          <p:cNvPicPr>
            <a:picLocks noChangeAspect="1"/>
          </p:cNvPicPr>
          <p:nvPr/>
        </p:nvPicPr>
        <p:blipFill>
          <a:blip r:embed="rId2"/>
          <a:stretch>
            <a:fillRect/>
          </a:stretch>
        </p:blipFill>
        <p:spPr>
          <a:xfrm>
            <a:off x="2209800" y="1874864"/>
            <a:ext cx="6324600" cy="1009650"/>
          </a:xfrm>
          <a:prstGeom prst="rect">
            <a:avLst/>
          </a:prstGeom>
          <a:ln w="28575">
            <a:solidFill>
              <a:srgbClr val="0070C0"/>
            </a:solidFill>
          </a:ln>
        </p:spPr>
      </p:pic>
      <p:pic>
        <p:nvPicPr>
          <p:cNvPr id="8" name="Picture 7">
            <a:extLst>
              <a:ext uri="{FF2B5EF4-FFF2-40B4-BE49-F238E27FC236}">
                <a16:creationId xmlns:a16="http://schemas.microsoft.com/office/drawing/2014/main" id="{EB949807-1E9E-A6DF-E702-4D3FE89FD8D3}"/>
              </a:ext>
            </a:extLst>
          </p:cNvPr>
          <p:cNvPicPr>
            <a:picLocks noChangeAspect="1"/>
          </p:cNvPicPr>
          <p:nvPr/>
        </p:nvPicPr>
        <p:blipFill>
          <a:blip r:embed="rId3"/>
          <a:stretch>
            <a:fillRect/>
          </a:stretch>
        </p:blipFill>
        <p:spPr>
          <a:xfrm>
            <a:off x="6528099" y="2145324"/>
            <a:ext cx="4012601" cy="4075438"/>
          </a:xfrm>
          <a:prstGeom prst="rect">
            <a:avLst/>
          </a:prstGeom>
          <a:ln w="28575">
            <a:solidFill>
              <a:srgbClr val="0070C0"/>
            </a:solidFill>
          </a:ln>
        </p:spPr>
      </p:pic>
    </p:spTree>
    <p:extLst>
      <p:ext uri="{BB962C8B-B14F-4D97-AF65-F5344CB8AC3E}">
        <p14:creationId xmlns:p14="http://schemas.microsoft.com/office/powerpoint/2010/main" val="229146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97882-43AF-FE74-5954-17374A87A16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180CBFB-6BB4-BB6C-070E-CB8F5F0CC246}"/>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CB12797B-6063-1283-6BB6-9248D5E91882}"/>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7" name="TextBox 6">
            <a:extLst>
              <a:ext uri="{FF2B5EF4-FFF2-40B4-BE49-F238E27FC236}">
                <a16:creationId xmlns:a16="http://schemas.microsoft.com/office/drawing/2014/main" id="{7F3708C1-2007-B139-2CB0-E7C10B17DA74}"/>
              </a:ext>
            </a:extLst>
          </p:cNvPr>
          <p:cNvSpPr txBox="1"/>
          <p:nvPr/>
        </p:nvSpPr>
        <p:spPr>
          <a:xfrm>
            <a:off x="4780613" y="1106559"/>
            <a:ext cx="6093500" cy="400110"/>
          </a:xfrm>
          <a:prstGeom prst="rect">
            <a:avLst/>
          </a:prstGeom>
          <a:noFill/>
        </p:spPr>
        <p:txBody>
          <a:bodyPr wrap="square">
            <a:spAutoFit/>
          </a:bodyPr>
          <a:lstStyle/>
          <a:p>
            <a:r>
              <a:rPr lang="en-US" sz="2000" b="1" dirty="0">
                <a:solidFill>
                  <a:srgbClr val="0070C0"/>
                </a:solidFill>
              </a:rPr>
              <a:t>ROBUST SCALER</a:t>
            </a:r>
          </a:p>
        </p:txBody>
      </p:sp>
      <p:pic>
        <p:nvPicPr>
          <p:cNvPr id="5" name="Picture 4">
            <a:extLst>
              <a:ext uri="{FF2B5EF4-FFF2-40B4-BE49-F238E27FC236}">
                <a16:creationId xmlns:a16="http://schemas.microsoft.com/office/drawing/2014/main" id="{FA194474-89F3-DDBE-B838-3043E9D4508E}"/>
              </a:ext>
            </a:extLst>
          </p:cNvPr>
          <p:cNvPicPr>
            <a:picLocks noChangeAspect="1"/>
          </p:cNvPicPr>
          <p:nvPr/>
        </p:nvPicPr>
        <p:blipFill>
          <a:blip r:embed="rId2"/>
          <a:stretch>
            <a:fillRect/>
          </a:stretch>
        </p:blipFill>
        <p:spPr>
          <a:xfrm>
            <a:off x="2281003" y="2221222"/>
            <a:ext cx="7629994" cy="3420576"/>
          </a:xfrm>
          <a:prstGeom prst="rect">
            <a:avLst/>
          </a:prstGeom>
          <a:ln w="28575">
            <a:solidFill>
              <a:srgbClr val="0070C0"/>
            </a:solidFill>
          </a:ln>
        </p:spPr>
      </p:pic>
      <p:sp>
        <p:nvSpPr>
          <p:cNvPr id="9" name="TextBox 8">
            <a:extLst>
              <a:ext uri="{FF2B5EF4-FFF2-40B4-BE49-F238E27FC236}">
                <a16:creationId xmlns:a16="http://schemas.microsoft.com/office/drawing/2014/main" id="{FEE92390-197B-6C2A-F596-DBBB89D30D8B}"/>
              </a:ext>
            </a:extLst>
          </p:cNvPr>
          <p:cNvSpPr txBox="1"/>
          <p:nvPr/>
        </p:nvSpPr>
        <p:spPr>
          <a:xfrm>
            <a:off x="5260300" y="5799019"/>
            <a:ext cx="6093500" cy="400110"/>
          </a:xfrm>
          <a:prstGeom prst="rect">
            <a:avLst/>
          </a:prstGeom>
          <a:noFill/>
        </p:spPr>
        <p:txBody>
          <a:bodyPr wrap="square">
            <a:spAutoFit/>
          </a:bodyPr>
          <a:lstStyle/>
          <a:p>
            <a:r>
              <a:rPr lang="en-US" sz="2000" b="1" dirty="0">
                <a:solidFill>
                  <a:srgbClr val="0070C0"/>
                </a:solidFill>
              </a:rPr>
              <a:t>Before Scaling</a:t>
            </a:r>
          </a:p>
        </p:txBody>
      </p:sp>
    </p:spTree>
    <p:extLst>
      <p:ext uri="{BB962C8B-B14F-4D97-AF65-F5344CB8AC3E}">
        <p14:creationId xmlns:p14="http://schemas.microsoft.com/office/powerpoint/2010/main" val="375594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3E6D4-1567-1D0A-7571-7DC5BB78DB0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6F1B2DA-EA3B-DF0B-9044-CAE85B61969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ADD99113-2E86-ACB7-F736-B8E6FE7F525D}"/>
              </a:ext>
            </a:extLst>
          </p:cNvPr>
          <p:cNvSpPr>
            <a:spLocks noGrp="1"/>
          </p:cNvSpPr>
          <p:nvPr>
            <p:ph type="sldNum" sz="quarter" idx="12"/>
          </p:nvPr>
        </p:nvSpPr>
        <p:spPr/>
        <p:txBody>
          <a:bodyPr/>
          <a:lstStyle/>
          <a:p>
            <a:fld id="{5EE24C92-1265-4741-8F9F-404A15D9386E}" type="slidenum">
              <a:rPr lang="en-US" smtClean="0"/>
              <a:t>13</a:t>
            </a:fld>
            <a:endParaRPr lang="en-US"/>
          </a:p>
        </p:txBody>
      </p:sp>
      <p:sp>
        <p:nvSpPr>
          <p:cNvPr id="7" name="TextBox 6">
            <a:extLst>
              <a:ext uri="{FF2B5EF4-FFF2-40B4-BE49-F238E27FC236}">
                <a16:creationId xmlns:a16="http://schemas.microsoft.com/office/drawing/2014/main" id="{EC7BA9BA-1E89-AA7C-5E80-0209718957CD}"/>
              </a:ext>
            </a:extLst>
          </p:cNvPr>
          <p:cNvSpPr txBox="1"/>
          <p:nvPr/>
        </p:nvSpPr>
        <p:spPr>
          <a:xfrm>
            <a:off x="4780613" y="1106559"/>
            <a:ext cx="6093500" cy="400110"/>
          </a:xfrm>
          <a:prstGeom prst="rect">
            <a:avLst/>
          </a:prstGeom>
          <a:noFill/>
        </p:spPr>
        <p:txBody>
          <a:bodyPr wrap="square">
            <a:spAutoFit/>
          </a:bodyPr>
          <a:lstStyle/>
          <a:p>
            <a:r>
              <a:rPr lang="en-US" sz="2000" b="1" dirty="0">
                <a:solidFill>
                  <a:srgbClr val="0070C0"/>
                </a:solidFill>
              </a:rPr>
              <a:t>ROBUST SCALER</a:t>
            </a:r>
          </a:p>
        </p:txBody>
      </p:sp>
      <p:sp>
        <p:nvSpPr>
          <p:cNvPr id="9" name="TextBox 8">
            <a:extLst>
              <a:ext uri="{FF2B5EF4-FFF2-40B4-BE49-F238E27FC236}">
                <a16:creationId xmlns:a16="http://schemas.microsoft.com/office/drawing/2014/main" id="{98E058B9-75FB-1BA1-E75C-2B98C651F0C2}"/>
              </a:ext>
            </a:extLst>
          </p:cNvPr>
          <p:cNvSpPr txBox="1"/>
          <p:nvPr/>
        </p:nvSpPr>
        <p:spPr>
          <a:xfrm>
            <a:off x="5260300" y="5799019"/>
            <a:ext cx="6093500" cy="400110"/>
          </a:xfrm>
          <a:prstGeom prst="rect">
            <a:avLst/>
          </a:prstGeom>
          <a:noFill/>
        </p:spPr>
        <p:txBody>
          <a:bodyPr wrap="square">
            <a:spAutoFit/>
          </a:bodyPr>
          <a:lstStyle/>
          <a:p>
            <a:r>
              <a:rPr lang="en-US" sz="2000" b="1" dirty="0">
                <a:solidFill>
                  <a:srgbClr val="0070C0"/>
                </a:solidFill>
              </a:rPr>
              <a:t>After Scaling</a:t>
            </a:r>
          </a:p>
        </p:txBody>
      </p:sp>
      <p:pic>
        <p:nvPicPr>
          <p:cNvPr id="3" name="Picture 2">
            <a:extLst>
              <a:ext uri="{FF2B5EF4-FFF2-40B4-BE49-F238E27FC236}">
                <a16:creationId xmlns:a16="http://schemas.microsoft.com/office/drawing/2014/main" id="{B755F336-DC88-A882-0369-ABE5F1E57608}"/>
              </a:ext>
            </a:extLst>
          </p:cNvPr>
          <p:cNvPicPr>
            <a:picLocks noChangeAspect="1"/>
          </p:cNvPicPr>
          <p:nvPr/>
        </p:nvPicPr>
        <p:blipFill>
          <a:blip r:embed="rId2"/>
          <a:stretch>
            <a:fillRect/>
          </a:stretch>
        </p:blipFill>
        <p:spPr>
          <a:xfrm>
            <a:off x="1727655" y="1768536"/>
            <a:ext cx="8736689" cy="4030483"/>
          </a:xfrm>
          <a:prstGeom prst="rect">
            <a:avLst/>
          </a:prstGeom>
          <a:ln w="28575">
            <a:solidFill>
              <a:srgbClr val="0070C0"/>
            </a:solidFill>
          </a:ln>
        </p:spPr>
      </p:pic>
    </p:spTree>
    <p:extLst>
      <p:ext uri="{BB962C8B-B14F-4D97-AF65-F5344CB8AC3E}">
        <p14:creationId xmlns:p14="http://schemas.microsoft.com/office/powerpoint/2010/main" val="359073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58780-7200-F2F3-3621-D2DDBD3A62F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6697BB1-E9E7-16C8-90A8-33E7642A5222}"/>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9150F57C-9BDE-D3AB-ABB7-BC762B215F0D}"/>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9" name="Rectangle 3">
            <a:extLst>
              <a:ext uri="{FF2B5EF4-FFF2-40B4-BE49-F238E27FC236}">
                <a16:creationId xmlns:a16="http://schemas.microsoft.com/office/drawing/2014/main" id="{20BC5D27-89FA-9B26-2FFF-94525E06DFD6}"/>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MODEL DEVELOPMENT</a:t>
            </a:r>
            <a:endParaRPr lang="en-US" sz="4800" dirty="0"/>
          </a:p>
        </p:txBody>
      </p:sp>
    </p:spTree>
    <p:extLst>
      <p:ext uri="{BB962C8B-B14F-4D97-AF65-F5344CB8AC3E}">
        <p14:creationId xmlns:p14="http://schemas.microsoft.com/office/powerpoint/2010/main" val="328901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CD1D9-0BA9-DE09-2652-C3886492055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36FFD4D-495D-3A92-42ED-B311EB33774D}"/>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6C4CBF6B-3816-F61E-2FE4-6617825AE0D5}"/>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7" name="TextBox 6">
            <a:extLst>
              <a:ext uri="{FF2B5EF4-FFF2-40B4-BE49-F238E27FC236}">
                <a16:creationId xmlns:a16="http://schemas.microsoft.com/office/drawing/2014/main" id="{8FA27181-6302-2C30-D19A-F8BD1613923F}"/>
              </a:ext>
            </a:extLst>
          </p:cNvPr>
          <p:cNvSpPr txBox="1"/>
          <p:nvPr/>
        </p:nvSpPr>
        <p:spPr>
          <a:xfrm>
            <a:off x="4603075" y="1174749"/>
            <a:ext cx="6093500" cy="400110"/>
          </a:xfrm>
          <a:prstGeom prst="rect">
            <a:avLst/>
          </a:prstGeom>
          <a:noFill/>
        </p:spPr>
        <p:txBody>
          <a:bodyPr wrap="square">
            <a:spAutoFit/>
          </a:bodyPr>
          <a:lstStyle/>
          <a:p>
            <a:r>
              <a:rPr lang="en-US" sz="2000" b="1" dirty="0">
                <a:solidFill>
                  <a:srgbClr val="0070C0"/>
                </a:solidFill>
              </a:rPr>
              <a:t>Random Forest Model</a:t>
            </a:r>
          </a:p>
        </p:txBody>
      </p:sp>
      <p:pic>
        <p:nvPicPr>
          <p:cNvPr id="5" name="Picture 4">
            <a:extLst>
              <a:ext uri="{FF2B5EF4-FFF2-40B4-BE49-F238E27FC236}">
                <a16:creationId xmlns:a16="http://schemas.microsoft.com/office/drawing/2014/main" id="{64B0D336-D11B-BD98-1CFC-3D68C47D87F7}"/>
              </a:ext>
            </a:extLst>
          </p:cNvPr>
          <p:cNvPicPr>
            <a:picLocks noChangeAspect="1"/>
          </p:cNvPicPr>
          <p:nvPr/>
        </p:nvPicPr>
        <p:blipFill>
          <a:blip r:embed="rId2"/>
          <a:stretch>
            <a:fillRect/>
          </a:stretch>
        </p:blipFill>
        <p:spPr>
          <a:xfrm>
            <a:off x="1495425" y="1697549"/>
            <a:ext cx="9201150" cy="2676525"/>
          </a:xfrm>
          <a:prstGeom prst="rect">
            <a:avLst/>
          </a:prstGeom>
          <a:ln w="28575">
            <a:solidFill>
              <a:srgbClr val="0070C0"/>
            </a:solidFill>
          </a:ln>
        </p:spPr>
      </p:pic>
      <p:pic>
        <p:nvPicPr>
          <p:cNvPr id="10" name="Picture 9">
            <a:extLst>
              <a:ext uri="{FF2B5EF4-FFF2-40B4-BE49-F238E27FC236}">
                <a16:creationId xmlns:a16="http://schemas.microsoft.com/office/drawing/2014/main" id="{3DC0DCDC-2907-56FF-7C1C-DEFA12595D7B}"/>
              </a:ext>
            </a:extLst>
          </p:cNvPr>
          <p:cNvPicPr>
            <a:picLocks noChangeAspect="1"/>
          </p:cNvPicPr>
          <p:nvPr/>
        </p:nvPicPr>
        <p:blipFill>
          <a:blip r:embed="rId3"/>
          <a:stretch>
            <a:fillRect/>
          </a:stretch>
        </p:blipFill>
        <p:spPr>
          <a:xfrm>
            <a:off x="5619750" y="4060313"/>
            <a:ext cx="5981700" cy="2200275"/>
          </a:xfrm>
          <a:prstGeom prst="rect">
            <a:avLst/>
          </a:prstGeom>
          <a:ln w="28575">
            <a:solidFill>
              <a:srgbClr val="0070C0"/>
            </a:solidFill>
          </a:ln>
        </p:spPr>
      </p:pic>
    </p:spTree>
    <p:extLst>
      <p:ext uri="{BB962C8B-B14F-4D97-AF65-F5344CB8AC3E}">
        <p14:creationId xmlns:p14="http://schemas.microsoft.com/office/powerpoint/2010/main" val="160032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DC2FF-CF5B-C6BD-D375-AB170FCB0A4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89142BC-E6AF-6C57-2C71-48EDF0688A74}"/>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BDCFAE74-B1DA-3D04-3ED6-2D7BDCD4CCA9}"/>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7" name="TextBox 6">
            <a:extLst>
              <a:ext uri="{FF2B5EF4-FFF2-40B4-BE49-F238E27FC236}">
                <a16:creationId xmlns:a16="http://schemas.microsoft.com/office/drawing/2014/main" id="{CBBDAC06-057A-3D92-4F02-A590343E926D}"/>
              </a:ext>
            </a:extLst>
          </p:cNvPr>
          <p:cNvSpPr txBox="1"/>
          <p:nvPr/>
        </p:nvSpPr>
        <p:spPr>
          <a:xfrm>
            <a:off x="5563850" y="1049503"/>
            <a:ext cx="6093500" cy="400110"/>
          </a:xfrm>
          <a:prstGeom prst="rect">
            <a:avLst/>
          </a:prstGeom>
          <a:noFill/>
        </p:spPr>
        <p:txBody>
          <a:bodyPr wrap="square">
            <a:spAutoFit/>
          </a:bodyPr>
          <a:lstStyle/>
          <a:p>
            <a:r>
              <a:rPr lang="en-US" sz="2000" b="1" dirty="0">
                <a:solidFill>
                  <a:srgbClr val="0070C0"/>
                </a:solidFill>
              </a:rPr>
              <a:t>GAN</a:t>
            </a:r>
          </a:p>
        </p:txBody>
      </p:sp>
      <p:pic>
        <p:nvPicPr>
          <p:cNvPr id="3" name="Picture 2">
            <a:extLst>
              <a:ext uri="{FF2B5EF4-FFF2-40B4-BE49-F238E27FC236}">
                <a16:creationId xmlns:a16="http://schemas.microsoft.com/office/drawing/2014/main" id="{15A30369-3CF2-415D-77A6-22F25F8F12D5}"/>
              </a:ext>
            </a:extLst>
          </p:cNvPr>
          <p:cNvPicPr>
            <a:picLocks noChangeAspect="1"/>
          </p:cNvPicPr>
          <p:nvPr/>
        </p:nvPicPr>
        <p:blipFill>
          <a:blip r:embed="rId2"/>
          <a:stretch>
            <a:fillRect/>
          </a:stretch>
        </p:blipFill>
        <p:spPr>
          <a:xfrm>
            <a:off x="1451392" y="1581227"/>
            <a:ext cx="4972050" cy="2886075"/>
          </a:xfrm>
          <a:prstGeom prst="rect">
            <a:avLst/>
          </a:prstGeom>
          <a:ln w="28575">
            <a:solidFill>
              <a:srgbClr val="0070C0"/>
            </a:solidFill>
          </a:ln>
        </p:spPr>
      </p:pic>
      <p:pic>
        <p:nvPicPr>
          <p:cNvPr id="9" name="Picture 8">
            <a:extLst>
              <a:ext uri="{FF2B5EF4-FFF2-40B4-BE49-F238E27FC236}">
                <a16:creationId xmlns:a16="http://schemas.microsoft.com/office/drawing/2014/main" id="{646FDD32-1943-A4BE-3D5D-B5341C8DEFC8}"/>
              </a:ext>
            </a:extLst>
          </p:cNvPr>
          <p:cNvPicPr>
            <a:picLocks noChangeAspect="1"/>
          </p:cNvPicPr>
          <p:nvPr/>
        </p:nvPicPr>
        <p:blipFill>
          <a:blip r:embed="rId3"/>
          <a:stretch>
            <a:fillRect/>
          </a:stretch>
        </p:blipFill>
        <p:spPr>
          <a:xfrm>
            <a:off x="5781675" y="3282143"/>
            <a:ext cx="5572125" cy="2867025"/>
          </a:xfrm>
          <a:prstGeom prst="rect">
            <a:avLst/>
          </a:prstGeom>
          <a:ln w="28575">
            <a:solidFill>
              <a:srgbClr val="0070C0"/>
            </a:solidFill>
          </a:ln>
        </p:spPr>
      </p:pic>
    </p:spTree>
    <p:extLst>
      <p:ext uri="{BB962C8B-B14F-4D97-AF65-F5344CB8AC3E}">
        <p14:creationId xmlns:p14="http://schemas.microsoft.com/office/powerpoint/2010/main" val="1883861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4E98F-3647-6155-108C-50DD2C16DAF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D716CD0-AA16-1179-E00C-2099FB6B5330}"/>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B0C7AA52-4277-0371-BB2E-16A0AB827BFF}"/>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7" name="TextBox 6">
            <a:extLst>
              <a:ext uri="{FF2B5EF4-FFF2-40B4-BE49-F238E27FC236}">
                <a16:creationId xmlns:a16="http://schemas.microsoft.com/office/drawing/2014/main" id="{43CEDF5F-1B62-058A-F537-DA9E0BDB8DCC}"/>
              </a:ext>
            </a:extLst>
          </p:cNvPr>
          <p:cNvSpPr txBox="1"/>
          <p:nvPr/>
        </p:nvSpPr>
        <p:spPr>
          <a:xfrm>
            <a:off x="5563850" y="1049503"/>
            <a:ext cx="6093500" cy="400110"/>
          </a:xfrm>
          <a:prstGeom prst="rect">
            <a:avLst/>
          </a:prstGeom>
          <a:noFill/>
        </p:spPr>
        <p:txBody>
          <a:bodyPr wrap="square">
            <a:spAutoFit/>
          </a:bodyPr>
          <a:lstStyle/>
          <a:p>
            <a:r>
              <a:rPr lang="en-US" sz="2000" b="1" dirty="0">
                <a:solidFill>
                  <a:srgbClr val="0070C0"/>
                </a:solidFill>
              </a:rPr>
              <a:t>GAN</a:t>
            </a:r>
          </a:p>
        </p:txBody>
      </p:sp>
      <p:pic>
        <p:nvPicPr>
          <p:cNvPr id="5" name="Picture 4">
            <a:extLst>
              <a:ext uri="{FF2B5EF4-FFF2-40B4-BE49-F238E27FC236}">
                <a16:creationId xmlns:a16="http://schemas.microsoft.com/office/drawing/2014/main" id="{D62179B3-5677-3862-DC62-03FD911242C9}"/>
              </a:ext>
            </a:extLst>
          </p:cNvPr>
          <p:cNvPicPr>
            <a:picLocks noChangeAspect="1"/>
          </p:cNvPicPr>
          <p:nvPr/>
        </p:nvPicPr>
        <p:blipFill>
          <a:blip r:embed="rId2"/>
          <a:stretch>
            <a:fillRect/>
          </a:stretch>
        </p:blipFill>
        <p:spPr>
          <a:xfrm>
            <a:off x="2209097" y="1609631"/>
            <a:ext cx="7773805" cy="4198866"/>
          </a:xfrm>
          <a:prstGeom prst="rect">
            <a:avLst/>
          </a:prstGeom>
          <a:ln w="28575">
            <a:solidFill>
              <a:srgbClr val="0070C0"/>
            </a:solidFill>
          </a:ln>
        </p:spPr>
      </p:pic>
    </p:spTree>
    <p:extLst>
      <p:ext uri="{BB962C8B-B14F-4D97-AF65-F5344CB8AC3E}">
        <p14:creationId xmlns:p14="http://schemas.microsoft.com/office/powerpoint/2010/main" val="90212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68D7C-4400-73B0-B79D-754F34F106B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E6D0088-7975-26D6-27D7-FEF8C3D429EB}"/>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49BEB073-6126-3D0C-4506-85A2DB26BA0E}"/>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9" name="Rectangle 3">
            <a:extLst>
              <a:ext uri="{FF2B5EF4-FFF2-40B4-BE49-F238E27FC236}">
                <a16:creationId xmlns:a16="http://schemas.microsoft.com/office/drawing/2014/main" id="{5F6BFA9D-C6ED-C77D-927B-3D1B570BAAFE}"/>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EXPERIMENT TRACKING</a:t>
            </a:r>
            <a:endParaRPr lang="en-US" sz="4800" dirty="0"/>
          </a:p>
        </p:txBody>
      </p:sp>
    </p:spTree>
    <p:extLst>
      <p:ext uri="{BB962C8B-B14F-4D97-AF65-F5344CB8AC3E}">
        <p14:creationId xmlns:p14="http://schemas.microsoft.com/office/powerpoint/2010/main" val="52335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EA7AF-93C1-E3EA-DD14-7A77909A2FB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4031881-682E-4827-0B20-19CB7EAF9094}"/>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168B66B9-25C1-8BB7-0337-AF28BFB7D866}"/>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7" name="TextBox 6">
            <a:extLst>
              <a:ext uri="{FF2B5EF4-FFF2-40B4-BE49-F238E27FC236}">
                <a16:creationId xmlns:a16="http://schemas.microsoft.com/office/drawing/2014/main" id="{33AAEB75-C2F5-D1C4-C326-6E02B3890BC4}"/>
              </a:ext>
            </a:extLst>
          </p:cNvPr>
          <p:cNvSpPr txBox="1"/>
          <p:nvPr/>
        </p:nvSpPr>
        <p:spPr>
          <a:xfrm>
            <a:off x="5563850" y="1049503"/>
            <a:ext cx="6093500" cy="400110"/>
          </a:xfrm>
          <a:prstGeom prst="rect">
            <a:avLst/>
          </a:prstGeom>
          <a:noFill/>
        </p:spPr>
        <p:txBody>
          <a:bodyPr wrap="square">
            <a:spAutoFit/>
          </a:bodyPr>
          <a:lstStyle/>
          <a:p>
            <a:r>
              <a:rPr lang="en-US" sz="2000" b="1" dirty="0">
                <a:solidFill>
                  <a:srgbClr val="0070C0"/>
                </a:solidFill>
              </a:rPr>
              <a:t>RANDOMFOREST MODEL</a:t>
            </a:r>
          </a:p>
        </p:txBody>
      </p:sp>
      <p:pic>
        <p:nvPicPr>
          <p:cNvPr id="10" name="Picture 9">
            <a:extLst>
              <a:ext uri="{FF2B5EF4-FFF2-40B4-BE49-F238E27FC236}">
                <a16:creationId xmlns:a16="http://schemas.microsoft.com/office/drawing/2014/main" id="{807DA389-7C85-85A0-BD91-0ACB8EFF2060}"/>
              </a:ext>
            </a:extLst>
          </p:cNvPr>
          <p:cNvPicPr>
            <a:picLocks noChangeAspect="1"/>
          </p:cNvPicPr>
          <p:nvPr/>
        </p:nvPicPr>
        <p:blipFill>
          <a:blip r:embed="rId2"/>
          <a:stretch>
            <a:fillRect/>
          </a:stretch>
        </p:blipFill>
        <p:spPr>
          <a:xfrm>
            <a:off x="1385826" y="1603947"/>
            <a:ext cx="9831813" cy="4448068"/>
          </a:xfrm>
          <a:prstGeom prst="rect">
            <a:avLst/>
          </a:prstGeom>
        </p:spPr>
      </p:pic>
    </p:spTree>
    <p:extLst>
      <p:ext uri="{BB962C8B-B14F-4D97-AF65-F5344CB8AC3E}">
        <p14:creationId xmlns:p14="http://schemas.microsoft.com/office/powerpoint/2010/main" val="263893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Project Overview</a:t>
            </a:r>
            <a:endParaRPr lang="en-US" sz="4800" dirty="0"/>
          </a:p>
        </p:txBody>
      </p:sp>
    </p:spTree>
    <p:extLst>
      <p:ext uri="{BB962C8B-B14F-4D97-AF65-F5344CB8AC3E}">
        <p14:creationId xmlns:p14="http://schemas.microsoft.com/office/powerpoint/2010/main" val="3742876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DAC2F-6468-E3A7-6FF2-A9558D60E67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FFAA865-2BD0-4280-EACA-385B895F1E2A}"/>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DAEF35DB-CD3B-648F-464C-4C86AD9FEC16}"/>
              </a:ext>
            </a:extLst>
          </p:cNvPr>
          <p:cNvSpPr>
            <a:spLocks noGrp="1"/>
          </p:cNvSpPr>
          <p:nvPr>
            <p:ph type="sldNum" sz="quarter" idx="12"/>
          </p:nvPr>
        </p:nvSpPr>
        <p:spPr/>
        <p:txBody>
          <a:bodyPr/>
          <a:lstStyle/>
          <a:p>
            <a:fld id="{5EE24C92-1265-4741-8F9F-404A15D9386E}" type="slidenum">
              <a:rPr lang="en-US" smtClean="0"/>
              <a:t>20</a:t>
            </a:fld>
            <a:endParaRPr lang="en-US"/>
          </a:p>
        </p:txBody>
      </p:sp>
      <p:sp>
        <p:nvSpPr>
          <p:cNvPr id="7" name="TextBox 6">
            <a:extLst>
              <a:ext uri="{FF2B5EF4-FFF2-40B4-BE49-F238E27FC236}">
                <a16:creationId xmlns:a16="http://schemas.microsoft.com/office/drawing/2014/main" id="{C4A0A44E-3305-EF78-197F-57A96CE24E79}"/>
              </a:ext>
            </a:extLst>
          </p:cNvPr>
          <p:cNvSpPr txBox="1"/>
          <p:nvPr/>
        </p:nvSpPr>
        <p:spPr>
          <a:xfrm>
            <a:off x="5260300" y="995507"/>
            <a:ext cx="6093500" cy="400110"/>
          </a:xfrm>
          <a:prstGeom prst="rect">
            <a:avLst/>
          </a:prstGeom>
          <a:noFill/>
        </p:spPr>
        <p:txBody>
          <a:bodyPr wrap="square">
            <a:spAutoFit/>
          </a:bodyPr>
          <a:lstStyle/>
          <a:p>
            <a:r>
              <a:rPr lang="en-US" sz="2000" b="1" dirty="0">
                <a:solidFill>
                  <a:srgbClr val="0070C0"/>
                </a:solidFill>
              </a:rPr>
              <a:t>GAN</a:t>
            </a:r>
          </a:p>
        </p:txBody>
      </p:sp>
      <p:pic>
        <p:nvPicPr>
          <p:cNvPr id="3" name="Picture 2">
            <a:extLst>
              <a:ext uri="{FF2B5EF4-FFF2-40B4-BE49-F238E27FC236}">
                <a16:creationId xmlns:a16="http://schemas.microsoft.com/office/drawing/2014/main" id="{693B03F6-1EC0-30AD-EF92-5AB7C0A746F4}"/>
              </a:ext>
            </a:extLst>
          </p:cNvPr>
          <p:cNvPicPr>
            <a:picLocks noChangeAspect="1"/>
          </p:cNvPicPr>
          <p:nvPr/>
        </p:nvPicPr>
        <p:blipFill>
          <a:blip r:embed="rId2"/>
          <a:stretch>
            <a:fillRect/>
          </a:stretch>
        </p:blipFill>
        <p:spPr>
          <a:xfrm>
            <a:off x="1343652" y="1618937"/>
            <a:ext cx="10010148" cy="4514093"/>
          </a:xfrm>
          <a:prstGeom prst="rect">
            <a:avLst/>
          </a:prstGeom>
        </p:spPr>
      </p:pic>
    </p:spTree>
    <p:extLst>
      <p:ext uri="{BB962C8B-B14F-4D97-AF65-F5344CB8AC3E}">
        <p14:creationId xmlns:p14="http://schemas.microsoft.com/office/powerpoint/2010/main" val="68991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8E1B5-5DB2-73FE-53A8-E8A9823F75E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635C4EC-F097-82C8-FBC5-3430FC30384A}"/>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DDE4F459-9134-6D3F-AD38-1889C11A1F54}"/>
              </a:ext>
            </a:extLst>
          </p:cNvPr>
          <p:cNvSpPr>
            <a:spLocks noGrp="1"/>
          </p:cNvSpPr>
          <p:nvPr>
            <p:ph type="sldNum" sz="quarter" idx="12"/>
          </p:nvPr>
        </p:nvSpPr>
        <p:spPr/>
        <p:txBody>
          <a:bodyPr/>
          <a:lstStyle/>
          <a:p>
            <a:fld id="{5EE24C92-1265-4741-8F9F-404A15D9386E}" type="slidenum">
              <a:rPr lang="en-US" smtClean="0"/>
              <a:t>21</a:t>
            </a:fld>
            <a:endParaRPr lang="en-US"/>
          </a:p>
        </p:txBody>
      </p:sp>
      <p:sp>
        <p:nvSpPr>
          <p:cNvPr id="9" name="Rectangle 3">
            <a:extLst>
              <a:ext uri="{FF2B5EF4-FFF2-40B4-BE49-F238E27FC236}">
                <a16:creationId xmlns:a16="http://schemas.microsoft.com/office/drawing/2014/main" id="{24C1741F-D2BD-CC90-B6F2-B6F51B8D5A89}"/>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MODEL DEPLOYMENT</a:t>
            </a:r>
            <a:endParaRPr lang="en-US" sz="4800" dirty="0"/>
          </a:p>
        </p:txBody>
      </p:sp>
    </p:spTree>
    <p:extLst>
      <p:ext uri="{BB962C8B-B14F-4D97-AF65-F5344CB8AC3E}">
        <p14:creationId xmlns:p14="http://schemas.microsoft.com/office/powerpoint/2010/main" val="147127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1EF7-A632-4341-9A5B-D606DA8F7B8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46F0470-F315-6E82-A8DA-8FFBDDCB7A99}"/>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911CC45B-3177-78E9-94F2-FEFAA4D52FD5}"/>
              </a:ext>
            </a:extLst>
          </p:cNvPr>
          <p:cNvSpPr>
            <a:spLocks noGrp="1"/>
          </p:cNvSpPr>
          <p:nvPr>
            <p:ph type="sldNum" sz="quarter" idx="12"/>
          </p:nvPr>
        </p:nvSpPr>
        <p:spPr/>
        <p:txBody>
          <a:bodyPr/>
          <a:lstStyle/>
          <a:p>
            <a:fld id="{5EE24C92-1265-4741-8F9F-404A15D9386E}" type="slidenum">
              <a:rPr lang="en-US" smtClean="0"/>
              <a:t>22</a:t>
            </a:fld>
            <a:endParaRPr lang="en-US"/>
          </a:p>
        </p:txBody>
      </p:sp>
      <p:sp>
        <p:nvSpPr>
          <p:cNvPr id="7" name="TextBox 6">
            <a:extLst>
              <a:ext uri="{FF2B5EF4-FFF2-40B4-BE49-F238E27FC236}">
                <a16:creationId xmlns:a16="http://schemas.microsoft.com/office/drawing/2014/main" id="{FD6807F8-7C81-B1C8-A788-838ADFA31E9C}"/>
              </a:ext>
            </a:extLst>
          </p:cNvPr>
          <p:cNvSpPr txBox="1"/>
          <p:nvPr/>
        </p:nvSpPr>
        <p:spPr>
          <a:xfrm>
            <a:off x="5260300" y="995507"/>
            <a:ext cx="6093500" cy="400110"/>
          </a:xfrm>
          <a:prstGeom prst="rect">
            <a:avLst/>
          </a:prstGeom>
          <a:noFill/>
        </p:spPr>
        <p:txBody>
          <a:bodyPr wrap="square">
            <a:spAutoFit/>
          </a:bodyPr>
          <a:lstStyle/>
          <a:p>
            <a:r>
              <a:rPr lang="en-US" sz="2000" b="1" dirty="0">
                <a:solidFill>
                  <a:srgbClr val="0070C0"/>
                </a:solidFill>
              </a:rPr>
              <a:t>GAN</a:t>
            </a:r>
          </a:p>
        </p:txBody>
      </p:sp>
      <p:pic>
        <p:nvPicPr>
          <p:cNvPr id="3" name="Picture 2">
            <a:extLst>
              <a:ext uri="{FF2B5EF4-FFF2-40B4-BE49-F238E27FC236}">
                <a16:creationId xmlns:a16="http://schemas.microsoft.com/office/drawing/2014/main" id="{52A3000C-8072-7D32-FCDA-36AD70D27922}"/>
              </a:ext>
            </a:extLst>
          </p:cNvPr>
          <p:cNvPicPr>
            <a:picLocks noChangeAspect="1"/>
          </p:cNvPicPr>
          <p:nvPr/>
        </p:nvPicPr>
        <p:blipFill>
          <a:blip r:embed="rId2"/>
          <a:stretch>
            <a:fillRect/>
          </a:stretch>
        </p:blipFill>
        <p:spPr>
          <a:xfrm>
            <a:off x="1343652" y="1618937"/>
            <a:ext cx="10010148" cy="4514093"/>
          </a:xfrm>
          <a:prstGeom prst="rect">
            <a:avLst/>
          </a:prstGeom>
        </p:spPr>
      </p:pic>
    </p:spTree>
    <p:extLst>
      <p:ext uri="{BB962C8B-B14F-4D97-AF65-F5344CB8AC3E}">
        <p14:creationId xmlns:p14="http://schemas.microsoft.com/office/powerpoint/2010/main" val="3294610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6702425" y="1315034"/>
            <a:ext cx="6559550" cy="4448175"/>
          </a:xfrm>
        </p:spPr>
        <p:txBody>
          <a:bodyPr>
            <a:noAutofit/>
          </a:bodyPr>
          <a:lstStyle/>
          <a:p>
            <a:r>
              <a:rPr lang="en-US" sz="3200" b="1" dirty="0">
                <a:effectLst/>
              </a:rPr>
              <a:t>Crop Recommendation System UI</a:t>
            </a:r>
            <a:br>
              <a:rPr lang="en-US" sz="1200" b="1" dirty="0">
                <a:effectLst/>
              </a:rPr>
            </a:br>
            <a:r>
              <a:rPr lang="en-US" sz="1800" b="1" dirty="0">
                <a:effectLst/>
              </a:rPr>
              <a:t>N: </a:t>
            </a:r>
            <a:r>
              <a:rPr lang="en-US" sz="1800" dirty="0">
                <a:effectLst/>
              </a:rPr>
              <a:t>ratio of Nitrogen content in soil</a:t>
            </a:r>
            <a:br>
              <a:rPr lang="en-US" sz="1800" b="1" dirty="0">
                <a:effectLst/>
              </a:rPr>
            </a:br>
            <a:r>
              <a:rPr lang="en-US" sz="1800" b="1" dirty="0">
                <a:effectLst/>
              </a:rPr>
              <a:t>P (ratio of Phosphorous content in soil)</a:t>
            </a:r>
            <a:br>
              <a:rPr lang="en-US" sz="1800" dirty="0">
                <a:effectLst/>
              </a:rPr>
            </a:br>
            <a:r>
              <a:rPr lang="en-US" sz="1800" b="1" dirty="0">
                <a:effectLst/>
              </a:rPr>
              <a:t>K (ratio of Potassium content in soil)</a:t>
            </a:r>
            <a:br>
              <a:rPr lang="en-US" sz="1800" b="1" dirty="0">
                <a:effectLst/>
              </a:rPr>
            </a:br>
            <a:r>
              <a:rPr lang="en-US" sz="1800" b="1" dirty="0">
                <a:effectLst/>
              </a:rPr>
              <a:t>Temperature (temperature in degree Celsius</a:t>
            </a:r>
            <a:br>
              <a:rPr lang="en-US" sz="1800" b="1" dirty="0">
                <a:effectLst/>
              </a:rPr>
            </a:br>
            <a:r>
              <a:rPr lang="en-US" sz="1800" b="1" dirty="0">
                <a:effectLst/>
              </a:rPr>
              <a:t>Humidity (relative humidity in %)</a:t>
            </a:r>
            <a:br>
              <a:rPr lang="en-US" sz="1800" b="1" dirty="0">
                <a:effectLst/>
              </a:rPr>
            </a:br>
            <a:r>
              <a:rPr lang="en-US" sz="1800" b="1" dirty="0">
                <a:effectLst/>
              </a:rPr>
              <a:t>pH (</a:t>
            </a:r>
            <a:r>
              <a:rPr lang="en-US" sz="1800" b="1" dirty="0" err="1">
                <a:effectLst/>
              </a:rPr>
              <a:t>ph</a:t>
            </a:r>
            <a:r>
              <a:rPr lang="en-US" sz="1800" b="1" dirty="0">
                <a:effectLst/>
              </a:rPr>
              <a:t> value of the soil)</a:t>
            </a:r>
            <a:br>
              <a:rPr lang="en-US" sz="1800" dirty="0">
                <a:effectLst/>
              </a:rPr>
            </a:br>
            <a:r>
              <a:rPr lang="en-US" sz="1800" b="1" dirty="0">
                <a:effectLst/>
              </a:rPr>
              <a:t>Rainfall (in mm)</a:t>
            </a:r>
            <a:br>
              <a:rPr lang="en-US" sz="1800" b="1" dirty="0">
                <a:effectLst/>
              </a:rPr>
            </a:br>
            <a:br>
              <a:rPr lang="en-US" sz="1800" b="1" dirty="0">
                <a:effectLst/>
              </a:rPr>
            </a:br>
            <a:r>
              <a:rPr lang="en-US" sz="1800" b="1" dirty="0">
                <a:effectLst/>
              </a:rPr>
              <a:t>DEPLOYED ON STREAMLIT</a:t>
            </a:r>
            <a:endParaRPr lang="en-US" sz="1800" dirty="0">
              <a:effectLst/>
            </a:endParaRP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27-Dec-24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23</a:t>
            </a:fld>
            <a:endParaRPr lang="en-US"/>
          </a:p>
        </p:txBody>
      </p:sp>
      <p:pic>
        <p:nvPicPr>
          <p:cNvPr id="8" name="Picture 7">
            <a:extLst>
              <a:ext uri="{FF2B5EF4-FFF2-40B4-BE49-F238E27FC236}">
                <a16:creationId xmlns:a16="http://schemas.microsoft.com/office/drawing/2014/main" id="{E9ACD9E0-AAAF-A627-E49C-CCF83837CB0E}"/>
              </a:ext>
            </a:extLst>
          </p:cNvPr>
          <p:cNvPicPr>
            <a:picLocks noChangeAspect="1"/>
          </p:cNvPicPr>
          <p:nvPr/>
        </p:nvPicPr>
        <p:blipFill>
          <a:blip r:embed="rId2"/>
          <a:stretch>
            <a:fillRect/>
          </a:stretch>
        </p:blipFill>
        <p:spPr>
          <a:xfrm>
            <a:off x="509664" y="1200433"/>
            <a:ext cx="5311705" cy="5026421"/>
          </a:xfrm>
          <a:prstGeom prst="rect">
            <a:avLst/>
          </a:prstGeom>
        </p:spPr>
      </p:pic>
    </p:spTree>
    <p:extLst>
      <p:ext uri="{BB962C8B-B14F-4D97-AF65-F5344CB8AC3E}">
        <p14:creationId xmlns:p14="http://schemas.microsoft.com/office/powerpoint/2010/main" val="301331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24</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End Users + Features</a:t>
            </a:r>
            <a:endParaRPr lang="en-US" sz="4800" dirty="0"/>
          </a:p>
        </p:txBody>
      </p:sp>
    </p:spTree>
    <p:extLst>
      <p:ext uri="{BB962C8B-B14F-4D97-AF65-F5344CB8AC3E}">
        <p14:creationId xmlns:p14="http://schemas.microsoft.com/office/powerpoint/2010/main" val="173257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25</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274266" y="1236879"/>
            <a:ext cx="11643467" cy="463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800" b="1" dirty="0"/>
              <a:t>Primary User Personas:</a:t>
            </a:r>
            <a:br>
              <a:rPr lang="en-US" sz="1800" b="1" dirty="0"/>
            </a:br>
            <a:br>
              <a:rPr lang="en-US" sz="1800" b="1" dirty="0"/>
            </a:br>
            <a:br>
              <a:rPr lang="en-US" sz="1800" b="1" dirty="0"/>
            </a:br>
            <a:br>
              <a:rPr lang="en-US" sz="1400" dirty="0"/>
            </a:br>
            <a:br>
              <a:rPr lang="en-US" sz="1600" dirty="0"/>
            </a:br>
            <a:br>
              <a:rPr lang="en-US" sz="1400" dirty="0"/>
            </a:br>
            <a:r>
              <a:rPr lang="en-US" sz="1800" b="1" dirty="0"/>
              <a:t>Future Key Features and Their Impact</a:t>
            </a:r>
            <a:r>
              <a:rPr lang="en-US" sz="1400" dirty="0"/>
              <a:t>:</a:t>
            </a:r>
            <a:br>
              <a:rPr lang="en-US" sz="1400" dirty="0"/>
            </a:br>
            <a:br>
              <a:rPr lang="en-US" sz="1400" dirty="0"/>
            </a:br>
            <a:r>
              <a:rPr lang="en-US" sz="1400" b="1" dirty="0"/>
              <a:t>Data Analytics and Reporting</a:t>
            </a:r>
            <a:br>
              <a:rPr lang="en-US" sz="1400" dirty="0"/>
            </a:br>
            <a:r>
              <a:rPr lang="en-US" sz="1400" dirty="0"/>
              <a:t>        </a:t>
            </a:r>
            <a:r>
              <a:rPr lang="en-US" sz="1600" dirty="0"/>
              <a:t>User Needs: In-depth insights into soil health, crop performance, and climate trends.</a:t>
            </a:r>
            <a:br>
              <a:rPr lang="en-US" sz="1600" dirty="0"/>
            </a:br>
            <a:r>
              <a:rPr lang="en-US" sz="1600" dirty="0"/>
              <a:t>        Problem Solved: Empowers farmers and consultants to make informed decisions, enhancing crop yields and sustainability through data-driven strategies.</a:t>
            </a:r>
            <a:br>
              <a:rPr lang="en-US" sz="1400" dirty="0"/>
            </a:br>
            <a:br>
              <a:rPr lang="en-US" sz="1400" dirty="0"/>
            </a:br>
            <a:r>
              <a:rPr lang="en-US" sz="1400" dirty="0"/>
              <a:t>    </a:t>
            </a:r>
            <a:r>
              <a:rPr lang="en-US" sz="1400" b="1" dirty="0"/>
              <a:t>Collaborative Tools</a:t>
            </a:r>
            <a:br>
              <a:rPr lang="en-US" sz="1400" dirty="0"/>
            </a:br>
            <a:r>
              <a:rPr lang="en-US" sz="1400" dirty="0"/>
              <a:t>        </a:t>
            </a:r>
            <a:r>
              <a:rPr lang="en-US" sz="1600" dirty="0"/>
              <a:t>User Needs: Efficient sharing of data and recommendations among farmers, consultants, and educational institutions.</a:t>
            </a:r>
            <a:br>
              <a:rPr lang="en-US" sz="1600" dirty="0"/>
            </a:br>
            <a:r>
              <a:rPr lang="en-US" sz="1600" dirty="0"/>
              <a:t>        Problem Solved: Facilitates communication and knowledge sharing, enabling collaborative efforts in crop management and education.</a:t>
            </a:r>
            <a:br>
              <a:rPr lang="en-US" sz="1600" dirty="0"/>
            </a:br>
            <a:br>
              <a:rPr lang="en-US" sz="1400" dirty="0"/>
            </a:br>
            <a:r>
              <a:rPr lang="en-US" sz="1400" dirty="0"/>
              <a:t>    </a:t>
            </a:r>
            <a:r>
              <a:rPr lang="en-US" sz="1400" b="1" dirty="0"/>
              <a:t>Mobile Accessibility</a:t>
            </a:r>
            <a:br>
              <a:rPr lang="en-US" sz="1400" dirty="0"/>
            </a:br>
            <a:r>
              <a:rPr lang="en-US" sz="1600" dirty="0"/>
              <a:t>        User Needs: Access to recommendations and data while on the field or during farm activities.</a:t>
            </a:r>
            <a:br>
              <a:rPr lang="en-US" sz="1600" dirty="0"/>
            </a:br>
            <a:r>
              <a:rPr lang="en-US" sz="1600" dirty="0"/>
              <a:t>        Problem Solved: Ensures that farmers and consultants can stay connected to real-time insights and recommendations, enhancing responsiveness and management capabilities.</a:t>
            </a:r>
            <a:endParaRPr lang="en-US" sz="1400" dirty="0"/>
          </a:p>
        </p:txBody>
      </p:sp>
      <p:sp>
        <p:nvSpPr>
          <p:cNvPr id="3" name="Rectangle 2">
            <a:extLst>
              <a:ext uri="{FF2B5EF4-FFF2-40B4-BE49-F238E27FC236}">
                <a16:creationId xmlns:a16="http://schemas.microsoft.com/office/drawing/2014/main" id="{91CB6E30-4FBE-3B0B-BB91-969886A9B340}"/>
              </a:ext>
            </a:extLst>
          </p:cNvPr>
          <p:cNvSpPr>
            <a:spLocks noChangeArrowheads="1"/>
          </p:cNvSpPr>
          <p:nvPr/>
        </p:nvSpPr>
        <p:spPr bwMode="auto">
          <a:xfrm>
            <a:off x="556232" y="1602274"/>
            <a:ext cx="116357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Farmers</a:t>
            </a:r>
            <a:r>
              <a:rPr kumimoji="0" lang="en-US" altLang="en-US" sz="1600" b="0" i="0" u="none" strike="noStrike" cap="none" normalizeH="0" baseline="0" dirty="0">
                <a:ln>
                  <a:noFill/>
                </a:ln>
                <a:solidFill>
                  <a:schemeClr val="tx1"/>
                </a:solidFill>
                <a:effectLst/>
              </a:rPr>
              <a:t> – Individuals seeking tailored crop recommendations based on their soil and environmental conditions to optimize yields.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Agricultural Consultants</a:t>
            </a:r>
            <a:r>
              <a:rPr kumimoji="0" lang="en-US" altLang="en-US" sz="1600" b="0" i="0" u="none" strike="noStrike" cap="none" normalizeH="0" baseline="0" dirty="0">
                <a:ln>
                  <a:noFill/>
                </a:ln>
                <a:solidFill>
                  <a:schemeClr val="tx1"/>
                </a:solidFill>
                <a:effectLst/>
              </a:rPr>
              <a:t> – Professionals aiming to provide data-driven advice to farmers for crop selection and management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Educational Institutions</a:t>
            </a:r>
            <a:r>
              <a:rPr kumimoji="0" lang="en-US" altLang="en-US" sz="1600" b="0" i="0" u="none" strike="noStrike" cap="none" normalizeH="0" baseline="0" dirty="0">
                <a:ln>
                  <a:noFill/>
                </a:ln>
                <a:solidFill>
                  <a:schemeClr val="tx1"/>
                </a:solidFill>
                <a:effectLst/>
              </a:rPr>
              <a:t> – Organizations looking to educate students and communities about sustainable agriculture practices and crop optimization. </a:t>
            </a:r>
          </a:p>
        </p:txBody>
      </p:sp>
    </p:spTree>
    <p:extLst>
      <p:ext uri="{BB962C8B-B14F-4D97-AF65-F5344CB8AC3E}">
        <p14:creationId xmlns:p14="http://schemas.microsoft.com/office/powerpoint/2010/main" val="3998850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26</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Data Structure</a:t>
            </a:r>
            <a:endParaRPr lang="en-US" sz="4800" dirty="0"/>
          </a:p>
        </p:txBody>
      </p:sp>
    </p:spTree>
    <p:extLst>
      <p:ext uri="{BB962C8B-B14F-4D97-AF65-F5344CB8AC3E}">
        <p14:creationId xmlns:p14="http://schemas.microsoft.com/office/powerpoint/2010/main" val="2114301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27</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838201" y="1028738"/>
            <a:ext cx="10515600" cy="53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400" b="1" dirty="0"/>
              <a:t>Data Structure</a:t>
            </a:r>
            <a:br>
              <a:rPr lang="en-US" sz="1400" b="1" dirty="0"/>
            </a:br>
            <a:r>
              <a:rPr lang="en-US" sz="1400" b="1" dirty="0"/>
              <a:t>Database Architecture</a:t>
            </a:r>
            <a:r>
              <a:rPr lang="en-US" sz="1400" dirty="0"/>
              <a:t>:</a:t>
            </a:r>
            <a:br>
              <a:rPr lang="en-US" sz="1400" dirty="0"/>
            </a:br>
            <a:r>
              <a:rPr lang="en-US" sz="1400" b="1" dirty="0"/>
              <a:t>Type</a:t>
            </a:r>
            <a:r>
              <a:rPr lang="en-US" sz="1400" dirty="0"/>
              <a:t>: Using </a:t>
            </a:r>
            <a:r>
              <a:rPr lang="en-US" sz="1400" b="1" dirty="0"/>
              <a:t>CSV File. </a:t>
            </a:r>
            <a:br>
              <a:rPr lang="en-US" sz="1400" dirty="0"/>
            </a:br>
            <a:br>
              <a:rPr lang="en-US" sz="1400" dirty="0"/>
            </a:br>
            <a:r>
              <a:rPr lang="en-US" sz="1400" b="1" dirty="0"/>
              <a:t>Key Entities and Relationships</a:t>
            </a:r>
            <a:r>
              <a:rPr lang="en-US" sz="1400" dirty="0"/>
              <a:t>:</a:t>
            </a:r>
            <a:br>
              <a:rPr lang="en-US" sz="1400" dirty="0"/>
            </a:br>
            <a:r>
              <a:rPr lang="en-US" sz="1400" dirty="0"/>
              <a:t>- </a:t>
            </a:r>
            <a:r>
              <a:rPr lang="en-US" sz="1400" b="1" dirty="0"/>
              <a:t>Soil Nutrients</a:t>
            </a:r>
            <a:r>
              <a:rPr lang="en-US" sz="1400" dirty="0"/>
              <a:t> – Columns include </a:t>
            </a:r>
            <a:r>
              <a:rPr lang="en-US" sz="1400" b="1" dirty="0"/>
              <a:t>N</a:t>
            </a:r>
            <a:r>
              <a:rPr lang="en-US" sz="1400" dirty="0"/>
              <a:t>, </a:t>
            </a:r>
            <a:r>
              <a:rPr lang="en-US" sz="1400" b="1" dirty="0"/>
              <a:t>P</a:t>
            </a:r>
            <a:r>
              <a:rPr lang="en-US" sz="1400" dirty="0"/>
              <a:t>, </a:t>
            </a:r>
            <a:r>
              <a:rPr lang="en-US" sz="1400" b="1" dirty="0"/>
              <a:t>K</a:t>
            </a:r>
            <a:r>
              <a:rPr lang="en-US" sz="1400" dirty="0"/>
              <a:t> (Nitrogen, Phosphorus, Potassium).</a:t>
            </a:r>
            <a:br>
              <a:rPr lang="en-US" sz="1400" dirty="0"/>
            </a:br>
            <a:r>
              <a:rPr lang="en-US" sz="1400" dirty="0"/>
              <a:t>- </a:t>
            </a:r>
            <a:r>
              <a:rPr lang="en-US" sz="1400" b="1" dirty="0"/>
              <a:t>Environmental Factors</a:t>
            </a:r>
            <a:r>
              <a:rPr lang="en-US" sz="1400" dirty="0"/>
              <a:t> – Columns include </a:t>
            </a:r>
            <a:r>
              <a:rPr lang="en-US" sz="1400" b="1" dirty="0"/>
              <a:t>Temperature</a:t>
            </a:r>
            <a:r>
              <a:rPr lang="en-US" sz="1400" dirty="0"/>
              <a:t>, </a:t>
            </a:r>
            <a:r>
              <a:rPr lang="en-US" sz="1400" b="1" dirty="0"/>
              <a:t>Humidity</a:t>
            </a:r>
            <a:r>
              <a:rPr lang="en-US" sz="1400" dirty="0"/>
              <a:t>, and </a:t>
            </a:r>
            <a:r>
              <a:rPr lang="en-US" sz="1400" b="1" dirty="0"/>
              <a:t>Rainfall</a:t>
            </a:r>
            <a:r>
              <a:rPr lang="en-US" sz="1400" dirty="0"/>
              <a:t>.</a:t>
            </a:r>
            <a:br>
              <a:rPr lang="en-US" sz="1400" dirty="0"/>
            </a:br>
            <a:r>
              <a:rPr lang="en-US" sz="1400" dirty="0"/>
              <a:t>- </a:t>
            </a:r>
            <a:r>
              <a:rPr lang="en-US" sz="1400" b="1" dirty="0"/>
              <a:t>Soil Condition</a:t>
            </a:r>
            <a:r>
              <a:rPr lang="en-US" sz="1400" dirty="0"/>
              <a:t> – Column </a:t>
            </a:r>
            <a:r>
              <a:rPr lang="en-US" sz="1400" b="1" dirty="0"/>
              <a:t>pH</a:t>
            </a:r>
            <a:r>
              <a:rPr lang="en-US" sz="1400" dirty="0"/>
              <a:t> reflects soil acidity/alkalinity.</a:t>
            </a:r>
            <a:br>
              <a:rPr lang="en-US" sz="1400" dirty="0"/>
            </a:br>
            <a:r>
              <a:rPr lang="en-US" sz="1400" dirty="0"/>
              <a:t>- </a:t>
            </a:r>
            <a:r>
              <a:rPr lang="en-US" sz="1400" b="1" dirty="0"/>
              <a:t>Relationships</a:t>
            </a:r>
            <a:r>
              <a:rPr lang="en-US" sz="1400" dirty="0"/>
              <a:t>: Each crop’s recommended nutrient profile relates directly to environmental factors and soil conditions. Data is aggregated per crop type, allowing recommendations based on historical and climate data.</a:t>
            </a:r>
            <a:br>
              <a:rPr lang="en-US" sz="1400" dirty="0"/>
            </a:br>
            <a:br>
              <a:rPr lang="en-US" sz="1400" dirty="0"/>
            </a:br>
            <a:r>
              <a:rPr lang="en-US" sz="1400" b="1" dirty="0"/>
              <a:t>Data Flow</a:t>
            </a:r>
            <a:r>
              <a:rPr lang="en-US" sz="1400" dirty="0"/>
              <a:t>:</a:t>
            </a:r>
            <a:br>
              <a:rPr lang="en-US" sz="1400" dirty="0"/>
            </a:br>
            <a:br>
              <a:rPr lang="en-US" sz="1400" dirty="0"/>
            </a:br>
            <a:r>
              <a:rPr lang="en-US" sz="1400" dirty="0"/>
              <a:t>- </a:t>
            </a:r>
            <a:r>
              <a:rPr lang="en-US" sz="1400" b="1" dirty="0"/>
              <a:t>Data Collection Source</a:t>
            </a:r>
            <a:r>
              <a:rPr lang="en-US" sz="1400" dirty="0"/>
              <a:t>: Kaggle dataset </a:t>
            </a:r>
            <a:r>
              <a:rPr lang="en-US" sz="1400" dirty="0">
                <a:hlinkClick r:id="rId3"/>
              </a:rPr>
              <a:t>Crop Recommendation Dataset</a:t>
            </a:r>
            <a:r>
              <a:rPr lang="en-US" sz="1400" dirty="0"/>
              <a:t>.</a:t>
            </a:r>
            <a:br>
              <a:rPr lang="en-US" sz="1400" dirty="0"/>
            </a:br>
            <a:r>
              <a:rPr lang="en-US" sz="1400" dirty="0"/>
              <a:t>- </a:t>
            </a:r>
            <a:r>
              <a:rPr lang="en-US" sz="1400" b="1" dirty="0"/>
              <a:t>Data Characteristics</a:t>
            </a:r>
            <a:r>
              <a:rPr lang="en-US" sz="1400" dirty="0"/>
              <a:t>:</a:t>
            </a:r>
            <a:br>
              <a:rPr lang="en-US" sz="1400" dirty="0"/>
            </a:br>
            <a:r>
              <a:rPr lang="en-US" sz="1400" dirty="0"/>
              <a:t>         - </a:t>
            </a:r>
            <a:r>
              <a:rPr lang="en-US" sz="1400" b="1" dirty="0"/>
              <a:t>Columns</a:t>
            </a:r>
            <a:r>
              <a:rPr lang="en-US" sz="1400" dirty="0"/>
              <a:t>: N, P, K, Temperature, Humidity, pH, Rainfall.</a:t>
            </a:r>
            <a:br>
              <a:rPr lang="en-US" sz="1400" dirty="0"/>
            </a:br>
            <a:r>
              <a:rPr lang="en-US" sz="1400" dirty="0"/>
              <a:t>         - </a:t>
            </a:r>
            <a:r>
              <a:rPr lang="en-US" sz="1400" b="1" dirty="0"/>
              <a:t>Shape</a:t>
            </a:r>
            <a:r>
              <a:rPr lang="en-US" sz="1400" dirty="0"/>
              <a:t>: </a:t>
            </a:r>
            <a:r>
              <a:rPr lang="en-US" sz="1400" i="1" dirty="0"/>
              <a:t>[e.g., 2200 rows x 7 columns]</a:t>
            </a:r>
            <a:r>
              <a:rPr lang="en-US" sz="1400" dirty="0"/>
              <a:t>.</a:t>
            </a:r>
            <a:br>
              <a:rPr lang="en-US" sz="1400" dirty="0"/>
            </a:br>
            <a:r>
              <a:rPr lang="en-US" sz="1400" dirty="0"/>
              <a:t>         - </a:t>
            </a:r>
            <a:r>
              <a:rPr lang="en-US" sz="1400" b="1" dirty="0"/>
              <a:t>Balance</a:t>
            </a:r>
            <a:r>
              <a:rPr lang="en-US" sz="1400" dirty="0"/>
              <a:t>: The dataset is </a:t>
            </a:r>
            <a:r>
              <a:rPr lang="en-US" sz="1400" i="1" dirty="0"/>
              <a:t>[balanced]</a:t>
            </a:r>
            <a:r>
              <a:rPr lang="en-US" sz="1400" dirty="0"/>
              <a:t> for different crop types, ensuring varied but comprehensive recommendations.</a:t>
            </a:r>
            <a:br>
              <a:rPr lang="en-US" sz="1400" dirty="0"/>
            </a:br>
            <a:br>
              <a:rPr lang="en-US" sz="1400" dirty="0"/>
            </a:br>
            <a:r>
              <a:rPr lang="en-US" sz="1400" b="1" dirty="0"/>
              <a:t>Data Storage and Access</a:t>
            </a:r>
            <a:r>
              <a:rPr lang="en-US" sz="1400" dirty="0"/>
              <a:t>:</a:t>
            </a:r>
            <a:br>
              <a:rPr lang="en-US" sz="1400" dirty="0"/>
            </a:br>
            <a:r>
              <a:rPr lang="en-US" sz="1400" dirty="0"/>
              <a:t>- </a:t>
            </a:r>
            <a:r>
              <a:rPr lang="en-US" sz="1400" b="1" dirty="0"/>
              <a:t>Storage</a:t>
            </a:r>
            <a:r>
              <a:rPr lang="en-US" sz="1400" dirty="0"/>
              <a:t>: CSV format</a:t>
            </a:r>
            <a:br>
              <a:rPr lang="en-US" sz="1400" dirty="0"/>
            </a:br>
            <a:r>
              <a:rPr lang="en-US" sz="1400" dirty="0"/>
              <a:t>- </a:t>
            </a:r>
            <a:r>
              <a:rPr lang="en-US" sz="1400" b="1" dirty="0"/>
              <a:t>Access</a:t>
            </a:r>
            <a:r>
              <a:rPr lang="en-US" sz="1400" dirty="0"/>
              <a:t>: Machine learning models retrieve data for training, testing, and recommendation generation.</a:t>
            </a:r>
            <a:br>
              <a:rPr lang="en-US" sz="1400" dirty="0"/>
            </a:br>
            <a:br>
              <a:rPr lang="en-US" sz="1400" dirty="0"/>
            </a:br>
            <a:r>
              <a:rPr lang="en-US" sz="1400" b="1" dirty="0"/>
              <a:t>Techniques</a:t>
            </a:r>
            <a:r>
              <a:rPr lang="en-US" sz="1400" dirty="0"/>
              <a:t>:</a:t>
            </a:r>
            <a:br>
              <a:rPr lang="en-US" sz="1400" dirty="0"/>
            </a:br>
            <a:r>
              <a:rPr lang="en-US" sz="1400" dirty="0"/>
              <a:t>- </a:t>
            </a:r>
            <a:r>
              <a:rPr lang="en-US" sz="1400" b="1" dirty="0"/>
              <a:t>Feature Scaling</a:t>
            </a:r>
            <a:r>
              <a:rPr lang="en-US" sz="1400" dirty="0"/>
              <a:t>: Normalize temperature, humidity, pH, and nutrient levels.</a:t>
            </a:r>
            <a:br>
              <a:rPr lang="en-US" sz="1400" dirty="0"/>
            </a:br>
            <a:r>
              <a:rPr lang="en-US" sz="1400" dirty="0"/>
              <a:t>- </a:t>
            </a:r>
            <a:r>
              <a:rPr lang="en-US" sz="1400" b="1" dirty="0"/>
              <a:t>Preprocessing</a:t>
            </a:r>
            <a:r>
              <a:rPr lang="en-US" sz="1400" dirty="0"/>
              <a:t>: Address any null values and adjust imbalanced data if necessary.</a:t>
            </a:r>
          </a:p>
        </p:txBody>
      </p:sp>
    </p:spTree>
    <p:extLst>
      <p:ext uri="{BB962C8B-B14F-4D97-AF65-F5344CB8AC3E}">
        <p14:creationId xmlns:p14="http://schemas.microsoft.com/office/powerpoint/2010/main" val="4192933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28</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274266" y="2718036"/>
            <a:ext cx="11643467"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4800" b="1" i="0" u="none" strike="noStrike" cap="none" normalizeH="0" baseline="0" dirty="0">
                <a:ln>
                  <a:noFill/>
                </a:ln>
                <a:solidFill>
                  <a:schemeClr val="tx1"/>
                </a:solidFill>
                <a:effectLst/>
                <a:latin typeface="Arial" panose="020B0604020202020204" pitchFamily="34" charset="0"/>
              </a:rPr>
              <a:t>Programming Languages &amp; Frameworks</a:t>
            </a:r>
            <a:endParaRPr lang="en-US" sz="4800" dirty="0"/>
          </a:p>
        </p:txBody>
      </p:sp>
    </p:spTree>
    <p:extLst>
      <p:ext uri="{BB962C8B-B14F-4D97-AF65-F5344CB8AC3E}">
        <p14:creationId xmlns:p14="http://schemas.microsoft.com/office/powerpoint/2010/main" val="49435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29</a:t>
            </a:fld>
            <a:endParaRPr lang="en-US"/>
          </a:p>
        </p:txBody>
      </p:sp>
      <p:sp>
        <p:nvSpPr>
          <p:cNvPr id="8" name="Rectangle 5">
            <a:extLst>
              <a:ext uri="{FF2B5EF4-FFF2-40B4-BE49-F238E27FC236}">
                <a16:creationId xmlns:a16="http://schemas.microsoft.com/office/drawing/2014/main" id="{D66BD807-5919-9E64-1464-BFCA8B1892F2}"/>
              </a:ext>
            </a:extLst>
          </p:cNvPr>
          <p:cNvSpPr>
            <a:spLocks noGrp="1" noChangeArrowheads="1"/>
          </p:cNvSpPr>
          <p:nvPr>
            <p:ph type="ctrTitle"/>
          </p:nvPr>
        </p:nvSpPr>
        <p:spPr bwMode="auto">
          <a:xfrm>
            <a:off x="698500" y="1415367"/>
            <a:ext cx="106553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t>Main Programming Languages:</a:t>
            </a:r>
          </a:p>
          <a:p>
            <a:pPr marL="457200" marR="0" lvl="0" indent="-228600" algn="l" defTabSz="914400" eaLnBrk="0" fontAlgn="base" latinLnBrk="0" hangingPunct="0">
              <a:lnSpc>
                <a:spcPct val="100000"/>
              </a:lnSpc>
              <a:spcBef>
                <a:spcPct val="0"/>
              </a:spcBef>
              <a:spcAft>
                <a:spcPct val="0"/>
              </a:spcAft>
              <a:buClrTx/>
              <a:buSzTx/>
              <a:buFont typeface="+mj-lt"/>
              <a:buAutoNum type="arabicPeriod"/>
              <a:tabLst/>
            </a:pPr>
            <a:r>
              <a:rPr lang="en-US" altLang="en-US" sz="1400" dirty="0"/>
              <a:t>Python – Primary language for data analysis, machine learning, and model building.</a:t>
            </a:r>
          </a:p>
          <a:p>
            <a:pPr marL="457200" marR="0" lvl="0" indent="-228600" algn="l" defTabSz="914400" eaLnBrk="0" fontAlgn="base" latinLnBrk="0" hangingPunct="0">
              <a:lnSpc>
                <a:spcPct val="100000"/>
              </a:lnSpc>
              <a:spcBef>
                <a:spcPct val="0"/>
              </a:spcBef>
              <a:spcAft>
                <a:spcPct val="0"/>
              </a:spcAft>
              <a:buClrTx/>
              <a:buSzTx/>
              <a:buFont typeface="+mj-lt"/>
              <a:buAutoNum type="arabicPeriod"/>
              <a:tabLst/>
            </a:pPr>
            <a:r>
              <a:rPr lang="en-US" altLang="en-US" sz="1400" dirty="0"/>
              <a:t>Torch – Used for model development and deep learning.</a:t>
            </a:r>
          </a:p>
          <a:p>
            <a:pPr algn="l" eaLnBrk="0" fontAlgn="base" hangingPunct="0">
              <a:lnSpc>
                <a:spcPct val="100000"/>
              </a:lnSpc>
              <a:spcAft>
                <a:spcPct val="0"/>
              </a:spcAft>
            </a:pPr>
            <a:r>
              <a:rPr lang="en-US" altLang="en-US" sz="1800" b="1" dirty="0"/>
              <a:t>Frameworks and Tools:</a:t>
            </a:r>
          </a:p>
          <a:p>
            <a:pPr marL="457200" indent="-228600" algn="l" eaLnBrk="0" fontAlgn="base" hangingPunct="0">
              <a:lnSpc>
                <a:spcPct val="100000"/>
              </a:lnSpc>
              <a:spcAft>
                <a:spcPct val="0"/>
              </a:spcAft>
              <a:buFont typeface="+mj-lt"/>
              <a:buAutoNum type="arabicPeriod"/>
            </a:pPr>
            <a:r>
              <a:rPr lang="en-US" altLang="en-US" sz="1400" dirty="0"/>
              <a:t>GANs (Generative Adversarial Networks) – For creating synthetic data to enhance model training.</a:t>
            </a:r>
          </a:p>
          <a:p>
            <a:pPr marL="457200" indent="-228600" algn="l" eaLnBrk="0" fontAlgn="base" hangingPunct="0">
              <a:lnSpc>
                <a:spcPct val="100000"/>
              </a:lnSpc>
              <a:spcAft>
                <a:spcPct val="0"/>
              </a:spcAft>
              <a:buFont typeface="+mj-lt"/>
              <a:buAutoNum type="arabicPeriod"/>
            </a:pPr>
            <a:r>
              <a:rPr lang="en-US" altLang="en-US" sz="1400" dirty="0"/>
              <a:t>Google </a:t>
            </a:r>
            <a:r>
              <a:rPr lang="en-US" altLang="en-US" sz="1400" dirty="0" err="1"/>
              <a:t>Colab</a:t>
            </a:r>
            <a:r>
              <a:rPr lang="en-US" altLang="en-US" sz="1400" dirty="0"/>
              <a:t>/</a:t>
            </a:r>
            <a:r>
              <a:rPr lang="en-US" altLang="en-US" sz="1400" dirty="0" err="1"/>
              <a:t>Jupyter</a:t>
            </a:r>
            <a:r>
              <a:rPr lang="en-US" altLang="en-US" sz="1400" dirty="0"/>
              <a:t> Notebook – Cloud-based platform for code execution and model training.</a:t>
            </a:r>
          </a:p>
          <a:p>
            <a:pPr marL="457200" indent="-228600" algn="l" eaLnBrk="0" fontAlgn="base" hangingPunct="0">
              <a:lnSpc>
                <a:spcPct val="100000"/>
              </a:lnSpc>
              <a:spcAft>
                <a:spcPct val="0"/>
              </a:spcAft>
              <a:buFont typeface="+mj-lt"/>
              <a:buAutoNum type="arabicPeriod" startAt="3"/>
            </a:pPr>
            <a:r>
              <a:rPr lang="en-US" altLang="en-US" sz="1400" dirty="0" err="1"/>
              <a:t>MLflow</a:t>
            </a:r>
            <a:r>
              <a:rPr lang="en-US" altLang="en-US" sz="1400" dirty="0"/>
              <a:t> – Tracking and managing machine learning experiments.</a:t>
            </a:r>
          </a:p>
          <a:p>
            <a:pPr marL="457200" indent="-228600" algn="l" eaLnBrk="0" fontAlgn="base" hangingPunct="0">
              <a:lnSpc>
                <a:spcPct val="100000"/>
              </a:lnSpc>
              <a:spcAft>
                <a:spcPct val="0"/>
              </a:spcAft>
              <a:buFont typeface="+mj-lt"/>
              <a:buAutoNum type="arabicPeriod" startAt="4"/>
            </a:pPr>
            <a:r>
              <a:rPr lang="en-US" altLang="en-US" sz="1400" dirty="0" err="1"/>
              <a:t>Streamlit</a:t>
            </a:r>
            <a:r>
              <a:rPr lang="en-US" altLang="en-US" sz="1400" dirty="0"/>
              <a:t> – Building an interactive front end for model deployment and user interaction.</a:t>
            </a:r>
          </a:p>
          <a:p>
            <a:pPr marL="0" marR="0" lvl="0" indent="0" algn="l" eaLnBrk="0" fontAlgn="base" hangingPunct="0">
              <a:lnSpc>
                <a:spcPct val="100000"/>
              </a:lnSpc>
              <a:spcAft>
                <a:spcPct val="0"/>
              </a:spcAft>
              <a:buClrTx/>
              <a:buSzTx/>
              <a:tabLst/>
            </a:pPr>
            <a:r>
              <a:rPr lang="en-US" altLang="en-US" sz="1800" b="1" dirty="0"/>
              <a:t>Libraries:</a:t>
            </a:r>
          </a:p>
          <a:p>
            <a:pPr marL="514350" marR="0" lvl="0" indent="-285750" algn="l" eaLnBrk="0" fontAlgn="base" hangingPunct="0">
              <a:lnSpc>
                <a:spcPct val="100000"/>
              </a:lnSpc>
              <a:spcAft>
                <a:spcPct val="0"/>
              </a:spcAft>
              <a:buClrTx/>
              <a:buSzTx/>
              <a:buFont typeface="Arial" panose="020B0604020202020204" pitchFamily="34" charset="0"/>
              <a:buChar char="•"/>
              <a:tabLst/>
            </a:pPr>
            <a:r>
              <a:rPr lang="en-US" altLang="en-US" sz="1400" dirty="0"/>
              <a:t>Data Manipulation: </a:t>
            </a:r>
            <a:r>
              <a:rPr lang="en-US" altLang="en-US" sz="1400" dirty="0" err="1"/>
              <a:t>numpy</a:t>
            </a:r>
            <a:r>
              <a:rPr lang="en-US" altLang="en-US" sz="1400" dirty="0"/>
              <a:t>, pandas</a:t>
            </a:r>
          </a:p>
          <a:p>
            <a:pPr marL="514350" marR="0" lvl="0" indent="-285750" algn="l" eaLnBrk="0" fontAlgn="base" hangingPunct="0">
              <a:lnSpc>
                <a:spcPct val="100000"/>
              </a:lnSpc>
              <a:spcAft>
                <a:spcPct val="0"/>
              </a:spcAft>
              <a:buClrTx/>
              <a:buSzTx/>
              <a:buFont typeface="Arial" panose="020B0604020202020204" pitchFamily="34" charset="0"/>
              <a:buChar char="•"/>
              <a:tabLst/>
            </a:pPr>
            <a:r>
              <a:rPr lang="en-US" altLang="en-US" sz="1400" dirty="0"/>
              <a:t>Data Visualization: matplotlib, seaborn</a:t>
            </a:r>
          </a:p>
          <a:p>
            <a:pPr marL="514350" marR="0" lvl="0" indent="-285750" algn="l" eaLnBrk="0" fontAlgn="base" hangingPunct="0">
              <a:lnSpc>
                <a:spcPct val="100000"/>
              </a:lnSpc>
              <a:spcAft>
                <a:spcPct val="0"/>
              </a:spcAft>
              <a:buClrTx/>
              <a:buSzTx/>
              <a:buFont typeface="Arial" panose="020B0604020202020204" pitchFamily="34" charset="0"/>
              <a:buChar char="•"/>
              <a:tabLst/>
            </a:pPr>
            <a:r>
              <a:rPr lang="en-US" altLang="en-US" sz="1400" dirty="0"/>
              <a:t>Encoding and Scaling: </a:t>
            </a:r>
            <a:r>
              <a:rPr lang="en-US" altLang="en-US" sz="1400" dirty="0" err="1"/>
              <a:t>category_encoders</a:t>
            </a:r>
            <a:r>
              <a:rPr lang="en-US" altLang="en-US" sz="1400" dirty="0"/>
              <a:t> (</a:t>
            </a:r>
            <a:r>
              <a:rPr lang="en-US" altLang="en-US" sz="1400" dirty="0" err="1"/>
              <a:t>BinaryEncoder</a:t>
            </a:r>
            <a:r>
              <a:rPr lang="en-US" altLang="en-US" sz="1400" dirty="0"/>
              <a:t>), </a:t>
            </a:r>
            <a:r>
              <a:rPr lang="en-US" altLang="en-US" sz="1400" dirty="0" err="1"/>
              <a:t>sklearn.preprocessing</a:t>
            </a:r>
            <a:r>
              <a:rPr lang="en-US" altLang="en-US" sz="1400" dirty="0"/>
              <a:t> (</a:t>
            </a:r>
            <a:r>
              <a:rPr lang="en-US" altLang="en-US" sz="1400" dirty="0" err="1"/>
              <a:t>RobustScaler</a:t>
            </a:r>
            <a:r>
              <a:rPr lang="en-US" altLang="en-US" sz="1400" dirty="0"/>
              <a:t>)</a:t>
            </a:r>
          </a:p>
          <a:p>
            <a:pPr marL="514350" marR="0" lvl="0" indent="-285750" algn="l" eaLnBrk="0" fontAlgn="base" hangingPunct="0">
              <a:lnSpc>
                <a:spcPct val="100000"/>
              </a:lnSpc>
              <a:spcAft>
                <a:spcPct val="0"/>
              </a:spcAft>
              <a:buClrTx/>
              <a:buSzTx/>
              <a:buFont typeface="Arial" panose="020B0604020202020204" pitchFamily="34" charset="0"/>
              <a:buChar char="•"/>
              <a:tabLst/>
            </a:pPr>
            <a:r>
              <a:rPr lang="en-US" altLang="en-US" sz="1400" dirty="0"/>
              <a:t>Machine Learning: </a:t>
            </a:r>
            <a:r>
              <a:rPr lang="en-US" altLang="en-US" sz="1400" dirty="0" err="1"/>
              <a:t>sklearn</a:t>
            </a:r>
            <a:r>
              <a:rPr lang="en-US" altLang="en-US" sz="1400" dirty="0"/>
              <a:t> (</a:t>
            </a:r>
            <a:r>
              <a:rPr lang="en-US" altLang="en-US" sz="1400" dirty="0" err="1"/>
              <a:t>RandomForestClassifier</a:t>
            </a:r>
            <a:r>
              <a:rPr lang="en-US" altLang="en-US" sz="1400" dirty="0"/>
              <a:t>, model evaluation metrics)</a:t>
            </a:r>
          </a:p>
          <a:p>
            <a:pPr marL="514350" marR="0" lvl="0" indent="-285750" algn="l" eaLnBrk="0" fontAlgn="base" hangingPunct="0">
              <a:lnSpc>
                <a:spcPct val="100000"/>
              </a:lnSpc>
              <a:spcAft>
                <a:spcPct val="0"/>
              </a:spcAft>
              <a:buClrTx/>
              <a:buSzTx/>
              <a:buFont typeface="Arial" panose="020B0604020202020204" pitchFamily="34" charset="0"/>
              <a:buChar char="•"/>
              <a:tabLst/>
            </a:pPr>
            <a:r>
              <a:rPr lang="en-US" altLang="en-US" sz="1400" dirty="0"/>
              <a:t>Deep Learning: </a:t>
            </a:r>
            <a:r>
              <a:rPr lang="en-US" altLang="en-US" sz="1400" dirty="0" err="1"/>
              <a:t>tensorflow</a:t>
            </a:r>
            <a:r>
              <a:rPr lang="en-US" altLang="en-US" sz="1400" dirty="0"/>
              <a:t>, torch (with modules like </a:t>
            </a:r>
            <a:r>
              <a:rPr lang="en-US" altLang="en-US" sz="1400" dirty="0" err="1"/>
              <a:t>torch.nn</a:t>
            </a:r>
            <a:r>
              <a:rPr lang="en-US" altLang="en-US" sz="1400" dirty="0"/>
              <a:t>, </a:t>
            </a:r>
            <a:r>
              <a:rPr lang="en-US" altLang="en-US" sz="1400" dirty="0" err="1"/>
              <a:t>torch.optim</a:t>
            </a:r>
            <a:r>
              <a:rPr lang="en-US" altLang="en-US" sz="1400" dirty="0"/>
              <a:t>)</a:t>
            </a:r>
          </a:p>
          <a:p>
            <a:pPr marL="514350" marR="0" lvl="0" indent="-285750" algn="l" eaLnBrk="0" fontAlgn="base" hangingPunct="0">
              <a:lnSpc>
                <a:spcPct val="100000"/>
              </a:lnSpc>
              <a:spcAft>
                <a:spcPct val="0"/>
              </a:spcAft>
              <a:buClrTx/>
              <a:buSzTx/>
              <a:buFont typeface="Arial" panose="020B0604020202020204" pitchFamily="34" charset="0"/>
              <a:buChar char="•"/>
              <a:tabLst/>
            </a:pPr>
            <a:r>
              <a:rPr lang="en-US" altLang="en-US" sz="1400" dirty="0"/>
              <a:t>Recommender System (optional): </a:t>
            </a:r>
            <a:r>
              <a:rPr lang="en-US" altLang="en-US" sz="1400" dirty="0" err="1"/>
              <a:t>cosine_similarity</a:t>
            </a:r>
            <a:r>
              <a:rPr lang="en-US" altLang="en-US" sz="1400" dirty="0"/>
              <a:t>, surprise (SVD for collaborative filtering)</a:t>
            </a:r>
          </a:p>
          <a:p>
            <a:pPr algn="l" eaLnBrk="0" fontAlgn="base" hangingPunct="0">
              <a:lnSpc>
                <a:spcPct val="100000"/>
              </a:lnSpc>
              <a:spcAft>
                <a:spcPct val="0"/>
              </a:spcAft>
            </a:pPr>
            <a:r>
              <a:rPr lang="en-US" altLang="en-US" sz="1800" b="1" dirty="0"/>
              <a:t>Supporting Technologies:</a:t>
            </a:r>
          </a:p>
          <a:p>
            <a:pPr marL="514350" indent="-285750" algn="l" eaLnBrk="0" fontAlgn="base" hangingPunct="0">
              <a:lnSpc>
                <a:spcPct val="100000"/>
              </a:lnSpc>
              <a:spcAft>
                <a:spcPct val="0"/>
              </a:spcAft>
              <a:buFont typeface="Arial" panose="020B0604020202020204" pitchFamily="34" charset="0"/>
              <a:buChar char="•"/>
            </a:pPr>
            <a:r>
              <a:rPr lang="en-US" altLang="en-US" sz="1400" dirty="0"/>
              <a:t>Cloud Platform – Google </a:t>
            </a:r>
            <a:r>
              <a:rPr lang="en-US" altLang="en-US" sz="1400" dirty="0" err="1"/>
              <a:t>Colab</a:t>
            </a:r>
            <a:r>
              <a:rPr lang="en-US" altLang="en-US" sz="1400" dirty="0"/>
              <a:t> acts as the cloud environment for collaborative work and large model computations.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652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559360" y="1153776"/>
            <a:ext cx="1126584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lang="en-US" sz="1800" dirty="0">
                <a:effectLst/>
                <a:latin typeface="Arial" panose="020B0604020202020204" pitchFamily="34" charset="0"/>
                <a:ea typeface="Arial" panose="020B0604020202020204" pitchFamily="34" charset="0"/>
              </a:rPr>
              <a:t>Precision agriculture is gaining importance to help farmers make informed decisions about crop selection. Currently, farmers often rely on traditional methods and general advice, which may not be suitable for their specific farm conditions. The lack of personalized recommendations leads to suboptimal crop yields and resource inefficiencies.</a:t>
            </a:r>
            <a:br>
              <a:rPr lang="en-US" sz="1800" dirty="0">
                <a:effectLst/>
                <a:latin typeface="Arial" panose="020B0604020202020204" pitchFamily="34" charset="0"/>
                <a:ea typeface="Arial" panose="020B0604020202020204" pitchFamily="34" charset="0"/>
              </a:rPr>
            </a:br>
            <a:br>
              <a:rPr lang="en-US" sz="1800" b="1" dirty="0">
                <a:latin typeface="Arial" panose="020B0604020202020204" pitchFamily="34" charset="0"/>
                <a:ea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Solution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Develop a </a:t>
            </a:r>
            <a:r>
              <a:rPr kumimoji="0" lang="en-US" altLang="en-US" sz="1800" b="1" i="0" u="none" strike="noStrike" cap="none" normalizeH="0" baseline="0" dirty="0">
                <a:ln>
                  <a:noFill/>
                </a:ln>
                <a:solidFill>
                  <a:schemeClr val="tx1"/>
                </a:solidFill>
                <a:effectLst/>
                <a:latin typeface="Arial" panose="020B0604020202020204" pitchFamily="34" charset="0"/>
              </a:rPr>
              <a:t>Personalized Recommendation System</a:t>
            </a:r>
            <a:r>
              <a:rPr kumimoji="0" lang="en-US" altLang="en-US" sz="1800" b="0" i="0" u="none" strike="noStrike" cap="none" normalizeH="0" baseline="0" dirty="0">
                <a:ln>
                  <a:noFill/>
                </a:ln>
                <a:solidFill>
                  <a:schemeClr val="tx1"/>
                </a:solidFill>
                <a:effectLst/>
                <a:latin typeface="Arial" panose="020B0604020202020204" pitchFamily="34" charset="0"/>
              </a:rPr>
              <a:t> that suggest optimal crops based on multiple features:</a:t>
            </a:r>
          </a:p>
          <a:p>
            <a:pPr marR="0" lvl="0" algn="l" defTabSz="91440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historical data, weather conditions, soil quality, and user interactions to suggest optimal crops.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Leverages recommendation models to tailor suggestions to individual farmers' needs.</a:t>
            </a:r>
            <a:br>
              <a:rPr kumimoji="0" lang="en-US" altLang="en-US" sz="1800" b="1" i="0" u="none" strike="noStrike" cap="none" normalizeH="0" baseline="0" dirty="0">
                <a:ln>
                  <a:noFill/>
                </a:ln>
                <a:solidFill>
                  <a:schemeClr val="tx1"/>
                </a:solidFill>
                <a:effectLst/>
                <a:latin typeface="Arial" panose="020B0604020202020204" pitchFamily="34" charset="0"/>
              </a:rPr>
            </a:br>
            <a:br>
              <a:rPr kumimoji="0" lang="en-US" altLang="en-US" sz="1800" b="1" i="0" u="none" strike="noStrike" cap="none" normalizeH="0" baseline="0" dirty="0">
                <a:ln>
                  <a:noFill/>
                </a:ln>
                <a:solidFill>
                  <a:schemeClr val="tx1"/>
                </a:solidFill>
                <a:effectLst/>
                <a:latin typeface="Arial" panose="020B0604020202020204" pitchFamily="34" charset="0"/>
              </a:rPr>
            </a:b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Unique 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1" u="none" strike="noStrike" cap="none" normalizeH="0" baseline="0" dirty="0">
                <a:ln>
                  <a:noFill/>
                </a:ln>
                <a:solidFill>
                  <a:schemeClr val="tx1"/>
                </a:solidFill>
                <a:effectLst/>
                <a:latin typeface="Arial" panose="020B0604020202020204" pitchFamily="34" charset="0"/>
              </a:rPr>
              <a:t>Data-Driven Insights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1" u="none" strike="noStrike" cap="none" normalizeH="0" baseline="0" dirty="0">
                <a:ln>
                  <a:noFill/>
                </a:ln>
                <a:solidFill>
                  <a:schemeClr val="tx1"/>
                </a:solidFill>
                <a:effectLst/>
                <a:latin typeface="Arial" panose="020B0604020202020204" pitchFamily="34" charset="0"/>
              </a:rPr>
              <a:t>Advanced ML Techniques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1" u="none" strike="noStrike" cap="none" normalizeH="0" baseline="0" dirty="0">
                <a:ln>
                  <a:noFill/>
                </a:ln>
                <a:solidFill>
                  <a:schemeClr val="tx1"/>
                </a:solidFill>
                <a:effectLst/>
                <a:latin typeface="Arial" panose="020B0604020202020204" pitchFamily="34" charset="0"/>
              </a:rPr>
              <a:t>Scalability for Diverse Conditions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Crop Recommendation - Day One: AI Development Services , App ...">
            <a:extLst>
              <a:ext uri="{FF2B5EF4-FFF2-40B4-BE49-F238E27FC236}">
                <a16:creationId xmlns:a16="http://schemas.microsoft.com/office/drawing/2014/main" id="{F0B682D2-9C01-5AE9-88F7-137028ECC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775" y="4120193"/>
            <a:ext cx="4391025" cy="183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162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5857875" y="1419224"/>
            <a:ext cx="5512044" cy="4448175"/>
          </a:xfrm>
        </p:spPr>
        <p:txBody>
          <a:bodyPr/>
          <a:lstStyle/>
          <a:p>
            <a:r>
              <a:rPr lang="en-US" altLang="en-US" b="1" dirty="0">
                <a:latin typeface="Arial" panose="020B0604020202020204" pitchFamily="34" charset="0"/>
                <a:hlinkClick r:id="rId2"/>
              </a:rPr>
              <a:t>Live Application</a:t>
            </a:r>
            <a:endParaRPr lang="en-US" dirty="0"/>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27-Dec-24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30</a:t>
            </a:fld>
            <a:endParaRPr lang="en-US"/>
          </a:p>
        </p:txBody>
      </p:sp>
      <p:pic>
        <p:nvPicPr>
          <p:cNvPr id="7" name="Picture 6">
            <a:extLst>
              <a:ext uri="{FF2B5EF4-FFF2-40B4-BE49-F238E27FC236}">
                <a16:creationId xmlns:a16="http://schemas.microsoft.com/office/drawing/2014/main" id="{4C88A363-FE55-6BCC-6291-34622A395269}"/>
              </a:ext>
            </a:extLst>
          </p:cNvPr>
          <p:cNvPicPr>
            <a:picLocks noChangeAspect="1"/>
          </p:cNvPicPr>
          <p:nvPr/>
        </p:nvPicPr>
        <p:blipFill>
          <a:blip r:embed="rId3"/>
          <a:stretch>
            <a:fillRect/>
          </a:stretch>
        </p:blipFill>
        <p:spPr>
          <a:xfrm>
            <a:off x="838200" y="1457325"/>
            <a:ext cx="5019675" cy="4371975"/>
          </a:xfrm>
          <a:prstGeom prst="rect">
            <a:avLst/>
          </a:prstGeom>
        </p:spPr>
      </p:pic>
    </p:spTree>
    <p:extLst>
      <p:ext uri="{BB962C8B-B14F-4D97-AF65-F5344CB8AC3E}">
        <p14:creationId xmlns:p14="http://schemas.microsoft.com/office/powerpoint/2010/main" val="2961545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31</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838200" y="1261344"/>
            <a:ext cx="10515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kern="1200" dirty="0">
                <a:solidFill>
                  <a:srgbClr val="0D0D0D"/>
                </a:solidFill>
                <a:effectLst/>
                <a:latin typeface="Söhne"/>
                <a:ea typeface="+mn-ea"/>
                <a:cs typeface="+mn-cs"/>
              </a:rPr>
              <a:t>Project Team &amp; Roles</a:t>
            </a:r>
            <a:endParaRPr lang="en-US" sz="4800" dirty="0"/>
          </a:p>
        </p:txBody>
      </p:sp>
      <p:graphicFrame>
        <p:nvGraphicFramePr>
          <p:cNvPr id="2" name="Table 1">
            <a:extLst>
              <a:ext uri="{FF2B5EF4-FFF2-40B4-BE49-F238E27FC236}">
                <a16:creationId xmlns:a16="http://schemas.microsoft.com/office/drawing/2014/main" id="{7DB53C0E-CBC3-27B2-7C52-8B8306363EF8}"/>
              </a:ext>
            </a:extLst>
          </p:cNvPr>
          <p:cNvGraphicFramePr>
            <a:graphicFrameLocks noGrp="1"/>
          </p:cNvGraphicFramePr>
          <p:nvPr>
            <p:extLst>
              <p:ext uri="{D42A27DB-BD31-4B8C-83A1-F6EECF244321}">
                <p14:modId xmlns:p14="http://schemas.microsoft.com/office/powerpoint/2010/main" val="772131967"/>
              </p:ext>
            </p:extLst>
          </p:nvPr>
        </p:nvGraphicFramePr>
        <p:xfrm>
          <a:off x="1281906" y="2170652"/>
          <a:ext cx="9628188" cy="4033520"/>
        </p:xfrm>
        <a:graphic>
          <a:graphicData uri="http://schemas.openxmlformats.org/drawingml/2006/table">
            <a:tbl>
              <a:tblPr firstRow="1" bandRow="1">
                <a:tableStyleId>{5C22544A-7EE6-4342-B048-85BDC9FD1C3A}</a:tableStyleId>
              </a:tblPr>
              <a:tblGrid>
                <a:gridCol w="4829116">
                  <a:extLst>
                    <a:ext uri="{9D8B030D-6E8A-4147-A177-3AD203B41FA5}">
                      <a16:colId xmlns:a16="http://schemas.microsoft.com/office/drawing/2014/main" val="1021074731"/>
                    </a:ext>
                  </a:extLst>
                </a:gridCol>
                <a:gridCol w="4799072">
                  <a:extLst>
                    <a:ext uri="{9D8B030D-6E8A-4147-A177-3AD203B41FA5}">
                      <a16:colId xmlns:a16="http://schemas.microsoft.com/office/drawing/2014/main" val="1623305861"/>
                    </a:ext>
                  </a:extLst>
                </a:gridCol>
              </a:tblGrid>
              <a:tr h="334010">
                <a:tc>
                  <a:txBody>
                    <a:bodyPr/>
                    <a:lstStyle/>
                    <a:p>
                      <a:r>
                        <a:rPr lang="en-US" dirty="0"/>
                        <a:t>Name</a:t>
                      </a:r>
                    </a:p>
                  </a:txBody>
                  <a:tcPr/>
                </a:tc>
                <a:tc>
                  <a:txBody>
                    <a:bodyPr/>
                    <a:lstStyle/>
                    <a:p>
                      <a:r>
                        <a:rPr lang="en-US" dirty="0"/>
                        <a:t>Role</a:t>
                      </a:r>
                    </a:p>
                  </a:txBody>
                  <a:tcPr/>
                </a:tc>
                <a:extLst>
                  <a:ext uri="{0D108BD9-81ED-4DB2-BD59-A6C34878D82A}">
                    <a16:rowId xmlns:a16="http://schemas.microsoft.com/office/drawing/2014/main" val="2749596604"/>
                  </a:ext>
                </a:extLst>
              </a:tr>
              <a:tr h="370840">
                <a:tc>
                  <a:txBody>
                    <a:bodyPr/>
                    <a:lstStyle/>
                    <a:p>
                      <a:r>
                        <a:rPr lang="en-US" sz="1800" b="0" i="0" u="none" strike="noStrike" kern="1200" dirty="0">
                          <a:solidFill>
                            <a:schemeClr val="dk1"/>
                          </a:solidFill>
                          <a:effectLst/>
                          <a:latin typeface="+mn-lt"/>
                          <a:ea typeface="+mn-ea"/>
                          <a:cs typeface="+mn-cs"/>
                        </a:rPr>
                        <a:t>Abdelrahman Osama Mohamed </a:t>
                      </a:r>
                      <a:r>
                        <a:rPr lang="en-US" sz="1800" b="0" i="0" u="none" strike="noStrike" kern="1200" dirty="0" err="1">
                          <a:solidFill>
                            <a:schemeClr val="dk1"/>
                          </a:solidFill>
                          <a:effectLst/>
                          <a:latin typeface="+mn-lt"/>
                          <a:ea typeface="+mn-ea"/>
                          <a:cs typeface="+mn-cs"/>
                        </a:rPr>
                        <a:t>Nabih</a:t>
                      </a:r>
                      <a:r>
                        <a:rPr lang="en-US" sz="1800" b="0" i="0" u="none" strike="noStrike" kern="1200" dirty="0">
                          <a:solidFill>
                            <a:schemeClr val="dk1"/>
                          </a:solidFill>
                          <a:effectLst/>
                          <a:latin typeface="+mn-lt"/>
                          <a:ea typeface="+mn-ea"/>
                          <a:cs typeface="+mn-cs"/>
                        </a:rPr>
                        <a:t> </a:t>
                      </a:r>
                    </a:p>
                  </a:txBody>
                  <a:tcPr/>
                </a:tc>
                <a:tc>
                  <a:txBody>
                    <a:bodyPr/>
                    <a:lstStyle/>
                    <a:p>
                      <a:r>
                        <a:rPr lang="en-US" dirty="0"/>
                        <a:t>Week 1: Data Collection and Preprocessing</a:t>
                      </a:r>
                    </a:p>
                  </a:txBody>
                  <a:tcPr/>
                </a:tc>
                <a:extLst>
                  <a:ext uri="{0D108BD9-81ED-4DB2-BD59-A6C34878D82A}">
                    <a16:rowId xmlns:a16="http://schemas.microsoft.com/office/drawing/2014/main" val="377862759"/>
                  </a:ext>
                </a:extLst>
              </a:tr>
              <a:tr h="370840">
                <a:tc>
                  <a:txBody>
                    <a:bodyPr/>
                    <a:lstStyle/>
                    <a:p>
                      <a:r>
                        <a:rPr lang="en-US" sz="1800" b="0" i="0" u="none" strike="noStrike" kern="1200" dirty="0" err="1">
                          <a:solidFill>
                            <a:schemeClr val="dk1"/>
                          </a:solidFill>
                          <a:effectLst/>
                          <a:latin typeface="+mn-lt"/>
                          <a:ea typeface="+mn-ea"/>
                          <a:cs typeface="+mn-cs"/>
                        </a:rPr>
                        <a:t>Abdelrhman</a:t>
                      </a:r>
                      <a:r>
                        <a:rPr lang="en-US" sz="1800" b="0" i="0" u="none" strike="noStrike" kern="1200" dirty="0">
                          <a:solidFill>
                            <a:schemeClr val="dk1"/>
                          </a:solidFill>
                          <a:effectLst/>
                          <a:latin typeface="+mn-lt"/>
                          <a:ea typeface="+mn-ea"/>
                          <a:cs typeface="+mn-cs"/>
                        </a:rPr>
                        <a:t> Walaa Hussein</a:t>
                      </a:r>
                      <a:endParaRPr lang="en-US" dirty="0"/>
                    </a:p>
                  </a:txBody>
                  <a:tcPr/>
                </a:tc>
                <a:tc>
                  <a:txBody>
                    <a:bodyPr/>
                    <a:lstStyle/>
                    <a:p>
                      <a:r>
                        <a:rPr lang="en-US" dirty="0"/>
                        <a:t>Week 2: ML and Recommendation Modeling</a:t>
                      </a:r>
                    </a:p>
                  </a:txBody>
                  <a:tcPr/>
                </a:tc>
                <a:extLst>
                  <a:ext uri="{0D108BD9-81ED-4DB2-BD59-A6C34878D82A}">
                    <a16:rowId xmlns:a16="http://schemas.microsoft.com/office/drawing/2014/main" val="2616094298"/>
                  </a:ext>
                </a:extLst>
              </a:tr>
              <a:tr h="370840">
                <a:tc>
                  <a:txBody>
                    <a:bodyPr/>
                    <a:lstStyle/>
                    <a:p>
                      <a:r>
                        <a:rPr lang="en-US" sz="1800" b="0" i="0" u="none" strike="noStrike" kern="1200" dirty="0" err="1">
                          <a:solidFill>
                            <a:schemeClr val="dk1"/>
                          </a:solidFill>
                          <a:effectLst/>
                          <a:latin typeface="+mn-lt"/>
                          <a:ea typeface="+mn-ea"/>
                          <a:cs typeface="+mn-cs"/>
                        </a:rPr>
                        <a:t>Hanin</a:t>
                      </a:r>
                      <a:r>
                        <a:rPr lang="en-US" sz="1800" b="0" i="0" u="none" strike="noStrike" kern="1200" dirty="0">
                          <a:solidFill>
                            <a:schemeClr val="dk1"/>
                          </a:solidFill>
                          <a:effectLst/>
                          <a:latin typeface="+mn-lt"/>
                          <a:ea typeface="+mn-ea"/>
                          <a:cs typeface="+mn-cs"/>
                        </a:rPr>
                        <a:t> Essam Sayed Mohamed</a:t>
                      </a:r>
                      <a:endParaRPr lang="en-US" dirty="0"/>
                    </a:p>
                  </a:txBody>
                  <a:tcPr/>
                </a:tc>
                <a:tc>
                  <a:txBody>
                    <a:bodyPr/>
                    <a:lstStyle/>
                    <a:p>
                      <a:r>
                        <a:rPr lang="en-US" dirty="0"/>
                        <a:t>Week 3: </a:t>
                      </a:r>
                    </a:p>
                    <a:p>
                      <a:pPr marL="285750" indent="-285750">
                        <a:buFontTx/>
                        <a:buChar char="-"/>
                      </a:pPr>
                      <a:r>
                        <a:rPr lang="en-US" dirty="0"/>
                        <a:t>Advanced Techniques</a:t>
                      </a:r>
                    </a:p>
                    <a:p>
                      <a:pPr marL="285750" indent="-285750">
                        <a:buFontTx/>
                        <a:buChar char="-"/>
                      </a:pPr>
                      <a:r>
                        <a:rPr lang="en-US" dirty="0"/>
                        <a:t>Refine ML</a:t>
                      </a:r>
                    </a:p>
                    <a:p>
                      <a:pPr marL="285750" indent="-285750">
                        <a:buFontTx/>
                        <a:buChar char="-"/>
                      </a:pPr>
                      <a:r>
                        <a:rPr lang="en-US" dirty="0"/>
                        <a:t>GANs</a:t>
                      </a:r>
                    </a:p>
                    <a:p>
                      <a:pPr marL="285750" indent="-285750">
                        <a:buFontTx/>
                        <a:buChar char="-"/>
                      </a:pPr>
                      <a:r>
                        <a:rPr lang="en-US" dirty="0"/>
                        <a:t>Deployment</a:t>
                      </a:r>
                    </a:p>
                  </a:txBody>
                  <a:tcPr/>
                </a:tc>
                <a:extLst>
                  <a:ext uri="{0D108BD9-81ED-4DB2-BD59-A6C34878D82A}">
                    <a16:rowId xmlns:a16="http://schemas.microsoft.com/office/drawing/2014/main" val="1801562359"/>
                  </a:ext>
                </a:extLst>
              </a:tr>
              <a:tr h="370840">
                <a:tc>
                  <a:txBody>
                    <a:bodyPr/>
                    <a:lstStyle/>
                    <a:p>
                      <a:r>
                        <a:rPr lang="en-US" sz="1800" b="0" i="0" u="none" strike="noStrike" kern="1200" dirty="0">
                          <a:solidFill>
                            <a:schemeClr val="dk1"/>
                          </a:solidFill>
                          <a:effectLst/>
                          <a:latin typeface="+mn-lt"/>
                          <a:ea typeface="+mn-ea"/>
                          <a:cs typeface="+mn-cs"/>
                        </a:rPr>
                        <a:t>Mostafa Mohamed Youssef</a:t>
                      </a:r>
                      <a:endParaRPr lang="en-US" dirty="0"/>
                    </a:p>
                  </a:txBody>
                  <a:tcPr/>
                </a:tc>
                <a:tc>
                  <a:txBody>
                    <a:bodyPr/>
                    <a:lstStyle/>
                    <a:p>
                      <a:r>
                        <a:rPr lang="en-US" dirty="0"/>
                        <a:t>Week 4: </a:t>
                      </a:r>
                    </a:p>
                    <a:p>
                      <a:pPr marL="285750" indent="-285750">
                        <a:buFontTx/>
                        <a:buChar char="-"/>
                      </a:pPr>
                      <a:r>
                        <a:rPr lang="en-US" dirty="0" err="1"/>
                        <a:t>MLOps</a:t>
                      </a:r>
                      <a:r>
                        <a:rPr lang="en-US" dirty="0"/>
                        <a:t> </a:t>
                      </a:r>
                    </a:p>
                    <a:p>
                      <a:pPr marL="285750" indent="-285750">
                        <a:buFontTx/>
                        <a:buChar char="-"/>
                      </a:pPr>
                      <a:r>
                        <a:rPr lang="en-US" dirty="0"/>
                        <a:t>Reviewing code</a:t>
                      </a:r>
                    </a:p>
                    <a:p>
                      <a:pPr marL="285750" indent="-285750">
                        <a:buFontTx/>
                        <a:buChar char="-"/>
                      </a:pPr>
                      <a:r>
                        <a:rPr lang="en-US" dirty="0"/>
                        <a:t>Final Presentation </a:t>
                      </a:r>
                    </a:p>
                    <a:p>
                      <a:pPr marL="285750" indent="-285750">
                        <a:buFontTx/>
                        <a:buChar char="-"/>
                      </a:pPr>
                      <a:r>
                        <a:rPr lang="en-US" dirty="0"/>
                        <a:t>Test deployment </a:t>
                      </a:r>
                    </a:p>
                  </a:txBody>
                  <a:tcPr/>
                </a:tc>
                <a:extLst>
                  <a:ext uri="{0D108BD9-81ED-4DB2-BD59-A6C34878D82A}">
                    <a16:rowId xmlns:a16="http://schemas.microsoft.com/office/drawing/2014/main" val="2256466713"/>
                  </a:ext>
                </a:extLst>
              </a:tr>
            </a:tbl>
          </a:graphicData>
        </a:graphic>
      </p:graphicFrame>
    </p:spTree>
    <p:extLst>
      <p:ext uri="{BB962C8B-B14F-4D97-AF65-F5344CB8AC3E}">
        <p14:creationId xmlns:p14="http://schemas.microsoft.com/office/powerpoint/2010/main" val="994217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32</a:t>
            </a:fld>
            <a:endParaRPr lang="en-US"/>
          </a:p>
        </p:txBody>
      </p:sp>
      <p:sp>
        <p:nvSpPr>
          <p:cNvPr id="9" name="Rectangle 3">
            <a:extLst>
              <a:ext uri="{FF2B5EF4-FFF2-40B4-BE49-F238E27FC236}">
                <a16:creationId xmlns:a16="http://schemas.microsoft.com/office/drawing/2014/main" id="{0F7F9A9D-4101-923D-CDB7-CEC8A801CE66}"/>
              </a:ext>
            </a:extLst>
          </p:cNvPr>
          <p:cNvSpPr>
            <a:spLocks noGrp="1" noChangeArrowheads="1"/>
          </p:cNvSpPr>
          <p:nvPr>
            <p:ph type="ctrTitle"/>
          </p:nvPr>
        </p:nvSpPr>
        <p:spPr bwMode="auto">
          <a:xfrm>
            <a:off x="838199" y="1163567"/>
            <a:ext cx="10515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kern="1200" dirty="0">
                <a:solidFill>
                  <a:srgbClr val="0D0D0D"/>
                </a:solidFill>
                <a:effectLst/>
                <a:latin typeface="Söhne"/>
                <a:ea typeface="+mn-ea"/>
                <a:cs typeface="+mn-cs"/>
              </a:rPr>
              <a:t>Project Team &amp; Roles cont’d</a:t>
            </a:r>
            <a:endParaRPr lang="en-US" sz="4800" dirty="0"/>
          </a:p>
        </p:txBody>
      </p:sp>
      <p:sp>
        <p:nvSpPr>
          <p:cNvPr id="5" name="Rectangle 2">
            <a:extLst>
              <a:ext uri="{FF2B5EF4-FFF2-40B4-BE49-F238E27FC236}">
                <a16:creationId xmlns:a16="http://schemas.microsoft.com/office/drawing/2014/main" id="{77B9FB7C-5B91-1F2E-163F-D8710CA12068}"/>
              </a:ext>
            </a:extLst>
          </p:cNvPr>
          <p:cNvSpPr>
            <a:spLocks noChangeArrowheads="1"/>
          </p:cNvSpPr>
          <p:nvPr/>
        </p:nvSpPr>
        <p:spPr bwMode="auto">
          <a:xfrm>
            <a:off x="838199" y="2582614"/>
            <a:ext cx="10515601"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latin typeface="+mj-lt"/>
                <a:ea typeface="+mj-ea"/>
                <a:cs typeface="+mj-cs"/>
              </a:rPr>
              <a:t>Project Pipeline</a:t>
            </a:r>
            <a:r>
              <a:rPr lang="en-US" sz="3200" b="1" dirty="0"/>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latin typeface="+mj-lt"/>
                <a:ea typeface="+mj-ea"/>
                <a:cs typeface="+mj-cs"/>
              </a:rPr>
              <a:t>Week 1-2</a:t>
            </a:r>
            <a:r>
              <a:rPr lang="en-US" dirty="0">
                <a:latin typeface="+mj-lt"/>
                <a:ea typeface="+mj-ea"/>
                <a:cs typeface="+mj-cs"/>
              </a:rPr>
              <a:t>: Data Collection and Preprocessing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latin typeface="+mj-lt"/>
                <a:ea typeface="+mj-ea"/>
                <a:cs typeface="+mj-cs"/>
              </a:rPr>
              <a:t>Week 3-4</a:t>
            </a:r>
            <a:r>
              <a:rPr lang="en-US" dirty="0">
                <a:latin typeface="+mj-lt"/>
                <a:ea typeface="+mj-ea"/>
                <a:cs typeface="+mj-cs"/>
              </a:rPr>
              <a:t>: Model Development and Experiment Tracking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latin typeface="+mj-lt"/>
                <a:ea typeface="+mj-ea"/>
                <a:cs typeface="+mj-cs"/>
              </a:rPr>
              <a:t>Week 5: </a:t>
            </a:r>
            <a:r>
              <a:rPr lang="en-US" dirty="0">
                <a:latin typeface="+mj-lt"/>
                <a:ea typeface="+mj-ea"/>
                <a:cs typeface="+mj-cs"/>
              </a:rPr>
              <a:t>Model Deployment and Testing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latin typeface="+mj-lt"/>
                <a:ea typeface="+mj-ea"/>
                <a:cs typeface="+mj-cs"/>
              </a:rPr>
              <a:t>Week 6</a:t>
            </a:r>
            <a:r>
              <a:rPr lang="en-US" dirty="0">
                <a:latin typeface="+mj-lt"/>
                <a:ea typeface="+mj-ea"/>
                <a:cs typeface="+mj-cs"/>
              </a:rPr>
              <a:t>: Adjustments, Presentation and Project Completion</a:t>
            </a:r>
          </a:p>
        </p:txBody>
      </p:sp>
    </p:spTree>
    <p:extLst>
      <p:ext uri="{BB962C8B-B14F-4D97-AF65-F5344CB8AC3E}">
        <p14:creationId xmlns:p14="http://schemas.microsoft.com/office/powerpoint/2010/main" val="1270320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0F7F9A9D-4101-923D-CDB7-CEC8A801CE66}"/>
              </a:ext>
            </a:extLst>
          </p:cNvPr>
          <p:cNvSpPr>
            <a:spLocks noGrp="1" noChangeArrowheads="1"/>
          </p:cNvSpPr>
          <p:nvPr>
            <p:ph type="title"/>
          </p:nvPr>
        </p:nvSpPr>
        <p:spPr bwMode="auto">
          <a:xfrm>
            <a:off x="838200" y="1062038"/>
            <a:ext cx="10515600" cy="28527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r>
              <a:rPr lang="en-US" altLang="en-US" b="1" kern="1200" dirty="0">
                <a:latin typeface="+mj-lt"/>
                <a:ea typeface="+mj-ea"/>
                <a:cs typeface="+mj-cs"/>
              </a:rPr>
              <a:t>Thank YOU!</a:t>
            </a:r>
            <a:br>
              <a:rPr lang="en-US" altLang="en-US" b="1" kern="1200" dirty="0">
                <a:latin typeface="+mj-lt"/>
                <a:ea typeface="+mj-ea"/>
                <a:cs typeface="+mj-cs"/>
              </a:rPr>
            </a:br>
            <a:endParaRPr lang="en-US" b="1" kern="1200" dirty="0">
              <a:latin typeface="+mj-lt"/>
              <a:ea typeface="+mj-ea"/>
              <a:cs typeface="+mj-cs"/>
            </a:endParaRPr>
          </a:p>
        </p:txBody>
      </p:sp>
      <p:sp>
        <p:nvSpPr>
          <p:cNvPr id="2" name="Rectangle 3">
            <a:extLst>
              <a:ext uri="{FF2B5EF4-FFF2-40B4-BE49-F238E27FC236}">
                <a16:creationId xmlns:a16="http://schemas.microsoft.com/office/drawing/2014/main" id="{10D0A1A9-CE67-25ED-89DA-4E5BECF8C39E}"/>
              </a:ext>
            </a:extLst>
          </p:cNvPr>
          <p:cNvSpPr txBox="1">
            <a:spLocks noChangeArrowheads="1"/>
          </p:cNvSpPr>
          <p:nvPr/>
        </p:nvSpPr>
        <p:spPr bwMode="auto">
          <a:xfrm>
            <a:off x="838200" y="3256757"/>
            <a:ext cx="10515600" cy="15001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000"/>
              </a:spcBef>
            </a:pPr>
            <a:r>
              <a:rPr lang="en-US" altLang="en-US" sz="2400" b="1" kern="1200" dirty="0">
                <a:solidFill>
                  <a:schemeClr val="accent6">
                    <a:lumMod val="75000"/>
                  </a:schemeClr>
                </a:solidFill>
                <a:latin typeface="+mn-lt"/>
                <a:ea typeface="+mn-ea"/>
                <a:cs typeface="+mn-cs"/>
              </a:rPr>
              <a:t>Any Questions?</a:t>
            </a:r>
          </a:p>
          <a:p>
            <a:pPr algn="l">
              <a:spcBef>
                <a:spcPts val="1000"/>
              </a:spcBef>
            </a:pPr>
            <a:endParaRPr lang="en-US" altLang="en-US" sz="2400" b="1" kern="1200" dirty="0">
              <a:solidFill>
                <a:schemeClr val="accent6">
                  <a:lumMod val="75000"/>
                </a:schemeClr>
              </a:solidFill>
              <a:latin typeface="+mn-lt"/>
              <a:ea typeface="+mn-ea"/>
              <a:cs typeface="+mn-cs"/>
            </a:endParaRPr>
          </a:p>
          <a:p>
            <a:pPr algn="l">
              <a:spcBef>
                <a:spcPts val="1000"/>
              </a:spcBef>
            </a:pPr>
            <a:r>
              <a:rPr lang="en-US" sz="2400" b="1" kern="1200" dirty="0">
                <a:latin typeface="+mn-lt"/>
                <a:ea typeface="+mn-ea"/>
                <a:cs typeface="+mn-cs"/>
              </a:rPr>
              <a:t>Reach out to the team:</a:t>
            </a:r>
          </a:p>
          <a:p>
            <a:pPr algn="l">
              <a:spcBef>
                <a:spcPts val="1000"/>
              </a:spcBef>
            </a:pPr>
            <a:endParaRPr lang="en-US" sz="2400" b="1" kern="1200" dirty="0">
              <a:solidFill>
                <a:schemeClr val="accent6">
                  <a:lumMod val="75000"/>
                </a:schemeClr>
              </a:solidFill>
              <a:latin typeface="+mn-lt"/>
              <a:ea typeface="+mn-ea"/>
              <a:cs typeface="+mn-cs"/>
            </a:endParaRPr>
          </a:p>
        </p:txBody>
      </p:sp>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BBD87E75-7A42-4529-81A0-F6CFD6AF1551}" type="datetime1">
              <a:rPr lang="en-US" smtClean="0"/>
              <a:pPr>
                <a:spcAft>
                  <a:spcPts val="600"/>
                </a:spcAft>
              </a:pPr>
              <a:t>27-Dec-24</a:t>
            </a:fld>
            <a:endParaRPr lang="en-US"/>
          </a:p>
        </p:txBody>
      </p:sp>
      <p:sp>
        <p:nvSpPr>
          <p:cNvPr id="14" name="Footer Placeholder 4">
            <a:extLst>
              <a:ext uri="{FF2B5EF4-FFF2-40B4-BE49-F238E27FC236}">
                <a16:creationId xmlns:a16="http://schemas.microsoft.com/office/drawing/2014/main" id="{96C247CD-89E7-8927-631A-968F70475F26}"/>
              </a:ext>
            </a:extLst>
          </p:cNvPr>
          <p:cNvSpPr>
            <a:spLocks noGrp="1"/>
          </p:cNvSpPr>
          <p:nvPr>
            <p:ph type="ftr" sz="quarter" idx="11"/>
          </p:nvPr>
        </p:nvSpPr>
        <p:spPr>
          <a:xfrm>
            <a:off x="3880338" y="6356350"/>
            <a:ext cx="4273062" cy="365125"/>
          </a:xfrm>
        </p:spPr>
        <p:txBody>
          <a:bodyPr/>
          <a:lstStyle/>
          <a:p>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E24C92-1265-4741-8F9F-404A15D9386E}" type="slidenum">
              <a:rPr lang="en-US" smtClean="0"/>
              <a:pPr>
                <a:spcAft>
                  <a:spcPts val="600"/>
                </a:spcAft>
              </a:pPr>
              <a:t>33</a:t>
            </a:fld>
            <a:endParaRPr lang="en-US"/>
          </a:p>
        </p:txBody>
      </p:sp>
      <p:graphicFrame>
        <p:nvGraphicFramePr>
          <p:cNvPr id="5" name="Table 4">
            <a:extLst>
              <a:ext uri="{FF2B5EF4-FFF2-40B4-BE49-F238E27FC236}">
                <a16:creationId xmlns:a16="http://schemas.microsoft.com/office/drawing/2014/main" id="{345DB2B6-7083-493C-118D-24CD758F82DF}"/>
              </a:ext>
            </a:extLst>
          </p:cNvPr>
          <p:cNvGraphicFramePr>
            <a:graphicFrameLocks noGrp="1"/>
          </p:cNvGraphicFramePr>
          <p:nvPr>
            <p:extLst>
              <p:ext uri="{D42A27DB-BD31-4B8C-83A1-F6EECF244321}">
                <p14:modId xmlns:p14="http://schemas.microsoft.com/office/powerpoint/2010/main" val="3178517256"/>
              </p:ext>
            </p:extLst>
          </p:nvPr>
        </p:nvGraphicFramePr>
        <p:xfrm>
          <a:off x="1190625" y="4626134"/>
          <a:ext cx="4302125" cy="1483360"/>
        </p:xfrm>
        <a:graphic>
          <a:graphicData uri="http://schemas.openxmlformats.org/drawingml/2006/table">
            <a:tbl>
              <a:tblPr firstRow="1" bandRow="1">
                <a:tableStyleId>{5C22544A-7EE6-4342-B048-85BDC9FD1C3A}</a:tableStyleId>
              </a:tblPr>
              <a:tblGrid>
                <a:gridCol w="4302125">
                  <a:extLst>
                    <a:ext uri="{9D8B030D-6E8A-4147-A177-3AD203B41FA5}">
                      <a16:colId xmlns:a16="http://schemas.microsoft.com/office/drawing/2014/main" val="198112268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he106400@gmail.com</a:t>
                      </a:r>
                    </a:p>
                  </a:txBody>
                  <a:tcPr/>
                </a:tc>
                <a:extLst>
                  <a:ext uri="{0D108BD9-81ED-4DB2-BD59-A6C34878D82A}">
                    <a16:rowId xmlns:a16="http://schemas.microsoft.com/office/drawing/2014/main" val="38363666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moustafa.youssuf@gmail.com</a:t>
                      </a:r>
                    </a:p>
                  </a:txBody>
                  <a:tcPr/>
                </a:tc>
                <a:extLst>
                  <a:ext uri="{0D108BD9-81ED-4DB2-BD59-A6C34878D82A}">
                    <a16:rowId xmlns:a16="http://schemas.microsoft.com/office/drawing/2014/main" val="39798408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abdelrahmanosama@aucegypt.edu</a:t>
                      </a:r>
                    </a:p>
                  </a:txBody>
                  <a:tcPr/>
                </a:tc>
                <a:extLst>
                  <a:ext uri="{0D108BD9-81ED-4DB2-BD59-A6C34878D82A}">
                    <a16:rowId xmlns:a16="http://schemas.microsoft.com/office/drawing/2014/main" val="36398019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abdelrahmanwalaa96@gmail.com</a:t>
                      </a:r>
                    </a:p>
                  </a:txBody>
                  <a:tcPr/>
                </a:tc>
                <a:extLst>
                  <a:ext uri="{0D108BD9-81ED-4DB2-BD59-A6C34878D82A}">
                    <a16:rowId xmlns:a16="http://schemas.microsoft.com/office/drawing/2014/main" val="3103914129"/>
                  </a:ext>
                </a:extLst>
              </a:tr>
            </a:tbl>
          </a:graphicData>
        </a:graphic>
      </p:graphicFrame>
    </p:spTree>
    <p:extLst>
      <p:ext uri="{BB962C8B-B14F-4D97-AF65-F5344CB8AC3E}">
        <p14:creationId xmlns:p14="http://schemas.microsoft.com/office/powerpoint/2010/main" val="266020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582BE-CF30-78BC-85E2-D4FB4BBFE1C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A4CF4E13-6B06-55B1-AF9F-119CFCA4534F}"/>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C42F0EA-DF74-E8CE-8E00-4A8D97A34EB3}"/>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9" name="Rectangle 3">
            <a:extLst>
              <a:ext uri="{FF2B5EF4-FFF2-40B4-BE49-F238E27FC236}">
                <a16:creationId xmlns:a16="http://schemas.microsoft.com/office/drawing/2014/main" id="{0E21710E-490E-DE70-09E5-82C500A7F56D}"/>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PROJECT PIPLINE</a:t>
            </a:r>
            <a:endParaRPr lang="en-US" sz="4800" dirty="0"/>
          </a:p>
        </p:txBody>
      </p:sp>
    </p:spTree>
    <p:extLst>
      <p:ext uri="{BB962C8B-B14F-4D97-AF65-F5344CB8AC3E}">
        <p14:creationId xmlns:p14="http://schemas.microsoft.com/office/powerpoint/2010/main" val="425565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5</a:t>
            </a:fld>
            <a:endParaRPr lang="en-US"/>
          </a:p>
        </p:txBody>
      </p:sp>
      <p:sp>
        <p:nvSpPr>
          <p:cNvPr id="5" name="Rectangle 2">
            <a:extLst>
              <a:ext uri="{FF2B5EF4-FFF2-40B4-BE49-F238E27FC236}">
                <a16:creationId xmlns:a16="http://schemas.microsoft.com/office/drawing/2014/main" id="{77B9FB7C-5B91-1F2E-163F-D8710CA12068}"/>
              </a:ext>
            </a:extLst>
          </p:cNvPr>
          <p:cNvSpPr>
            <a:spLocks noChangeArrowheads="1"/>
          </p:cNvSpPr>
          <p:nvPr/>
        </p:nvSpPr>
        <p:spPr bwMode="auto">
          <a:xfrm>
            <a:off x="838200" y="2444114"/>
            <a:ext cx="10515601"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latin typeface="+mj-lt"/>
                <a:ea typeface="+mj-ea"/>
                <a:cs typeface="+mj-cs"/>
              </a:rPr>
              <a:t>Project Pipeline</a:t>
            </a:r>
            <a:r>
              <a:rPr lang="en-US" sz="3200" b="1" dirty="0"/>
              <a:t>:</a:t>
            </a:r>
          </a:p>
          <a:p>
            <a:pPr marL="514350" indent="-285750" eaLnBrk="0" fontAlgn="base" hangingPunct="0">
              <a:spcBef>
                <a:spcPct val="0"/>
              </a:spcBef>
              <a:spcAft>
                <a:spcPct val="0"/>
              </a:spcAft>
              <a:buFont typeface="Arial" panose="020B0604020202020204" pitchFamily="34" charset="0"/>
              <a:buChar char="•"/>
            </a:pPr>
            <a:r>
              <a:rPr lang="en-US" altLang="en-US" b="1" dirty="0">
                <a:latin typeface="+mj-lt"/>
                <a:ea typeface="+mj-ea"/>
                <a:cs typeface="+mj-cs"/>
              </a:rPr>
              <a:t>Data Collection </a:t>
            </a:r>
            <a:r>
              <a:rPr lang="en-US" altLang="en-US" dirty="0">
                <a:latin typeface="+mj-lt"/>
                <a:ea typeface="+mj-ea"/>
                <a:cs typeface="+mj-cs"/>
              </a:rPr>
              <a:t>– Retrieve crop dataset from Kaggle and organize it for analysis.</a:t>
            </a:r>
          </a:p>
          <a:p>
            <a:pPr marL="514350" indent="-285750" eaLnBrk="0" fontAlgn="base" hangingPunct="0">
              <a:spcBef>
                <a:spcPct val="0"/>
              </a:spcBef>
              <a:spcAft>
                <a:spcPct val="0"/>
              </a:spcAft>
              <a:buFont typeface="Arial" panose="020B0604020202020204" pitchFamily="34" charset="0"/>
              <a:buChar char="•"/>
            </a:pPr>
            <a:r>
              <a:rPr lang="en-US" altLang="en-US" b="1" dirty="0">
                <a:latin typeface="+mj-lt"/>
                <a:ea typeface="+mj-ea"/>
                <a:cs typeface="+mj-cs"/>
              </a:rPr>
              <a:t>Data Preprocessing </a:t>
            </a:r>
            <a:r>
              <a:rPr lang="en-US" altLang="en-US" dirty="0">
                <a:latin typeface="+mj-lt"/>
                <a:ea typeface="+mj-ea"/>
                <a:cs typeface="+mj-cs"/>
              </a:rPr>
              <a:t>– Clean, encode, and scale data to prepare it for model training.</a:t>
            </a:r>
          </a:p>
          <a:p>
            <a:pPr marL="514350" indent="-285750" eaLnBrk="0" fontAlgn="base" hangingPunct="0">
              <a:spcBef>
                <a:spcPct val="0"/>
              </a:spcBef>
              <a:spcAft>
                <a:spcPct val="0"/>
              </a:spcAft>
              <a:buFont typeface="Arial" panose="020B0604020202020204" pitchFamily="34" charset="0"/>
              <a:buChar char="•"/>
            </a:pPr>
            <a:r>
              <a:rPr lang="en-US" altLang="en-US" b="1" dirty="0">
                <a:latin typeface="+mj-lt"/>
                <a:ea typeface="+mj-ea"/>
                <a:cs typeface="+mj-cs"/>
              </a:rPr>
              <a:t>Model Development </a:t>
            </a:r>
            <a:r>
              <a:rPr lang="en-US" altLang="en-US" dirty="0">
                <a:latin typeface="+mj-lt"/>
                <a:ea typeface="+mj-ea"/>
                <a:cs typeface="+mj-cs"/>
              </a:rPr>
              <a:t>– Train and evaluate GAN and Random Forest models for recommendations.</a:t>
            </a:r>
          </a:p>
          <a:p>
            <a:pPr marL="514350" indent="-285750" eaLnBrk="0" fontAlgn="base" hangingPunct="0">
              <a:spcBef>
                <a:spcPct val="0"/>
              </a:spcBef>
              <a:spcAft>
                <a:spcPct val="0"/>
              </a:spcAft>
              <a:buFont typeface="Arial" panose="020B0604020202020204" pitchFamily="34" charset="0"/>
              <a:buChar char="•"/>
            </a:pPr>
            <a:r>
              <a:rPr lang="en-US" altLang="en-US" b="1" dirty="0">
                <a:latin typeface="+mj-lt"/>
                <a:ea typeface="+mj-ea"/>
                <a:cs typeface="+mj-cs"/>
              </a:rPr>
              <a:t>Experiment Tracking </a:t>
            </a:r>
            <a:r>
              <a:rPr lang="en-US" altLang="en-US" dirty="0">
                <a:latin typeface="+mj-lt"/>
                <a:ea typeface="+mj-ea"/>
                <a:cs typeface="+mj-cs"/>
              </a:rPr>
              <a:t>– Use </a:t>
            </a:r>
            <a:r>
              <a:rPr lang="en-US" altLang="en-US" dirty="0" err="1">
                <a:latin typeface="+mj-lt"/>
                <a:ea typeface="+mj-ea"/>
                <a:cs typeface="+mj-cs"/>
              </a:rPr>
              <a:t>MLflow</a:t>
            </a:r>
            <a:r>
              <a:rPr lang="en-US" altLang="en-US" dirty="0">
                <a:latin typeface="+mj-lt"/>
                <a:ea typeface="+mj-ea"/>
                <a:cs typeface="+mj-cs"/>
              </a:rPr>
              <a:t> to monitor model performance and adjustments.</a:t>
            </a:r>
          </a:p>
          <a:p>
            <a:pPr marL="514350" indent="-285750" eaLnBrk="0" fontAlgn="base" hangingPunct="0">
              <a:spcBef>
                <a:spcPct val="0"/>
              </a:spcBef>
              <a:spcAft>
                <a:spcPct val="0"/>
              </a:spcAft>
              <a:buFont typeface="Arial" panose="020B0604020202020204" pitchFamily="34" charset="0"/>
              <a:buChar char="•"/>
            </a:pPr>
            <a:r>
              <a:rPr lang="en-US" altLang="en-US" b="1" dirty="0">
                <a:latin typeface="+mj-lt"/>
                <a:ea typeface="+mj-ea"/>
                <a:cs typeface="+mj-cs"/>
              </a:rPr>
              <a:t>Model Deployment </a:t>
            </a:r>
            <a:r>
              <a:rPr lang="en-US" altLang="en-US" dirty="0">
                <a:latin typeface="+mj-lt"/>
                <a:ea typeface="+mj-ea"/>
                <a:cs typeface="+mj-cs"/>
              </a:rPr>
              <a:t>– Deploy the final model and integrate with the frontend for recommendations.</a:t>
            </a:r>
          </a:p>
        </p:txBody>
      </p:sp>
    </p:spTree>
    <p:extLst>
      <p:ext uri="{BB962C8B-B14F-4D97-AF65-F5344CB8AC3E}">
        <p14:creationId xmlns:p14="http://schemas.microsoft.com/office/powerpoint/2010/main" val="203765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448A6-C6E6-551A-8514-7A451A92087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2ECA3E5-0AF9-04EC-5132-ED797DF106A3}"/>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10143804-30A6-293D-E95E-9A9982BDE462}"/>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9" name="Rectangle 3">
            <a:extLst>
              <a:ext uri="{FF2B5EF4-FFF2-40B4-BE49-F238E27FC236}">
                <a16:creationId xmlns:a16="http://schemas.microsoft.com/office/drawing/2014/main" id="{ACB98BEA-12DA-ABDE-E6D4-A9900362C953}"/>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DATASET</a:t>
            </a:r>
            <a:endParaRPr lang="en-US" sz="4800" dirty="0"/>
          </a:p>
        </p:txBody>
      </p:sp>
    </p:spTree>
    <p:extLst>
      <p:ext uri="{BB962C8B-B14F-4D97-AF65-F5344CB8AC3E}">
        <p14:creationId xmlns:p14="http://schemas.microsoft.com/office/powerpoint/2010/main" val="31511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E39BA-7BA3-F389-A3B0-75AB30E1C0A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36EBB99-9349-090C-30B2-BDC35522CC9A}"/>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8036FEF4-03C2-6CAC-A5CB-2BAE7B281794}"/>
              </a:ext>
            </a:extLst>
          </p:cNvPr>
          <p:cNvSpPr>
            <a:spLocks noGrp="1"/>
          </p:cNvSpPr>
          <p:nvPr>
            <p:ph type="sldNum" sz="quarter" idx="12"/>
          </p:nvPr>
        </p:nvSpPr>
        <p:spPr/>
        <p:txBody>
          <a:bodyPr/>
          <a:lstStyle/>
          <a:p>
            <a:fld id="{5EE24C92-1265-4741-8F9F-404A15D9386E}" type="slidenum">
              <a:rPr lang="en-US" smtClean="0"/>
              <a:t>7</a:t>
            </a:fld>
            <a:endParaRPr lang="en-US"/>
          </a:p>
        </p:txBody>
      </p:sp>
      <p:sp>
        <p:nvSpPr>
          <p:cNvPr id="2" name="Title 1">
            <a:extLst>
              <a:ext uri="{FF2B5EF4-FFF2-40B4-BE49-F238E27FC236}">
                <a16:creationId xmlns:a16="http://schemas.microsoft.com/office/drawing/2014/main" id="{3FCC6923-230B-B59B-FE7A-33A7240EAD3C}"/>
              </a:ext>
            </a:extLst>
          </p:cNvPr>
          <p:cNvSpPr txBox="1">
            <a:spLocks/>
          </p:cNvSpPr>
          <p:nvPr/>
        </p:nvSpPr>
        <p:spPr>
          <a:xfrm>
            <a:off x="6096000" y="1798820"/>
            <a:ext cx="5785058" cy="39352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1200" b="1" dirty="0"/>
            </a:br>
            <a:r>
              <a:rPr lang="en-US" sz="1800" b="1" dirty="0"/>
              <a:t>N: </a:t>
            </a:r>
            <a:r>
              <a:rPr lang="en-US" sz="1800" dirty="0"/>
              <a:t>ratio of Nitrogen content in soil</a:t>
            </a:r>
            <a:br>
              <a:rPr lang="en-US" sz="1800" b="1" dirty="0"/>
            </a:br>
            <a:r>
              <a:rPr lang="en-US" sz="1800" b="1" dirty="0"/>
              <a:t>P (ratio of Phosphorous content in soil) - </a:t>
            </a:r>
            <a:r>
              <a:rPr lang="en-US" sz="1800" dirty="0"/>
              <a:t>Important for energy transfer within the plant</a:t>
            </a:r>
            <a:br>
              <a:rPr lang="en-US" sz="1800" dirty="0"/>
            </a:br>
            <a:r>
              <a:rPr lang="en-US" sz="1800" b="1" dirty="0"/>
              <a:t>K (ratio of Potassium content in soil) - </a:t>
            </a:r>
            <a:r>
              <a:rPr lang="en-US" sz="1800" dirty="0"/>
              <a:t>Plays a significant role in water regulation</a:t>
            </a:r>
            <a:br>
              <a:rPr lang="en-US" sz="1800" b="1" dirty="0"/>
            </a:br>
            <a:r>
              <a:rPr lang="en-US" sz="1800" b="1" dirty="0"/>
              <a:t>Temperature (temperature in degree Celsius)- </a:t>
            </a:r>
            <a:r>
              <a:rPr lang="en-US" sz="1800" dirty="0"/>
              <a:t>Affects growth rate and metabolic processes. Different crops have optimal temperature ranges for best growth.</a:t>
            </a:r>
            <a:br>
              <a:rPr lang="en-US" sz="1800" b="1" dirty="0"/>
            </a:br>
            <a:r>
              <a:rPr lang="en-US" sz="1800" b="1" dirty="0"/>
              <a:t>Humidity (relative humidity in %) - </a:t>
            </a:r>
            <a:r>
              <a:rPr lang="en-US" sz="1800" dirty="0"/>
              <a:t>Influences transpiration and disease prevalence. High humidity can encourage fungal growth, while low humidity increases water stress.</a:t>
            </a:r>
            <a:br>
              <a:rPr lang="en-US" sz="1800" b="1" dirty="0"/>
            </a:br>
            <a:r>
              <a:rPr lang="en-US" sz="1800" b="1" dirty="0"/>
              <a:t>pH (</a:t>
            </a:r>
            <a:r>
              <a:rPr lang="en-US" sz="1800" b="1" dirty="0" err="1"/>
              <a:t>ph</a:t>
            </a:r>
            <a:r>
              <a:rPr lang="en-US" sz="1800" b="1" dirty="0"/>
              <a:t> value of the soil)- </a:t>
            </a:r>
            <a:r>
              <a:rPr lang="en-US" sz="1800" dirty="0"/>
              <a:t>Indicates soil acidity or alkalinity. Different plants thrive at different pH levels, as pH affects nutrient availability in the soil.</a:t>
            </a:r>
            <a:br>
              <a:rPr lang="en-US" sz="1800" dirty="0"/>
            </a:br>
            <a:r>
              <a:rPr lang="en-US" sz="1800" b="1" dirty="0"/>
              <a:t>Rainfall (in mm)</a:t>
            </a:r>
            <a:r>
              <a:rPr lang="en-US" sz="1800" dirty="0"/>
              <a:t> - Critical for soil moisture levels and crop hydration, with each crop type having specific water needs for optimal growth.</a:t>
            </a:r>
          </a:p>
        </p:txBody>
      </p:sp>
      <p:pic>
        <p:nvPicPr>
          <p:cNvPr id="7" name="Picture 6">
            <a:extLst>
              <a:ext uri="{FF2B5EF4-FFF2-40B4-BE49-F238E27FC236}">
                <a16:creationId xmlns:a16="http://schemas.microsoft.com/office/drawing/2014/main" id="{F82EA610-6B76-6781-CA6B-41F6E8DAEF1D}"/>
              </a:ext>
            </a:extLst>
          </p:cNvPr>
          <p:cNvPicPr>
            <a:picLocks noChangeAspect="1"/>
          </p:cNvPicPr>
          <p:nvPr/>
        </p:nvPicPr>
        <p:blipFill>
          <a:blip r:embed="rId3"/>
          <a:stretch>
            <a:fillRect/>
          </a:stretch>
        </p:blipFill>
        <p:spPr>
          <a:xfrm>
            <a:off x="821961" y="2452687"/>
            <a:ext cx="4886325" cy="1952625"/>
          </a:xfrm>
          <a:prstGeom prst="rect">
            <a:avLst/>
          </a:prstGeom>
          <a:ln w="38100">
            <a:solidFill>
              <a:srgbClr val="0070C0"/>
            </a:solidFill>
          </a:ln>
        </p:spPr>
      </p:pic>
    </p:spTree>
    <p:extLst>
      <p:ext uri="{BB962C8B-B14F-4D97-AF65-F5344CB8AC3E}">
        <p14:creationId xmlns:p14="http://schemas.microsoft.com/office/powerpoint/2010/main" val="181764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A6AE5-29BA-3EC2-BFA8-0EECAB4D0F9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D84704E-FF0D-4A9F-0B76-6D89E0795AA7}"/>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F4304455-36FA-815D-8D37-B7240E6EBB99}"/>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9" name="Rectangle 3">
            <a:extLst>
              <a:ext uri="{FF2B5EF4-FFF2-40B4-BE49-F238E27FC236}">
                <a16:creationId xmlns:a16="http://schemas.microsoft.com/office/drawing/2014/main" id="{A55D642A-4617-2C9F-27FD-30B13F2C4E10}"/>
              </a:ext>
            </a:extLst>
          </p:cNvPr>
          <p:cNvSpPr>
            <a:spLocks noGrp="1" noChangeArrowheads="1"/>
          </p:cNvSpPr>
          <p:nvPr>
            <p:ph type="ctrTitle"/>
          </p:nvPr>
        </p:nvSpPr>
        <p:spPr bwMode="auto">
          <a:xfrm>
            <a:off x="274266" y="3050435"/>
            <a:ext cx="1164346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a:solidFill>
                  <a:srgbClr val="0D0D0D"/>
                </a:solidFill>
                <a:latin typeface="Söhne"/>
              </a:rPr>
              <a:t>EDA</a:t>
            </a:r>
            <a:endParaRPr lang="en-US" sz="4800" dirty="0"/>
          </a:p>
        </p:txBody>
      </p:sp>
    </p:spTree>
    <p:extLst>
      <p:ext uri="{BB962C8B-B14F-4D97-AF65-F5344CB8AC3E}">
        <p14:creationId xmlns:p14="http://schemas.microsoft.com/office/powerpoint/2010/main" val="40605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7F72F-854D-DF00-A7D0-27D14C352EC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5499CFD-9A7C-5E2E-CAFA-1C3A7655B9B4}"/>
              </a:ext>
            </a:extLst>
          </p:cNvPr>
          <p:cNvSpPr>
            <a:spLocks noGrp="1"/>
          </p:cNvSpPr>
          <p:nvPr>
            <p:ph type="dt" sz="half" idx="10"/>
          </p:nvPr>
        </p:nvSpPr>
        <p:spPr/>
        <p:txBody>
          <a:bodyPr/>
          <a:lstStyle/>
          <a:p>
            <a:fld id="{BBD87E75-7A42-4529-81A0-F6CFD6AF1551}" type="datetime1">
              <a:rPr lang="en-US" smtClean="0"/>
              <a:t>27-Dec-24</a:t>
            </a:fld>
            <a:endParaRPr lang="en-US"/>
          </a:p>
        </p:txBody>
      </p:sp>
      <p:sp>
        <p:nvSpPr>
          <p:cNvPr id="6" name="Slide Number Placeholder 5">
            <a:extLst>
              <a:ext uri="{FF2B5EF4-FFF2-40B4-BE49-F238E27FC236}">
                <a16:creationId xmlns:a16="http://schemas.microsoft.com/office/drawing/2014/main" id="{C1A005DE-7E42-5D39-4E98-DE8DFF57FCA5}"/>
              </a:ext>
            </a:extLst>
          </p:cNvPr>
          <p:cNvSpPr>
            <a:spLocks noGrp="1"/>
          </p:cNvSpPr>
          <p:nvPr>
            <p:ph type="sldNum" sz="quarter" idx="12"/>
          </p:nvPr>
        </p:nvSpPr>
        <p:spPr/>
        <p:txBody>
          <a:bodyPr/>
          <a:lstStyle/>
          <a:p>
            <a:fld id="{5EE24C92-1265-4741-8F9F-404A15D9386E}" type="slidenum">
              <a:rPr lang="en-US" smtClean="0"/>
              <a:t>9</a:t>
            </a:fld>
            <a:endParaRPr lang="en-US"/>
          </a:p>
        </p:txBody>
      </p:sp>
      <p:pic>
        <p:nvPicPr>
          <p:cNvPr id="3" name="Picture 2">
            <a:extLst>
              <a:ext uri="{FF2B5EF4-FFF2-40B4-BE49-F238E27FC236}">
                <a16:creationId xmlns:a16="http://schemas.microsoft.com/office/drawing/2014/main" id="{B92CBDC5-DD2D-4C33-876D-3CA72D1C650F}"/>
              </a:ext>
            </a:extLst>
          </p:cNvPr>
          <p:cNvPicPr>
            <a:picLocks noChangeAspect="1"/>
          </p:cNvPicPr>
          <p:nvPr/>
        </p:nvPicPr>
        <p:blipFill>
          <a:blip r:embed="rId3"/>
          <a:stretch>
            <a:fillRect/>
          </a:stretch>
        </p:blipFill>
        <p:spPr>
          <a:xfrm>
            <a:off x="9614941" y="1679636"/>
            <a:ext cx="1738859" cy="4020114"/>
          </a:xfrm>
          <a:prstGeom prst="rect">
            <a:avLst/>
          </a:prstGeom>
          <a:ln w="28575">
            <a:solidFill>
              <a:srgbClr val="0070C0"/>
            </a:solidFill>
          </a:ln>
        </p:spPr>
      </p:pic>
      <p:sp>
        <p:nvSpPr>
          <p:cNvPr id="8" name="TextBox 7">
            <a:extLst>
              <a:ext uri="{FF2B5EF4-FFF2-40B4-BE49-F238E27FC236}">
                <a16:creationId xmlns:a16="http://schemas.microsoft.com/office/drawing/2014/main" id="{DBB39130-FD24-0BE8-2CA1-6825B76AD970}"/>
              </a:ext>
            </a:extLst>
          </p:cNvPr>
          <p:cNvSpPr txBox="1"/>
          <p:nvPr/>
        </p:nvSpPr>
        <p:spPr>
          <a:xfrm>
            <a:off x="8922895" y="1158250"/>
            <a:ext cx="6093500" cy="400110"/>
          </a:xfrm>
          <a:prstGeom prst="rect">
            <a:avLst/>
          </a:prstGeom>
          <a:noFill/>
        </p:spPr>
        <p:txBody>
          <a:bodyPr wrap="square">
            <a:spAutoFit/>
          </a:bodyPr>
          <a:lstStyle/>
          <a:p>
            <a:r>
              <a:rPr lang="en-US" sz="2000" b="1" dirty="0">
                <a:solidFill>
                  <a:srgbClr val="0070C0"/>
                </a:solidFill>
              </a:rPr>
              <a:t>Dataset is Balanced</a:t>
            </a:r>
          </a:p>
        </p:txBody>
      </p:sp>
      <p:pic>
        <p:nvPicPr>
          <p:cNvPr id="10" name="Picture 9">
            <a:extLst>
              <a:ext uri="{FF2B5EF4-FFF2-40B4-BE49-F238E27FC236}">
                <a16:creationId xmlns:a16="http://schemas.microsoft.com/office/drawing/2014/main" id="{3240079B-9EA7-26F5-24F0-4724D5783012}"/>
              </a:ext>
            </a:extLst>
          </p:cNvPr>
          <p:cNvPicPr>
            <a:picLocks noChangeAspect="1"/>
          </p:cNvPicPr>
          <p:nvPr/>
        </p:nvPicPr>
        <p:blipFill>
          <a:blip r:embed="rId4"/>
          <a:srcRect t="6170"/>
          <a:stretch/>
        </p:blipFill>
        <p:spPr>
          <a:xfrm>
            <a:off x="5808220" y="2014255"/>
            <a:ext cx="3114675" cy="3886200"/>
          </a:xfrm>
          <a:prstGeom prst="rect">
            <a:avLst/>
          </a:prstGeom>
          <a:ln w="38100">
            <a:solidFill>
              <a:srgbClr val="0070C0"/>
            </a:solidFill>
          </a:ln>
        </p:spPr>
      </p:pic>
      <p:sp>
        <p:nvSpPr>
          <p:cNvPr id="11" name="TextBox 10">
            <a:extLst>
              <a:ext uri="{FF2B5EF4-FFF2-40B4-BE49-F238E27FC236}">
                <a16:creationId xmlns:a16="http://schemas.microsoft.com/office/drawing/2014/main" id="{2EBEA7BC-7EA0-9011-6072-A40992584035}"/>
              </a:ext>
            </a:extLst>
          </p:cNvPr>
          <p:cNvSpPr txBox="1"/>
          <p:nvPr/>
        </p:nvSpPr>
        <p:spPr>
          <a:xfrm>
            <a:off x="6096000" y="1486550"/>
            <a:ext cx="6093500" cy="400110"/>
          </a:xfrm>
          <a:prstGeom prst="rect">
            <a:avLst/>
          </a:prstGeom>
          <a:noFill/>
        </p:spPr>
        <p:txBody>
          <a:bodyPr wrap="square">
            <a:spAutoFit/>
          </a:bodyPr>
          <a:lstStyle/>
          <a:p>
            <a:r>
              <a:rPr lang="en-US" sz="2000" b="1" dirty="0">
                <a:solidFill>
                  <a:srgbClr val="0070C0"/>
                </a:solidFill>
              </a:rPr>
              <a:t>No Missing Values</a:t>
            </a:r>
          </a:p>
        </p:txBody>
      </p:sp>
      <p:pic>
        <p:nvPicPr>
          <p:cNvPr id="13" name="Picture 12">
            <a:extLst>
              <a:ext uri="{FF2B5EF4-FFF2-40B4-BE49-F238E27FC236}">
                <a16:creationId xmlns:a16="http://schemas.microsoft.com/office/drawing/2014/main" id="{7F0CBAF5-F10A-2C5E-87DE-7F6BEFA57E76}"/>
              </a:ext>
            </a:extLst>
          </p:cNvPr>
          <p:cNvPicPr>
            <a:picLocks noChangeAspect="1"/>
          </p:cNvPicPr>
          <p:nvPr/>
        </p:nvPicPr>
        <p:blipFill>
          <a:blip r:embed="rId5"/>
          <a:stretch>
            <a:fillRect/>
          </a:stretch>
        </p:blipFill>
        <p:spPr>
          <a:xfrm>
            <a:off x="474453" y="2269456"/>
            <a:ext cx="4641721" cy="3375797"/>
          </a:xfrm>
          <a:prstGeom prst="rect">
            <a:avLst/>
          </a:prstGeom>
          <a:ln w="38100">
            <a:solidFill>
              <a:srgbClr val="0070C0"/>
            </a:solidFill>
          </a:ln>
        </p:spPr>
      </p:pic>
      <p:sp>
        <p:nvSpPr>
          <p:cNvPr id="14" name="TextBox 13">
            <a:extLst>
              <a:ext uri="{FF2B5EF4-FFF2-40B4-BE49-F238E27FC236}">
                <a16:creationId xmlns:a16="http://schemas.microsoft.com/office/drawing/2014/main" id="{E32364E4-13A1-9C09-FE6E-B53C04A73834}"/>
              </a:ext>
            </a:extLst>
          </p:cNvPr>
          <p:cNvSpPr txBox="1"/>
          <p:nvPr/>
        </p:nvSpPr>
        <p:spPr>
          <a:xfrm>
            <a:off x="838200" y="1653919"/>
            <a:ext cx="6093500" cy="400110"/>
          </a:xfrm>
          <a:prstGeom prst="rect">
            <a:avLst/>
          </a:prstGeom>
          <a:noFill/>
        </p:spPr>
        <p:txBody>
          <a:bodyPr wrap="square">
            <a:spAutoFit/>
          </a:bodyPr>
          <a:lstStyle/>
          <a:p>
            <a:r>
              <a:rPr lang="en-US" sz="2000" b="1" dirty="0">
                <a:solidFill>
                  <a:srgbClr val="0070C0"/>
                </a:solidFill>
              </a:rPr>
              <a:t>Outliers</a:t>
            </a:r>
          </a:p>
        </p:txBody>
      </p:sp>
    </p:spTree>
    <p:extLst>
      <p:ext uri="{BB962C8B-B14F-4D97-AF65-F5344CB8AC3E}">
        <p14:creationId xmlns:p14="http://schemas.microsoft.com/office/powerpoint/2010/main" val="49166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7708</TotalTime>
  <Words>4346</Words>
  <Application>Microsoft Office PowerPoint</Application>
  <PresentationFormat>Widescreen</PresentationFormat>
  <Paragraphs>385</Paragraphs>
  <Slides>33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Söhne</vt:lpstr>
      <vt:lpstr>Office Theme</vt:lpstr>
      <vt:lpstr>Crop Recommendation System: Data-Driven Agriculture  A solution designed to provide farmers with personalized recommendations for  crop selection based on data analysis and machine learning.</vt:lpstr>
      <vt:lpstr>Project Overview</vt:lpstr>
      <vt:lpstr>Problem Statement: Precision agriculture is gaining importance to help farmers make informed decisions about crop selection. Currently, farmers often rely on traditional methods and general advice, which may not be suitable for their specific farm conditions. The lack of personalized recommendations leads to suboptimal crop yields and resource inefficiencies.  Solution Overview: Develop a Personalized Recommendation System that suggest optimal crops based on multiple features: - historical data, weather conditions, soil quality, and user interactions to suggest optimal crops. - Leverages recommendation models to tailor suggestions to individual farmers' needs.   Unique Value Proposition: Data-Driven Insights Advanced ML Techniques Scalability for Diverse Conditions </vt:lpstr>
      <vt:lpstr>PROJECT PIPLINE</vt:lpstr>
      <vt:lpstr>PowerPoint Presentation</vt:lpstr>
      <vt:lpstr>DATASET</vt:lpstr>
      <vt:lpstr>PowerPoint Presentation</vt:lpstr>
      <vt:lpstr>EDA</vt:lpstr>
      <vt:lpstr>PowerPoint Presentation</vt:lpstr>
      <vt:lpstr>PowerPoint Presentation</vt:lpstr>
      <vt:lpstr>PowerPoint Presentation</vt:lpstr>
      <vt:lpstr>PowerPoint Presentation</vt:lpstr>
      <vt:lpstr>PowerPoint Presentation</vt:lpstr>
      <vt:lpstr>MODEL DEVELOPMENT</vt:lpstr>
      <vt:lpstr>PowerPoint Presentation</vt:lpstr>
      <vt:lpstr>PowerPoint Presentation</vt:lpstr>
      <vt:lpstr>PowerPoint Presentation</vt:lpstr>
      <vt:lpstr>EXPERIMENT TRACKING</vt:lpstr>
      <vt:lpstr>PowerPoint Presentation</vt:lpstr>
      <vt:lpstr>PowerPoint Presentation</vt:lpstr>
      <vt:lpstr>MODEL DEPLOYMENT</vt:lpstr>
      <vt:lpstr>PowerPoint Presentation</vt:lpstr>
      <vt:lpstr>Crop Recommendation System UI N: ratio of Nitrogen content in soil P (ratio of Phosphorous content in soil) K (ratio of Potassium content in soil) Temperature (temperature in degree Celsius Humidity (relative humidity in %) pH (ph value of the soil) Rainfall (in mm)  DEPLOYED ON STREAMLIT</vt:lpstr>
      <vt:lpstr>End Users + Features</vt:lpstr>
      <vt:lpstr>Primary User Personas:      Future Key Features and Their Impact:  Data Analytics and Reporting         User Needs: In-depth insights into soil health, crop performance, and climate trends.         Problem Solved: Empowers farmers and consultants to make informed decisions, enhancing crop yields and sustainability through data-driven strategies.      Collaborative Tools         User Needs: Efficient sharing of data and recommendations among farmers, consultants, and educational institutions.         Problem Solved: Facilitates communication and knowledge sharing, enabling collaborative efforts in crop management and education.      Mobile Accessibility         User Needs: Access to recommendations and data while on the field or during farm activities.         Problem Solved: Ensures that farmers and consultants can stay connected to real-time insights and recommendations, enhancing responsiveness and management capabilities.</vt:lpstr>
      <vt:lpstr>Data Structure</vt:lpstr>
      <vt:lpstr>Data Structure Database Architecture: Type: Using CSV File.   Key Entities and Relationships: - Soil Nutrients – Columns include N, P, K (Nitrogen, Phosphorus, Potassium). - Environmental Factors – Columns include Temperature, Humidity, and Rainfall. - Soil Condition – Column pH reflects soil acidity/alkalinity. - Relationships: Each crop’s recommended nutrient profile relates directly to environmental factors and soil conditions. Data is aggregated per crop type, allowing recommendations based on historical and climate data.  Data Flow:  - Data Collection Source: Kaggle dataset Crop Recommendation Dataset. - Data Characteristics:          - Columns: N, P, K, Temperature, Humidity, pH, Rainfall.          - Shape: [e.g., 2200 rows x 7 columns].          - Balance: The dataset is [balanced] for different crop types, ensuring varied but comprehensive recommendations.  Data Storage and Access: - Storage: CSV format - Access: Machine learning models retrieve data for training, testing, and recommendation generation.  Techniques: - Feature Scaling: Normalize temperature, humidity, pH, and nutrient levels. - Preprocessing: Address any null values and adjust imbalanced data if necessary.</vt:lpstr>
      <vt:lpstr>Programming Languages &amp; Frameworks</vt:lpstr>
      <vt:lpstr>Main Programming Languages: Python – Primary language for data analysis, machine learning, and model building. Torch – Used for model development and deep learning. Frameworks and Tools: GANs (Generative Adversarial Networks) – For creating synthetic data to enhance model training. Google Colab/Jupyter Notebook – Cloud-based platform for code execution and model training. MLflow – Tracking and managing machine learning experiments. Streamlit – Building an interactive front end for model deployment and user interaction. Libraries: Data Manipulation: numpy, pandas Data Visualization: matplotlib, seaborn Encoding and Scaling: category_encoders (BinaryEncoder), sklearn.preprocessing (RobustScaler) Machine Learning: sklearn (RandomForestClassifier, model evaluation metrics) Deep Learning: tensorflow, torch (with modules like torch.nn, torch.optim) Recommender System (optional): cosine_similarity, surprise (SVD for collaborative filtering) Supporting Technologies: Cloud Platform – Google Colab acts as the cloud environment for collaborative work and large model computations. </vt:lpstr>
      <vt:lpstr>Live Application</vt:lpstr>
      <vt:lpstr>Project Team &amp; Roles</vt:lpstr>
      <vt:lpstr>Project Team &amp; Roles cont’d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Abdelrhman Walaa</cp:lastModifiedBy>
  <cp:revision>31</cp:revision>
  <dcterms:created xsi:type="dcterms:W3CDTF">2024-03-14T10:03:54Z</dcterms:created>
  <dcterms:modified xsi:type="dcterms:W3CDTF">2024-12-27T18:51:47Z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2024-10-28T15:06:12Z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e664a8b8-1008-4041-ab52-8b0834aaa465</vt:lpwstr>
  </property>
  <property fmtid="{D5CDD505-2E9C-101B-9397-08002B2CF9AE}" pid="8" name="MSIP_Label_dad3be33-4108-4738-9e07-d8656a181486_ContentBits">
    <vt:lpwstr>0</vt:lpwstr>
  </property>
</Properties>
</file>