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6" r:id="rId11"/>
    <p:sldId id="287" r:id="rId12"/>
    <p:sldId id="288" r:id="rId13"/>
    <p:sldId id="281" r:id="rId14"/>
    <p:sldId id="289" r:id="rId15"/>
    <p:sldId id="290" r:id="rId16"/>
    <p:sldId id="282" r:id="rId17"/>
    <p:sldId id="266" r:id="rId18"/>
    <p:sldId id="291" r:id="rId19"/>
    <p:sldId id="292" r:id="rId20"/>
    <p:sldId id="293" r:id="rId21"/>
    <p:sldId id="29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6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53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2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45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8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9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150642" cy="3200400"/>
          </a:xfrm>
        </p:spPr>
        <p:txBody>
          <a:bodyPr anchor="ctr"/>
          <a:lstStyle/>
          <a:p>
            <a:r>
              <a:rPr lang="en-US" dirty="0"/>
              <a:t>Age detection - cnn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903A1110-9D04-5CEF-549B-F421F9468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3542" y="0"/>
            <a:ext cx="2951985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3F65CCD-93BE-B103-77B7-74F86236FB18}"/>
              </a:ext>
            </a:extLst>
          </p:cNvPr>
          <p:cNvSpPr txBox="1">
            <a:spLocks/>
          </p:cNvSpPr>
          <p:nvPr/>
        </p:nvSpPr>
        <p:spPr>
          <a:xfrm>
            <a:off x="5794310" y="228923"/>
            <a:ext cx="5635689" cy="3457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sz="2800" dirty="0"/>
              <a:t>Network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914918" cy="3407051"/>
          </a:xfrm>
        </p:spPr>
        <p:txBody>
          <a:bodyPr>
            <a:normAutofit/>
          </a:bodyPr>
          <a:lstStyle/>
          <a:p>
            <a:r>
              <a:rPr lang="en-US" dirty="0"/>
              <a:t>The Architecture of the Neural networks relies on the cnn layers</a:t>
            </a:r>
          </a:p>
          <a:p>
            <a:pPr lvl="1"/>
            <a:r>
              <a:rPr lang="en-US" dirty="0"/>
              <a:t>Input layer with shape (200, 200, 3) for colored images</a:t>
            </a:r>
          </a:p>
          <a:p>
            <a:pPr lvl="1"/>
            <a:r>
              <a:rPr lang="en-US" dirty="0"/>
              <a:t>Every CNN layer has a </a:t>
            </a:r>
            <a:r>
              <a:rPr lang="en-US" dirty="0" err="1"/>
              <a:t>maxpooling</a:t>
            </a:r>
            <a:r>
              <a:rPr lang="en-US" dirty="0"/>
              <a:t> layer embedded after it</a:t>
            </a:r>
          </a:p>
          <a:p>
            <a:pPr lvl="1"/>
            <a:r>
              <a:rPr lang="en-US" dirty="0"/>
              <a:t>Two dense (hidden) layers with activation </a:t>
            </a:r>
            <a:r>
              <a:rPr lang="en-US" dirty="0" err="1"/>
              <a:t>relu</a:t>
            </a:r>
            <a:r>
              <a:rPr lang="en-US" dirty="0"/>
              <a:t> and 256, 64 layer respectively and a dropout layer embedded with each</a:t>
            </a:r>
          </a:p>
          <a:p>
            <a:pPr lvl="1"/>
            <a:r>
              <a:rPr lang="en-US" dirty="0"/>
              <a:t>Output layer with activation linear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F9AC1-F44C-5F31-FB4D-9F156217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2042"/>
            <a:ext cx="6920533" cy="48139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2D4684-6C73-5C4C-5B4F-2428D6B038C1}"/>
              </a:ext>
            </a:extLst>
          </p:cNvPr>
          <p:cNvSpPr txBox="1">
            <a:spLocks/>
          </p:cNvSpPr>
          <p:nvPr/>
        </p:nvSpPr>
        <p:spPr>
          <a:xfrm>
            <a:off x="7175241" y="228923"/>
            <a:ext cx="5150498" cy="3457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Network Parameters</a:t>
            </a:r>
          </a:p>
        </p:txBody>
      </p:sp>
    </p:spTree>
    <p:extLst>
      <p:ext uri="{BB962C8B-B14F-4D97-AF65-F5344CB8AC3E}">
        <p14:creationId xmlns:p14="http://schemas.microsoft.com/office/powerpoint/2010/main" val="10090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8" y="292751"/>
            <a:ext cx="6476027" cy="1108020"/>
          </a:xfrm>
        </p:spPr>
        <p:txBody>
          <a:bodyPr>
            <a:normAutofit/>
          </a:bodyPr>
          <a:lstStyle/>
          <a:p>
            <a:r>
              <a:rPr lang="en-US" sz="3600" dirty="0"/>
              <a:t>Working with different Partions of data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Placeholder 2">
            <a:extLst>
              <a:ext uri="{FF2B5EF4-FFF2-40B4-BE49-F238E27FC236}">
                <a16:creationId xmlns:a16="http://schemas.microsoft.com/office/drawing/2014/main" id="{1BDA0FCA-3361-FCFD-C29E-CA78545C8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90054"/>
              </p:ext>
            </p:extLst>
          </p:nvPr>
        </p:nvGraphicFramePr>
        <p:xfrm>
          <a:off x="2284963" y="1605586"/>
          <a:ext cx="7137404" cy="49944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7757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Partion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Minimum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</a:t>
                      </a:r>
                      <a:r>
                        <a:rPr lang="en-US" b="0" baseline="30000" dirty="0"/>
                        <a:t>2</a:t>
                      </a:r>
                      <a:r>
                        <a:rPr lang="en-US" b="0" baseline="0" dirty="0"/>
                        <a:t> Score</a:t>
                      </a:r>
                      <a:endParaRPr lang="en-US" b="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056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of the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15.1574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0.066601560128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056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between </a:t>
                      </a:r>
                    </a:p>
                    <a:p>
                      <a:pPr algn="ctr"/>
                      <a:r>
                        <a:rPr lang="en-US" dirty="0"/>
                        <a:t>1 – 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13.0927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0.066601560128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between </a:t>
                      </a:r>
                    </a:p>
                    <a:p>
                      <a:pPr algn="ctr"/>
                      <a:r>
                        <a:rPr lang="en-US" dirty="0"/>
                        <a:t>1 –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10.1127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0.066601560128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14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between </a:t>
                      </a:r>
                    </a:p>
                    <a:p>
                      <a:pPr algn="ctr"/>
                      <a:r>
                        <a:rPr lang="en-US" dirty="0"/>
                        <a:t>2 - 50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6.9198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0.042665843212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5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sample of every different age (20 - 50)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-0.11372345159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74" y="487889"/>
            <a:ext cx="4581526" cy="17098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Plot of history of training on first partion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showing the value of a graph&#10;&#10;Description automatically generated with medium confidence">
            <a:extLst>
              <a:ext uri="{FF2B5EF4-FFF2-40B4-BE49-F238E27FC236}">
                <a16:creationId xmlns:a16="http://schemas.microsoft.com/office/drawing/2014/main" id="{083389EB-75FD-DA2D-A836-543F0AD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97771"/>
            <a:ext cx="11296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74" y="487889"/>
            <a:ext cx="4581526" cy="17098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Plot of history of training on Second partion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showing the value of a graph&#10;&#10;Description automatically generated with medium confidence">
            <a:extLst>
              <a:ext uri="{FF2B5EF4-FFF2-40B4-BE49-F238E27FC236}">
                <a16:creationId xmlns:a16="http://schemas.microsoft.com/office/drawing/2014/main" id="{39294F3C-061A-000A-C86F-7F678EF6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97771"/>
            <a:ext cx="11296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8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74" y="487889"/>
            <a:ext cx="4581526" cy="17098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Plot of history of training on Third partion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990D347F-85D8-C77C-D7F3-FA2A1741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97771"/>
            <a:ext cx="11296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1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74" y="487889"/>
            <a:ext cx="4581526" cy="17098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Plot of history of training on fourth partion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showing the value of a graph&#10;&#10;Description automatically generated with medium confidence">
            <a:extLst>
              <a:ext uri="{FF2B5EF4-FFF2-40B4-BE49-F238E27FC236}">
                <a16:creationId xmlns:a16="http://schemas.microsoft.com/office/drawing/2014/main" id="{DED59BA8-D74F-D8F2-AD5A-5018E341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97771"/>
            <a:ext cx="11296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474" y="487889"/>
            <a:ext cx="4581526" cy="170988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Plot of history of training on fifth partion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C9CF4FF-EDB7-6D6E-74E8-9846FBA0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97771"/>
            <a:ext cx="11296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266" y="2918835"/>
            <a:ext cx="5929468" cy="1020330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266492" cy="3810763"/>
          </a:xfrm>
        </p:spPr>
        <p:txBody>
          <a:bodyPr>
            <a:normAutofit/>
          </a:bodyPr>
          <a:lstStyle/>
          <a:p>
            <a:r>
              <a:rPr lang="en-US" sz="2400" dirty="0"/>
              <a:t>Link to datasets</a:t>
            </a:r>
          </a:p>
          <a:p>
            <a:r>
              <a:rPr lang="en-US" sz="2400" dirty="0"/>
              <a:t>Reading dataset</a:t>
            </a:r>
          </a:p>
          <a:p>
            <a:r>
              <a:rPr lang="en-US" sz="2400" dirty="0"/>
              <a:t>Visualizing an images</a:t>
            </a:r>
          </a:p>
          <a:p>
            <a:r>
              <a:rPr lang="en-US" sz="2400" dirty="0"/>
              <a:t>Network Architecture</a:t>
            </a:r>
          </a:p>
          <a:p>
            <a:r>
              <a:rPr lang="en-US" sz="2400" dirty="0"/>
              <a:t>Working with different partions of the dataset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812" y="1586205"/>
            <a:ext cx="6214188" cy="999874"/>
          </a:xfrm>
        </p:spPr>
        <p:txBody>
          <a:bodyPr/>
          <a:lstStyle/>
          <a:p>
            <a:r>
              <a:rPr lang="en-US" sz="5400" dirty="0"/>
              <a:t>Link to datasets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650240"/>
            <a:ext cx="5735320" cy="1883171"/>
          </a:xfrm>
        </p:spPr>
        <p:txBody>
          <a:bodyPr/>
          <a:lstStyle/>
          <a:p>
            <a:r>
              <a:rPr lang="en-US" sz="3200" dirty="0">
                <a:latin typeface="Consolas" panose="020B0609020204030204" pitchFamily="49" charset="0"/>
              </a:rPr>
              <a:t>UTK Faces Cropped</a:t>
            </a:r>
            <a:br>
              <a:rPr lang="en-US" sz="1800" b="0" dirty="0"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https://www.kaggle.com/datasets/abhikjha/utk-face-cropped</a:t>
            </a:r>
            <a:br>
              <a:rPr lang="en-US" sz="1800" b="0" dirty="0">
                <a:effectLst/>
                <a:latin typeface="Consolas" panose="020B0609020204030204" pitchFamily="49" charset="0"/>
              </a:rPr>
            </a:b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5D300-0A27-C1FC-674C-5F4877267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864371"/>
            <a:ext cx="6362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9474D9-4BDA-3822-C55B-F571A1D844A5}"/>
              </a:ext>
            </a:extLst>
          </p:cNvPr>
          <p:cNvSpPr txBox="1">
            <a:spLocks/>
          </p:cNvSpPr>
          <p:nvPr/>
        </p:nvSpPr>
        <p:spPr>
          <a:xfrm>
            <a:off x="5486400" y="2257306"/>
            <a:ext cx="5735320" cy="18831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</a:rPr>
              <a:t>Normal Faces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https://www.kaggle.com/datasets/mariafrenti/age-prediction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9FAD39-C154-9320-C638-EDE007F5996A}"/>
              </a:ext>
            </a:extLst>
          </p:cNvPr>
          <p:cNvSpPr txBox="1">
            <a:spLocks/>
          </p:cNvSpPr>
          <p:nvPr/>
        </p:nvSpPr>
        <p:spPr>
          <a:xfrm>
            <a:off x="0" y="1442431"/>
            <a:ext cx="4758612" cy="1090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Here you can find the datasets used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Reading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914918" cy="3407051"/>
          </a:xfrm>
        </p:spPr>
        <p:txBody>
          <a:bodyPr>
            <a:normAutofit/>
          </a:bodyPr>
          <a:lstStyle/>
          <a:p>
            <a:r>
              <a:rPr lang="en-US" dirty="0"/>
              <a:t>We used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dirty="0"/>
              <a:t> type imported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pandas</a:t>
            </a:r>
            <a:r>
              <a:rPr lang="en-US" dirty="0"/>
              <a:t> library to store the image paths with the of each image.</a:t>
            </a:r>
          </a:p>
          <a:p>
            <a:pPr lvl="1"/>
            <a:r>
              <a:rPr lang="en-US" dirty="0"/>
              <a:t>Every face image has it’s age embedded at the beginning of it’s name</a:t>
            </a:r>
          </a:p>
          <a:p>
            <a:pPr lvl="1"/>
            <a:r>
              <a:rPr lang="en-US" dirty="0"/>
              <a:t>Just by reading the path we can divide the dataset into the partions we want to use from it.</a:t>
            </a:r>
          </a:p>
          <a:p>
            <a:pPr lvl="1"/>
            <a:r>
              <a:rPr lang="en-US" dirty="0"/>
              <a:t>First we started the dataset with the whole, then we took the age between 1 – 70, then 1 – 50, then 20 – 50, then a sample of 20 – 50.</a:t>
            </a:r>
          </a:p>
          <a:p>
            <a:pPr lvl="1"/>
            <a:r>
              <a:rPr lang="en-US" dirty="0"/>
              <a:t>Every partion has it’s own model and it’s own evaluations.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025" y="396875"/>
            <a:ext cx="2924175" cy="3457971"/>
          </a:xfr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8CBAF-4632-7048-7F9F-C5F4FCE5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861"/>
            <a:ext cx="8473595" cy="54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Visualizing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914918" cy="3407051"/>
          </a:xfrm>
        </p:spPr>
        <p:txBody>
          <a:bodyPr>
            <a:normAutofit/>
          </a:bodyPr>
          <a:lstStyle/>
          <a:p>
            <a:r>
              <a:rPr lang="en-US" dirty="0"/>
              <a:t>Visualizing images is a good way to show the samples of the images you have in the dataset</a:t>
            </a:r>
          </a:p>
          <a:p>
            <a:pPr lvl="1"/>
            <a:r>
              <a:rPr lang="en-US" dirty="0"/>
              <a:t>We used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matplotlib</a:t>
            </a:r>
            <a:r>
              <a:rPr lang="en-US" dirty="0"/>
              <a:t> library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cv2</a:t>
            </a:r>
            <a:r>
              <a:rPr lang="en-US" dirty="0"/>
              <a:t> for visualizing dataset</a:t>
            </a:r>
          </a:p>
          <a:p>
            <a:pPr lvl="1"/>
            <a:r>
              <a:rPr lang="en-US" dirty="0"/>
              <a:t>Using matplotlib to make a figure and axes</a:t>
            </a:r>
          </a:p>
          <a:p>
            <a:pPr lvl="1"/>
            <a:r>
              <a:rPr lang="en-US" dirty="0"/>
              <a:t>Using cv2 to read the image by it’s path and convert it into matrix so that matplotlib can visualize 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025" y="396875"/>
            <a:ext cx="2924175" cy="3457971"/>
          </a:xfr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20226-9490-1E1E-FDCF-3E0E95A9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83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E75A0-A322-07D4-08CF-9D844D13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4" y="0"/>
            <a:ext cx="669174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2DC20E-6323-B14F-82C8-AE8EFFCCE147}"/>
              </a:ext>
            </a:extLst>
          </p:cNvPr>
          <p:cNvSpPr txBox="1">
            <a:spLocks/>
          </p:cNvSpPr>
          <p:nvPr/>
        </p:nvSpPr>
        <p:spPr>
          <a:xfrm>
            <a:off x="7470127" y="228923"/>
            <a:ext cx="3614640" cy="3457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Preview of sample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8595366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08376d4-6e4a-456d-9ba9-b9d3d7e47cf4" xsi:nil="true"/>
    <_activity xmlns="508376d4-6e4a-456d-9ba9-b9d3d7e47c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A2482F9493B54E82E0EDCB57337A8F" ma:contentTypeVersion="15" ma:contentTypeDescription="Create a new document." ma:contentTypeScope="" ma:versionID="2fb95de2c62c3f714fe1aa9803495d22">
  <xsd:schema xmlns:xsd="http://www.w3.org/2001/XMLSchema" xmlns:xs="http://www.w3.org/2001/XMLSchema" xmlns:p="http://schemas.microsoft.com/office/2006/metadata/properties" xmlns:ns3="508376d4-6e4a-456d-9ba9-b9d3d7e47cf4" xmlns:ns4="6c9627db-9ddc-4961-96d8-7b975e84ad83" targetNamespace="http://schemas.microsoft.com/office/2006/metadata/properties" ma:root="true" ma:fieldsID="9f1035928e8c8f25994189546b228d88" ns3:_="" ns4:_="">
    <xsd:import namespace="508376d4-6e4a-456d-9ba9-b9d3d7e47cf4"/>
    <xsd:import namespace="6c9627db-9ddc-4961-96d8-7b975e84a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376d4-6e4a-456d-9ba9-b9d3d7e47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627db-9ddc-4961-96d8-7b975e84a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508376d4-6e4a-456d-9ba9-b9d3d7e47cf4"/>
    <ds:schemaRef ds:uri="http://schemas.microsoft.com/office/infopath/2007/PartnerControls"/>
    <ds:schemaRef ds:uri="http://schemas.openxmlformats.org/package/2006/metadata/core-properties"/>
    <ds:schemaRef ds:uri="6c9627db-9ddc-4961-96d8-7b975e84ad8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60DED-E55D-433D-9675-283159342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8376d4-6e4a-456d-9ba9-b9d3d7e47cf4"/>
    <ds:schemaRef ds:uri="6c9627db-9ddc-4961-96d8-7b975e84a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{0D481CB7-F4D3-48AB-877C-035B93042869}tf67328976_win32</Template>
  <TotalTime>214</TotalTime>
  <Words>442</Words>
  <Application>Microsoft Office PowerPoint</Application>
  <PresentationFormat>Widescreen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Tenorite</vt:lpstr>
      <vt:lpstr>Custom</vt:lpstr>
      <vt:lpstr>Age detection - cnn</vt:lpstr>
      <vt:lpstr>AGENDA</vt:lpstr>
      <vt:lpstr>Link to datasets</vt:lpstr>
      <vt:lpstr>UTK Faces Cropped  https://www.kaggle.com/datasets/abhikjha/utk-face-cropped </vt:lpstr>
      <vt:lpstr>Reading Dataset</vt:lpstr>
      <vt:lpstr>Code snippet</vt:lpstr>
      <vt:lpstr>Visualizing Images</vt:lpstr>
      <vt:lpstr>Code snippet</vt:lpstr>
      <vt:lpstr>PowerPoint Presentation</vt:lpstr>
      <vt:lpstr>PowerPoint Presentation</vt:lpstr>
      <vt:lpstr>Network Architecture</vt:lpstr>
      <vt:lpstr>PowerPoint Presentation</vt:lpstr>
      <vt:lpstr>Working with different Partions of data</vt:lpstr>
      <vt:lpstr>Plot of history of training on first partion</vt:lpstr>
      <vt:lpstr>Plot of history of training on Second partion</vt:lpstr>
      <vt:lpstr>Plot of history of training on Third partion</vt:lpstr>
      <vt:lpstr>Plot of history of training on fourth partion</vt:lpstr>
      <vt:lpstr>Plot of history of training on fifth partion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detection - cnn</dc:title>
  <dc:creator>عبدالرحمن كرم محمود محمد ابوالخير</dc:creator>
  <cp:lastModifiedBy>عبدالرحمن كرم محمود محمد ابوالخير</cp:lastModifiedBy>
  <cp:revision>1</cp:revision>
  <dcterms:created xsi:type="dcterms:W3CDTF">2024-05-11T20:48:29Z</dcterms:created>
  <dcterms:modified xsi:type="dcterms:W3CDTF">2024-05-12T00:22:47Z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0x0101003EA2482F9493B54E82E0EDCB57337A8F</vt:lpwstr>
  </property>
  <property fmtid="{D5CDD505-2E9C-101B-9397-08002B2CF9AE}" pid="3" name="MediaServiceImageTags">
    <vt:lpwstr/>
  </property>
</Properties>
</file>