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ormorant Garamond Bold Italics" panose="020B0604020202020204" charset="0"/>
      <p:regular r:id="rId14"/>
    </p:embeddedFont>
    <p:embeddedFont>
      <p:font typeface="Quicksand" panose="020B0604020202020204" charset="0"/>
      <p:regular r:id="rId15"/>
    </p:embeddedFont>
    <p:embeddedFont>
      <p:font typeface="Quicksand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535" autoAdjust="0"/>
  </p:normalViewPr>
  <p:slideViewPr>
    <p:cSldViewPr>
      <p:cViewPr varScale="1">
        <p:scale>
          <a:sx n="53" d="100"/>
          <a:sy n="53" d="100"/>
        </p:scale>
        <p:origin x="7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aggle.com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1093" y="1236484"/>
            <a:ext cx="16229942" cy="2130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7471"/>
              </a:lnSpc>
              <a:spcBef>
                <a:spcPct val="0"/>
              </a:spcBef>
            </a:pPr>
            <a:r>
              <a:rPr lang="en-US" sz="1247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Mental Health Prediction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71792" y="3272182"/>
            <a:ext cx="12812922" cy="8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using transformers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71792" y="4287620"/>
            <a:ext cx="6988496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4 May, 2025</a:t>
            </a:r>
          </a:p>
        </p:txBody>
      </p:sp>
      <p:sp>
        <p:nvSpPr>
          <p:cNvPr id="8" name="Freeform 8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7475392"/>
            <a:ext cx="6645171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Under Supervision of:</a:t>
            </a:r>
          </a:p>
          <a:p>
            <a:pPr marL="0" lvl="0" indent="0" algn="l">
              <a:lnSpc>
                <a:spcPts val="6299"/>
              </a:lnSpc>
              <a:spcBef>
                <a:spcPct val="0"/>
              </a:spcBef>
            </a:pPr>
            <a:r>
              <a:rPr lang="en-US" sz="4500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Eng/</a:t>
            </a:r>
            <a:r>
              <a:rPr lang="en-US" sz="4500" b="1" u="none" strike="noStrik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Mariam Mahmoud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17505" y="3557754"/>
            <a:ext cx="6741795" cy="485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19"/>
              </a:lnSpc>
            </a:pPr>
            <a:r>
              <a:rPr lang="en-US" sz="35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Team members:</a:t>
            </a:r>
          </a:p>
          <a:p>
            <a:pPr marL="690876" lvl="1" indent="-345438" algn="l">
              <a:lnSpc>
                <a:spcPts val="543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Abdallah Ahmed Abdallah</a:t>
            </a:r>
          </a:p>
          <a:p>
            <a:pPr marL="690876" lvl="1" indent="-345438" algn="l">
              <a:lnSpc>
                <a:spcPts val="543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Abdallah Hesham Gomaa</a:t>
            </a:r>
          </a:p>
          <a:p>
            <a:pPr marL="690876" lvl="1" indent="-345438" algn="l">
              <a:lnSpc>
                <a:spcPts val="543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Abdelrahman Karam Mahmoud</a:t>
            </a:r>
          </a:p>
          <a:p>
            <a:pPr marL="690876" lvl="1" indent="-345438" algn="l">
              <a:lnSpc>
                <a:spcPts val="543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Abdelrahman Mohamed Talat</a:t>
            </a:r>
          </a:p>
          <a:p>
            <a:pPr marL="690876" lvl="1" indent="-345438" algn="l">
              <a:lnSpc>
                <a:spcPts val="543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Abd-elfatah Ahmed Abd-elfatah</a:t>
            </a:r>
          </a:p>
          <a:p>
            <a:pPr marL="690876" lvl="1" indent="-345438" algn="l">
              <a:lnSpc>
                <a:spcPts val="543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Omar Ramadan Nabeh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8292" y="2534675"/>
            <a:ext cx="8785708" cy="6647425"/>
          </a:xfrm>
          <a:custGeom>
            <a:avLst/>
            <a:gdLst/>
            <a:ahLst/>
            <a:cxnLst/>
            <a:rect l="l" t="t" r="r" b="b"/>
            <a:pathLst>
              <a:path w="8785708" h="6647425">
                <a:moveTo>
                  <a:pt x="0" y="0"/>
                </a:moveTo>
                <a:lnTo>
                  <a:pt x="8785708" y="0"/>
                </a:lnTo>
                <a:lnTo>
                  <a:pt x="8785708" y="6647425"/>
                </a:lnTo>
                <a:lnTo>
                  <a:pt x="0" y="6647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484" b="-805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521431" y="2534675"/>
            <a:ext cx="8497143" cy="6647425"/>
          </a:xfrm>
          <a:custGeom>
            <a:avLst/>
            <a:gdLst/>
            <a:ahLst/>
            <a:cxnLst/>
            <a:rect l="l" t="t" r="r" b="b"/>
            <a:pathLst>
              <a:path w="8497143" h="6647425">
                <a:moveTo>
                  <a:pt x="0" y="0"/>
                </a:moveTo>
                <a:lnTo>
                  <a:pt x="8497143" y="0"/>
                </a:lnTo>
                <a:lnTo>
                  <a:pt x="8497143" y="6647425"/>
                </a:lnTo>
                <a:lnTo>
                  <a:pt x="0" y="66474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115375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 Evaluation Metrics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4696" y="3009900"/>
            <a:ext cx="17598608" cy="6269504"/>
          </a:xfrm>
          <a:custGeom>
            <a:avLst/>
            <a:gdLst/>
            <a:ahLst/>
            <a:cxnLst/>
            <a:rect l="l" t="t" r="r" b="b"/>
            <a:pathLst>
              <a:path w="17598608" h="6269504">
                <a:moveTo>
                  <a:pt x="0" y="0"/>
                </a:moveTo>
                <a:lnTo>
                  <a:pt x="17598608" y="0"/>
                </a:lnTo>
                <a:lnTo>
                  <a:pt x="17598608" y="6269504"/>
                </a:lnTo>
                <a:lnTo>
                  <a:pt x="0" y="6269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599709"/>
            <a:ext cx="115375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 Evaluation Metrics (contd.)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994535" y="356897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994535" y="8459267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070735" y="2504758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070735" y="91333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2759465" y="3137286"/>
            <a:ext cx="5528535" cy="2785156"/>
          </a:xfrm>
          <a:custGeom>
            <a:avLst/>
            <a:gdLst/>
            <a:ahLst/>
            <a:cxnLst/>
            <a:rect l="l" t="t" r="r" b="b"/>
            <a:pathLst>
              <a:path w="5528535" h="2785156">
                <a:moveTo>
                  <a:pt x="0" y="0"/>
                </a:moveTo>
                <a:lnTo>
                  <a:pt x="5528535" y="0"/>
                </a:lnTo>
                <a:lnTo>
                  <a:pt x="5528535" y="2785156"/>
                </a:lnTo>
                <a:lnTo>
                  <a:pt x="0" y="27851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994535" y="3753520"/>
            <a:ext cx="10523242" cy="438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19"/>
              </a:lnSpc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Mental health disorders </a:t>
            </a:r>
            <a:r>
              <a:rPr lang="en-US" sz="25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impact all ages</a:t>
            </a: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worldwide but remain underprioritized in </a:t>
            </a:r>
            <a:r>
              <a:rPr lang="en-US" sz="25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healthcare</a:t>
            </a: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5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education</a:t>
            </a: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and workplaces. Conditions like depression, anxiety, and stress affect emotional well-being, </a:t>
            </a:r>
            <a:r>
              <a:rPr lang="en-US" sz="25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cognition</a:t>
            </a: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and </a:t>
            </a:r>
            <a:r>
              <a:rPr lang="en-US" sz="25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quality of life</a:t>
            </a: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reducing </a:t>
            </a:r>
            <a:r>
              <a:rPr lang="en-US" sz="25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productivity</a:t>
            </a: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  <a:r>
              <a:rPr lang="en-US" sz="25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harming </a:t>
            </a: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relationships, and increasing healthcare costs. Stigma, limited service access, and poor education deepen the crisis, leaving many untreated. Addressing mental health is both a humanitarian and economic imperative.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99475" y="-48861"/>
            <a:ext cx="2888525" cy="10384722"/>
            <a:chOff x="0" y="0"/>
            <a:chExt cx="760764" cy="27350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0764" cy="2735071"/>
            </a:xfrm>
            <a:custGeom>
              <a:avLst/>
              <a:gdLst/>
              <a:ahLst/>
              <a:cxnLst/>
              <a:rect l="l" t="t" r="r" b="b"/>
              <a:pathLst>
                <a:path w="760764" h="2735071">
                  <a:moveTo>
                    <a:pt x="0" y="0"/>
                  </a:moveTo>
                  <a:lnTo>
                    <a:pt x="760764" y="0"/>
                  </a:lnTo>
                  <a:lnTo>
                    <a:pt x="760764" y="2735071"/>
                  </a:lnTo>
                  <a:lnTo>
                    <a:pt x="0" y="2735071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60764" cy="2782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5600964"/>
            <a:ext cx="5089047" cy="357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AutoNum type="arabicPeriod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Normal</a:t>
            </a:r>
          </a:p>
          <a:p>
            <a:pPr marL="518160" lvl="1" indent="-259080" algn="l">
              <a:lnSpc>
                <a:spcPts val="4079"/>
              </a:lnSpc>
              <a:buAutoNum type="arabicPeriod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Depression</a:t>
            </a:r>
          </a:p>
          <a:p>
            <a:pPr marL="518160" lvl="1" indent="-259080" algn="l">
              <a:lnSpc>
                <a:spcPts val="4079"/>
              </a:lnSpc>
              <a:buAutoNum type="arabicPeriod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Suicidal</a:t>
            </a:r>
          </a:p>
          <a:p>
            <a:pPr marL="518160" lvl="1" indent="-259080" algn="l">
              <a:lnSpc>
                <a:spcPts val="4079"/>
              </a:lnSpc>
              <a:buAutoNum type="arabicPeriod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Anxiety</a:t>
            </a:r>
          </a:p>
          <a:p>
            <a:pPr marL="518160" lvl="1" indent="-259080" algn="l">
              <a:lnSpc>
                <a:spcPts val="4079"/>
              </a:lnSpc>
              <a:buAutoNum type="arabicPeriod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Stress</a:t>
            </a:r>
          </a:p>
          <a:p>
            <a:pPr marL="518160" lvl="1" indent="-259080" algn="l">
              <a:lnSpc>
                <a:spcPts val="4079"/>
              </a:lnSpc>
              <a:buAutoNum type="arabicPeriod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Bi-Polar</a:t>
            </a:r>
          </a:p>
          <a:p>
            <a:pPr marL="518160" lvl="1" indent="-259080" algn="l">
              <a:lnSpc>
                <a:spcPts val="4079"/>
              </a:lnSpc>
              <a:buAutoNum type="arabicPeriod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Personality Disorder</a:t>
            </a:r>
          </a:p>
        </p:txBody>
      </p:sp>
      <p:sp>
        <p:nvSpPr>
          <p:cNvPr id="6" name="Freeform 6"/>
          <p:cNvSpPr/>
          <p:nvPr/>
        </p:nvSpPr>
        <p:spPr>
          <a:xfrm>
            <a:off x="1028700" y="9458589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158515" y="2590117"/>
            <a:ext cx="5943260" cy="2310442"/>
          </a:xfrm>
          <a:custGeom>
            <a:avLst/>
            <a:gdLst/>
            <a:ahLst/>
            <a:cxnLst/>
            <a:rect l="l" t="t" r="r" b="b"/>
            <a:pathLst>
              <a:path w="5943260" h="2310442">
                <a:moveTo>
                  <a:pt x="0" y="0"/>
                </a:moveTo>
                <a:lnTo>
                  <a:pt x="5943260" y="0"/>
                </a:lnTo>
                <a:lnTo>
                  <a:pt x="5943260" y="2310442"/>
                </a:lnTo>
                <a:lnTo>
                  <a:pt x="0" y="2310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599709"/>
            <a:ext cx="1017809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About Dataset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386084"/>
            <a:ext cx="6938067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 used an open-source dataset from </a:t>
            </a:r>
            <a:r>
              <a:rPr lang="en-US" sz="2400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  <a:hlinkClick r:id="rId5" tooltip="https://www.kaggle.com"/>
              </a:rPr>
              <a:t>kaggle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</a:t>
            </a:r>
          </a:p>
          <a:p>
            <a:pPr marL="0" lvl="0" indent="0"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dataset is about classification of text for 7 different classes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823184"/>
            <a:ext cx="693806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About dataset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5033909"/>
            <a:ext cx="693806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Dataset classes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99475" y="-48861"/>
            <a:ext cx="2888525" cy="10384722"/>
            <a:chOff x="0" y="0"/>
            <a:chExt cx="760764" cy="27350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0764" cy="2735071"/>
            </a:xfrm>
            <a:custGeom>
              <a:avLst/>
              <a:gdLst/>
              <a:ahLst/>
              <a:cxnLst/>
              <a:rect l="l" t="t" r="r" b="b"/>
              <a:pathLst>
                <a:path w="760764" h="2735071">
                  <a:moveTo>
                    <a:pt x="0" y="0"/>
                  </a:moveTo>
                  <a:lnTo>
                    <a:pt x="760764" y="0"/>
                  </a:lnTo>
                  <a:lnTo>
                    <a:pt x="760764" y="2735071"/>
                  </a:lnTo>
                  <a:lnTo>
                    <a:pt x="0" y="2735071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60764" cy="2782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458589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946782" y="1508350"/>
            <a:ext cx="9083157" cy="8454848"/>
          </a:xfrm>
          <a:custGeom>
            <a:avLst/>
            <a:gdLst/>
            <a:ahLst/>
            <a:cxnLst/>
            <a:rect l="l" t="t" r="r" b="b"/>
            <a:pathLst>
              <a:path w="9083157" h="8454848">
                <a:moveTo>
                  <a:pt x="0" y="0"/>
                </a:moveTo>
                <a:lnTo>
                  <a:pt x="9083157" y="0"/>
                </a:lnTo>
                <a:lnTo>
                  <a:pt x="9083157" y="8454848"/>
                </a:lnTo>
                <a:lnTo>
                  <a:pt x="0" y="84548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4817374"/>
            <a:ext cx="6470827" cy="254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unique_id column was not important an important feature, so we removed it.</a:t>
            </a:r>
          </a:p>
          <a:p>
            <a:pPr algn="l">
              <a:lnSpc>
                <a:spcPts val="4079"/>
              </a:lnSpc>
            </a:pPr>
            <a:endParaRPr lang="en-US" sz="24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statement and status was the input and output for the model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99709"/>
            <a:ext cx="1017809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About Dataset (contd.)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386084"/>
            <a:ext cx="6938067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this dataset contains ~ 53.0k rows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823184"/>
            <a:ext cx="693806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Number of rows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4127764"/>
            <a:ext cx="693806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Description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4384" y="97118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444598" y="1446626"/>
            <a:ext cx="6467972" cy="3233986"/>
          </a:xfrm>
          <a:custGeom>
            <a:avLst/>
            <a:gdLst/>
            <a:ahLst/>
            <a:cxnLst/>
            <a:rect l="l" t="t" r="r" b="b"/>
            <a:pathLst>
              <a:path w="6467972" h="3233986">
                <a:moveTo>
                  <a:pt x="0" y="0"/>
                </a:moveTo>
                <a:lnTo>
                  <a:pt x="6467972" y="0"/>
                </a:lnTo>
                <a:lnTo>
                  <a:pt x="6467972" y="3233986"/>
                </a:lnTo>
                <a:lnTo>
                  <a:pt x="0" y="3233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01885" y="4841950"/>
            <a:ext cx="14189075" cy="4416350"/>
          </a:xfrm>
          <a:custGeom>
            <a:avLst/>
            <a:gdLst/>
            <a:ahLst/>
            <a:cxnLst/>
            <a:rect l="l" t="t" r="r" b="b"/>
            <a:pathLst>
              <a:path w="14189075" h="4416350">
                <a:moveTo>
                  <a:pt x="0" y="0"/>
                </a:moveTo>
                <a:lnTo>
                  <a:pt x="14189076" y="0"/>
                </a:lnTo>
                <a:lnTo>
                  <a:pt x="14189076" y="4416350"/>
                </a:lnTo>
                <a:lnTo>
                  <a:pt x="0" y="4416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4384" y="599709"/>
            <a:ext cx="140720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Augmentation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244469"/>
            <a:ext cx="7748428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 used </a:t>
            </a:r>
            <a:r>
              <a:rPr lang="en-US" sz="24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nlpaug.augmentor.word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from </a:t>
            </a:r>
            <a:r>
              <a:rPr lang="en-US" sz="24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makcedward</a:t>
            </a:r>
          </a:p>
          <a:p>
            <a:pPr marL="0" lvl="0" indent="0" algn="l">
              <a:lnSpc>
                <a:spcPts val="4079"/>
              </a:lnSpc>
            </a:pPr>
            <a:endParaRPr lang="en-US" sz="24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0" lvl="0" indent="0" algn="l">
              <a:lnSpc>
                <a:spcPts val="4079"/>
              </a:lnSpc>
            </a:pPr>
            <a:endParaRPr lang="en-US" sz="2400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4384" y="97118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34942" y="3313418"/>
            <a:ext cx="8809058" cy="6135382"/>
          </a:xfrm>
          <a:custGeom>
            <a:avLst/>
            <a:gdLst/>
            <a:ahLst/>
            <a:cxnLst/>
            <a:rect l="l" t="t" r="r" b="b"/>
            <a:pathLst>
              <a:path w="8809058" h="6135382">
                <a:moveTo>
                  <a:pt x="0" y="0"/>
                </a:moveTo>
                <a:lnTo>
                  <a:pt x="8809058" y="0"/>
                </a:lnTo>
                <a:lnTo>
                  <a:pt x="8809058" y="6135382"/>
                </a:lnTo>
                <a:lnTo>
                  <a:pt x="0" y="61353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284509" y="3313418"/>
            <a:ext cx="8809058" cy="6135382"/>
          </a:xfrm>
          <a:custGeom>
            <a:avLst/>
            <a:gdLst/>
            <a:ahLst/>
            <a:cxnLst/>
            <a:rect l="l" t="t" r="r" b="b"/>
            <a:pathLst>
              <a:path w="8809058" h="6135382">
                <a:moveTo>
                  <a:pt x="0" y="0"/>
                </a:moveTo>
                <a:lnTo>
                  <a:pt x="8809057" y="0"/>
                </a:lnTo>
                <a:lnTo>
                  <a:pt x="8809057" y="6135382"/>
                </a:lnTo>
                <a:lnTo>
                  <a:pt x="0" y="61353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24384" y="599709"/>
            <a:ext cx="140720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Augmentation (contd.)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4942" y="2344231"/>
            <a:ext cx="693806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classes count </a:t>
            </a: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before 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augmentation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284509" y="2344231"/>
            <a:ext cx="693806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classes count </a:t>
            </a: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after 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augmentation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99475" y="2382"/>
            <a:ext cx="2888525" cy="10384722"/>
            <a:chOff x="0" y="0"/>
            <a:chExt cx="760764" cy="27350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60764" cy="2735071"/>
            </a:xfrm>
            <a:custGeom>
              <a:avLst/>
              <a:gdLst/>
              <a:ahLst/>
              <a:cxnLst/>
              <a:rect l="l" t="t" r="r" b="b"/>
              <a:pathLst>
                <a:path w="760764" h="2735071">
                  <a:moveTo>
                    <a:pt x="0" y="0"/>
                  </a:moveTo>
                  <a:lnTo>
                    <a:pt x="760764" y="0"/>
                  </a:lnTo>
                  <a:lnTo>
                    <a:pt x="760764" y="2735071"/>
                  </a:lnTo>
                  <a:lnTo>
                    <a:pt x="0" y="2735071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60764" cy="2782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652443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3084177" y="714009"/>
            <a:ext cx="3554242" cy="3576147"/>
          </a:xfrm>
          <a:custGeom>
            <a:avLst/>
            <a:gdLst/>
            <a:ahLst/>
            <a:cxnLst/>
            <a:rect l="l" t="t" r="r" b="b"/>
            <a:pathLst>
              <a:path w="3554242" h="3576147">
                <a:moveTo>
                  <a:pt x="0" y="0"/>
                </a:moveTo>
                <a:lnTo>
                  <a:pt x="3554242" y="0"/>
                </a:lnTo>
                <a:lnTo>
                  <a:pt x="3554242" y="3576147"/>
                </a:lnTo>
                <a:lnTo>
                  <a:pt x="0" y="35761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90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511007" y="3618038"/>
            <a:ext cx="7869712" cy="3187233"/>
          </a:xfrm>
          <a:custGeom>
            <a:avLst/>
            <a:gdLst/>
            <a:ahLst/>
            <a:cxnLst/>
            <a:rect l="l" t="t" r="r" b="b"/>
            <a:pathLst>
              <a:path w="7869712" h="3187233">
                <a:moveTo>
                  <a:pt x="0" y="0"/>
                </a:moveTo>
                <a:lnTo>
                  <a:pt x="7869712" y="0"/>
                </a:lnTo>
                <a:lnTo>
                  <a:pt x="7869712" y="3187234"/>
                </a:lnTo>
                <a:lnTo>
                  <a:pt x="0" y="31872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768879" y="7023054"/>
            <a:ext cx="4630596" cy="3102499"/>
          </a:xfrm>
          <a:custGeom>
            <a:avLst/>
            <a:gdLst/>
            <a:ahLst/>
            <a:cxnLst/>
            <a:rect l="l" t="t" r="r" b="b"/>
            <a:pathLst>
              <a:path w="4630596" h="3102499">
                <a:moveTo>
                  <a:pt x="0" y="0"/>
                </a:moveTo>
                <a:lnTo>
                  <a:pt x="4630596" y="0"/>
                </a:lnTo>
                <a:lnTo>
                  <a:pt x="4630596" y="3102499"/>
                </a:lnTo>
                <a:lnTo>
                  <a:pt x="0" y="31024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5270943"/>
            <a:ext cx="4707086" cy="408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AutoNum type="arabicPeriod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tokenization</a:t>
            </a:r>
          </a:p>
          <a:p>
            <a:pPr marL="518160" lvl="1" indent="-259080" algn="l">
              <a:lnSpc>
                <a:spcPts val="4079"/>
              </a:lnSpc>
              <a:buAutoNum type="arabicPeriod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remove punctuation</a:t>
            </a:r>
          </a:p>
          <a:p>
            <a:pPr marL="518160" lvl="1" indent="-259080" algn="l">
              <a:lnSpc>
                <a:spcPts val="4079"/>
              </a:lnSpc>
              <a:buAutoNum type="arabicPeriod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remove dots</a:t>
            </a:r>
          </a:p>
          <a:p>
            <a:pPr marL="518160" lvl="1" indent="-259080" algn="l">
              <a:lnSpc>
                <a:spcPts val="4079"/>
              </a:lnSpc>
              <a:buAutoNum type="arabicPeriod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remove stop words</a:t>
            </a:r>
          </a:p>
          <a:p>
            <a:pPr marL="518160" lvl="1" indent="-259080" algn="l">
              <a:lnSpc>
                <a:spcPts val="4079"/>
              </a:lnSpc>
              <a:buAutoNum type="arabicPeriod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stemmer</a:t>
            </a:r>
          </a:p>
          <a:p>
            <a:pPr marL="518160" lvl="1" indent="-259080" algn="l">
              <a:lnSpc>
                <a:spcPts val="4079"/>
              </a:lnSpc>
              <a:buAutoNum type="arabicPeriod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lemmatization</a:t>
            </a:r>
          </a:p>
          <a:p>
            <a:pPr marL="518160" lvl="1" indent="-259080" algn="l">
              <a:lnSpc>
                <a:spcPts val="4079"/>
              </a:lnSpc>
              <a:buAutoNum type="arabicPeriod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remove hyperlinks</a:t>
            </a:r>
          </a:p>
          <a:p>
            <a:pPr marL="518160" lvl="1" indent="-259080" algn="l">
              <a:lnSpc>
                <a:spcPts val="4079"/>
              </a:lnSpc>
              <a:buAutoNum type="arabicPeriod"/>
            </a:pPr>
            <a:r>
              <a:rPr lang="en-US" sz="2400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remove tags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99709"/>
            <a:ext cx="1059452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Dataset cleaning and preprocessing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494213"/>
            <a:ext cx="6938067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 used pandas in python to preprocess the data in a form of DataFrames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931313"/>
            <a:ext cx="693806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Python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4703888"/>
            <a:ext cx="693806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Cleaning done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03921" y="5270943"/>
            <a:ext cx="4707086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9.remove nulls </a:t>
            </a:r>
            <a:r>
              <a:rPr lang="en-US" sz="24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(362)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10.remove duplicates </a:t>
            </a:r>
            <a:r>
              <a:rPr lang="en-US" sz="24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(1588)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211306" y="2133597"/>
            <a:ext cx="13865387" cy="7646026"/>
          </a:xfrm>
          <a:custGeom>
            <a:avLst/>
            <a:gdLst/>
            <a:ahLst/>
            <a:cxnLst/>
            <a:rect l="l" t="t" r="r" b="b"/>
            <a:pathLst>
              <a:path w="13865387" h="7646026">
                <a:moveTo>
                  <a:pt x="0" y="0"/>
                </a:moveTo>
                <a:lnTo>
                  <a:pt x="13865388" y="0"/>
                </a:lnTo>
                <a:lnTo>
                  <a:pt x="13865388" y="7646026"/>
                </a:lnTo>
                <a:lnTo>
                  <a:pt x="0" y="7646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Final shape of the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10157142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17223" y="1883762"/>
            <a:ext cx="5715194" cy="8036442"/>
          </a:xfrm>
          <a:custGeom>
            <a:avLst/>
            <a:gdLst/>
            <a:ahLst/>
            <a:cxnLst/>
            <a:rect l="l" t="t" r="r" b="b"/>
            <a:pathLst>
              <a:path w="5715194" h="8036442">
                <a:moveTo>
                  <a:pt x="0" y="0"/>
                </a:moveTo>
                <a:lnTo>
                  <a:pt x="5715194" y="0"/>
                </a:lnTo>
                <a:lnTo>
                  <a:pt x="5715194" y="8036442"/>
                </a:lnTo>
                <a:lnTo>
                  <a:pt x="0" y="80364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599709"/>
            <a:ext cx="649224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BERT Transformer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07968" y="2191778"/>
            <a:ext cx="8606683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BERT (Bidirectional Encoder Representations from Transformers) is a state-of-the-art language representation model developed by Google in 2018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652617" y="4938883"/>
            <a:ext cx="8606683" cy="30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Transformer + self-attention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Bidirectional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(reads both ways)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Pretrained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with MLM + NSP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Input: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[CLS] + sentence(s) + [SEP]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Uses embeddings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(token, segment, position)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Fine-tunes easily for 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tasks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52617" y="1561099"/>
            <a:ext cx="8606683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Introduction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652617" y="4306328"/>
            <a:ext cx="8606683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Components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347</Words>
  <Application>Microsoft Office PowerPoint</Application>
  <PresentationFormat>Custom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Quicksand Bold</vt:lpstr>
      <vt:lpstr>Cormorant Garamond Bold Italics</vt:lpstr>
      <vt:lpstr>Arial</vt:lpstr>
      <vt:lpstr>Quicksand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Mental Health Prediction - Tranformers</dc:title>
  <cp:lastModifiedBy>عبدالرحمن كرم محمود محمد ابوالخير</cp:lastModifiedBy>
  <cp:revision>2</cp:revision>
  <dcterms:created xsi:type="dcterms:W3CDTF">2006-08-16T00:00:00Z</dcterms:created>
  <dcterms:modified xsi:type="dcterms:W3CDTF">2025-05-03T22:33:33Z</dcterms:modified>
  <dc:identifier>DAGjsVBFr3E</dc:identifier>
</cp:coreProperties>
</file>