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142c7b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142c7b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142c7b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142c7b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142c7b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142c7b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142c7b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142c7b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142c7b0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142c7b0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142c7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8142c7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142c7b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142c7b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142c7b0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142c7b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142c7b0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142c7b0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142c7b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142c7b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056ac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056ac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056acc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056acc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14fc10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14fc10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4e34e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4e34e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f85d65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f85d65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8142c7b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8142c7b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14fc101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14fc101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4fc1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4fc1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814fc1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814fc1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4fc101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4fc101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14fc1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14fc1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056ac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056ac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814fc1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814fc1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14fc10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14fc10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82624b87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82624b87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82624b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82624b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82624b87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82624b87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2624b8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2624b8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814fc10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814fc10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814fc10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814fc10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82624b87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82624b87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8056acc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8056acc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142c7b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142c7b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2624b87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2624b87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8056ac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8056ac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82624b87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82624b87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814fc10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814fc10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814fc10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814fc10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814fc101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814fc10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d777d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d777d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142c7b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142c7b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142c7b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142c7b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142c7b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142c7b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142c7b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142c7b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parler des avantages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056acc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056acc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hyperlink" Target="http://git-school.github.io/visualizing-git/" TargetMode="External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gestionnaire de versions distribué :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Nombre de questions Stackoverflow à propos des principaux VCS entre 2008 et 2015.</a:t>
            </a:r>
            <a:br>
              <a:rPr i="1" lang="fr" sz="1000"/>
            </a:br>
            <a:r>
              <a:rPr i="1" lang="fr" sz="1000"/>
              <a:t>Source: https://rhodecode.com/insights/version-control-systems-2016</a:t>
            </a:r>
            <a:endParaRPr i="1" sz="10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50" y="370450"/>
            <a:ext cx="7385101" cy="36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Fondamentaux de Git: it’s only snapshots!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version = un snapshot complet des sources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3"/>
          <p:cNvGrpSpPr/>
          <p:nvPr/>
        </p:nvGrpSpPr>
        <p:grpSpPr>
          <a:xfrm>
            <a:off x="628650" y="1579888"/>
            <a:ext cx="7620000" cy="3563538"/>
            <a:chOff x="628650" y="1579888"/>
            <a:chExt cx="7620000" cy="3563538"/>
          </a:xfrm>
        </p:grpSpPr>
        <p:pic>
          <p:nvPicPr>
            <p:cNvPr id="126" name="Google Shape;12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579888"/>
              <a:ext cx="7620000" cy="290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3"/>
            <p:cNvSpPr txBox="1"/>
            <p:nvPr/>
          </p:nvSpPr>
          <p:spPr>
            <a:xfrm>
              <a:off x="669250" y="4703625"/>
              <a:ext cx="40533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000"/>
                <a:t>Stockage des sources sous la forme de snapshots</a:t>
              </a:r>
              <a:endParaRPr i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000"/>
                <a:t>Source: https://git-scm.com/book/en/v2/Getting-Started-Git-Basics</a:t>
              </a:r>
              <a:endParaRPr i="1"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425" y="1794500"/>
            <a:ext cx="3205150" cy="290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4"/>
          <p:cNvGrpSpPr/>
          <p:nvPr/>
        </p:nvGrpSpPr>
        <p:grpSpPr>
          <a:xfrm>
            <a:off x="2969400" y="1794537"/>
            <a:ext cx="3205200" cy="2906026"/>
            <a:chOff x="1510575" y="1832099"/>
            <a:chExt cx="3205200" cy="2906026"/>
          </a:xfrm>
        </p:grpSpPr>
        <p:sp>
          <p:nvSpPr>
            <p:cNvPr id="134" name="Google Shape;134;p24"/>
            <p:cNvSpPr/>
            <p:nvPr/>
          </p:nvSpPr>
          <p:spPr>
            <a:xfrm>
              <a:off x="1510575" y="2255925"/>
              <a:ext cx="3205200" cy="24822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1510575" y="1832099"/>
              <a:ext cx="3205200" cy="2658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2969400" y="1794400"/>
            <a:ext cx="3205200" cy="2906275"/>
            <a:chOff x="2969400" y="1794500"/>
            <a:chExt cx="3205200" cy="2906275"/>
          </a:xfrm>
        </p:grpSpPr>
        <p:sp>
          <p:nvSpPr>
            <p:cNvPr id="137" name="Google Shape;137;p24"/>
            <p:cNvSpPr/>
            <p:nvPr/>
          </p:nvSpPr>
          <p:spPr>
            <a:xfrm>
              <a:off x="2969400" y="1794500"/>
              <a:ext cx="3205200" cy="890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2969400" y="3037275"/>
              <a:ext cx="3205200" cy="16635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Fondamentaux de Git: it’s only patches!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Conserve la différence ligne par ligne </a:t>
            </a:r>
            <a:r>
              <a:rPr lang="fr"/>
              <a:t>entre les fichiers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2969400" y="2097800"/>
            <a:ext cx="3205200" cy="26028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Fondamentaux de Git: it’s only local!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majorité des opérations se fait uniquement en local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73" y="1635600"/>
            <a:ext cx="3494050" cy="3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Fondamentaux de Git: it’s maintaining integrity!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d’une somme de contrôle (Hash SHA1) pour assurer l’intégrité de l’arbre des modifications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48888"/>
            <a:ext cx="76200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4411050"/>
            <a:ext cx="59988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fr" sz="1000"/>
              <a:t>Visualisation de l’arbre des commits</a:t>
            </a:r>
            <a:br>
              <a:rPr i="1" lang="fr" sz="1000"/>
            </a:br>
            <a:r>
              <a:rPr i="1" lang="fr" sz="1000"/>
              <a:t>Source: </a:t>
            </a:r>
            <a:r>
              <a:rPr i="1" lang="fr" sz="1000"/>
              <a:t>https://git-scm.com/book/en/v2/Git-Branching-Branches-in-a-Nutshell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775" y="1599963"/>
            <a:ext cx="6667500" cy="155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7"/>
          <p:cNvGrpSpPr/>
          <p:nvPr/>
        </p:nvGrpSpPr>
        <p:grpSpPr>
          <a:xfrm>
            <a:off x="1057775" y="1597300"/>
            <a:ext cx="6667500" cy="1557925"/>
            <a:chOff x="1057775" y="1594525"/>
            <a:chExt cx="6667500" cy="1557925"/>
          </a:xfrm>
        </p:grpSpPr>
        <p:sp>
          <p:nvSpPr>
            <p:cNvPr id="163" name="Google Shape;163;p27"/>
            <p:cNvSpPr/>
            <p:nvPr/>
          </p:nvSpPr>
          <p:spPr>
            <a:xfrm>
              <a:off x="1057775" y="1594525"/>
              <a:ext cx="6667500" cy="4197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057775" y="2325950"/>
              <a:ext cx="6667500" cy="8265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7"/>
          <p:cNvSpPr/>
          <p:nvPr/>
        </p:nvSpPr>
        <p:spPr>
          <a:xfrm>
            <a:off x="1057775" y="1599975"/>
            <a:ext cx="6667500" cy="6990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</a:t>
            </a:r>
            <a:r>
              <a:rPr lang="fr"/>
              <a:t>nitialisation d’un dépôt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en local avec </a:t>
            </a:r>
            <a:r>
              <a:rPr b="1" i="1" lang="fr"/>
              <a:t>git init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Récupération depuis un serveur distant avec </a:t>
            </a:r>
            <a:r>
              <a:rPr b="1" i="1" lang="fr"/>
              <a:t>git clone</a:t>
            </a:r>
            <a:endParaRPr b="1" i="1"/>
          </a:p>
        </p:txBody>
      </p:sp>
      <p:sp>
        <p:nvSpPr>
          <p:cNvPr id="168" name="Google Shape;168;p27"/>
          <p:cNvSpPr/>
          <p:nvPr/>
        </p:nvSpPr>
        <p:spPr>
          <a:xfrm>
            <a:off x="436150" y="3286125"/>
            <a:ext cx="6151200" cy="3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1057775" y="2037750"/>
            <a:ext cx="6667500" cy="11148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</a:t>
            </a:r>
            <a:r>
              <a:rPr lang="fr"/>
              <a:t>ycle de vie des fichiers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 types de fichiers: </a:t>
            </a:r>
            <a:r>
              <a:rPr b="1" i="1" lang="fr"/>
              <a:t>tracked </a:t>
            </a:r>
            <a:r>
              <a:rPr lang="fr"/>
              <a:t>et </a:t>
            </a:r>
            <a:r>
              <a:rPr b="1" i="1" lang="fr"/>
              <a:t>untracked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états pour les fichiers suivis (</a:t>
            </a:r>
            <a:r>
              <a:rPr b="1" i="1" lang="fr"/>
              <a:t>tracked</a:t>
            </a:r>
            <a:r>
              <a:rPr lang="fr"/>
              <a:t>) par Git: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non-modifié (</a:t>
            </a:r>
            <a:r>
              <a:rPr b="1" i="1" lang="fr"/>
              <a:t>unmodified</a:t>
            </a:r>
            <a:r>
              <a:rPr lang="fr"/>
              <a:t>): fichier n’ayant pas subi de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modifié</a:t>
            </a:r>
            <a:r>
              <a:rPr lang="fr"/>
              <a:t> (</a:t>
            </a:r>
            <a:r>
              <a:rPr b="1" i="1" lang="fr"/>
              <a:t>modified</a:t>
            </a:r>
            <a:r>
              <a:rPr lang="fr"/>
              <a:t>): fichier ayant été modifié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indexé (</a:t>
            </a:r>
            <a:r>
              <a:rPr b="1" i="1" lang="fr"/>
              <a:t>staged</a:t>
            </a:r>
            <a:r>
              <a:rPr lang="fr"/>
              <a:t>): fichier dont les modifications seront sauvegardées au prochain </a:t>
            </a:r>
            <a:r>
              <a:rPr b="1" i="1" lang="fr"/>
              <a:t>commit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Les différents états du cycle de vie d’un fichier géré par Git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Source: https://git-scm.com/book/en/v2/Git-Basics-Recording-Changes-to-the-Repository</a:t>
            </a:r>
            <a:endParaRPr i="1" sz="10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0376" cy="36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898650" y="2428875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3278761" y="1549050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5658862" y="1861400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>
            <a:off x="3286279" y="2889813"/>
            <a:ext cx="4717026" cy="1092380"/>
            <a:chOff x="3286279" y="2889813"/>
            <a:chExt cx="4717026" cy="1092380"/>
          </a:xfrm>
        </p:grpSpPr>
        <p:sp>
          <p:nvSpPr>
            <p:cNvPr id="186" name="Google Shape;186;p29"/>
            <p:cNvSpPr/>
            <p:nvPr/>
          </p:nvSpPr>
          <p:spPr>
            <a:xfrm>
              <a:off x="3286279" y="2889813"/>
              <a:ext cx="2346300" cy="102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5657005" y="2959493"/>
              <a:ext cx="2346300" cy="102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cycle de vie des fichiers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 types de fichiers: </a:t>
            </a:r>
            <a:r>
              <a:rPr b="1" i="1" lang="fr"/>
              <a:t>tracked </a:t>
            </a:r>
            <a:r>
              <a:rPr lang="fr"/>
              <a:t>et </a:t>
            </a:r>
            <a:r>
              <a:rPr b="1" i="1" lang="fr"/>
              <a:t>untracked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états pour les fichiers suivis (</a:t>
            </a:r>
            <a:r>
              <a:rPr b="1" i="1" lang="fr"/>
              <a:t>tracked</a:t>
            </a:r>
            <a:r>
              <a:rPr lang="fr"/>
              <a:t>) par Git: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non-modifié (</a:t>
            </a:r>
            <a:r>
              <a:rPr b="1" i="1" lang="fr"/>
              <a:t>unmodified</a:t>
            </a:r>
            <a:r>
              <a:rPr lang="fr"/>
              <a:t>): fichier n’ayant pas subi de modifications depuis le dernier </a:t>
            </a:r>
            <a:r>
              <a:rPr b="1" lang="fr"/>
              <a:t>commit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modifié (</a:t>
            </a:r>
            <a:r>
              <a:rPr b="1" i="1" lang="fr"/>
              <a:t>modified</a:t>
            </a:r>
            <a:r>
              <a:rPr lang="fr"/>
              <a:t>): fichier ayant été modifié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indexé (</a:t>
            </a:r>
            <a:r>
              <a:rPr b="1" i="1" lang="fr"/>
              <a:t>staged</a:t>
            </a:r>
            <a:r>
              <a:rPr lang="fr"/>
              <a:t>): fichier dont les modifications seront sauvegardées au prochain </a:t>
            </a:r>
            <a:r>
              <a:rPr b="1" i="1" lang="fr"/>
              <a:t>commit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Connaître l’état actuel du dépôt: </a:t>
            </a:r>
            <a:r>
              <a:rPr b="1" i="1" lang="fr"/>
              <a:t>$ git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0" y="717725"/>
            <a:ext cx="7868551" cy="339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31"/>
          <p:cNvGrpSpPr/>
          <p:nvPr/>
        </p:nvGrpSpPr>
        <p:grpSpPr>
          <a:xfrm>
            <a:off x="550500" y="717725"/>
            <a:ext cx="7868475" cy="3390625"/>
            <a:chOff x="550500" y="717725"/>
            <a:chExt cx="7868475" cy="3390625"/>
          </a:xfrm>
        </p:grpSpPr>
        <p:sp>
          <p:nvSpPr>
            <p:cNvPr id="200" name="Google Shape;200;p31"/>
            <p:cNvSpPr/>
            <p:nvPr/>
          </p:nvSpPr>
          <p:spPr>
            <a:xfrm>
              <a:off x="550500" y="717725"/>
              <a:ext cx="7868400" cy="380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50575" y="2020650"/>
              <a:ext cx="7868400" cy="20877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1"/>
          <p:cNvGrpSpPr/>
          <p:nvPr/>
        </p:nvGrpSpPr>
        <p:grpSpPr>
          <a:xfrm>
            <a:off x="550550" y="717725"/>
            <a:ext cx="7868425" cy="3390775"/>
            <a:chOff x="550550" y="717725"/>
            <a:chExt cx="7868425" cy="3390775"/>
          </a:xfrm>
        </p:grpSpPr>
        <p:sp>
          <p:nvSpPr>
            <p:cNvPr id="203" name="Google Shape;203;p31"/>
            <p:cNvSpPr/>
            <p:nvPr/>
          </p:nvSpPr>
          <p:spPr>
            <a:xfrm>
              <a:off x="550575" y="717725"/>
              <a:ext cx="7868400" cy="13125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0550" y="3111000"/>
              <a:ext cx="7868400" cy="9975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5505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Résultat de la commande </a:t>
            </a:r>
            <a:r>
              <a:rPr b="1" i="1" lang="fr" sz="1000"/>
              <a:t>git status</a:t>
            </a:r>
            <a:endParaRPr i="1" sz="1000"/>
          </a:p>
        </p:txBody>
      </p:sp>
      <p:sp>
        <p:nvSpPr>
          <p:cNvPr id="206" name="Google Shape;206;p31"/>
          <p:cNvSpPr/>
          <p:nvPr/>
        </p:nvSpPr>
        <p:spPr>
          <a:xfrm>
            <a:off x="550550" y="717725"/>
            <a:ext cx="7868400" cy="23955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un gestionnaire de version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Travailler à plusieurs sur le même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Garder un historique de tout ce qui a été fait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Revenir rapidement à une ancienne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Faciliter la sauvegarde du code 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51175" y="1616750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51175" y="2160175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51175" y="2747875"/>
            <a:ext cx="198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51175" y="3389075"/>
            <a:ext cx="198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51175" y="1618750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des modifications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932450"/>
            <a:ext cx="85206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Modifier son fichier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Ajouter les modifications en </a:t>
            </a:r>
            <a:r>
              <a:rPr b="1" i="1" lang="fr"/>
              <a:t>staged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add &lt;fichier&gt;</a:t>
            </a:r>
            <a:endParaRPr b="1" i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Enregistrer les fichiers </a:t>
            </a:r>
            <a:r>
              <a:rPr b="1" i="1" lang="fr"/>
              <a:t>staged</a:t>
            </a:r>
            <a:r>
              <a:rPr lang="fr"/>
              <a:t> dans un </a:t>
            </a:r>
            <a:r>
              <a:rPr b="1" i="1" lang="fr"/>
              <a:t>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commit -m “description des changements”</a:t>
            </a:r>
            <a:br>
              <a:rPr b="1" i="1" lang="fr"/>
            </a:br>
            <a:br>
              <a:rPr b="1" i="1" lang="fr"/>
            </a:b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Voir l’historique des modifications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log</a:t>
            </a:r>
            <a:endParaRPr b="1" i="1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675" y="1017725"/>
            <a:ext cx="4223151" cy="251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/>
          <p:nvPr/>
        </p:nvSpPr>
        <p:spPr>
          <a:xfrm>
            <a:off x="473775" y="1838950"/>
            <a:ext cx="3993000" cy="8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4795675" y="1611225"/>
            <a:ext cx="2115600" cy="17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6903125" y="1611350"/>
            <a:ext cx="2115600" cy="19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385525" y="4047625"/>
            <a:ext cx="5442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385525" y="3150850"/>
            <a:ext cx="5442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257675"/>
            <a:ext cx="6086475" cy="372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3"/>
          <p:cNvGrpSpPr/>
          <p:nvPr/>
        </p:nvGrpSpPr>
        <p:grpSpPr>
          <a:xfrm>
            <a:off x="1528800" y="257675"/>
            <a:ext cx="6086425" cy="3724175"/>
            <a:chOff x="1528800" y="257675"/>
            <a:chExt cx="6086425" cy="3724175"/>
          </a:xfrm>
        </p:grpSpPr>
        <p:sp>
          <p:nvSpPr>
            <p:cNvPr id="225" name="Google Shape;225;p33"/>
            <p:cNvSpPr/>
            <p:nvPr/>
          </p:nvSpPr>
          <p:spPr>
            <a:xfrm>
              <a:off x="1528800" y="257675"/>
              <a:ext cx="6086400" cy="1434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1528825" y="2004250"/>
              <a:ext cx="6086400" cy="1977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1528800" y="257675"/>
            <a:ext cx="6086400" cy="3724100"/>
            <a:chOff x="1528800" y="257675"/>
            <a:chExt cx="6086400" cy="3724100"/>
          </a:xfrm>
        </p:grpSpPr>
        <p:sp>
          <p:nvSpPr>
            <p:cNvPr id="228" name="Google Shape;228;p33"/>
            <p:cNvSpPr/>
            <p:nvPr/>
          </p:nvSpPr>
          <p:spPr>
            <a:xfrm>
              <a:off x="1528800" y="257675"/>
              <a:ext cx="6086400" cy="1734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1528800" y="2353675"/>
              <a:ext cx="6086400" cy="1628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Historique des commits par la commande </a:t>
            </a:r>
            <a:r>
              <a:rPr b="1" i="1" lang="fr" sz="1000"/>
              <a:t>git log</a:t>
            </a:r>
            <a:endParaRPr i="1" sz="1000"/>
          </a:p>
        </p:txBody>
      </p:sp>
      <p:grpSp>
        <p:nvGrpSpPr>
          <p:cNvPr id="231" name="Google Shape;231;p33"/>
          <p:cNvGrpSpPr/>
          <p:nvPr/>
        </p:nvGrpSpPr>
        <p:grpSpPr>
          <a:xfrm>
            <a:off x="1528800" y="257675"/>
            <a:ext cx="6086425" cy="3724475"/>
            <a:chOff x="1528800" y="257675"/>
            <a:chExt cx="6086425" cy="3724475"/>
          </a:xfrm>
        </p:grpSpPr>
        <p:sp>
          <p:nvSpPr>
            <p:cNvPr id="232" name="Google Shape;232;p33"/>
            <p:cNvSpPr/>
            <p:nvPr/>
          </p:nvSpPr>
          <p:spPr>
            <a:xfrm>
              <a:off x="1528800" y="257675"/>
              <a:ext cx="6086400" cy="12840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1528825" y="2383750"/>
              <a:ext cx="6086400" cy="15984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3"/>
          <p:cNvGrpSpPr/>
          <p:nvPr/>
        </p:nvGrpSpPr>
        <p:grpSpPr>
          <a:xfrm>
            <a:off x="1528800" y="257675"/>
            <a:ext cx="6086400" cy="3724325"/>
            <a:chOff x="1528800" y="257675"/>
            <a:chExt cx="6086400" cy="3724325"/>
          </a:xfrm>
        </p:grpSpPr>
        <p:sp>
          <p:nvSpPr>
            <p:cNvPr id="235" name="Google Shape;235;p33"/>
            <p:cNvSpPr/>
            <p:nvPr/>
          </p:nvSpPr>
          <p:spPr>
            <a:xfrm>
              <a:off x="1528800" y="257675"/>
              <a:ext cx="6086400" cy="12990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1528800" y="1718500"/>
              <a:ext cx="6086400" cy="22635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TD: Comprendre les différentes zones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204700" y="1190900"/>
            <a:ext cx="3654600" cy="26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Initialiser un dépôt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Créer un nouveau fichier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Afficher git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Ajouter le fichier à la zone de staging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Afficher git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Commit le fichier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Afficher git status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4572000" y="1262250"/>
            <a:ext cx="3654600" cy="26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Modifier le fichier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Ajouter le fichier à la zone de staging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Annuler les modifications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Modifier le fichier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Ajouter le fichier à la zone de staging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Commit le fichier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Annuler le commit mais conserver les modifications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Annuler les modifications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faire un bon commit ?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Garder le même contexte pour les modifications </a:t>
            </a:r>
            <a:r>
              <a:rPr lang="fr"/>
              <a:t>entrant</a:t>
            </a:r>
            <a:r>
              <a:rPr lang="fr"/>
              <a:t> dans le commit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Nommer correctement le commit: verbe d’action + résumé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38" y="2741200"/>
            <a:ext cx="51911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69775"/>
            <a:ext cx="24003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838" y="3069800"/>
            <a:ext cx="66008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/>
          <p:nvPr/>
        </p:nvSpPr>
        <p:spPr>
          <a:xfrm>
            <a:off x="392175" y="2270075"/>
            <a:ext cx="64785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Revenir en arrière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Enlever un fichier des fichiers </a:t>
            </a:r>
            <a:r>
              <a:rPr b="1" lang="fr"/>
              <a:t>staged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reset HEAD &lt;fichier&gt; </a:t>
            </a:r>
            <a:r>
              <a:rPr i="1" lang="fr"/>
              <a:t>(&lt;fichier&gt; ne sera pas intégré au prochain commit)</a:t>
            </a:r>
            <a:endParaRPr i="1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797" y="73750"/>
            <a:ext cx="2485475" cy="10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000"/>
              <a:t>Enlever un fichier de la zone de staging avec </a:t>
            </a:r>
            <a:r>
              <a:rPr b="1" i="1" lang="fr" sz="1000"/>
              <a:t>git reset HEAD &lt;fichier&gt;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475"/>
            <a:ext cx="8760376" cy="36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898650" y="2428875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3278761" y="1549050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7"/>
          <p:cNvGrpSpPr/>
          <p:nvPr/>
        </p:nvGrpSpPr>
        <p:grpSpPr>
          <a:xfrm>
            <a:off x="908000" y="834393"/>
            <a:ext cx="7094630" cy="1177645"/>
            <a:chOff x="909900" y="804293"/>
            <a:chExt cx="7094630" cy="1177645"/>
          </a:xfrm>
        </p:grpSpPr>
        <p:grpSp>
          <p:nvGrpSpPr>
            <p:cNvPr id="271" name="Google Shape;271;p37"/>
            <p:cNvGrpSpPr/>
            <p:nvPr/>
          </p:nvGrpSpPr>
          <p:grpSpPr>
            <a:xfrm>
              <a:off x="3288280" y="804293"/>
              <a:ext cx="4716250" cy="1177645"/>
              <a:chOff x="3286279" y="2734868"/>
              <a:chExt cx="4716250" cy="1177645"/>
            </a:xfrm>
          </p:grpSpPr>
          <p:sp>
            <p:nvSpPr>
              <p:cNvPr id="272" name="Google Shape;272;p37"/>
              <p:cNvSpPr/>
              <p:nvPr/>
            </p:nvSpPr>
            <p:spPr>
              <a:xfrm>
                <a:off x="3286279" y="2889813"/>
                <a:ext cx="2346300" cy="102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5656229" y="2734868"/>
                <a:ext cx="2346300" cy="1022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37"/>
            <p:cNvSpPr/>
            <p:nvPr/>
          </p:nvSpPr>
          <p:spPr>
            <a:xfrm>
              <a:off x="909900" y="916113"/>
              <a:ext cx="2346300" cy="102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000" y="2944825"/>
            <a:ext cx="2346300" cy="8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3282549" y="2773425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6071450" y="1503925"/>
            <a:ext cx="16437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/>
              <a:t>$ git add &lt;fichier&gt;</a:t>
            </a:r>
            <a:endParaRPr b="1" sz="1100"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5857875" y="3942325"/>
            <a:ext cx="19194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/>
              <a:t>$ git reset HEAD &lt;fichier&gt;</a:t>
            </a:r>
            <a:endParaRPr b="1" sz="1100"/>
          </a:p>
        </p:txBody>
      </p:sp>
      <p:sp>
        <p:nvSpPr>
          <p:cNvPr id="279" name="Google Shape;279;p37"/>
          <p:cNvSpPr/>
          <p:nvPr/>
        </p:nvSpPr>
        <p:spPr>
          <a:xfrm>
            <a:off x="5666449" y="1922125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5666449" y="2886650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922200" y="197525"/>
            <a:ext cx="7299600" cy="20058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Enlever un fichier de la zone de staging avec </a:t>
            </a:r>
            <a:r>
              <a:rPr b="1" i="1" lang="fr" sz="1000"/>
              <a:t>git reset HEAD &lt;fichier&gt;</a:t>
            </a:r>
            <a:endParaRPr i="1" sz="1000"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75" y="197525"/>
            <a:ext cx="7299650" cy="38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>
            <a:off x="922175" y="1587550"/>
            <a:ext cx="7299600" cy="25062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922175" y="197525"/>
            <a:ext cx="7299600" cy="3896275"/>
            <a:chOff x="922175" y="197525"/>
            <a:chExt cx="7299600" cy="3896275"/>
          </a:xfrm>
        </p:grpSpPr>
        <p:sp>
          <p:nvSpPr>
            <p:cNvPr id="290" name="Google Shape;290;p38"/>
            <p:cNvSpPr/>
            <p:nvPr/>
          </p:nvSpPr>
          <p:spPr>
            <a:xfrm>
              <a:off x="922175" y="197525"/>
              <a:ext cx="7299600" cy="1389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22175" y="2210100"/>
              <a:ext cx="7299600" cy="18837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Revenir en arrière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Retirer</a:t>
            </a:r>
            <a:r>
              <a:rPr lang="fr"/>
              <a:t> un fichier des fichiers du prochain commit (</a:t>
            </a:r>
            <a:r>
              <a:rPr b="1" lang="fr"/>
              <a:t>staged</a:t>
            </a:r>
            <a:r>
              <a:rPr lang="fr"/>
              <a:t> =&gt; </a:t>
            </a:r>
            <a:r>
              <a:rPr b="1" lang="fr"/>
              <a:t>modified</a:t>
            </a:r>
            <a:r>
              <a:rPr lang="f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reset HEAD &lt;fichier&gt;</a:t>
            </a:r>
            <a:endParaRPr b="1" i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Annuler les modifications faites sur un fichier (</a:t>
            </a:r>
            <a:r>
              <a:rPr b="1" lang="fr"/>
              <a:t>modified </a:t>
            </a:r>
            <a:r>
              <a:rPr lang="fr"/>
              <a:t>=&gt; </a:t>
            </a:r>
            <a:r>
              <a:rPr b="1" lang="fr"/>
              <a:t>unmodified</a:t>
            </a:r>
            <a:r>
              <a:rPr lang="f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-- &lt;fichier&gt;</a:t>
            </a:r>
            <a:endParaRPr b="1" i="1"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797" y="73750"/>
            <a:ext cx="2485475" cy="10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4496800"/>
            <a:ext cx="59988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Enlever un fichier de la zone de staging avec </a:t>
            </a:r>
            <a:r>
              <a:rPr b="1" i="1" lang="fr" sz="1000"/>
              <a:t>git reset HEAD &lt;fichier&gt;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475"/>
            <a:ext cx="8760376" cy="36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898650" y="2428875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3282163" y="869046"/>
            <a:ext cx="2346300" cy="7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/>
          <p:nvPr/>
        </p:nvSpPr>
        <p:spPr>
          <a:xfrm>
            <a:off x="5656330" y="834393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908000" y="946213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/>
          <p:nvPr/>
        </p:nvSpPr>
        <p:spPr>
          <a:xfrm>
            <a:off x="5666455" y="1896668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5651416" y="2808568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/>
          <p:nvPr/>
        </p:nvSpPr>
        <p:spPr>
          <a:xfrm>
            <a:off x="3282555" y="2919368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538" y="2859038"/>
            <a:ext cx="2346300" cy="8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496000" y="3709200"/>
            <a:ext cx="1919400" cy="4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/>
              <a:t>$ git checkout -- &lt;fichier&gt;</a:t>
            </a:r>
            <a:endParaRPr b="1" sz="1100"/>
          </a:p>
        </p:txBody>
      </p:sp>
      <p:sp>
        <p:nvSpPr>
          <p:cNvPr id="314" name="Google Shape;314;p40"/>
          <p:cNvSpPr/>
          <p:nvPr/>
        </p:nvSpPr>
        <p:spPr>
          <a:xfrm>
            <a:off x="3284231" y="1509668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3282556" y="2808568"/>
            <a:ext cx="2346300" cy="102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75" y="355450"/>
            <a:ext cx="7654851" cy="34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Annuler les modifications faites sur un fichier avec </a:t>
            </a:r>
            <a:r>
              <a:rPr b="1" i="1" lang="fr" sz="1000"/>
              <a:t>git checkout -- &lt;fichier&gt;</a:t>
            </a:r>
            <a:endParaRPr b="1" i="1" sz="1000"/>
          </a:p>
        </p:txBody>
      </p:sp>
      <p:grpSp>
        <p:nvGrpSpPr>
          <p:cNvPr id="322" name="Google Shape;322;p41"/>
          <p:cNvGrpSpPr/>
          <p:nvPr/>
        </p:nvGrpSpPr>
        <p:grpSpPr>
          <a:xfrm>
            <a:off x="744425" y="2624434"/>
            <a:ext cx="7655091" cy="1127755"/>
            <a:chOff x="922175" y="820200"/>
            <a:chExt cx="7299600" cy="3273600"/>
          </a:xfrm>
        </p:grpSpPr>
        <p:sp>
          <p:nvSpPr>
            <p:cNvPr id="323" name="Google Shape;323;p41"/>
            <p:cNvSpPr/>
            <p:nvPr/>
          </p:nvSpPr>
          <p:spPr>
            <a:xfrm>
              <a:off x="922175" y="820200"/>
              <a:ext cx="7299600" cy="1389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922175" y="2210100"/>
              <a:ext cx="7299600" cy="18837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744425" y="355455"/>
            <a:ext cx="7655091" cy="2253874"/>
            <a:chOff x="922175" y="820200"/>
            <a:chExt cx="7299600" cy="3273600"/>
          </a:xfrm>
        </p:grpSpPr>
        <p:sp>
          <p:nvSpPr>
            <p:cNvPr id="326" name="Google Shape;326;p41"/>
            <p:cNvSpPr/>
            <p:nvPr/>
          </p:nvSpPr>
          <p:spPr>
            <a:xfrm>
              <a:off x="922175" y="820200"/>
              <a:ext cx="7299600" cy="1389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922175" y="2210100"/>
              <a:ext cx="7299600" cy="18837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faisait comment avant Git 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D: copies du code source, FTP, clé USB, email, 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Résumé des processus d’ajout de fichiers et des retours en arrière possibles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Source: https://marklodato.github.io/visual-git-guide/index-fr.html</a:t>
            </a:r>
            <a:endParaRPr i="1" sz="1000"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573525"/>
            <a:ext cx="63627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Développer en parallèle avec les branches</a:t>
            </a:r>
            <a:endParaRPr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branche est un historique de commits qui se suivent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 défaut, les commits sont sur la branche </a:t>
            </a:r>
            <a:r>
              <a:rPr b="1" lang="fr"/>
              <a:t>master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Chaque branche avance de manière indépendante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d’une branche à partir du commit courant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branch &lt;nom de la branche&gt;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Utiliser une branche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&lt;nom de la branche&gt;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Créer + utiliser une branche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-b &lt;nom de la branche&gt;</a:t>
            </a:r>
            <a:endParaRPr b="1" i="1"/>
          </a:p>
        </p:txBody>
      </p:sp>
      <p:sp>
        <p:nvSpPr>
          <p:cNvPr id="340" name="Google Shape;340;p43"/>
          <p:cNvSpPr/>
          <p:nvPr/>
        </p:nvSpPr>
        <p:spPr>
          <a:xfrm>
            <a:off x="429875" y="2096625"/>
            <a:ext cx="249000" cy="1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429875" y="2995650"/>
            <a:ext cx="249000" cy="1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/>
          <p:nvPr/>
        </p:nvSpPr>
        <p:spPr>
          <a:xfrm>
            <a:off x="429875" y="3894675"/>
            <a:ext cx="249000" cy="19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000"/>
            <a:ext cx="9144001" cy="422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 déplacer dans l’arborescence des commits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Emplacement courant symbolisé par </a:t>
            </a:r>
            <a:r>
              <a:rPr b="1" lang="fr"/>
              <a:t>HEAD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Déplacer la </a:t>
            </a:r>
            <a:r>
              <a:rPr b="1" lang="fr"/>
              <a:t>HEAD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&lt;branche|commit&gt;</a:t>
            </a:r>
            <a:endParaRPr b="1" i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</a:t>
            </a:r>
            <a:r>
              <a:rPr lang="fr"/>
              <a:t>acer la </a:t>
            </a:r>
            <a:r>
              <a:rPr b="1" lang="fr"/>
              <a:t>HEAD</a:t>
            </a:r>
            <a:r>
              <a:rPr lang="fr"/>
              <a:t> relativement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&lt;branche|commit&gt;^</a:t>
            </a:r>
            <a:r>
              <a:rPr b="1" lang="fr"/>
              <a:t> : un commit en arrière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checkout &lt;branche|commit&gt;~2</a:t>
            </a:r>
            <a:r>
              <a:rPr b="1" lang="fr"/>
              <a:t> : deux commits en arrière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000"/>
            <a:ext cx="9144001" cy="422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Annuler des commits: git reset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Modifications locales seulement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reset &lt;commit&gt;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reset HEAD~1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Conserve les modifications mais supprime les commits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Utilisable sur un fichier à la fois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reset HEAD &lt;fichier&gt;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1965525" y="2183925"/>
            <a:ext cx="4812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Revenir à un état antérieur du dépôt avec </a:t>
            </a:r>
            <a:r>
              <a:rPr b="1" i="1" lang="fr" sz="1000"/>
              <a:t>git reset --soft &lt;commit&gt;</a:t>
            </a:r>
            <a:endParaRPr b="1" i="1" sz="1000"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87" y="170925"/>
            <a:ext cx="7186826" cy="376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48"/>
          <p:cNvGrpSpPr/>
          <p:nvPr/>
        </p:nvGrpSpPr>
        <p:grpSpPr>
          <a:xfrm>
            <a:off x="978610" y="1564198"/>
            <a:ext cx="7180617" cy="2346187"/>
            <a:chOff x="922165" y="2765335"/>
            <a:chExt cx="7299600" cy="3458412"/>
          </a:xfrm>
        </p:grpSpPr>
        <p:sp>
          <p:nvSpPr>
            <p:cNvPr id="375" name="Google Shape;375;p48"/>
            <p:cNvSpPr/>
            <p:nvPr/>
          </p:nvSpPr>
          <p:spPr>
            <a:xfrm>
              <a:off x="922165" y="2765335"/>
              <a:ext cx="7299600" cy="1524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8"/>
            <p:cNvSpPr/>
            <p:nvPr/>
          </p:nvSpPr>
          <p:spPr>
            <a:xfrm>
              <a:off x="922165" y="4289647"/>
              <a:ext cx="7299600" cy="1934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48"/>
          <p:cNvGrpSpPr/>
          <p:nvPr/>
        </p:nvGrpSpPr>
        <p:grpSpPr>
          <a:xfrm>
            <a:off x="981688" y="170924"/>
            <a:ext cx="7180617" cy="3789152"/>
            <a:chOff x="922173" y="2765339"/>
            <a:chExt cx="7299600" cy="3458202"/>
          </a:xfrm>
        </p:grpSpPr>
        <p:sp>
          <p:nvSpPr>
            <p:cNvPr id="378" name="Google Shape;378;p48"/>
            <p:cNvSpPr/>
            <p:nvPr/>
          </p:nvSpPr>
          <p:spPr>
            <a:xfrm>
              <a:off x="922173" y="2765339"/>
              <a:ext cx="7299600" cy="1248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8"/>
            <p:cNvSpPr/>
            <p:nvPr/>
          </p:nvSpPr>
          <p:spPr>
            <a:xfrm>
              <a:off x="922173" y="5263241"/>
              <a:ext cx="7299600" cy="960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48"/>
          <p:cNvGrpSpPr/>
          <p:nvPr/>
        </p:nvGrpSpPr>
        <p:grpSpPr>
          <a:xfrm>
            <a:off x="978589" y="171088"/>
            <a:ext cx="7183704" cy="2694183"/>
            <a:chOff x="919034" y="2765339"/>
            <a:chExt cx="7302739" cy="2209252"/>
          </a:xfrm>
        </p:grpSpPr>
        <p:sp>
          <p:nvSpPr>
            <p:cNvPr id="381" name="Google Shape;381;p48"/>
            <p:cNvSpPr/>
            <p:nvPr/>
          </p:nvSpPr>
          <p:spPr>
            <a:xfrm>
              <a:off x="922173" y="2765339"/>
              <a:ext cx="7299600" cy="1248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919034" y="4014291"/>
              <a:ext cx="7299600" cy="960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Utilisation de </a:t>
            </a:r>
            <a:r>
              <a:rPr b="1" i="1" lang="fr" sz="1000"/>
              <a:t>git revert &lt;commit&gt;</a:t>
            </a:r>
            <a:r>
              <a:rPr i="1" lang="fr" sz="1000"/>
              <a:t> pour annuler un commit tout en conservant l’historique</a:t>
            </a:r>
            <a:endParaRPr i="1" sz="1000"/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205050"/>
            <a:ext cx="8269700" cy="375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9"/>
          <p:cNvGrpSpPr/>
          <p:nvPr/>
        </p:nvGrpSpPr>
        <p:grpSpPr>
          <a:xfrm>
            <a:off x="437138" y="1788333"/>
            <a:ext cx="8263147" cy="2183800"/>
            <a:chOff x="922173" y="4014335"/>
            <a:chExt cx="7299600" cy="2209206"/>
          </a:xfrm>
        </p:grpSpPr>
        <p:sp>
          <p:nvSpPr>
            <p:cNvPr id="390" name="Google Shape;390;p49"/>
            <p:cNvSpPr/>
            <p:nvPr/>
          </p:nvSpPr>
          <p:spPr>
            <a:xfrm>
              <a:off x="922173" y="4014335"/>
              <a:ext cx="7299600" cy="12489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922173" y="5263241"/>
              <a:ext cx="7299600" cy="960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9"/>
          <p:cNvGrpSpPr/>
          <p:nvPr/>
        </p:nvGrpSpPr>
        <p:grpSpPr>
          <a:xfrm>
            <a:off x="437150" y="204974"/>
            <a:ext cx="8263147" cy="3772876"/>
            <a:chOff x="922182" y="4014337"/>
            <a:chExt cx="7299600" cy="2209203"/>
          </a:xfrm>
        </p:grpSpPr>
        <p:sp>
          <p:nvSpPr>
            <p:cNvPr id="393" name="Google Shape;393;p49"/>
            <p:cNvSpPr/>
            <p:nvPr/>
          </p:nvSpPr>
          <p:spPr>
            <a:xfrm>
              <a:off x="922182" y="4014337"/>
              <a:ext cx="7299600" cy="9270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922182" y="5263239"/>
              <a:ext cx="7299600" cy="960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9"/>
          <p:cNvGrpSpPr/>
          <p:nvPr/>
        </p:nvGrpSpPr>
        <p:grpSpPr>
          <a:xfrm>
            <a:off x="437150" y="195700"/>
            <a:ext cx="8263147" cy="3773187"/>
            <a:chOff x="922193" y="4014338"/>
            <a:chExt cx="7299600" cy="2209384"/>
          </a:xfrm>
        </p:grpSpPr>
        <p:sp>
          <p:nvSpPr>
            <p:cNvPr id="396" name="Google Shape;396;p49"/>
            <p:cNvSpPr/>
            <p:nvPr/>
          </p:nvSpPr>
          <p:spPr>
            <a:xfrm>
              <a:off x="922193" y="4014338"/>
              <a:ext cx="7299600" cy="1278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922193" y="5542122"/>
              <a:ext cx="7299600" cy="681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49"/>
          <p:cNvGrpSpPr/>
          <p:nvPr/>
        </p:nvGrpSpPr>
        <p:grpSpPr>
          <a:xfrm>
            <a:off x="445909" y="205037"/>
            <a:ext cx="8252198" cy="2562183"/>
            <a:chOff x="922193" y="4014338"/>
            <a:chExt cx="7299600" cy="1960204"/>
          </a:xfrm>
        </p:grpSpPr>
        <p:sp>
          <p:nvSpPr>
            <p:cNvPr id="399" name="Google Shape;399;p49"/>
            <p:cNvSpPr/>
            <p:nvPr/>
          </p:nvSpPr>
          <p:spPr>
            <a:xfrm>
              <a:off x="922193" y="4014338"/>
              <a:ext cx="7299600" cy="1278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922193" y="5292942"/>
              <a:ext cx="7299600" cy="681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000"/>
            <a:ext cx="9144001" cy="422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Fusion de branches</a:t>
            </a:r>
            <a:endParaRPr/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branche = une fonctionnalité en cours de développement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commun du travail en fusionnant une autre branche dans la branche courante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$ git merge &lt;autre branche&gt;</a:t>
            </a:r>
            <a:endParaRPr b="1" i="1"/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542" y="71625"/>
            <a:ext cx="2504550" cy="11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0" y="4809000"/>
            <a:ext cx="24741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 u="sng">
                <a:solidFill>
                  <a:schemeClr val="hlink"/>
                </a:solidFill>
                <a:hlinkClick r:id="rId4"/>
              </a:rPr>
              <a:t>http://git-school.github.io/visualizing-git/</a:t>
            </a:r>
            <a:endParaRPr sz="1000"/>
          </a:p>
        </p:txBody>
      </p:sp>
      <p:sp>
        <p:nvSpPr>
          <p:cNvPr id="415" name="Google Shape;415;p51"/>
          <p:cNvSpPr/>
          <p:nvPr/>
        </p:nvSpPr>
        <p:spPr>
          <a:xfrm>
            <a:off x="460050" y="2164500"/>
            <a:ext cx="8295900" cy="11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838" y="1732413"/>
            <a:ext cx="7286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Extrait du projet de loi sur le mariage pour tous. 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Source: http://www.assemblee-nationale.fr/14/ta/ta0120.asp</a:t>
            </a:r>
            <a:endParaRPr i="1" sz="1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438150"/>
            <a:ext cx="7353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000"/>
            <a:ext cx="9144001" cy="422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Résoudre les conflits de fusion</a:t>
            </a:r>
            <a:endParaRPr/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Apparaissent lorsqu’une même ligne est modifiée sur les deux branches</a:t>
            </a:r>
            <a:endParaRPr/>
          </a:p>
        </p:txBody>
      </p:sp>
      <p:pic>
        <p:nvPicPr>
          <p:cNvPr id="429" name="Google Shape;4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951625"/>
            <a:ext cx="67532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/>
          <p:nvPr>
            <p:ph idx="1" type="body"/>
          </p:nvPr>
        </p:nvSpPr>
        <p:spPr>
          <a:xfrm>
            <a:off x="0" y="4809000"/>
            <a:ext cx="44442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fr" sz="1000"/>
              <a:t>Source: https://developer.atlassian.com/blog/2015/01/a-better-pull-request/</a:t>
            </a:r>
            <a:endParaRPr i="1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000"/>
            <a:ext cx="9144001" cy="422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Exemple d’un conflit entre deux branche.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Ici chaque branche a avancé d’un commit ayant modifié la même ligne du même fichier.</a:t>
            </a:r>
            <a:endParaRPr i="1" sz="1000"/>
          </a:p>
        </p:txBody>
      </p:sp>
      <p:pic>
        <p:nvPicPr>
          <p:cNvPr id="442" name="Google Shape;4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0" y="340375"/>
            <a:ext cx="8262201" cy="36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/>
          <p:nvPr/>
        </p:nvSpPr>
        <p:spPr>
          <a:xfrm>
            <a:off x="445950" y="1960880"/>
            <a:ext cx="8252100" cy="19941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5"/>
          <p:cNvSpPr/>
          <p:nvPr/>
        </p:nvSpPr>
        <p:spPr>
          <a:xfrm>
            <a:off x="445950" y="340376"/>
            <a:ext cx="8252100" cy="1620600"/>
          </a:xfrm>
          <a:prstGeom prst="rect">
            <a:avLst/>
          </a:prstGeom>
          <a:solidFill>
            <a:srgbClr val="000000">
              <a:alpha val="6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55"/>
          <p:cNvGrpSpPr/>
          <p:nvPr/>
        </p:nvGrpSpPr>
        <p:grpSpPr>
          <a:xfrm>
            <a:off x="445950" y="889924"/>
            <a:ext cx="8252100" cy="3065301"/>
            <a:chOff x="445950" y="889924"/>
            <a:chExt cx="8252100" cy="3065301"/>
          </a:xfrm>
        </p:grpSpPr>
        <p:sp>
          <p:nvSpPr>
            <p:cNvPr id="446" name="Google Shape;446;p55"/>
            <p:cNvSpPr/>
            <p:nvPr/>
          </p:nvSpPr>
          <p:spPr>
            <a:xfrm>
              <a:off x="445950" y="2873425"/>
              <a:ext cx="8252100" cy="10818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445950" y="889924"/>
              <a:ext cx="8252100" cy="14454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55"/>
          <p:cNvGrpSpPr/>
          <p:nvPr/>
        </p:nvGrpSpPr>
        <p:grpSpPr>
          <a:xfrm>
            <a:off x="440900" y="693850"/>
            <a:ext cx="5951950" cy="2173700"/>
            <a:chOff x="440900" y="693850"/>
            <a:chExt cx="5951950" cy="2173700"/>
          </a:xfrm>
        </p:grpSpPr>
        <p:sp>
          <p:nvSpPr>
            <p:cNvPr id="449" name="Google Shape;449;p55"/>
            <p:cNvSpPr/>
            <p:nvPr/>
          </p:nvSpPr>
          <p:spPr>
            <a:xfrm>
              <a:off x="440900" y="693850"/>
              <a:ext cx="5946900" cy="19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5"/>
            <p:cNvSpPr/>
            <p:nvPr/>
          </p:nvSpPr>
          <p:spPr>
            <a:xfrm>
              <a:off x="445950" y="2671350"/>
              <a:ext cx="5946900" cy="19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55"/>
          <p:cNvGrpSpPr/>
          <p:nvPr/>
        </p:nvGrpSpPr>
        <p:grpSpPr>
          <a:xfrm>
            <a:off x="440900" y="521950"/>
            <a:ext cx="5951950" cy="2173700"/>
            <a:chOff x="440900" y="693850"/>
            <a:chExt cx="5951950" cy="2173700"/>
          </a:xfrm>
        </p:grpSpPr>
        <p:sp>
          <p:nvSpPr>
            <p:cNvPr id="452" name="Google Shape;452;p55"/>
            <p:cNvSpPr/>
            <p:nvPr/>
          </p:nvSpPr>
          <p:spPr>
            <a:xfrm>
              <a:off x="440900" y="693850"/>
              <a:ext cx="5946900" cy="19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5"/>
            <p:cNvSpPr/>
            <p:nvPr/>
          </p:nvSpPr>
          <p:spPr>
            <a:xfrm>
              <a:off x="445950" y="2671350"/>
              <a:ext cx="5946900" cy="19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Exemple d’un conflit entre deux branches.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Ici Git nous indique à quel endroit il y a un conflit pour que nous puissions le résoudre.</a:t>
            </a:r>
            <a:endParaRPr i="1" sz="1000"/>
          </a:p>
        </p:txBody>
      </p:sp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13" y="114800"/>
            <a:ext cx="6464974" cy="38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56"/>
          <p:cNvGrpSpPr/>
          <p:nvPr/>
        </p:nvGrpSpPr>
        <p:grpSpPr>
          <a:xfrm>
            <a:off x="1339515" y="844669"/>
            <a:ext cx="6466357" cy="3137737"/>
            <a:chOff x="445936" y="889924"/>
            <a:chExt cx="8252114" cy="3065393"/>
          </a:xfrm>
        </p:grpSpPr>
        <p:sp>
          <p:nvSpPr>
            <p:cNvPr id="461" name="Google Shape;461;p56"/>
            <p:cNvSpPr/>
            <p:nvPr/>
          </p:nvSpPr>
          <p:spPr>
            <a:xfrm>
              <a:off x="445936" y="2335317"/>
              <a:ext cx="8252100" cy="16200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445950" y="889924"/>
              <a:ext cx="8252100" cy="14454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56"/>
          <p:cNvSpPr/>
          <p:nvPr/>
        </p:nvSpPr>
        <p:spPr>
          <a:xfrm>
            <a:off x="1339525" y="475125"/>
            <a:ext cx="4452600" cy="20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56"/>
          <p:cNvGrpSpPr/>
          <p:nvPr/>
        </p:nvGrpSpPr>
        <p:grpSpPr>
          <a:xfrm>
            <a:off x="1339475" y="114797"/>
            <a:ext cx="6466371" cy="3889954"/>
            <a:chOff x="445922" y="889926"/>
            <a:chExt cx="8252132" cy="3065369"/>
          </a:xfrm>
        </p:grpSpPr>
        <p:sp>
          <p:nvSpPr>
            <p:cNvPr id="465" name="Google Shape;465;p56"/>
            <p:cNvSpPr/>
            <p:nvPr/>
          </p:nvSpPr>
          <p:spPr>
            <a:xfrm>
              <a:off x="445922" y="2415995"/>
              <a:ext cx="8252100" cy="15393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445954" y="889926"/>
              <a:ext cx="8252100" cy="575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56"/>
          <p:cNvSpPr/>
          <p:nvPr/>
        </p:nvSpPr>
        <p:spPr>
          <a:xfrm>
            <a:off x="1339475" y="1176525"/>
            <a:ext cx="1254900" cy="4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6"/>
          <p:cNvSpPr/>
          <p:nvPr/>
        </p:nvSpPr>
        <p:spPr>
          <a:xfrm>
            <a:off x="1339475" y="1606425"/>
            <a:ext cx="1963800" cy="4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56"/>
          <p:cNvGrpSpPr/>
          <p:nvPr/>
        </p:nvGrpSpPr>
        <p:grpSpPr>
          <a:xfrm>
            <a:off x="1338825" y="103597"/>
            <a:ext cx="6466358" cy="1932815"/>
            <a:chOff x="445938" y="889926"/>
            <a:chExt cx="8252116" cy="1523101"/>
          </a:xfrm>
        </p:grpSpPr>
        <p:sp>
          <p:nvSpPr>
            <p:cNvPr id="470" name="Google Shape;470;p56"/>
            <p:cNvSpPr/>
            <p:nvPr/>
          </p:nvSpPr>
          <p:spPr>
            <a:xfrm>
              <a:off x="445938" y="1465027"/>
              <a:ext cx="8252100" cy="9480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445954" y="889926"/>
              <a:ext cx="8252100" cy="575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idx="1" type="body"/>
          </p:nvPr>
        </p:nvSpPr>
        <p:spPr>
          <a:xfrm>
            <a:off x="311700" y="4457200"/>
            <a:ext cx="59988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000"/>
              <a:t>Exemple d’un conflit entre deux branches.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Ici nous avons résolu le conflit avec un </a:t>
            </a:r>
            <a:r>
              <a:rPr b="1" i="1" lang="fr" sz="1000"/>
              <a:t>merge commit</a:t>
            </a:r>
            <a:r>
              <a:rPr i="1" lang="fr" sz="1000"/>
              <a:t>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000"/>
              <a:t>L’historique contient bien tous les commits de chaque branche</a:t>
            </a:r>
            <a:endParaRPr/>
          </a:p>
        </p:txBody>
      </p:sp>
      <p:pic>
        <p:nvPicPr>
          <p:cNvPr id="477" name="Google Shape;4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150" y="184366"/>
            <a:ext cx="6363701" cy="9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138" y="1128250"/>
            <a:ext cx="5917381" cy="31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7"/>
          <p:cNvSpPr/>
          <p:nvPr/>
        </p:nvSpPr>
        <p:spPr>
          <a:xfrm>
            <a:off x="7307526" y="1153900"/>
            <a:ext cx="445500" cy="316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57"/>
          <p:cNvGrpSpPr/>
          <p:nvPr/>
        </p:nvGrpSpPr>
        <p:grpSpPr>
          <a:xfrm>
            <a:off x="1390179" y="1138827"/>
            <a:ext cx="6363417" cy="3168297"/>
            <a:chOff x="445922" y="1840891"/>
            <a:chExt cx="8252389" cy="2297699"/>
          </a:xfrm>
        </p:grpSpPr>
        <p:sp>
          <p:nvSpPr>
            <p:cNvPr id="481" name="Google Shape;481;p57"/>
            <p:cNvSpPr/>
            <p:nvPr/>
          </p:nvSpPr>
          <p:spPr>
            <a:xfrm>
              <a:off x="446211" y="2415990"/>
              <a:ext cx="8252100" cy="1722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7"/>
            <p:cNvSpPr/>
            <p:nvPr/>
          </p:nvSpPr>
          <p:spPr>
            <a:xfrm>
              <a:off x="445922" y="1840891"/>
              <a:ext cx="8252100" cy="575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57"/>
          <p:cNvGrpSpPr/>
          <p:nvPr/>
        </p:nvGrpSpPr>
        <p:grpSpPr>
          <a:xfrm>
            <a:off x="1390298" y="172254"/>
            <a:ext cx="6363417" cy="951477"/>
            <a:chOff x="445922" y="1840891"/>
            <a:chExt cx="8252389" cy="2297699"/>
          </a:xfrm>
        </p:grpSpPr>
        <p:sp>
          <p:nvSpPr>
            <p:cNvPr id="484" name="Google Shape;484;p57"/>
            <p:cNvSpPr/>
            <p:nvPr/>
          </p:nvSpPr>
          <p:spPr>
            <a:xfrm>
              <a:off x="446211" y="2415990"/>
              <a:ext cx="8252100" cy="17226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7"/>
            <p:cNvSpPr/>
            <p:nvPr/>
          </p:nvSpPr>
          <p:spPr>
            <a:xfrm>
              <a:off x="445922" y="1840891"/>
              <a:ext cx="8252100" cy="575100"/>
            </a:xfrm>
            <a:prstGeom prst="rect">
              <a:avLst/>
            </a:prstGeom>
            <a:solidFill>
              <a:srgbClr val="000000">
                <a:alpha val="6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57"/>
          <p:cNvGrpSpPr/>
          <p:nvPr/>
        </p:nvGrpSpPr>
        <p:grpSpPr>
          <a:xfrm>
            <a:off x="1390300" y="3107225"/>
            <a:ext cx="6256975" cy="499350"/>
            <a:chOff x="1390300" y="3107225"/>
            <a:chExt cx="6256975" cy="499350"/>
          </a:xfrm>
        </p:grpSpPr>
        <p:sp>
          <p:nvSpPr>
            <p:cNvPr id="487" name="Google Shape;487;p57"/>
            <p:cNvSpPr/>
            <p:nvPr/>
          </p:nvSpPr>
          <p:spPr>
            <a:xfrm>
              <a:off x="1390300" y="3395375"/>
              <a:ext cx="4145400" cy="21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7"/>
            <p:cNvSpPr txBox="1"/>
            <p:nvPr/>
          </p:nvSpPr>
          <p:spPr>
            <a:xfrm>
              <a:off x="5135975" y="3107225"/>
              <a:ext cx="25113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0000"/>
                  </a:solidFill>
                </a:rPr>
                <a:t>Commit de la branche </a:t>
              </a:r>
              <a:r>
                <a:rPr i="1" lang="fr" sz="1000">
                  <a:solidFill>
                    <a:srgbClr val="FF0000"/>
                  </a:solidFill>
                </a:rPr>
                <a:t>change-readme</a:t>
              </a:r>
              <a:endParaRPr i="1" sz="1000">
                <a:solidFill>
                  <a:srgbClr val="FF0000"/>
                </a:solidFill>
              </a:endParaRPr>
            </a:p>
          </p:txBody>
        </p:sp>
      </p:grpSp>
      <p:grpSp>
        <p:nvGrpSpPr>
          <p:cNvPr id="489" name="Google Shape;489;p57"/>
          <p:cNvGrpSpPr/>
          <p:nvPr/>
        </p:nvGrpSpPr>
        <p:grpSpPr>
          <a:xfrm>
            <a:off x="1390300" y="2105750"/>
            <a:ext cx="6362725" cy="511275"/>
            <a:chOff x="1390300" y="2105750"/>
            <a:chExt cx="6362725" cy="511275"/>
          </a:xfrm>
        </p:grpSpPr>
        <p:sp>
          <p:nvSpPr>
            <p:cNvPr id="490" name="Google Shape;490;p57"/>
            <p:cNvSpPr/>
            <p:nvPr/>
          </p:nvSpPr>
          <p:spPr>
            <a:xfrm>
              <a:off x="1390300" y="2405825"/>
              <a:ext cx="4145400" cy="21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7"/>
            <p:cNvSpPr txBox="1"/>
            <p:nvPr/>
          </p:nvSpPr>
          <p:spPr>
            <a:xfrm>
              <a:off x="5241725" y="2105750"/>
              <a:ext cx="25113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0000"/>
                  </a:solidFill>
                </a:rPr>
                <a:t>Commit de la branche </a:t>
              </a:r>
              <a:r>
                <a:rPr i="1" lang="fr" sz="1000">
                  <a:solidFill>
                    <a:srgbClr val="FF0000"/>
                  </a:solidFill>
                </a:rPr>
                <a:t>master</a:t>
              </a:r>
              <a:endParaRPr i="1" sz="1000">
                <a:solidFill>
                  <a:srgbClr val="FF0000"/>
                </a:solidFill>
              </a:endParaRPr>
            </a:p>
          </p:txBody>
        </p:sp>
      </p:grpSp>
      <p:grpSp>
        <p:nvGrpSpPr>
          <p:cNvPr id="492" name="Google Shape;492;p57"/>
          <p:cNvGrpSpPr/>
          <p:nvPr/>
        </p:nvGrpSpPr>
        <p:grpSpPr>
          <a:xfrm>
            <a:off x="1390300" y="989415"/>
            <a:ext cx="6256975" cy="458453"/>
            <a:chOff x="1390300" y="3107225"/>
            <a:chExt cx="6256975" cy="499350"/>
          </a:xfrm>
        </p:grpSpPr>
        <p:sp>
          <p:nvSpPr>
            <p:cNvPr id="493" name="Google Shape;493;p57"/>
            <p:cNvSpPr/>
            <p:nvPr/>
          </p:nvSpPr>
          <p:spPr>
            <a:xfrm>
              <a:off x="1390300" y="3395375"/>
              <a:ext cx="4145400" cy="21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7"/>
            <p:cNvSpPr txBox="1"/>
            <p:nvPr/>
          </p:nvSpPr>
          <p:spPr>
            <a:xfrm>
              <a:off x="5135975" y="3107225"/>
              <a:ext cx="2511300" cy="2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0000"/>
                  </a:solidFill>
                </a:rPr>
                <a:t>Merge commit</a:t>
              </a:r>
              <a:endParaRPr i="1" sz="1000">
                <a:solidFill>
                  <a:srgbClr val="FF0000"/>
                </a:solidFill>
              </a:endParaRPr>
            </a:p>
          </p:txBody>
        </p:sp>
      </p:grpSp>
      <p:sp>
        <p:nvSpPr>
          <p:cNvPr id="495" name="Google Shape;495;p57"/>
          <p:cNvSpPr/>
          <p:nvPr/>
        </p:nvSpPr>
        <p:spPr>
          <a:xfrm>
            <a:off x="1953325" y="1607538"/>
            <a:ext cx="693900" cy="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2693975" y="1607525"/>
            <a:ext cx="693900" cy="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1833950" y="1055900"/>
            <a:ext cx="49932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Créer un fichier avec plusieurs lignes de contenu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Changer de branche, modifier une des ligne puis commiter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Retourner sur master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Changer de branche, modifier la même ligne puis commiter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Retourner sur master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Merge la première puis la deuxième branche dans master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fr">
                <a:solidFill>
                  <a:schemeClr val="dk1"/>
                </a:solidFill>
              </a:rPr>
              <a:t>Comprendre et résoudre le conflit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faisait comment avant Git 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D: FTP, clé USB, email,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Gestionnaires de version centralisés: SVN, CVS, Perforce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Fonctionnement d’un système de gestion de version centralisé.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Source: https://git-scm.com/book/en/v2/Getting-Started-About-Version-Control</a:t>
            </a:r>
            <a:endParaRPr i="1" sz="1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00" y="152400"/>
            <a:ext cx="5648598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faisait comment avant Git 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Système D: FTP, clé USB, email,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Gestionnaires de version centralisés: SVN, CVS, Perforce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Gestionnaires de version décentralisés: BitKeeper, Bazaar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3617000"/>
            <a:ext cx="3102300" cy="12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Fonctionnement d’un système de gestion de version décentralisé.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Source: https://git-scm.com/book/en/v2/Getting-Started-About-Version-Control</a:t>
            </a:r>
            <a:endParaRPr i="1" sz="1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025" y="0"/>
            <a:ext cx="42947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d’histoire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Développé commencé par Linus Torvalds en Avril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Conçu pour gérer les sources du noyau Linux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Popularisé par la sortie de Github en 2008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Très populaire dans l’Open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VCS (Version Control Software) le plus utilisé dans le monde en 2018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51175" y="1618750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08050" y="2229850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51175" y="2886075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51175" y="3459575"/>
            <a:ext cx="285900" cy="22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