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6" r:id="rId2"/>
    <p:sldId id="274" r:id="rId3"/>
    <p:sldId id="314" r:id="rId4"/>
    <p:sldId id="281" r:id="rId5"/>
    <p:sldId id="276" r:id="rId6"/>
    <p:sldId id="277" r:id="rId7"/>
    <p:sldId id="278" r:id="rId8"/>
    <p:sldId id="315" r:id="rId9"/>
    <p:sldId id="282" r:id="rId10"/>
    <p:sldId id="283" r:id="rId11"/>
    <p:sldId id="284" r:id="rId12"/>
    <p:sldId id="285" r:id="rId13"/>
    <p:sldId id="286" r:id="rId14"/>
    <p:sldId id="290" r:id="rId15"/>
    <p:sldId id="316" r:id="rId16"/>
    <p:sldId id="302" r:id="rId17"/>
    <p:sldId id="294" r:id="rId18"/>
    <p:sldId id="296" r:id="rId19"/>
    <p:sldId id="297" r:id="rId20"/>
    <p:sldId id="298" r:id="rId21"/>
    <p:sldId id="267" r:id="rId22"/>
    <p:sldId id="263" r:id="rId23"/>
    <p:sldId id="264" r:id="rId24"/>
    <p:sldId id="295" r:id="rId25"/>
    <p:sldId id="308" r:id="rId26"/>
    <p:sldId id="299" r:id="rId27"/>
    <p:sldId id="309" r:id="rId28"/>
    <p:sldId id="313" r:id="rId29"/>
    <p:sldId id="304" r:id="rId30"/>
    <p:sldId id="310" r:id="rId31"/>
    <p:sldId id="311" r:id="rId32"/>
    <p:sldId id="31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D4A"/>
    <a:srgbClr val="92D050"/>
    <a:srgbClr val="565656"/>
    <a:srgbClr val="17242F"/>
    <a:srgbClr val="0563C1"/>
    <a:srgbClr val="F0F0F0"/>
    <a:srgbClr val="AEAAAA"/>
    <a:srgbClr val="111111"/>
    <a:srgbClr val="BA9582"/>
    <a:srgbClr val="72B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94" autoAdjust="0"/>
    <p:restoredTop sz="82690" autoAdjust="0"/>
  </p:normalViewPr>
  <p:slideViewPr>
    <p:cSldViewPr snapToGrid="0">
      <p:cViewPr varScale="1">
        <p:scale>
          <a:sx n="58" d="100"/>
          <a:sy n="58" d="100"/>
        </p:scale>
        <p:origin x="9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997-4C02-9AD9-3FF8F4E3B0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rgbClr val="AEAAAA"/>
              </a:solidFill>
              <a:prstDash val="dashDot"/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997-4C02-9AD9-3FF8F4E3B0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2017</c:v>
                </c:pt>
              </c:strCache>
            </c:strRef>
          </c:tx>
          <c:spPr>
            <a:ln w="28575" cap="rnd">
              <a:solidFill>
                <a:srgbClr val="4472C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1997-4C02-9AD9-3FF8F4E3B0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735560096"/>
        <c:axId val="-1735555744"/>
      </c:lineChart>
      <c:catAx>
        <c:axId val="-17355600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555744"/>
        <c:crosses val="autoZero"/>
        <c:auto val="1"/>
        <c:lblAlgn val="ctr"/>
        <c:lblOffset val="100"/>
        <c:noMultiLvlLbl val="0"/>
      </c:catAx>
      <c:valAx>
        <c:axId val="-17355557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3556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D904C-6594-45F6-9FE7-F5504FA7011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A5AE4-FDE7-40A5-AC69-6A8547C6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8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5AE4-FDE7-40A5-AC69-6A8547C6B7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25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5AE4-FDE7-40A5-AC69-6A8547C6B7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89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5AE4-FDE7-40A5-AC69-6A8547C6B7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6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5AE4-FDE7-40A5-AC69-6A8547C6B7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6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5AE4-FDE7-40A5-AC69-6A8547C6B7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8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5AE4-FDE7-40A5-AC69-6A8547C6B7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62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5AE4-FDE7-40A5-AC69-6A8547C6B7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1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5AE4-FDE7-40A5-AC69-6A8547C6B7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80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Clean:</a:t>
            </a:r>
          </a:p>
          <a:p>
            <a:r>
              <a:rPr lang="en-US" dirty="0"/>
              <a:t>	- Remove SEC filings</a:t>
            </a:r>
          </a:p>
          <a:p>
            <a:r>
              <a:rPr lang="en-US" dirty="0"/>
              <a:t>	- Remove extra years in Founded Columns</a:t>
            </a:r>
          </a:p>
          <a:p>
            <a:r>
              <a:rPr lang="en-US" dirty="0"/>
              <a:t>	- Fix Date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5AE4-FDE7-40A5-AC69-6A8547C6B7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53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Clean:</a:t>
            </a:r>
          </a:p>
          <a:p>
            <a:r>
              <a:rPr lang="en-US" dirty="0"/>
              <a:t>	- Standardize reasons</a:t>
            </a:r>
          </a:p>
          <a:p>
            <a:r>
              <a:rPr lang="en-US" dirty="0"/>
              <a:t>	- Fix date format</a:t>
            </a:r>
          </a:p>
          <a:p>
            <a:endParaRPr lang="en-US" dirty="0"/>
          </a:p>
          <a:p>
            <a:r>
              <a:rPr lang="en-US" dirty="0"/>
              <a:t>Load into Data Model:</a:t>
            </a:r>
          </a:p>
          <a:p>
            <a:r>
              <a:rPr lang="en-US" dirty="0"/>
              <a:t>	- New companies into </a:t>
            </a:r>
            <a:r>
              <a:rPr lang="en-US" dirty="0" err="1"/>
              <a:t>Company_Dim</a:t>
            </a:r>
            <a:endParaRPr lang="en-US" dirty="0"/>
          </a:p>
          <a:p>
            <a:r>
              <a:rPr lang="en-US" dirty="0"/>
              <a:t>	- Reasons into </a:t>
            </a:r>
            <a:r>
              <a:rPr lang="en-US" dirty="0" err="1"/>
              <a:t>Reason_Dim</a:t>
            </a:r>
            <a:endParaRPr lang="en-US" dirty="0"/>
          </a:p>
          <a:p>
            <a:r>
              <a:rPr lang="en-US" dirty="0"/>
              <a:t>	- Whole row into Fact table</a:t>
            </a:r>
          </a:p>
          <a:p>
            <a:endParaRPr lang="en-US" dirty="0"/>
          </a:p>
          <a:p>
            <a:r>
              <a:rPr lang="en-US" dirty="0"/>
              <a:t>Transform:</a:t>
            </a:r>
          </a:p>
          <a:p>
            <a:r>
              <a:rPr lang="en-US" dirty="0"/>
              <a:t>	- Reason text to numeric reason key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5AE4-FDE7-40A5-AC69-6A8547C6B7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16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5AE4-FDE7-40A5-AC69-6A8547C6B7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71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5AE4-FDE7-40A5-AC69-6A8547C6B7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94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5AE4-FDE7-40A5-AC69-6A8547C6B7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8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5AE4-FDE7-40A5-AC69-6A8547C6B7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05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Clean:</a:t>
            </a:r>
          </a:p>
          <a:p>
            <a:r>
              <a:rPr lang="en-US" dirty="0"/>
              <a:t>	- Remove SEC filings</a:t>
            </a:r>
          </a:p>
          <a:p>
            <a:r>
              <a:rPr lang="en-US" dirty="0"/>
              <a:t>	- Remove extra years in Founded Columns</a:t>
            </a:r>
          </a:p>
          <a:p>
            <a:r>
              <a:rPr lang="en-US" dirty="0"/>
              <a:t>	- Fix Date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5AE4-FDE7-40A5-AC69-6A8547C6B7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21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Clean:</a:t>
            </a:r>
          </a:p>
          <a:p>
            <a:r>
              <a:rPr lang="en-US" dirty="0"/>
              <a:t>	- Remove SEC filings</a:t>
            </a:r>
          </a:p>
          <a:p>
            <a:r>
              <a:rPr lang="en-US" dirty="0"/>
              <a:t>	- Remove extra years in Founded Columns</a:t>
            </a:r>
          </a:p>
          <a:p>
            <a:r>
              <a:rPr lang="en-US" dirty="0"/>
              <a:t>	- Fix Date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5AE4-FDE7-40A5-AC69-6A8547C6B7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52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Clean:</a:t>
            </a:r>
          </a:p>
          <a:p>
            <a:r>
              <a:rPr lang="en-US" dirty="0"/>
              <a:t>	- Remove SEC filings</a:t>
            </a:r>
          </a:p>
          <a:p>
            <a:r>
              <a:rPr lang="en-US" dirty="0"/>
              <a:t>	- Remove extra years in Founded Columns</a:t>
            </a:r>
          </a:p>
          <a:p>
            <a:r>
              <a:rPr lang="en-US" dirty="0"/>
              <a:t>	- Fix Date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5AE4-FDE7-40A5-AC69-6A8547C6B7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68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Clean:</a:t>
            </a:r>
          </a:p>
          <a:p>
            <a:r>
              <a:rPr lang="en-US" dirty="0"/>
              <a:t>	- Remove SEC filings</a:t>
            </a:r>
          </a:p>
          <a:p>
            <a:r>
              <a:rPr lang="en-US" dirty="0"/>
              <a:t>	- Remove extra years in Founded Columns</a:t>
            </a:r>
          </a:p>
          <a:p>
            <a:r>
              <a:rPr lang="en-US" dirty="0"/>
              <a:t>	- Fix Date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5AE4-FDE7-40A5-AC69-6A8547C6B7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42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Clean:</a:t>
            </a:r>
          </a:p>
          <a:p>
            <a:r>
              <a:rPr lang="en-US" dirty="0"/>
              <a:t>	- Remove SEC filings</a:t>
            </a:r>
          </a:p>
          <a:p>
            <a:r>
              <a:rPr lang="en-US" dirty="0"/>
              <a:t>	- Remove extra years in Founded Columns</a:t>
            </a:r>
          </a:p>
          <a:p>
            <a:r>
              <a:rPr lang="en-US" dirty="0"/>
              <a:t>	- Fix Date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5AE4-FDE7-40A5-AC69-6A8547C6B7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747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Clean:</a:t>
            </a:r>
          </a:p>
          <a:p>
            <a:r>
              <a:rPr lang="en-US" dirty="0"/>
              <a:t>	- Remove SEC filings</a:t>
            </a:r>
          </a:p>
          <a:p>
            <a:r>
              <a:rPr lang="en-US" dirty="0"/>
              <a:t>	- Remove extra years in Founded Columns</a:t>
            </a:r>
          </a:p>
          <a:p>
            <a:r>
              <a:rPr lang="en-US" dirty="0"/>
              <a:t>	- Fix Date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5AE4-FDE7-40A5-AC69-6A8547C6B7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53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A5AE4-FDE7-40A5-AC69-6A8547C6B7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45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A </a:t>
            </a:r>
            <a:r>
              <a:rPr lang="en-US" b="1" i="0" dirty="0">
                <a:solidFill>
                  <a:srgbClr val="111111"/>
                </a:solidFill>
                <a:effectLst/>
                <a:latin typeface="SourceSansPro"/>
              </a:rPr>
              <a:t>stock 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is a security that represents the ownership of a fraction of a corporation</a:t>
            </a:r>
          </a:p>
          <a:p>
            <a:endParaRPr lang="en-US" b="0" i="0" dirty="0">
              <a:solidFill>
                <a:srgbClr val="111111"/>
              </a:solidFill>
              <a:effectLst/>
              <a:latin typeface="SourceSans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5AE4-FDE7-40A5-AC69-6A8547C6B7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76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Each index has its own criteria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No. of companies in each index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Industries</a:t>
            </a:r>
          </a:p>
          <a:p>
            <a:endParaRPr lang="en-US" b="0" i="0" dirty="0">
              <a:solidFill>
                <a:srgbClr val="111111"/>
              </a:solidFill>
              <a:effectLst/>
              <a:latin typeface="SourceSansPro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SourceSansPro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SourceSansPro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SourceSans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5AE4-FDE7-40A5-AC69-6A8547C6B7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11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111111"/>
              </a:solidFill>
              <a:effectLst/>
              <a:latin typeface="SourceSans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5AE4-FDE7-40A5-AC69-6A8547C6B7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15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111111"/>
              </a:solidFill>
              <a:effectLst/>
              <a:latin typeface="SourceSans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5AE4-FDE7-40A5-AC69-6A8547C6B7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32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5AE4-FDE7-40A5-AC69-6A8547C6B7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92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A5AE4-FDE7-40A5-AC69-6A8547C6B7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3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EA1558-7143-4C5A-9EA3-C50023175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2B56D41-1BCF-4BCB-BA0B-B3406F643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703ACAE-3C61-4699-B279-ACA74F24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1F7B-FA66-476D-BDEE-8D3C2267DD8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C303B-E5C7-490E-8D65-D1BC7135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805CB7-345B-48A9-B00C-5F7B9C98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DC3F-6F8A-47B5-9CF3-F0565AA59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3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BCE5ED-D91D-4867-9E4C-C0322C17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A21493F-6143-4629-98E3-5C71DD8F6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F07149-7FE2-4FFE-8C61-8AD8D6A7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1F7B-FA66-476D-BDEE-8D3C2267DD8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494832-C25D-408D-B2CA-1B283463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F37AA5-7E27-44A6-AA53-D33DEBF9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DC3F-6F8A-47B5-9CF3-F0565AA59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3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29749B9-7D4A-408A-90C9-5C019C9B2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0D07E02-E62E-455A-92D2-949980F09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A3B3B3-93C0-4A7E-BB6D-89CDB392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1F7B-FA66-476D-BDEE-8D3C2267DD8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EF76ECC-9C81-4A2A-951B-28FA19D7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1C50A7-5316-48F8-9302-6C2F0E7E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DC3F-6F8A-47B5-9CF3-F0565AA59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0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82E34B-1BFA-4082-8C1E-4191F5D0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9A50BC-8EED-467B-9BBA-4D798D45A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DB82BA-E551-466E-BF86-7D666F8B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1F7B-FA66-476D-BDEE-8D3C2267DD8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D6D175-9A4D-4EFD-91D1-515841D8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9EA297-0B2E-44BC-9950-DF71B8FF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DC3F-6F8A-47B5-9CF3-F0565AA59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4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41406D-6F1D-4690-AFC4-02AA2FC54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8B2312E-F408-4402-969D-3A36B2DE1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C7BE610-2FDE-4958-86AF-A9864608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1F7B-FA66-476D-BDEE-8D3C2267DD8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886F533-B9A8-4CF7-B3E1-768C151E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455A10-1DCF-40EF-94CD-0883D11F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DC3F-6F8A-47B5-9CF3-F0565AA59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6612D3-9816-4DD0-854D-82D1537D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CEE0C1-423C-4701-8566-A7C0D02FF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15ACCEC-7901-4DDC-A480-FD63609F7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EDF646-B8BD-4EC6-96FB-4D37C169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1F7B-FA66-476D-BDEE-8D3C2267DD8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1A6EEAF-46C8-424E-9C00-EED5ABB0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0F50DF1-E553-41E6-8306-2FCFED06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DC3F-6F8A-47B5-9CF3-F0565AA59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894451-3419-4D27-908A-08E69D93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625920-1BC2-4CC5-B7E3-CA1BF6D6C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E87071D-9FFD-40B8-A2DA-8FDD3D7F9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FC8D2C0-8609-4258-8C74-FC00D454C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A411823-9D0C-457F-AAFD-6F3B73405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9741889-6E8B-4F30-91AF-3F7D33D4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1F7B-FA66-476D-BDEE-8D3C2267DD8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5F8A2EF-949A-4053-BBDE-4914428E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C833F59-56C9-462B-BB19-1403C226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DC3F-6F8A-47B5-9CF3-F0565AA59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4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6E0C04-A373-48E7-ACEB-B9DA200C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ABC4D4C-430B-4DB2-A11A-B51F80C9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1F7B-FA66-476D-BDEE-8D3C2267DD8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94C2D40-3FF7-4782-A328-97AADDFF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EE7F317-91A1-4286-8AB5-E81F9D7D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DC3F-6F8A-47B5-9CF3-F0565AA59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4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544408C-6643-420C-9097-554156DA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1F7B-FA66-476D-BDEE-8D3C2267DD8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71228B1-414A-4A99-99A5-903E7555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CD5786E-1DDD-47AD-A603-7A8E0B9F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DC3F-6F8A-47B5-9CF3-F0565AA59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7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C4726F-2E54-48B9-8ECC-30A14C7E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870501-7F46-4BB0-8CB8-403F789F8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6F8BECA-A905-480E-A5FE-E8B0357E7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AC79002-AEF9-463D-8F34-1240AD31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1F7B-FA66-476D-BDEE-8D3C2267DD8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FBC8D39-6D74-4C0D-A46D-F522374A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019BF86-0FD5-4000-8D4E-049B7E98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DC3F-6F8A-47B5-9CF3-F0565AA59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943851-2DBC-4EA0-99E5-11EFA7AE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59AF814-819E-4FEC-80CD-BB1F3B13F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C3A0B81-117E-4C8B-8DD8-C7A22A6DF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BBCB253-C915-4430-A382-F9DF1ADE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1F7B-FA66-476D-BDEE-8D3C2267DD8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EE12DF9-FC39-4DD7-B26D-5B926B95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3E0DD03-9956-419E-B206-C523E35F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DC3F-6F8A-47B5-9CF3-F0565AA59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1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A29AD36-86FB-4DBD-9DC3-539D77ED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D9149C1-E2C2-4F78-95A0-A88C41904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9437B6-81F6-4188-B6B6-51FDAFF61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D1F7B-FA66-476D-BDEE-8D3C2267DD87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872B2B8-4BD5-4731-9485-908FFF1E4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329A4C4-2AAD-4C13-A43C-8B1D62204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5DC3F-6F8A-47B5-9CF3-F0565AA59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3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zenodo.org/record/3634200#.YDA7megzaU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2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s/stock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investopedia.com/terms/s/stock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s/stock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="" xmlns:a16="http://schemas.microsoft.com/office/drawing/2014/main" id="{B288BAAB-CE35-432B-8B00-21955616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02" y="168903"/>
            <a:ext cx="11132597" cy="363942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2">
                    <a:lumMod val="25000"/>
                  </a:schemeClr>
                </a:solidFill>
              </a:rPr>
              <a:t>ARCHITECT, POPULATE AND EXPLORE A DATA WAREHOUSE FOR STOCK MARKET ANALYSIS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70826A37-D7E3-4528-A5FD-6B9C738B1806}"/>
              </a:ext>
            </a:extLst>
          </p:cNvPr>
          <p:cNvCxnSpPr>
            <a:cxnSpLocks/>
          </p:cNvCxnSpPr>
          <p:nvPr/>
        </p:nvCxnSpPr>
        <p:spPr>
          <a:xfrm>
            <a:off x="529701" y="6447934"/>
            <a:ext cx="11132598" cy="0"/>
          </a:xfrm>
          <a:prstGeom prst="line">
            <a:avLst/>
          </a:prstGeom>
          <a:ln w="2857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50415EAB-8EBE-48C4-AF3E-1336E8956125}"/>
              </a:ext>
            </a:extLst>
          </p:cNvPr>
          <p:cNvSpPr txBox="1">
            <a:spLocks/>
          </p:cNvSpPr>
          <p:nvPr/>
        </p:nvSpPr>
        <p:spPr>
          <a:xfrm>
            <a:off x="529702" y="4729657"/>
            <a:ext cx="11132597" cy="1668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Abdelwahab Soliman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Wael Mohammad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Yusuf Madkour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C5D29068-EC8C-4101-B5D3-A06EC566D707}"/>
              </a:ext>
            </a:extLst>
          </p:cNvPr>
          <p:cNvSpPr txBox="1">
            <a:spLocks/>
          </p:cNvSpPr>
          <p:nvPr/>
        </p:nvSpPr>
        <p:spPr>
          <a:xfrm>
            <a:off x="439269" y="6498189"/>
            <a:ext cx="1711081" cy="328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February 21, 2021</a:t>
            </a:r>
          </a:p>
        </p:txBody>
      </p:sp>
    </p:spTree>
    <p:extLst>
      <p:ext uri="{BB962C8B-B14F-4D97-AF65-F5344CB8AC3E}">
        <p14:creationId xmlns:p14="http://schemas.microsoft.com/office/powerpoint/2010/main" val="232950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70826A37-D7E3-4528-A5FD-6B9C738B1806}"/>
              </a:ext>
            </a:extLst>
          </p:cNvPr>
          <p:cNvCxnSpPr>
            <a:cxnSpLocks/>
          </p:cNvCxnSpPr>
          <p:nvPr/>
        </p:nvCxnSpPr>
        <p:spPr>
          <a:xfrm>
            <a:off x="529701" y="6447934"/>
            <a:ext cx="11132598" cy="0"/>
          </a:xfrm>
          <a:prstGeom prst="line">
            <a:avLst/>
          </a:prstGeom>
          <a:ln w="2857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2">
            <a:extLst>
              <a:ext uri="{FF2B5EF4-FFF2-40B4-BE49-F238E27FC236}">
                <a16:creationId xmlns="" xmlns:a16="http://schemas.microsoft.com/office/drawing/2014/main" id="{58A3FBBD-C02A-4F0C-91CF-C57A3DB0F58A}"/>
              </a:ext>
            </a:extLst>
          </p:cNvPr>
          <p:cNvSpPr txBox="1">
            <a:spLocks/>
          </p:cNvSpPr>
          <p:nvPr/>
        </p:nvSpPr>
        <p:spPr>
          <a:xfrm>
            <a:off x="529701" y="410065"/>
            <a:ext cx="11132598" cy="7512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/>
              <a:t>Data Sources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805" y="1631426"/>
            <a:ext cx="1933173" cy="22192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548" y="2538118"/>
            <a:ext cx="3374717" cy="74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07" y="4547360"/>
            <a:ext cx="2895600" cy="1316182"/>
          </a:xfrm>
          <a:prstGeom prst="rect">
            <a:avLst/>
          </a:prstGeom>
        </p:spPr>
      </p:pic>
      <p:pic>
        <p:nvPicPr>
          <p:cNvPr id="2050" name="Picture 2" descr="Image result for zenodo logo">
            <a:extLst>
              <a:ext uri="{FF2B5EF4-FFF2-40B4-BE49-F238E27FC236}">
                <a16:creationId xmlns="" xmlns:a16="http://schemas.microsoft.com/office/drawing/2014/main" id="{02AB8FA2-D7B4-4207-9FD3-47B34DDCC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293" y="4746968"/>
            <a:ext cx="2011680" cy="80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2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70826A37-D7E3-4528-A5FD-6B9C738B1806}"/>
              </a:ext>
            </a:extLst>
          </p:cNvPr>
          <p:cNvCxnSpPr>
            <a:cxnSpLocks/>
          </p:cNvCxnSpPr>
          <p:nvPr/>
        </p:nvCxnSpPr>
        <p:spPr>
          <a:xfrm>
            <a:off x="529701" y="6447934"/>
            <a:ext cx="11132598" cy="0"/>
          </a:xfrm>
          <a:prstGeom prst="line">
            <a:avLst/>
          </a:prstGeom>
          <a:ln w="2857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2">
            <a:extLst>
              <a:ext uri="{FF2B5EF4-FFF2-40B4-BE49-F238E27FC236}">
                <a16:creationId xmlns="" xmlns:a16="http://schemas.microsoft.com/office/drawing/2014/main" id="{58A3FBBD-C02A-4F0C-91CF-C57A3DB0F58A}"/>
              </a:ext>
            </a:extLst>
          </p:cNvPr>
          <p:cNvSpPr txBox="1">
            <a:spLocks/>
          </p:cNvSpPr>
          <p:nvPr/>
        </p:nvSpPr>
        <p:spPr>
          <a:xfrm>
            <a:off x="529701" y="410065"/>
            <a:ext cx="11132598" cy="7512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/>
              <a:t>Wikipedia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D055290-1CC1-457D-8388-B481C7C7D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" y="1927953"/>
            <a:ext cx="10908792" cy="2663240"/>
          </a:xfrm>
          <a:prstGeom prst="rect">
            <a:avLst/>
          </a:prstGeom>
        </p:spPr>
      </p:pic>
      <p:sp>
        <p:nvSpPr>
          <p:cNvPr id="15" name="Title 2">
            <a:extLst>
              <a:ext uri="{FF2B5EF4-FFF2-40B4-BE49-F238E27FC236}">
                <a16:creationId xmlns="" xmlns:a16="http://schemas.microsoft.com/office/drawing/2014/main" id="{E2C5C682-7574-4E16-A3B2-11568A0AEC29}"/>
              </a:ext>
            </a:extLst>
          </p:cNvPr>
          <p:cNvSpPr txBox="1">
            <a:spLocks/>
          </p:cNvSpPr>
          <p:nvPr/>
        </p:nvSpPr>
        <p:spPr>
          <a:xfrm>
            <a:off x="204395" y="1307498"/>
            <a:ext cx="4490775" cy="341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111111"/>
              </a:buClr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 of S&amp;P500 Companies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9843F40-F756-4B7F-B94B-DF9A6B5A184D}"/>
              </a:ext>
            </a:extLst>
          </p:cNvPr>
          <p:cNvSpPr txBox="1"/>
          <p:nvPr/>
        </p:nvSpPr>
        <p:spPr>
          <a:xfrm>
            <a:off x="10271760" y="6454522"/>
            <a:ext cx="155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Data Sources</a:t>
            </a:r>
          </a:p>
        </p:txBody>
      </p:sp>
      <p:sp>
        <p:nvSpPr>
          <p:cNvPr id="7" name="Title 2">
            <a:extLst>
              <a:ext uri="{FF2B5EF4-FFF2-40B4-BE49-F238E27FC236}">
                <a16:creationId xmlns="" xmlns:a16="http://schemas.microsoft.com/office/drawing/2014/main" id="{B28195CE-2D58-4E97-80DE-97E114D5EC9F}"/>
              </a:ext>
            </a:extLst>
          </p:cNvPr>
          <p:cNvSpPr txBox="1">
            <a:spLocks/>
          </p:cNvSpPr>
          <p:nvPr/>
        </p:nvSpPr>
        <p:spPr>
          <a:xfrm>
            <a:off x="529702" y="4871855"/>
            <a:ext cx="1610384" cy="507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111111"/>
              </a:buClr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3D972B3-49A0-4D6A-8477-4ADFC3134265}"/>
              </a:ext>
            </a:extLst>
          </p:cNvPr>
          <p:cNvSpPr/>
          <p:nvPr/>
        </p:nvSpPr>
        <p:spPr>
          <a:xfrm>
            <a:off x="10017903" y="2737142"/>
            <a:ext cx="1473201" cy="19685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0450C66-5179-4E45-942D-ED4DFBCA85CF}"/>
              </a:ext>
            </a:extLst>
          </p:cNvPr>
          <p:cNvSpPr/>
          <p:nvPr/>
        </p:nvSpPr>
        <p:spPr>
          <a:xfrm>
            <a:off x="2987183" y="1951088"/>
            <a:ext cx="609600" cy="264010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69BB04B-0B3B-4550-B37E-4483FB427613}"/>
              </a:ext>
            </a:extLst>
          </p:cNvPr>
          <p:cNvSpPr txBox="1"/>
          <p:nvPr/>
        </p:nvSpPr>
        <p:spPr>
          <a:xfrm>
            <a:off x="529701" y="58972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0"/>
              </a:spcBef>
              <a:buClr>
                <a:srgbClr val="11111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Irrelevant Columns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CCC30F3-C097-4749-9C98-1928A829F856}"/>
              </a:ext>
            </a:extLst>
          </p:cNvPr>
          <p:cNvSpPr txBox="1"/>
          <p:nvPr/>
        </p:nvSpPr>
        <p:spPr>
          <a:xfrm>
            <a:off x="529701" y="54059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lnSpc>
                <a:spcPct val="90000"/>
              </a:lnSpc>
              <a:spcBef>
                <a:spcPct val="0"/>
              </a:spcBef>
              <a:buClr>
                <a:srgbClr val="111111"/>
              </a:buClr>
              <a:buFont typeface="Arial" panose="020B0604020202020204" pitchFamily="34" charset="0"/>
              <a:buChar char="•"/>
              <a:defRPr sz="3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Multiple values in the same cell</a:t>
            </a:r>
          </a:p>
        </p:txBody>
      </p:sp>
    </p:spTree>
    <p:extLst>
      <p:ext uri="{BB962C8B-B14F-4D97-AF65-F5344CB8AC3E}">
        <p14:creationId xmlns:p14="http://schemas.microsoft.com/office/powerpoint/2010/main" val="383673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10" grpId="0" animBg="1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="" xmlns:a16="http://schemas.microsoft.com/office/drawing/2014/main" id="{5E620FFA-02F1-4E18-A77E-A3ADBFFDCF35}"/>
              </a:ext>
            </a:extLst>
          </p:cNvPr>
          <p:cNvSpPr txBox="1">
            <a:spLocks/>
          </p:cNvSpPr>
          <p:nvPr/>
        </p:nvSpPr>
        <p:spPr>
          <a:xfrm>
            <a:off x="447730" y="1350764"/>
            <a:ext cx="6096000" cy="2641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111111"/>
              </a:buClr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S&amp;P500 Market Change (1999 – Present)</a:t>
            </a:r>
          </a:p>
        </p:txBody>
      </p:sp>
      <p:sp>
        <p:nvSpPr>
          <p:cNvPr id="5" name="Title 2">
            <a:extLst>
              <a:ext uri="{FF2B5EF4-FFF2-40B4-BE49-F238E27FC236}">
                <a16:creationId xmlns="" xmlns:a16="http://schemas.microsoft.com/office/drawing/2014/main" id="{58A3FBBD-C02A-4F0C-91CF-C57A3DB0F58A}"/>
              </a:ext>
            </a:extLst>
          </p:cNvPr>
          <p:cNvSpPr txBox="1">
            <a:spLocks/>
          </p:cNvSpPr>
          <p:nvPr/>
        </p:nvSpPr>
        <p:spPr>
          <a:xfrm>
            <a:off x="529701" y="410065"/>
            <a:ext cx="11132598" cy="7512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/>
              <a:t>Wikipedia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8F8CD28-A35F-4E74-BB92-F67A1A86C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49" y="1753387"/>
            <a:ext cx="10906502" cy="28563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212E13C8-2FAF-425A-BED2-FB42BA8AC088}"/>
              </a:ext>
            </a:extLst>
          </p:cNvPr>
          <p:cNvCxnSpPr>
            <a:cxnSpLocks/>
          </p:cNvCxnSpPr>
          <p:nvPr/>
        </p:nvCxnSpPr>
        <p:spPr>
          <a:xfrm>
            <a:off x="529701" y="6447934"/>
            <a:ext cx="11132598" cy="0"/>
          </a:xfrm>
          <a:prstGeom prst="line">
            <a:avLst/>
          </a:prstGeom>
          <a:ln w="2857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15F172A-8E1D-40EF-B8E7-32941319E81F}"/>
              </a:ext>
            </a:extLst>
          </p:cNvPr>
          <p:cNvSpPr txBox="1"/>
          <p:nvPr/>
        </p:nvSpPr>
        <p:spPr>
          <a:xfrm>
            <a:off x="10271760" y="6454522"/>
            <a:ext cx="155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Data 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A168986-5248-4F7B-81D9-74972DC05820}"/>
              </a:ext>
            </a:extLst>
          </p:cNvPr>
          <p:cNvSpPr txBox="1"/>
          <p:nvPr/>
        </p:nvSpPr>
        <p:spPr>
          <a:xfrm>
            <a:off x="529700" y="58972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0"/>
              </a:spcBef>
              <a:buClr>
                <a:srgbClr val="11111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Inconsistent Date Format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2503775-B036-47C7-97CC-FDA4E4014C95}"/>
              </a:ext>
            </a:extLst>
          </p:cNvPr>
          <p:cNvSpPr txBox="1"/>
          <p:nvPr/>
        </p:nvSpPr>
        <p:spPr>
          <a:xfrm>
            <a:off x="529700" y="5405978"/>
            <a:ext cx="8085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lnSpc>
                <a:spcPct val="90000"/>
              </a:lnSpc>
              <a:spcBef>
                <a:spcPct val="0"/>
              </a:spcBef>
              <a:buClr>
                <a:srgbClr val="111111"/>
              </a:buClr>
              <a:buFont typeface="Arial" panose="020B0604020202020204" pitchFamily="34" charset="0"/>
              <a:buChar char="•"/>
              <a:defRPr sz="3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Reasons as sentences are not easy to work with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B4D54195-10FF-4292-870F-2746137C376C}"/>
              </a:ext>
            </a:extLst>
          </p:cNvPr>
          <p:cNvSpPr/>
          <p:nvPr/>
        </p:nvSpPr>
        <p:spPr>
          <a:xfrm>
            <a:off x="5599448" y="2197980"/>
            <a:ext cx="5932059" cy="241171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B3F30CD-5416-4E4E-B330-DE72F4085B70}"/>
              </a:ext>
            </a:extLst>
          </p:cNvPr>
          <p:cNvSpPr/>
          <p:nvPr/>
        </p:nvSpPr>
        <p:spPr>
          <a:xfrm>
            <a:off x="642749" y="2171658"/>
            <a:ext cx="841900" cy="241171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="" xmlns:a16="http://schemas.microsoft.com/office/drawing/2014/main" id="{150635D9-C175-41F0-812B-B1C6EBBD6CC4}"/>
              </a:ext>
            </a:extLst>
          </p:cNvPr>
          <p:cNvSpPr txBox="1">
            <a:spLocks/>
          </p:cNvSpPr>
          <p:nvPr/>
        </p:nvSpPr>
        <p:spPr>
          <a:xfrm>
            <a:off x="529701" y="4871855"/>
            <a:ext cx="5932059" cy="507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111111"/>
              </a:buClr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27519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="" xmlns:a16="http://schemas.microsoft.com/office/drawing/2014/main" id="{58A3FBBD-C02A-4F0C-91CF-C57A3DB0F58A}"/>
              </a:ext>
            </a:extLst>
          </p:cNvPr>
          <p:cNvSpPr txBox="1">
            <a:spLocks/>
          </p:cNvSpPr>
          <p:nvPr/>
        </p:nvSpPr>
        <p:spPr>
          <a:xfrm>
            <a:off x="529701" y="410065"/>
            <a:ext cx="11132598" cy="7512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/>
              <a:t>Kaggle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8A143E2D-4D44-4F69-A8C8-D770E496A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80065"/>
              </p:ext>
            </p:extLst>
          </p:nvPr>
        </p:nvGraphicFramePr>
        <p:xfrm>
          <a:off x="605712" y="2050044"/>
          <a:ext cx="11132597" cy="2482215"/>
        </p:xfrm>
        <a:graphic>
          <a:graphicData uri="http://schemas.openxmlformats.org/drawingml/2006/table">
            <a:tbl>
              <a:tblPr/>
              <a:tblGrid>
                <a:gridCol w="1590371">
                  <a:extLst>
                    <a:ext uri="{9D8B030D-6E8A-4147-A177-3AD203B41FA5}">
                      <a16:colId xmlns="" xmlns:a16="http://schemas.microsoft.com/office/drawing/2014/main" val="2453163387"/>
                    </a:ext>
                  </a:extLst>
                </a:gridCol>
                <a:gridCol w="1590371">
                  <a:extLst>
                    <a:ext uri="{9D8B030D-6E8A-4147-A177-3AD203B41FA5}">
                      <a16:colId xmlns="" xmlns:a16="http://schemas.microsoft.com/office/drawing/2014/main" val="1195565609"/>
                    </a:ext>
                  </a:extLst>
                </a:gridCol>
                <a:gridCol w="1590371">
                  <a:extLst>
                    <a:ext uri="{9D8B030D-6E8A-4147-A177-3AD203B41FA5}">
                      <a16:colId xmlns="" xmlns:a16="http://schemas.microsoft.com/office/drawing/2014/main" val="1363411317"/>
                    </a:ext>
                  </a:extLst>
                </a:gridCol>
                <a:gridCol w="1590371">
                  <a:extLst>
                    <a:ext uri="{9D8B030D-6E8A-4147-A177-3AD203B41FA5}">
                      <a16:colId xmlns="" xmlns:a16="http://schemas.microsoft.com/office/drawing/2014/main" val="959359510"/>
                    </a:ext>
                  </a:extLst>
                </a:gridCol>
                <a:gridCol w="1590371">
                  <a:extLst>
                    <a:ext uri="{9D8B030D-6E8A-4147-A177-3AD203B41FA5}">
                      <a16:colId xmlns="" xmlns:a16="http://schemas.microsoft.com/office/drawing/2014/main" val="2673386618"/>
                    </a:ext>
                  </a:extLst>
                </a:gridCol>
                <a:gridCol w="1590371">
                  <a:extLst>
                    <a:ext uri="{9D8B030D-6E8A-4147-A177-3AD203B41FA5}">
                      <a16:colId xmlns="" xmlns:a16="http://schemas.microsoft.com/office/drawing/2014/main" val="3421494718"/>
                    </a:ext>
                  </a:extLst>
                </a:gridCol>
                <a:gridCol w="1590371">
                  <a:extLst>
                    <a:ext uri="{9D8B030D-6E8A-4147-A177-3AD203B41FA5}">
                      <a16:colId xmlns="" xmlns:a16="http://schemas.microsoft.com/office/drawing/2014/main" val="13742885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0720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08-02-13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8407500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161103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11-02-13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25753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12-02-13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8126000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706627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13-02-13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10259500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090596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14-02-13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31879900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959933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15-02-13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15628000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585678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19-02-13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11354400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336692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20-02-13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14725200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820333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21-02-13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11922100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86609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22-02-13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6071400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26222373"/>
                  </a:ext>
                </a:extLst>
              </a:tr>
            </a:tbl>
          </a:graphicData>
        </a:graphic>
      </p:graphicFrame>
      <p:sp>
        <p:nvSpPr>
          <p:cNvPr id="8" name="Title 2">
            <a:extLst>
              <a:ext uri="{FF2B5EF4-FFF2-40B4-BE49-F238E27FC236}">
                <a16:creationId xmlns="" xmlns:a16="http://schemas.microsoft.com/office/drawing/2014/main" id="{498E0023-4A5D-46B3-89AD-475119B7CABF}"/>
              </a:ext>
            </a:extLst>
          </p:cNvPr>
          <p:cNvSpPr txBox="1">
            <a:spLocks/>
          </p:cNvSpPr>
          <p:nvPr/>
        </p:nvSpPr>
        <p:spPr>
          <a:xfrm>
            <a:off x="529700" y="5032774"/>
            <a:ext cx="10676780" cy="1247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111111"/>
                </a:solidFill>
                <a:effectLst/>
              </a:rPr>
              <a:t>No challenges found as the dataset is c</a:t>
            </a:r>
            <a:r>
              <a:rPr lang="en-US" sz="2000" dirty="0">
                <a:solidFill>
                  <a:srgbClr val="111111"/>
                </a:solidFill>
              </a:rPr>
              <a:t>lean and well-structured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111111"/>
                </a:solidFill>
                <a:effectLst/>
              </a:rPr>
              <a:t>Open, High, Low and Close are in USD</a:t>
            </a:r>
          </a:p>
        </p:txBody>
      </p:sp>
      <p:sp>
        <p:nvSpPr>
          <p:cNvPr id="12" name="Title 2">
            <a:extLst>
              <a:ext uri="{FF2B5EF4-FFF2-40B4-BE49-F238E27FC236}">
                <a16:creationId xmlns="" xmlns:a16="http://schemas.microsoft.com/office/drawing/2014/main" id="{02F784F3-72F8-4CF7-929A-EF7D01C7E3BF}"/>
              </a:ext>
            </a:extLst>
          </p:cNvPr>
          <p:cNvSpPr txBox="1">
            <a:spLocks/>
          </p:cNvSpPr>
          <p:nvPr/>
        </p:nvSpPr>
        <p:spPr>
          <a:xfrm>
            <a:off x="529700" y="1328589"/>
            <a:ext cx="4457917" cy="2209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11111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Daily Stock Measurements (2013 – 2018)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8724CCF6-CCD6-4279-840D-13CFC74D2EC2}"/>
              </a:ext>
            </a:extLst>
          </p:cNvPr>
          <p:cNvCxnSpPr>
            <a:cxnSpLocks/>
          </p:cNvCxnSpPr>
          <p:nvPr/>
        </p:nvCxnSpPr>
        <p:spPr>
          <a:xfrm>
            <a:off x="529701" y="6447934"/>
            <a:ext cx="11132598" cy="0"/>
          </a:xfrm>
          <a:prstGeom prst="line">
            <a:avLst/>
          </a:prstGeom>
          <a:ln w="2857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BDEAAAF-CFC1-4D5F-9E83-DEA0CDF127CF}"/>
              </a:ext>
            </a:extLst>
          </p:cNvPr>
          <p:cNvSpPr txBox="1"/>
          <p:nvPr/>
        </p:nvSpPr>
        <p:spPr>
          <a:xfrm>
            <a:off x="10271760" y="6454522"/>
            <a:ext cx="155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239604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="" xmlns:a16="http://schemas.microsoft.com/office/drawing/2014/main" id="{58A3FBBD-C02A-4F0C-91CF-C57A3DB0F58A}"/>
              </a:ext>
            </a:extLst>
          </p:cNvPr>
          <p:cNvSpPr txBox="1">
            <a:spLocks/>
          </p:cNvSpPr>
          <p:nvPr/>
        </p:nvSpPr>
        <p:spPr>
          <a:xfrm>
            <a:off x="529701" y="297771"/>
            <a:ext cx="11132598" cy="7512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/>
              <a:t>DataHub</a:t>
            </a:r>
          </a:p>
        </p:txBody>
      </p:sp>
      <p:sp>
        <p:nvSpPr>
          <p:cNvPr id="12" name="Title 2">
            <a:extLst>
              <a:ext uri="{FF2B5EF4-FFF2-40B4-BE49-F238E27FC236}">
                <a16:creationId xmlns="" xmlns:a16="http://schemas.microsoft.com/office/drawing/2014/main" id="{02F784F3-72F8-4CF7-929A-EF7D01C7E3BF}"/>
              </a:ext>
            </a:extLst>
          </p:cNvPr>
          <p:cNvSpPr txBox="1">
            <a:spLocks/>
          </p:cNvSpPr>
          <p:nvPr/>
        </p:nvSpPr>
        <p:spPr>
          <a:xfrm>
            <a:off x="276643" y="1027569"/>
            <a:ext cx="3693508" cy="2378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111111"/>
              </a:buClr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Yearly Stock Measurements (2014)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27E1AC23-E786-4E95-9EDE-C4B51BBDF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693975"/>
              </p:ext>
            </p:extLst>
          </p:nvPr>
        </p:nvGraphicFramePr>
        <p:xfrm>
          <a:off x="364057" y="1298692"/>
          <a:ext cx="11534087" cy="1682514"/>
        </p:xfrm>
        <a:graphic>
          <a:graphicData uri="http://schemas.openxmlformats.org/drawingml/2006/table">
            <a:tbl>
              <a:tblPr/>
              <a:tblGrid>
                <a:gridCol w="773643">
                  <a:extLst>
                    <a:ext uri="{9D8B030D-6E8A-4147-A177-3AD203B41FA5}">
                      <a16:colId xmlns="" xmlns:a16="http://schemas.microsoft.com/office/drawing/2014/main" val="3147481684"/>
                    </a:ext>
                  </a:extLst>
                </a:gridCol>
                <a:gridCol w="852062">
                  <a:extLst>
                    <a:ext uri="{9D8B030D-6E8A-4147-A177-3AD203B41FA5}">
                      <a16:colId xmlns="" xmlns:a16="http://schemas.microsoft.com/office/drawing/2014/main" val="2616607304"/>
                    </a:ext>
                  </a:extLst>
                </a:gridCol>
                <a:gridCol w="670161">
                  <a:extLst>
                    <a:ext uri="{9D8B030D-6E8A-4147-A177-3AD203B41FA5}">
                      <a16:colId xmlns="" xmlns:a16="http://schemas.microsoft.com/office/drawing/2014/main" val="156419975"/>
                    </a:ext>
                  </a:extLst>
                </a:gridCol>
                <a:gridCol w="990493">
                  <a:extLst>
                    <a:ext uri="{9D8B030D-6E8A-4147-A177-3AD203B41FA5}">
                      <a16:colId xmlns="" xmlns:a16="http://schemas.microsoft.com/office/drawing/2014/main" val="169746426"/>
                    </a:ext>
                  </a:extLst>
                </a:gridCol>
                <a:gridCol w="781547">
                  <a:extLst>
                    <a:ext uri="{9D8B030D-6E8A-4147-A177-3AD203B41FA5}">
                      <a16:colId xmlns="" xmlns:a16="http://schemas.microsoft.com/office/drawing/2014/main" val="805532948"/>
                    </a:ext>
                  </a:extLst>
                </a:gridCol>
                <a:gridCol w="1030100">
                  <a:extLst>
                    <a:ext uri="{9D8B030D-6E8A-4147-A177-3AD203B41FA5}">
                      <a16:colId xmlns="" xmlns:a16="http://schemas.microsoft.com/office/drawing/2014/main" val="648702922"/>
                    </a:ext>
                  </a:extLst>
                </a:gridCol>
                <a:gridCol w="714148">
                  <a:extLst>
                    <a:ext uri="{9D8B030D-6E8A-4147-A177-3AD203B41FA5}">
                      <a16:colId xmlns="" xmlns:a16="http://schemas.microsoft.com/office/drawing/2014/main" val="286630772"/>
                    </a:ext>
                  </a:extLst>
                </a:gridCol>
                <a:gridCol w="799678">
                  <a:extLst>
                    <a:ext uri="{9D8B030D-6E8A-4147-A177-3AD203B41FA5}">
                      <a16:colId xmlns="" xmlns:a16="http://schemas.microsoft.com/office/drawing/2014/main" val="1851019694"/>
                    </a:ext>
                  </a:extLst>
                </a:gridCol>
                <a:gridCol w="794619">
                  <a:extLst>
                    <a:ext uri="{9D8B030D-6E8A-4147-A177-3AD203B41FA5}">
                      <a16:colId xmlns="" xmlns:a16="http://schemas.microsoft.com/office/drawing/2014/main" val="2927591772"/>
                    </a:ext>
                  </a:extLst>
                </a:gridCol>
                <a:gridCol w="929907">
                  <a:extLst>
                    <a:ext uri="{9D8B030D-6E8A-4147-A177-3AD203B41FA5}">
                      <a16:colId xmlns="" xmlns:a16="http://schemas.microsoft.com/office/drawing/2014/main" val="3132921463"/>
                    </a:ext>
                  </a:extLst>
                </a:gridCol>
                <a:gridCol w="715606">
                  <a:extLst>
                    <a:ext uri="{9D8B030D-6E8A-4147-A177-3AD203B41FA5}">
                      <a16:colId xmlns="" xmlns:a16="http://schemas.microsoft.com/office/drawing/2014/main" val="528933417"/>
                    </a:ext>
                  </a:extLst>
                </a:gridCol>
                <a:gridCol w="725040">
                  <a:extLst>
                    <a:ext uri="{9D8B030D-6E8A-4147-A177-3AD203B41FA5}">
                      <a16:colId xmlns="" xmlns:a16="http://schemas.microsoft.com/office/drawing/2014/main" val="2224160738"/>
                    </a:ext>
                  </a:extLst>
                </a:gridCol>
                <a:gridCol w="1757083">
                  <a:extLst>
                    <a:ext uri="{9D8B030D-6E8A-4147-A177-3AD203B41FA5}">
                      <a16:colId xmlns="" xmlns:a16="http://schemas.microsoft.com/office/drawing/2014/main" val="1111332892"/>
                    </a:ext>
                  </a:extLst>
                </a:gridCol>
              </a:tblGrid>
              <a:tr h="245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Sector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Price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Price/Earnings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Dividend Yield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Earnings/Share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 Week Low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 Week High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Market Cap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EBITDA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Price/Sales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Price/Book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SEC Filings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95247552"/>
                  </a:ext>
                </a:extLst>
              </a:tr>
              <a:tr h="509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3M Company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Industrials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222.89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24.31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2.3328617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7.92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259.77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175.49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1.38721E+11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9048000000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4.3902707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11.34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http://www.sec.gov/cgi-bin/browse-edgar?action=getcompany&amp;CIK=MMM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97892979"/>
                  </a:ext>
                </a:extLst>
              </a:tr>
              <a:tr h="509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A.O. Smith Corp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Industrials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60.24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27.76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1.1479592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68.39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48.925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10783419933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601000000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3.5754826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6.35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http://www.sec.gov/cgi-bin/browse-edgar?action=getcompany&amp;CIK=AOS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0098667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CA0F269C-B6E6-4EAF-AC25-396D79185C76}"/>
              </a:ext>
            </a:extLst>
          </p:cNvPr>
          <p:cNvCxnSpPr>
            <a:cxnSpLocks/>
          </p:cNvCxnSpPr>
          <p:nvPr/>
        </p:nvCxnSpPr>
        <p:spPr>
          <a:xfrm>
            <a:off x="529701" y="6447934"/>
            <a:ext cx="11132598" cy="0"/>
          </a:xfrm>
          <a:prstGeom prst="line">
            <a:avLst/>
          </a:prstGeom>
          <a:ln w="2857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2B829C0-B17B-4D7A-86A8-5E5B264A0247}"/>
              </a:ext>
            </a:extLst>
          </p:cNvPr>
          <p:cNvSpPr txBox="1"/>
          <p:nvPr/>
        </p:nvSpPr>
        <p:spPr>
          <a:xfrm>
            <a:off x="10271760" y="6454522"/>
            <a:ext cx="155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Data Sources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B103B758-7948-44ED-A27B-C0FD3A48B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33966"/>
              </p:ext>
            </p:extLst>
          </p:nvPr>
        </p:nvGraphicFramePr>
        <p:xfrm>
          <a:off x="433324" y="3424330"/>
          <a:ext cx="11395555" cy="1585163"/>
        </p:xfrm>
        <a:graphic>
          <a:graphicData uri="http://schemas.openxmlformats.org/drawingml/2006/table">
            <a:tbl>
              <a:tblPr/>
              <a:tblGrid>
                <a:gridCol w="639487">
                  <a:extLst>
                    <a:ext uri="{9D8B030D-6E8A-4147-A177-3AD203B41FA5}">
                      <a16:colId xmlns="" xmlns:a16="http://schemas.microsoft.com/office/drawing/2014/main" val="4043436998"/>
                    </a:ext>
                  </a:extLst>
                </a:gridCol>
                <a:gridCol w="764876">
                  <a:extLst>
                    <a:ext uri="{9D8B030D-6E8A-4147-A177-3AD203B41FA5}">
                      <a16:colId xmlns="" xmlns:a16="http://schemas.microsoft.com/office/drawing/2014/main" val="14608282"/>
                    </a:ext>
                  </a:extLst>
                </a:gridCol>
                <a:gridCol w="1023022">
                  <a:extLst>
                    <a:ext uri="{9D8B030D-6E8A-4147-A177-3AD203B41FA5}">
                      <a16:colId xmlns="" xmlns:a16="http://schemas.microsoft.com/office/drawing/2014/main" val="1246710027"/>
                    </a:ext>
                  </a:extLst>
                </a:gridCol>
                <a:gridCol w="707511">
                  <a:extLst>
                    <a:ext uri="{9D8B030D-6E8A-4147-A177-3AD203B41FA5}">
                      <a16:colId xmlns="" xmlns:a16="http://schemas.microsoft.com/office/drawing/2014/main" val="1594867970"/>
                    </a:ext>
                  </a:extLst>
                </a:gridCol>
                <a:gridCol w="611901">
                  <a:extLst>
                    <a:ext uri="{9D8B030D-6E8A-4147-A177-3AD203B41FA5}">
                      <a16:colId xmlns="" xmlns:a16="http://schemas.microsoft.com/office/drawing/2014/main" val="2452926967"/>
                    </a:ext>
                  </a:extLst>
                </a:gridCol>
                <a:gridCol w="841364">
                  <a:extLst>
                    <a:ext uri="{9D8B030D-6E8A-4147-A177-3AD203B41FA5}">
                      <a16:colId xmlns="" xmlns:a16="http://schemas.microsoft.com/office/drawing/2014/main" val="3709638578"/>
                    </a:ext>
                  </a:extLst>
                </a:gridCol>
                <a:gridCol w="1003899">
                  <a:extLst>
                    <a:ext uri="{9D8B030D-6E8A-4147-A177-3AD203B41FA5}">
                      <a16:colId xmlns="" xmlns:a16="http://schemas.microsoft.com/office/drawing/2014/main" val="2928894205"/>
                    </a:ext>
                  </a:extLst>
                </a:gridCol>
                <a:gridCol w="650676">
                  <a:extLst>
                    <a:ext uri="{9D8B030D-6E8A-4147-A177-3AD203B41FA5}">
                      <a16:colId xmlns="" xmlns:a16="http://schemas.microsoft.com/office/drawing/2014/main" val="69517660"/>
                    </a:ext>
                  </a:extLst>
                </a:gridCol>
                <a:gridCol w="1003368">
                  <a:extLst>
                    <a:ext uri="{9D8B030D-6E8A-4147-A177-3AD203B41FA5}">
                      <a16:colId xmlns="" xmlns:a16="http://schemas.microsoft.com/office/drawing/2014/main" val="711191777"/>
                    </a:ext>
                  </a:extLst>
                </a:gridCol>
                <a:gridCol w="1242923">
                  <a:extLst>
                    <a:ext uri="{9D8B030D-6E8A-4147-A177-3AD203B41FA5}">
                      <a16:colId xmlns="" xmlns:a16="http://schemas.microsoft.com/office/drawing/2014/main" val="4139168553"/>
                    </a:ext>
                  </a:extLst>
                </a:gridCol>
                <a:gridCol w="860486">
                  <a:extLst>
                    <a:ext uri="{9D8B030D-6E8A-4147-A177-3AD203B41FA5}">
                      <a16:colId xmlns="" xmlns:a16="http://schemas.microsoft.com/office/drawing/2014/main" val="2712582758"/>
                    </a:ext>
                  </a:extLst>
                </a:gridCol>
                <a:gridCol w="774436">
                  <a:extLst>
                    <a:ext uri="{9D8B030D-6E8A-4147-A177-3AD203B41FA5}">
                      <a16:colId xmlns="" xmlns:a16="http://schemas.microsoft.com/office/drawing/2014/main" val="3907363730"/>
                    </a:ext>
                  </a:extLst>
                </a:gridCol>
                <a:gridCol w="611901">
                  <a:extLst>
                    <a:ext uri="{9D8B030D-6E8A-4147-A177-3AD203B41FA5}">
                      <a16:colId xmlns="" xmlns:a16="http://schemas.microsoft.com/office/drawing/2014/main" val="2543923742"/>
                    </a:ext>
                  </a:extLst>
                </a:gridCol>
                <a:gridCol w="659705">
                  <a:extLst>
                    <a:ext uri="{9D8B030D-6E8A-4147-A177-3AD203B41FA5}">
                      <a16:colId xmlns="" xmlns:a16="http://schemas.microsoft.com/office/drawing/2014/main" val="1399477816"/>
                    </a:ext>
                  </a:extLst>
                </a:gridCol>
              </a:tblGrid>
              <a:tr h="3961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Company Symbol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Company Name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GICS Sector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Price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Dividend Yield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Price To Earnings Ratio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Earnings Per Share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Book Value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Week 52 Low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Week 52 High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Market Cap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EBITDA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Price To Sales Ratio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Price To Book Ratio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1754046"/>
                  </a:ext>
                </a:extLst>
              </a:tr>
              <a:tr h="550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MMM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3M Company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Industrials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189.09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2.48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23.17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8.16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17.26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158.28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190.54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112.74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8.7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3.74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10.95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30836100"/>
                  </a:ext>
                </a:extLst>
              </a:tr>
              <a:tr h="550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ABT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Abbott Laboratories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Health Care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2.34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48.03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13.94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36.76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45.83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77.76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4.59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3.74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3.24</a:t>
                      </a:r>
                    </a:p>
                  </a:txBody>
                  <a:tcPr marL="4791" marR="4791" marT="47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04831704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="" xmlns:a16="http://schemas.microsoft.com/office/drawing/2014/main" id="{EB419A39-AC59-430E-9CFC-0E0CE7B174B9}"/>
              </a:ext>
            </a:extLst>
          </p:cNvPr>
          <p:cNvSpPr txBox="1">
            <a:spLocks/>
          </p:cNvSpPr>
          <p:nvPr/>
        </p:nvSpPr>
        <p:spPr>
          <a:xfrm>
            <a:off x="529701" y="5064359"/>
            <a:ext cx="5932059" cy="507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111111"/>
              </a:buClr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Challenges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741E9F3-2148-49C4-BEB5-0BB79F6411FE}"/>
              </a:ext>
            </a:extLst>
          </p:cNvPr>
          <p:cNvSpPr txBox="1"/>
          <p:nvPr/>
        </p:nvSpPr>
        <p:spPr>
          <a:xfrm>
            <a:off x="529700" y="5961935"/>
            <a:ext cx="11132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0"/>
              </a:spcBef>
              <a:buClr>
                <a:srgbClr val="11111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EBITDA and Market Cap are expressed differently in 2014 and 2017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D9442C8-9DC7-4296-9119-869B2D44038C}"/>
              </a:ext>
            </a:extLst>
          </p:cNvPr>
          <p:cNvSpPr txBox="1"/>
          <p:nvPr/>
        </p:nvSpPr>
        <p:spPr>
          <a:xfrm>
            <a:off x="529700" y="5582440"/>
            <a:ext cx="8085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lnSpc>
                <a:spcPct val="90000"/>
              </a:lnSpc>
              <a:spcBef>
                <a:spcPct val="0"/>
              </a:spcBef>
              <a:buClr>
                <a:srgbClr val="111111"/>
              </a:buClr>
              <a:buFont typeface="Arial" panose="020B0604020202020204" pitchFamily="34" charset="0"/>
              <a:buChar char="•"/>
              <a:defRPr sz="3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Data for 2015 and 2016 is missing</a:t>
            </a:r>
          </a:p>
        </p:txBody>
      </p:sp>
      <p:sp>
        <p:nvSpPr>
          <p:cNvPr id="14" name="Title 2">
            <a:extLst>
              <a:ext uri="{FF2B5EF4-FFF2-40B4-BE49-F238E27FC236}">
                <a16:creationId xmlns="" xmlns:a16="http://schemas.microsoft.com/office/drawing/2014/main" id="{02F784F3-72F8-4CF7-929A-EF7D01C7E3BF}"/>
              </a:ext>
            </a:extLst>
          </p:cNvPr>
          <p:cNvSpPr txBox="1">
            <a:spLocks/>
          </p:cNvSpPr>
          <p:nvPr/>
        </p:nvSpPr>
        <p:spPr>
          <a:xfrm>
            <a:off x="314481" y="3089510"/>
            <a:ext cx="3693508" cy="2378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111111"/>
              </a:buClr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Yearly Stock Measurements (2017)</a:t>
            </a:r>
          </a:p>
        </p:txBody>
      </p:sp>
    </p:spTree>
    <p:extLst>
      <p:ext uri="{BB962C8B-B14F-4D97-AF65-F5344CB8AC3E}">
        <p14:creationId xmlns:p14="http://schemas.microsoft.com/office/powerpoint/2010/main" val="305132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xmlns="" id="{58A3FBBD-C02A-4F0C-91CF-C57A3DB0F58A}"/>
              </a:ext>
            </a:extLst>
          </p:cNvPr>
          <p:cNvSpPr txBox="1">
            <a:spLocks/>
          </p:cNvSpPr>
          <p:nvPr/>
        </p:nvSpPr>
        <p:spPr>
          <a:xfrm>
            <a:off x="529701" y="297771"/>
            <a:ext cx="11132598" cy="7512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/>
              <a:t>DataHub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xmlns="" id="{02F784F3-72F8-4CF7-929A-EF7D01C7E3BF}"/>
              </a:ext>
            </a:extLst>
          </p:cNvPr>
          <p:cNvSpPr txBox="1">
            <a:spLocks/>
          </p:cNvSpPr>
          <p:nvPr/>
        </p:nvSpPr>
        <p:spPr>
          <a:xfrm>
            <a:off x="146014" y="1592970"/>
            <a:ext cx="3943665" cy="288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11111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Fabrication for 2015 and 2016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CA0F269C-B6E6-4EAF-AC25-396D79185C76}"/>
              </a:ext>
            </a:extLst>
          </p:cNvPr>
          <p:cNvCxnSpPr>
            <a:cxnSpLocks/>
          </p:cNvCxnSpPr>
          <p:nvPr/>
        </p:nvCxnSpPr>
        <p:spPr>
          <a:xfrm>
            <a:off x="529701" y="6447934"/>
            <a:ext cx="11132598" cy="0"/>
          </a:xfrm>
          <a:prstGeom prst="line">
            <a:avLst/>
          </a:prstGeom>
          <a:ln w="2857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2B829C0-B17B-4D7A-86A8-5E5B264A0247}"/>
              </a:ext>
            </a:extLst>
          </p:cNvPr>
          <p:cNvSpPr txBox="1"/>
          <p:nvPr/>
        </p:nvSpPr>
        <p:spPr>
          <a:xfrm>
            <a:off x="10271760" y="6454522"/>
            <a:ext cx="155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Data 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0B8D9440-4E55-4BCF-A5EE-569FBEC875C4}"/>
                  </a:ext>
                </a:extLst>
              </p:cNvPr>
              <p:cNvSpPr txBox="1"/>
              <p:nvPr/>
            </p:nvSpPr>
            <p:spPr>
              <a:xfrm>
                <a:off x="0" y="2354636"/>
                <a:ext cx="6339224" cy="518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rgbClr val="EF8D4A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sz="1400" i="0">
                          <a:solidFill>
                            <a:srgbClr val="EF8D4A"/>
                          </a:solidFill>
                          <a:latin typeface="Cambria Math" panose="02040503050406030204" pitchFamily="18" charset="0"/>
                        </a:rPr>
                        <m:t>tatistic</m:t>
                      </m:r>
                      <m:r>
                        <a:rPr lang="en-US" sz="1400" i="0">
                          <a:solidFill>
                            <a:srgbClr val="EF8D4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i="0">
                          <a:solidFill>
                            <a:srgbClr val="EF8D4A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1400" i="0">
                          <a:solidFill>
                            <a:srgbClr val="EF8D4A"/>
                          </a:solidFill>
                          <a:latin typeface="Cambria Math" panose="02040503050406030204" pitchFamily="18" charset="0"/>
                        </a:rPr>
                        <m:t> 2015=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𝑟𝑎𝑛𝑑𝑜𝑚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𝑏𝑒𝑡𝑤𝑒𝑒𝑛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statistic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 2014,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Average</m:t>
                          </m:r>
                          <m:r>
                            <a:rPr lang="en-US" sz="14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(2014, 2017)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8D9440-4E55-4BCF-A5EE-569FBEC87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54636"/>
                <a:ext cx="6339224" cy="518283"/>
              </a:xfrm>
              <a:prstGeom prst="rect">
                <a:avLst/>
              </a:prstGeom>
              <a:blipFill>
                <a:blip r:embed="rId3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E2BB5F4-4A18-4F3C-92ED-BAB11093D96F}"/>
              </a:ext>
            </a:extLst>
          </p:cNvPr>
          <p:cNvGrpSpPr/>
          <p:nvPr/>
        </p:nvGrpSpPr>
        <p:grpSpPr>
          <a:xfrm>
            <a:off x="6523467" y="1631388"/>
            <a:ext cx="6030051" cy="4204644"/>
            <a:chOff x="5380109" y="1980550"/>
            <a:chExt cx="6282190" cy="4299663"/>
          </a:xfrm>
        </p:grpSpPr>
        <p:graphicFrame>
          <p:nvGraphicFramePr>
            <p:cNvPr id="47" name="Chart 46">
              <a:extLst>
                <a:ext uri="{FF2B5EF4-FFF2-40B4-BE49-F238E27FC236}">
                  <a16:creationId xmlns:a16="http://schemas.microsoft.com/office/drawing/2014/main" xmlns="" id="{701FDB2D-3744-4822-916D-9F52DD3E681D}"/>
                </a:ext>
              </a:extLst>
            </p:cNvPr>
            <p:cNvGraphicFramePr/>
            <p:nvPr>
              <p:extLst/>
            </p:nvPr>
          </p:nvGraphicFramePr>
          <p:xfrm>
            <a:off x="5380109" y="1980550"/>
            <a:ext cx="6282190" cy="42996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C64B2410-C283-4C2E-B6C1-17D116746FFA}"/>
                </a:ext>
              </a:extLst>
            </p:cNvPr>
            <p:cNvSpPr/>
            <p:nvPr/>
          </p:nvSpPr>
          <p:spPr>
            <a:xfrm rot="20901266">
              <a:off x="6112104" y="3806913"/>
              <a:ext cx="4980320" cy="886150"/>
            </a:xfrm>
            <a:prstGeom prst="rect">
              <a:avLst/>
            </a:prstGeom>
            <a:solidFill>
              <a:srgbClr val="EF8D4A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2F0076CC-851A-4A51-BD37-0F9815432486}"/>
                </a:ext>
              </a:extLst>
            </p:cNvPr>
            <p:cNvSpPr/>
            <p:nvPr/>
          </p:nvSpPr>
          <p:spPr>
            <a:xfrm rot="20901266">
              <a:off x="5919087" y="2959067"/>
              <a:ext cx="4984931" cy="852168"/>
            </a:xfrm>
            <a:prstGeom prst="rect">
              <a:avLst/>
            </a:prstGeom>
            <a:solidFill>
              <a:srgbClr val="92D05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A0CF1EF9-2F4F-4B07-A4E3-205E1E50CD40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6339224" cy="518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sz="1400" i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tatistic</m:t>
                      </m:r>
                      <m:r>
                        <a:rPr lang="en-US" sz="1400" i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i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1400" i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2016=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𝑟𝑎𝑛𝑑𝑜𝑚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𝑏𝑒𝑡𝑤𝑒𝑒𝑛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Average</m:t>
                          </m:r>
                          <m:r>
                            <a:rPr lang="en-US" sz="1400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(2014, 2017), 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statistic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 2017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CF1EF9-2F4F-4B07-A4E3-205E1E50C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6339224" cy="518283"/>
              </a:xfrm>
              <a:prstGeom prst="rect">
                <a:avLst/>
              </a:prstGeom>
              <a:blipFill>
                <a:blip r:embed="rId5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78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="" xmlns:a16="http://schemas.microsoft.com/office/drawing/2014/main" id="{58A3FBBD-C02A-4F0C-91CF-C57A3DB0F58A}"/>
              </a:ext>
            </a:extLst>
          </p:cNvPr>
          <p:cNvSpPr txBox="1">
            <a:spLocks/>
          </p:cNvSpPr>
          <p:nvPr/>
        </p:nvSpPr>
        <p:spPr>
          <a:xfrm>
            <a:off x="529701" y="410065"/>
            <a:ext cx="11132598" cy="7512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/>
              <a:t>Zenodo</a:t>
            </a:r>
          </a:p>
        </p:txBody>
      </p:sp>
      <p:sp>
        <p:nvSpPr>
          <p:cNvPr id="12" name="Title 2">
            <a:extLst>
              <a:ext uri="{FF2B5EF4-FFF2-40B4-BE49-F238E27FC236}">
                <a16:creationId xmlns="" xmlns:a16="http://schemas.microsoft.com/office/drawing/2014/main" id="{02F784F3-72F8-4CF7-929A-EF7D01C7E3BF}"/>
              </a:ext>
            </a:extLst>
          </p:cNvPr>
          <p:cNvSpPr txBox="1">
            <a:spLocks/>
          </p:cNvSpPr>
          <p:nvPr/>
        </p:nvSpPr>
        <p:spPr>
          <a:xfrm>
            <a:off x="391449" y="1475290"/>
            <a:ext cx="4651901" cy="27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11111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 Daily Measurements (2010 – 2017)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8DE8E073-EE77-449C-B4AC-6A06D9F5EB9B}"/>
              </a:ext>
            </a:extLst>
          </p:cNvPr>
          <p:cNvCxnSpPr>
            <a:cxnSpLocks/>
          </p:cNvCxnSpPr>
          <p:nvPr/>
        </p:nvCxnSpPr>
        <p:spPr>
          <a:xfrm>
            <a:off x="529701" y="6447934"/>
            <a:ext cx="11132598" cy="0"/>
          </a:xfrm>
          <a:prstGeom prst="line">
            <a:avLst/>
          </a:prstGeom>
          <a:ln w="2857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DCE7DCF-7811-4E90-8A3F-AFE21BCC5F10}"/>
              </a:ext>
            </a:extLst>
          </p:cNvPr>
          <p:cNvSpPr txBox="1"/>
          <p:nvPr/>
        </p:nvSpPr>
        <p:spPr>
          <a:xfrm>
            <a:off x="10271760" y="6454522"/>
            <a:ext cx="155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Data 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86631BD-B7B6-461B-9CE7-AE8C8A807C0D}"/>
              </a:ext>
            </a:extLst>
          </p:cNvPr>
          <p:cNvSpPr txBox="1"/>
          <p:nvPr/>
        </p:nvSpPr>
        <p:spPr>
          <a:xfrm>
            <a:off x="444860" y="6450961"/>
            <a:ext cx="919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+mj-lt"/>
              </a:rPr>
              <a:t>Source: </a:t>
            </a:r>
            <a:r>
              <a:rPr lang="en-US" dirty="0">
                <a:latin typeface="+mj-lt"/>
                <a:hlinkClick r:id="rId3"/>
              </a:rPr>
              <a:t>CNN-based stock market prediction using a diverse set of variables</a:t>
            </a:r>
            <a:endParaRPr lang="en-US" dirty="0">
              <a:latin typeface="+mj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5882FA45-AB95-41B4-9559-2A671939B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705550"/>
              </p:ext>
            </p:extLst>
          </p:nvPr>
        </p:nvGraphicFramePr>
        <p:xfrm>
          <a:off x="534717" y="2010088"/>
          <a:ext cx="11127582" cy="2738877"/>
        </p:xfrm>
        <a:graphic>
          <a:graphicData uri="http://schemas.openxmlformats.org/drawingml/2006/table">
            <a:tbl>
              <a:tblPr/>
              <a:tblGrid>
                <a:gridCol w="992319">
                  <a:extLst>
                    <a:ext uri="{9D8B030D-6E8A-4147-A177-3AD203B41FA5}">
                      <a16:colId xmlns="" xmlns:a16="http://schemas.microsoft.com/office/drawing/2014/main" val="1258249004"/>
                    </a:ext>
                  </a:extLst>
                </a:gridCol>
                <a:gridCol w="784253">
                  <a:extLst>
                    <a:ext uri="{9D8B030D-6E8A-4147-A177-3AD203B41FA5}">
                      <a16:colId xmlns="" xmlns:a16="http://schemas.microsoft.com/office/drawing/2014/main" val="3541422561"/>
                    </a:ext>
                  </a:extLst>
                </a:gridCol>
                <a:gridCol w="1136365">
                  <a:extLst>
                    <a:ext uri="{9D8B030D-6E8A-4147-A177-3AD203B41FA5}">
                      <a16:colId xmlns="" xmlns:a16="http://schemas.microsoft.com/office/drawing/2014/main" val="3664568340"/>
                    </a:ext>
                  </a:extLst>
                </a:gridCol>
                <a:gridCol w="1188383">
                  <a:extLst>
                    <a:ext uri="{9D8B030D-6E8A-4147-A177-3AD203B41FA5}">
                      <a16:colId xmlns="" xmlns:a16="http://schemas.microsoft.com/office/drawing/2014/main" val="1609259443"/>
                    </a:ext>
                  </a:extLst>
                </a:gridCol>
                <a:gridCol w="1188383">
                  <a:extLst>
                    <a:ext uri="{9D8B030D-6E8A-4147-A177-3AD203B41FA5}">
                      <a16:colId xmlns="" xmlns:a16="http://schemas.microsoft.com/office/drawing/2014/main" val="4182576683"/>
                    </a:ext>
                  </a:extLst>
                </a:gridCol>
                <a:gridCol w="1188383">
                  <a:extLst>
                    <a:ext uri="{9D8B030D-6E8A-4147-A177-3AD203B41FA5}">
                      <a16:colId xmlns="" xmlns:a16="http://schemas.microsoft.com/office/drawing/2014/main" val="4286169329"/>
                    </a:ext>
                  </a:extLst>
                </a:gridCol>
                <a:gridCol w="1188383">
                  <a:extLst>
                    <a:ext uri="{9D8B030D-6E8A-4147-A177-3AD203B41FA5}">
                      <a16:colId xmlns="" xmlns:a16="http://schemas.microsoft.com/office/drawing/2014/main" val="927280788"/>
                    </a:ext>
                  </a:extLst>
                </a:gridCol>
                <a:gridCol w="1188383">
                  <a:extLst>
                    <a:ext uri="{9D8B030D-6E8A-4147-A177-3AD203B41FA5}">
                      <a16:colId xmlns="" xmlns:a16="http://schemas.microsoft.com/office/drawing/2014/main" val="273319916"/>
                    </a:ext>
                  </a:extLst>
                </a:gridCol>
                <a:gridCol w="1136365">
                  <a:extLst>
                    <a:ext uri="{9D8B030D-6E8A-4147-A177-3AD203B41FA5}">
                      <a16:colId xmlns="" xmlns:a16="http://schemas.microsoft.com/office/drawing/2014/main" val="3895728048"/>
                    </a:ext>
                  </a:extLst>
                </a:gridCol>
                <a:gridCol w="1136365">
                  <a:extLst>
                    <a:ext uri="{9D8B030D-6E8A-4147-A177-3AD203B41FA5}">
                      <a16:colId xmlns="" xmlns:a16="http://schemas.microsoft.com/office/drawing/2014/main" val="3788033454"/>
                    </a:ext>
                  </a:extLst>
                </a:gridCol>
              </a:tblGrid>
              <a:tr h="248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mom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mom3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ROC_5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ROC_20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EMA_10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EMA_200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4413665"/>
                  </a:ext>
                </a:extLst>
              </a:tr>
              <a:tr h="248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DJI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03-04-17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20650.2109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12.2616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-0.0006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-0.0020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0.4829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-1.4514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20691.8224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19363.0931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60247806"/>
                  </a:ext>
                </a:extLst>
              </a:tr>
              <a:tr h="248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NASDAQ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03-04-17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5894.6802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-0.0255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-0.0029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0.9299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0.7779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5879.8797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5434.1156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6338526"/>
                  </a:ext>
                </a:extLst>
              </a:tr>
              <a:tr h="248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NYSE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03-04-17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11463.9102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0.0186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-0.0025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0.4344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-0.7264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11481.8796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10995.7069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18899848"/>
                  </a:ext>
                </a:extLst>
              </a:tr>
              <a:tr h="248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Russell 2000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03-04-17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1369.6700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0.0186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-0.0117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0.9099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-1.0533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1371.2219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1298.3218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03895193"/>
                  </a:ext>
                </a:extLst>
              </a:tr>
              <a:tr h="248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S&amp;P500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03-04-17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2358.8401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0.0186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-0.0016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0.7367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-0.6934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2359.4540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2231.3815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91808786"/>
                  </a:ext>
                </a:extLst>
              </a:tr>
              <a:tr h="248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DJI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04-04-17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20689.2402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-2.2316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0.0019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0.0033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-0.0592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-1.1256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20691.3529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19376.2886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41332460"/>
                  </a:ext>
                </a:extLst>
              </a:tr>
              <a:tr h="248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NASDAQ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04-04-17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5898.6099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-0.0342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0.3995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1.1087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5883.2852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5438.7374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02642074"/>
                  </a:ext>
                </a:extLst>
              </a:tr>
              <a:tr h="248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NYSE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04-04-17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11470.5400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-0.0615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-0.2027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-0.3110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11479.8178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11000.4316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59462196"/>
                  </a:ext>
                </a:extLst>
              </a:tr>
              <a:tr h="248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Russell 2000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04-04-17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1368.1801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-0.0615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-0.0011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0.0078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0.0673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-0.4873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1370.6688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1299.0169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95341045"/>
                  </a:ext>
                </a:extLst>
              </a:tr>
              <a:tr h="248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S&amp;P500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04-04-17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2360.1599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-0.0615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0.0674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-0.3475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2359.5823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2232.6629</a:t>
                      </a:r>
                    </a:p>
                  </a:txBody>
                  <a:tcPr marL="6967" marR="6967" marT="69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3908420"/>
                  </a:ext>
                </a:extLst>
              </a:tr>
            </a:tbl>
          </a:graphicData>
        </a:graphic>
      </p:graphicFrame>
      <p:sp>
        <p:nvSpPr>
          <p:cNvPr id="14" name="Title 2">
            <a:extLst>
              <a:ext uri="{FF2B5EF4-FFF2-40B4-BE49-F238E27FC236}">
                <a16:creationId xmlns="" xmlns:a16="http://schemas.microsoft.com/office/drawing/2014/main" id="{39B6CE9C-EAC0-4D88-8FD3-BE1E5C39F24F}"/>
              </a:ext>
            </a:extLst>
          </p:cNvPr>
          <p:cNvSpPr txBox="1">
            <a:spLocks/>
          </p:cNvSpPr>
          <p:nvPr/>
        </p:nvSpPr>
        <p:spPr>
          <a:xfrm>
            <a:off x="529701" y="5121456"/>
            <a:ext cx="10676780" cy="5225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111111"/>
                </a:solidFill>
                <a:effectLst/>
              </a:rPr>
              <a:t>No challenges found</a:t>
            </a:r>
            <a:endParaRPr lang="en-US" sz="2400" dirty="0">
              <a:solidFill>
                <a:srgbClr val="1111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1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0C6391-AF08-4526-85F2-16D77D2C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208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Model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755" y="2634162"/>
            <a:ext cx="1487735" cy="145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="" xmlns:a16="http://schemas.microsoft.com/office/drawing/2014/main" id="{58A3FBBD-C02A-4F0C-91CF-C57A3DB0F58A}"/>
              </a:ext>
            </a:extLst>
          </p:cNvPr>
          <p:cNvSpPr txBox="1">
            <a:spLocks/>
          </p:cNvSpPr>
          <p:nvPr/>
        </p:nvSpPr>
        <p:spPr>
          <a:xfrm>
            <a:off x="529701" y="410065"/>
            <a:ext cx="11132598" cy="7512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/>
              <a:t>Model Design</a:t>
            </a:r>
          </a:p>
        </p:txBody>
      </p:sp>
      <p:sp>
        <p:nvSpPr>
          <p:cNvPr id="9" name="Title 2">
            <a:extLst>
              <a:ext uri="{FF2B5EF4-FFF2-40B4-BE49-F238E27FC236}">
                <a16:creationId xmlns="" xmlns:a16="http://schemas.microsoft.com/office/drawing/2014/main" id="{16A5C669-BCEB-4A55-95E2-20950B7193D5}"/>
              </a:ext>
            </a:extLst>
          </p:cNvPr>
          <p:cNvSpPr txBox="1">
            <a:spLocks/>
          </p:cNvSpPr>
          <p:nvPr/>
        </p:nvSpPr>
        <p:spPr>
          <a:xfrm>
            <a:off x="529701" y="1723642"/>
            <a:ext cx="5137674" cy="34770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buClr>
                <a:srgbClr val="11111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Schema: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Galaxy</a:t>
            </a:r>
          </a:p>
          <a:p>
            <a:pPr>
              <a:lnSpc>
                <a:spcPct val="150000"/>
              </a:lnSpc>
              <a:buClr>
                <a:srgbClr val="11111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Process: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Stock market analysis and portfolio recommendation</a:t>
            </a:r>
          </a:p>
          <a:p>
            <a:pPr>
              <a:lnSpc>
                <a:spcPct val="150000"/>
              </a:lnSpc>
              <a:buClr>
                <a:srgbClr val="11111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Granularity: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Daily</a:t>
            </a:r>
          </a:p>
          <a:p>
            <a:pPr>
              <a:lnSpc>
                <a:spcPct val="150000"/>
              </a:lnSpc>
              <a:buClr>
                <a:srgbClr val="11111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Dimensions: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Sector, Sub Industry, Company, Date, Index Change Reason, Index, Portfolio</a:t>
            </a:r>
          </a:p>
          <a:p>
            <a:pPr>
              <a:lnSpc>
                <a:spcPct val="150000"/>
              </a:lnSpc>
              <a:buClr>
                <a:srgbClr val="111111"/>
              </a:buCl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Facts: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Yearly Stats,  Index Change, Stock Daily Stats, Index Daily Stats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33DE188C-1BCA-4CB7-87D5-73D1B052B99C}"/>
              </a:ext>
            </a:extLst>
          </p:cNvPr>
          <p:cNvCxnSpPr>
            <a:cxnSpLocks/>
          </p:cNvCxnSpPr>
          <p:nvPr/>
        </p:nvCxnSpPr>
        <p:spPr>
          <a:xfrm>
            <a:off x="529701" y="6447934"/>
            <a:ext cx="11132598" cy="0"/>
          </a:xfrm>
          <a:prstGeom prst="line">
            <a:avLst/>
          </a:prstGeom>
          <a:ln w="2857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A820699-3333-44DC-84DE-1CA221429669}"/>
              </a:ext>
            </a:extLst>
          </p:cNvPr>
          <p:cNvSpPr txBox="1"/>
          <p:nvPr/>
        </p:nvSpPr>
        <p:spPr>
          <a:xfrm>
            <a:off x="9893660" y="6447934"/>
            <a:ext cx="21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Model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87FCA35-1729-481B-986D-36C4E61C1D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7" t="10278" r="7476" b="9305"/>
          <a:stretch/>
        </p:blipFill>
        <p:spPr>
          <a:xfrm>
            <a:off x="6096000" y="1723642"/>
            <a:ext cx="5245951" cy="362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70826A37-D7E3-4528-A5FD-6B9C738B1806}"/>
              </a:ext>
            </a:extLst>
          </p:cNvPr>
          <p:cNvCxnSpPr>
            <a:cxnSpLocks/>
          </p:cNvCxnSpPr>
          <p:nvPr/>
        </p:nvCxnSpPr>
        <p:spPr>
          <a:xfrm>
            <a:off x="529701" y="6447934"/>
            <a:ext cx="11132598" cy="0"/>
          </a:xfrm>
          <a:prstGeom prst="line">
            <a:avLst/>
          </a:prstGeom>
          <a:ln w="2857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3D5E981-EA90-4BA6-9A44-15EC9B97B0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4" t="11056" r="8268" b="10030"/>
          <a:stretch/>
        </p:blipFill>
        <p:spPr>
          <a:xfrm>
            <a:off x="529701" y="1308778"/>
            <a:ext cx="11132598" cy="4985072"/>
          </a:xfrm>
          <a:prstGeom prst="rect">
            <a:avLst/>
          </a:prstGeom>
        </p:spPr>
      </p:pic>
      <p:sp>
        <p:nvSpPr>
          <p:cNvPr id="10" name="Title 2">
            <a:extLst>
              <a:ext uri="{FF2B5EF4-FFF2-40B4-BE49-F238E27FC236}">
                <a16:creationId xmlns="" xmlns:a16="http://schemas.microsoft.com/office/drawing/2014/main" id="{EA9E8A45-4C4B-441C-BAFA-30D1FD926FA0}"/>
              </a:ext>
            </a:extLst>
          </p:cNvPr>
          <p:cNvSpPr txBox="1">
            <a:spLocks/>
          </p:cNvSpPr>
          <p:nvPr/>
        </p:nvSpPr>
        <p:spPr>
          <a:xfrm>
            <a:off x="529701" y="410065"/>
            <a:ext cx="11132598" cy="7512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/>
              <a:t>Model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70D72B0-594E-424B-A969-79B3A692DEC4}"/>
              </a:ext>
            </a:extLst>
          </p:cNvPr>
          <p:cNvSpPr txBox="1"/>
          <p:nvPr/>
        </p:nvSpPr>
        <p:spPr>
          <a:xfrm>
            <a:off x="9893660" y="6447934"/>
            <a:ext cx="21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Model Design</a:t>
            </a:r>
          </a:p>
        </p:txBody>
      </p:sp>
    </p:spTree>
    <p:extLst>
      <p:ext uri="{BB962C8B-B14F-4D97-AF65-F5344CB8AC3E}">
        <p14:creationId xmlns:p14="http://schemas.microsoft.com/office/powerpoint/2010/main" val="407546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70826A37-D7E3-4528-A5FD-6B9C738B1806}"/>
              </a:ext>
            </a:extLst>
          </p:cNvPr>
          <p:cNvCxnSpPr>
            <a:cxnSpLocks/>
          </p:cNvCxnSpPr>
          <p:nvPr/>
        </p:nvCxnSpPr>
        <p:spPr>
          <a:xfrm>
            <a:off x="529701" y="6447934"/>
            <a:ext cx="11132598" cy="0"/>
          </a:xfrm>
          <a:prstGeom prst="line">
            <a:avLst/>
          </a:prstGeom>
          <a:ln w="2857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1129860-4363-4CEC-AD4C-79A1ACE4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01" y="830125"/>
            <a:ext cx="2345474" cy="751217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Agenda</a:t>
            </a:r>
          </a:p>
        </p:txBody>
      </p:sp>
      <p:sp>
        <p:nvSpPr>
          <p:cNvPr id="10" name="Title 2">
            <a:extLst>
              <a:ext uri="{FF2B5EF4-FFF2-40B4-BE49-F238E27FC236}">
                <a16:creationId xmlns="" xmlns:a16="http://schemas.microsoft.com/office/drawing/2014/main" id="{5E620FFA-02F1-4E18-A77E-A3ADBFFDCF35}"/>
              </a:ext>
            </a:extLst>
          </p:cNvPr>
          <p:cNvSpPr txBox="1">
            <a:spLocks/>
          </p:cNvSpPr>
          <p:nvPr/>
        </p:nvSpPr>
        <p:spPr>
          <a:xfrm>
            <a:off x="529701" y="1719067"/>
            <a:ext cx="4389771" cy="22636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Clr>
                <a:srgbClr val="AFABAB"/>
              </a:buCl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Definition</a:t>
            </a:r>
          </a:p>
          <a:p>
            <a:pPr marL="457200" indent="-457200">
              <a:buClr>
                <a:srgbClr val="AFABAB"/>
              </a:buCl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Sources</a:t>
            </a:r>
          </a:p>
          <a:p>
            <a:pPr marL="457200" indent="-457200">
              <a:buClr>
                <a:srgbClr val="AFABAB"/>
              </a:buCl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Design</a:t>
            </a:r>
          </a:p>
          <a:p>
            <a:pPr marL="457200" indent="-457200">
              <a:buClr>
                <a:srgbClr val="AFABAB"/>
              </a:buCl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ETL</a:t>
            </a:r>
          </a:p>
          <a:p>
            <a:pPr marL="457200" indent="-457200">
              <a:buClr>
                <a:srgbClr val="AFABAB"/>
              </a:buCl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8537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0C6391-AF08-4526-85F2-16D77D2C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376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ETL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4" y="235743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0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row: Right 28">
            <a:extLst>
              <a:ext uri="{FF2B5EF4-FFF2-40B4-BE49-F238E27FC236}">
                <a16:creationId xmlns="" xmlns:a16="http://schemas.microsoft.com/office/drawing/2014/main" id="{CB2915D0-F180-4FAB-A8D6-519401B2A127}"/>
              </a:ext>
            </a:extLst>
          </p:cNvPr>
          <p:cNvSpPr/>
          <p:nvPr/>
        </p:nvSpPr>
        <p:spPr>
          <a:xfrm rot="5400000">
            <a:off x="3836483" y="4501993"/>
            <a:ext cx="364957" cy="327170"/>
          </a:xfrm>
          <a:prstGeom prst="rightArrow">
            <a:avLst/>
          </a:prstGeom>
          <a:solidFill>
            <a:srgbClr val="63B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47A5F840-34AB-42D0-B07C-28DF6BB25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463" y="3541318"/>
            <a:ext cx="2414119" cy="1942749"/>
          </a:xfrm>
          <a:prstGeom prst="rect">
            <a:avLst/>
          </a:prstGeom>
        </p:spPr>
      </p:pic>
      <p:sp>
        <p:nvSpPr>
          <p:cNvPr id="56" name="Title 1">
            <a:extLst>
              <a:ext uri="{FF2B5EF4-FFF2-40B4-BE49-F238E27FC236}">
                <a16:creationId xmlns="" xmlns:a16="http://schemas.microsoft.com/office/drawing/2014/main" id="{B288BAAB-CE35-432B-8B00-21955616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02" y="95256"/>
            <a:ext cx="7175263" cy="1325563"/>
          </a:xfrm>
        </p:spPr>
        <p:txBody>
          <a:bodyPr/>
          <a:lstStyle/>
          <a:p>
            <a:r>
              <a:rPr lang="en-US" b="1" dirty="0">
                <a:solidFill>
                  <a:srgbClr val="1586D6"/>
                </a:solidFill>
              </a:rPr>
              <a:t>List of S&amp;P500 Companies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8E4C7C3-B7FD-46BD-A827-02CA4584E3C6}"/>
              </a:ext>
            </a:extLst>
          </p:cNvPr>
          <p:cNvSpPr txBox="1"/>
          <p:nvPr/>
        </p:nvSpPr>
        <p:spPr>
          <a:xfrm>
            <a:off x="634390" y="1385604"/>
            <a:ext cx="617927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Steps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/>
            </a:r>
            <a:b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1- Download data from Wikipedia into Excel Workbook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2- Clean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3- Load into Data Model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70826A37-D7E3-4528-A5FD-6B9C738B1806}"/>
              </a:ext>
            </a:extLst>
          </p:cNvPr>
          <p:cNvCxnSpPr>
            <a:cxnSpLocks/>
          </p:cNvCxnSpPr>
          <p:nvPr/>
        </p:nvCxnSpPr>
        <p:spPr>
          <a:xfrm>
            <a:off x="529701" y="6447934"/>
            <a:ext cx="11132598" cy="0"/>
          </a:xfrm>
          <a:prstGeom prst="line">
            <a:avLst/>
          </a:prstGeom>
          <a:ln w="2857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>
            <a:extLst>
              <a:ext uri="{FF2B5EF4-FFF2-40B4-BE49-F238E27FC236}">
                <a16:creationId xmlns="" xmlns:a16="http://schemas.microsoft.com/office/drawing/2014/main" id="{22595291-A9DB-4DAD-B89A-E95B34E2E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37508"/>
              </p:ext>
            </p:extLst>
          </p:nvPr>
        </p:nvGraphicFramePr>
        <p:xfrm>
          <a:off x="529701" y="3088844"/>
          <a:ext cx="6978522" cy="1330877"/>
        </p:xfrm>
        <a:graphic>
          <a:graphicData uri="http://schemas.openxmlformats.org/drawingml/2006/table">
            <a:tbl>
              <a:tblPr/>
              <a:tblGrid>
                <a:gridCol w="565778">
                  <a:extLst>
                    <a:ext uri="{9D8B030D-6E8A-4147-A177-3AD203B41FA5}">
                      <a16:colId xmlns="" xmlns:a16="http://schemas.microsoft.com/office/drawing/2014/main" val="729196373"/>
                    </a:ext>
                  </a:extLst>
                </a:gridCol>
                <a:gridCol w="844774">
                  <a:extLst>
                    <a:ext uri="{9D8B030D-6E8A-4147-A177-3AD203B41FA5}">
                      <a16:colId xmlns="" xmlns:a16="http://schemas.microsoft.com/office/drawing/2014/main" val="2147084814"/>
                    </a:ext>
                  </a:extLst>
                </a:gridCol>
                <a:gridCol w="569539">
                  <a:extLst>
                    <a:ext uri="{9D8B030D-6E8A-4147-A177-3AD203B41FA5}">
                      <a16:colId xmlns="" xmlns:a16="http://schemas.microsoft.com/office/drawing/2014/main" val="792271817"/>
                    </a:ext>
                  </a:extLst>
                </a:gridCol>
                <a:gridCol w="910821">
                  <a:extLst>
                    <a:ext uri="{9D8B030D-6E8A-4147-A177-3AD203B41FA5}">
                      <a16:colId xmlns="" xmlns:a16="http://schemas.microsoft.com/office/drawing/2014/main" val="3999754443"/>
                    </a:ext>
                  </a:extLst>
                </a:gridCol>
                <a:gridCol w="976437">
                  <a:extLst>
                    <a:ext uri="{9D8B030D-6E8A-4147-A177-3AD203B41FA5}">
                      <a16:colId xmlns="" xmlns:a16="http://schemas.microsoft.com/office/drawing/2014/main" val="1864564368"/>
                    </a:ext>
                  </a:extLst>
                </a:gridCol>
                <a:gridCol w="943629">
                  <a:extLst>
                    <a:ext uri="{9D8B030D-6E8A-4147-A177-3AD203B41FA5}">
                      <a16:colId xmlns="" xmlns:a16="http://schemas.microsoft.com/office/drawing/2014/main" val="781090023"/>
                    </a:ext>
                  </a:extLst>
                </a:gridCol>
                <a:gridCol w="725449">
                  <a:extLst>
                    <a:ext uri="{9D8B030D-6E8A-4147-A177-3AD203B41FA5}">
                      <a16:colId xmlns="" xmlns:a16="http://schemas.microsoft.com/office/drawing/2014/main" val="2894274495"/>
                    </a:ext>
                  </a:extLst>
                </a:gridCol>
                <a:gridCol w="573038">
                  <a:extLst>
                    <a:ext uri="{9D8B030D-6E8A-4147-A177-3AD203B41FA5}">
                      <a16:colId xmlns="" xmlns:a16="http://schemas.microsoft.com/office/drawing/2014/main" val="3637641713"/>
                    </a:ext>
                  </a:extLst>
                </a:gridCol>
                <a:gridCol w="869057">
                  <a:extLst>
                    <a:ext uri="{9D8B030D-6E8A-4147-A177-3AD203B41FA5}">
                      <a16:colId xmlns="" xmlns:a16="http://schemas.microsoft.com/office/drawing/2014/main" val="4262181111"/>
                    </a:ext>
                  </a:extLst>
                </a:gridCol>
              </a:tblGrid>
              <a:tr h="387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Symbol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Security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 filings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GICS Sector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GICS Sub-Industry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Headquarters Location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Date first added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CIK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Founded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66344132"/>
                  </a:ext>
                </a:extLst>
              </a:tr>
              <a:tr h="245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3M Company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Industrials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Industrial Conglomerates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St. Paul, Minnesota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09-08-76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66740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1902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86244021"/>
                  </a:ext>
                </a:extLst>
              </a:tr>
              <a:tr h="2586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Abbott Laboratories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Health Care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Health Care Equipment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Chicago, Illinois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31-03-64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1800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1888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19660015"/>
                  </a:ext>
                </a:extLst>
              </a:tr>
              <a:tr h="2586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ABBV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AbbVie Inc.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Health Care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Pharmaceuticals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Chicago, Illinois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31-12-12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1551152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2013 (1888)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207414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D136DDA6-5209-4D00-9E8A-B344EF873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8792"/>
              </p:ext>
            </p:extLst>
          </p:nvPr>
        </p:nvGraphicFramePr>
        <p:xfrm>
          <a:off x="814469" y="4911435"/>
          <a:ext cx="6408983" cy="1330877"/>
        </p:xfrm>
        <a:graphic>
          <a:graphicData uri="http://schemas.openxmlformats.org/drawingml/2006/table">
            <a:tbl>
              <a:tblPr/>
              <a:tblGrid>
                <a:gridCol w="565778">
                  <a:extLst>
                    <a:ext uri="{9D8B030D-6E8A-4147-A177-3AD203B41FA5}">
                      <a16:colId xmlns="" xmlns:a16="http://schemas.microsoft.com/office/drawing/2014/main" val="729196373"/>
                    </a:ext>
                  </a:extLst>
                </a:gridCol>
                <a:gridCol w="844774">
                  <a:extLst>
                    <a:ext uri="{9D8B030D-6E8A-4147-A177-3AD203B41FA5}">
                      <a16:colId xmlns="" xmlns:a16="http://schemas.microsoft.com/office/drawing/2014/main" val="2147084814"/>
                    </a:ext>
                  </a:extLst>
                </a:gridCol>
                <a:gridCol w="910821">
                  <a:extLst>
                    <a:ext uri="{9D8B030D-6E8A-4147-A177-3AD203B41FA5}">
                      <a16:colId xmlns="" xmlns:a16="http://schemas.microsoft.com/office/drawing/2014/main" val="3999754443"/>
                    </a:ext>
                  </a:extLst>
                </a:gridCol>
                <a:gridCol w="976437">
                  <a:extLst>
                    <a:ext uri="{9D8B030D-6E8A-4147-A177-3AD203B41FA5}">
                      <a16:colId xmlns="" xmlns:a16="http://schemas.microsoft.com/office/drawing/2014/main" val="1864564368"/>
                    </a:ext>
                  </a:extLst>
                </a:gridCol>
                <a:gridCol w="943629">
                  <a:extLst>
                    <a:ext uri="{9D8B030D-6E8A-4147-A177-3AD203B41FA5}">
                      <a16:colId xmlns="" xmlns:a16="http://schemas.microsoft.com/office/drawing/2014/main" val="781090023"/>
                    </a:ext>
                  </a:extLst>
                </a:gridCol>
                <a:gridCol w="725449">
                  <a:extLst>
                    <a:ext uri="{9D8B030D-6E8A-4147-A177-3AD203B41FA5}">
                      <a16:colId xmlns="" xmlns:a16="http://schemas.microsoft.com/office/drawing/2014/main" val="2894274495"/>
                    </a:ext>
                  </a:extLst>
                </a:gridCol>
                <a:gridCol w="573038">
                  <a:extLst>
                    <a:ext uri="{9D8B030D-6E8A-4147-A177-3AD203B41FA5}">
                      <a16:colId xmlns="" xmlns:a16="http://schemas.microsoft.com/office/drawing/2014/main" val="3637641713"/>
                    </a:ext>
                  </a:extLst>
                </a:gridCol>
                <a:gridCol w="869057">
                  <a:extLst>
                    <a:ext uri="{9D8B030D-6E8A-4147-A177-3AD203B41FA5}">
                      <a16:colId xmlns="" xmlns:a16="http://schemas.microsoft.com/office/drawing/2014/main" val="4262181111"/>
                    </a:ext>
                  </a:extLst>
                </a:gridCol>
              </a:tblGrid>
              <a:tr h="387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Symbol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Security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GICS Sector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GICS Sub-Industry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Headquarters Location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Date first added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CIK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Founded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66344132"/>
                  </a:ext>
                </a:extLst>
              </a:tr>
              <a:tr h="245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3M Company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Industrials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Industrial Conglomerates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St. Paul, Minnesota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09-08-76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66740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1902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86244021"/>
                  </a:ext>
                </a:extLst>
              </a:tr>
              <a:tr h="2586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Abbott Laboratories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Health Care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Health Care Equipment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Chicago, Illinois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31-03-64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1800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1888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19660015"/>
                  </a:ext>
                </a:extLst>
              </a:tr>
              <a:tr h="2586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ABBV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AbbVie Inc.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Health Care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Pharmaceuticals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Chicago, Illinois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31-12-12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1551152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20741401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522DB3EB-A637-4FDD-A994-CE5A6D4AD2A7}"/>
              </a:ext>
            </a:extLst>
          </p:cNvPr>
          <p:cNvSpPr/>
          <p:nvPr/>
        </p:nvSpPr>
        <p:spPr>
          <a:xfrm>
            <a:off x="7651620" y="5413288"/>
            <a:ext cx="364957" cy="327170"/>
          </a:xfrm>
          <a:prstGeom prst="rightArrow">
            <a:avLst/>
          </a:prstGeom>
          <a:solidFill>
            <a:srgbClr val="63B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1202B98-D985-4BAC-9957-497D5B1E8DFF}"/>
              </a:ext>
            </a:extLst>
          </p:cNvPr>
          <p:cNvSpPr txBox="1"/>
          <p:nvPr/>
        </p:nvSpPr>
        <p:spPr>
          <a:xfrm>
            <a:off x="11003280" y="6447934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ETL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580F926-E827-46BC-9079-BDEB65C72B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746" y="5627112"/>
            <a:ext cx="3217551" cy="8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7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39BED57D-B07D-41E1-9A93-1FEE97173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109" y="3286283"/>
            <a:ext cx="2136003" cy="66695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47A5F840-34AB-42D0-B07C-28DF6BB25A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444" y="2429239"/>
            <a:ext cx="1893769" cy="1524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D904BE05-AA44-4F81-B224-F71A5B1C10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109" y="2226467"/>
            <a:ext cx="2136003" cy="960714"/>
          </a:xfrm>
          <a:prstGeom prst="rect">
            <a:avLst/>
          </a:prstGeom>
        </p:spPr>
      </p:pic>
      <p:graphicFrame>
        <p:nvGraphicFramePr>
          <p:cNvPr id="51" name="Table 50">
            <a:extLst>
              <a:ext uri="{FF2B5EF4-FFF2-40B4-BE49-F238E27FC236}">
                <a16:creationId xmlns="" xmlns:a16="http://schemas.microsoft.com/office/drawing/2014/main" id="{3ED42CDC-29AD-4013-806C-B587305D8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19633"/>
              </p:ext>
            </p:extLst>
          </p:nvPr>
        </p:nvGraphicFramePr>
        <p:xfrm>
          <a:off x="348288" y="4483236"/>
          <a:ext cx="6212264" cy="1753026"/>
        </p:xfrm>
        <a:graphic>
          <a:graphicData uri="http://schemas.openxmlformats.org/drawingml/2006/table">
            <a:tbl>
              <a:tblPr/>
              <a:tblGrid>
                <a:gridCol w="736710">
                  <a:extLst>
                    <a:ext uri="{9D8B030D-6E8A-4147-A177-3AD203B41FA5}">
                      <a16:colId xmlns="" xmlns:a16="http://schemas.microsoft.com/office/drawing/2014/main" val="3400415452"/>
                    </a:ext>
                  </a:extLst>
                </a:gridCol>
                <a:gridCol w="569631">
                  <a:extLst>
                    <a:ext uri="{9D8B030D-6E8A-4147-A177-3AD203B41FA5}">
                      <a16:colId xmlns="" xmlns:a16="http://schemas.microsoft.com/office/drawing/2014/main" val="1150768128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3924770079"/>
                    </a:ext>
                  </a:extLst>
                </a:gridCol>
                <a:gridCol w="750573">
                  <a:extLst>
                    <a:ext uri="{9D8B030D-6E8A-4147-A177-3AD203B41FA5}">
                      <a16:colId xmlns="" xmlns:a16="http://schemas.microsoft.com/office/drawing/2014/main" val="2828305645"/>
                    </a:ext>
                  </a:extLst>
                </a:gridCol>
                <a:gridCol w="1119793">
                  <a:extLst>
                    <a:ext uri="{9D8B030D-6E8A-4147-A177-3AD203B41FA5}">
                      <a16:colId xmlns="" xmlns:a16="http://schemas.microsoft.com/office/drawing/2014/main" val="397133711"/>
                    </a:ext>
                  </a:extLst>
                </a:gridCol>
                <a:gridCol w="2164700">
                  <a:extLst>
                    <a:ext uri="{9D8B030D-6E8A-4147-A177-3AD203B41FA5}">
                      <a16:colId xmlns="" xmlns:a16="http://schemas.microsoft.com/office/drawing/2014/main" val="1965402655"/>
                    </a:ext>
                  </a:extLst>
                </a:gridCol>
              </a:tblGrid>
              <a:tr h="1424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8390" marR="8390" marT="8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Added</a:t>
                      </a:r>
                    </a:p>
                  </a:txBody>
                  <a:tcPr marL="8390" marR="8390" marT="8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Removed</a:t>
                      </a:r>
                    </a:p>
                  </a:txBody>
                  <a:tcPr marL="8390" marR="8390" marT="8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Reason</a:t>
                      </a:r>
                    </a:p>
                  </a:txBody>
                  <a:tcPr marL="8390" marR="8390" marT="8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17639275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Ticker</a:t>
                      </a:r>
                    </a:p>
                  </a:txBody>
                  <a:tcPr marL="8390" marR="8390" marT="8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Security</a:t>
                      </a:r>
                    </a:p>
                  </a:txBody>
                  <a:tcPr marL="8390" marR="8390" marT="8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Ticker</a:t>
                      </a:r>
                    </a:p>
                  </a:txBody>
                  <a:tcPr marL="8390" marR="8390" marT="8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Security</a:t>
                      </a:r>
                    </a:p>
                  </a:txBody>
                  <a:tcPr marL="8390" marR="8390" marT="8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406912"/>
                  </a:ext>
                </a:extLst>
              </a:tr>
              <a:tr h="4124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21-Jan-21</a:t>
                      </a:r>
                    </a:p>
                  </a:txBody>
                  <a:tcPr marL="8390" marR="8390" marT="8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TRMB</a:t>
                      </a:r>
                    </a:p>
                  </a:txBody>
                  <a:tcPr marL="8390" marR="8390" marT="8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Trimble Inc.</a:t>
                      </a:r>
                    </a:p>
                  </a:txBody>
                  <a:tcPr marL="8390" marR="8390" marT="8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CXO</a:t>
                      </a:r>
                    </a:p>
                  </a:txBody>
                  <a:tcPr marL="8390" marR="8390" marT="8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Concho Resources</a:t>
                      </a:r>
                    </a:p>
                  </a:txBody>
                  <a:tcPr marL="8390" marR="8390" marT="8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S&amp;P 500/100 constituent ConocoPhillips acquired Concho Resources.</a:t>
                      </a:r>
                      <a:r>
                        <a:rPr lang="en-US" sz="7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[7]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5715673"/>
                  </a:ext>
                </a:extLst>
              </a:tr>
              <a:tr h="2774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07-Jan-21</a:t>
                      </a:r>
                    </a:p>
                  </a:txBody>
                  <a:tcPr marL="8390" marR="8390" marT="8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ENPH</a:t>
                      </a:r>
                    </a:p>
                  </a:txBody>
                  <a:tcPr marL="8390" marR="8390" marT="8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Enphase Energy</a:t>
                      </a:r>
                    </a:p>
                  </a:txBody>
                  <a:tcPr marL="8390" marR="8390" marT="8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TIF</a:t>
                      </a:r>
                    </a:p>
                  </a:txBody>
                  <a:tcPr marL="8390" marR="8390" marT="8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Tiffany &amp; Co.</a:t>
                      </a:r>
                    </a:p>
                  </a:txBody>
                  <a:tcPr marL="8390" marR="8390" marT="8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LVMH Moet Hennessy-Louis Vuitton SE acquired Tiffany &amp; Co.</a:t>
                      </a:r>
                      <a:r>
                        <a:rPr lang="en-US" sz="7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[8]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0" marR="8390" marT="8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03481170"/>
                  </a:ext>
                </a:extLst>
              </a:tr>
              <a:tr h="4124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21-Dec-20</a:t>
                      </a:r>
                    </a:p>
                  </a:txBody>
                  <a:tcPr marL="8390" marR="8390" marT="8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TSLA</a:t>
                      </a:r>
                    </a:p>
                  </a:txBody>
                  <a:tcPr marL="8390" marR="8390" marT="8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Tesla, Inc.</a:t>
                      </a:r>
                    </a:p>
                  </a:txBody>
                  <a:tcPr marL="8390" marR="8390" marT="8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AIV</a:t>
                      </a:r>
                    </a:p>
                  </a:txBody>
                  <a:tcPr marL="8390" marR="8390" marT="8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Apartment Investment &amp; Management</a:t>
                      </a:r>
                    </a:p>
                  </a:txBody>
                  <a:tcPr marL="8390" marR="8390" marT="8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Apartment Investment and Management (Aimco) spun off Apartment Income REIT.[9]</a:t>
                      </a:r>
                    </a:p>
                  </a:txBody>
                  <a:tcPr marL="8390" marR="8390" marT="8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58683073"/>
                  </a:ext>
                </a:extLst>
              </a:tr>
              <a:tr h="187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21-Sep-20</a:t>
                      </a:r>
                    </a:p>
                  </a:txBody>
                  <a:tcPr marL="8390" marR="8390" marT="8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ETSY</a:t>
                      </a:r>
                    </a:p>
                  </a:txBody>
                  <a:tcPr marL="8390" marR="8390" marT="8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Etsy</a:t>
                      </a:r>
                    </a:p>
                  </a:txBody>
                  <a:tcPr marL="8390" marR="8390" marT="8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HRB</a:t>
                      </a:r>
                    </a:p>
                  </a:txBody>
                  <a:tcPr marL="8390" marR="8390" marT="8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H&amp;R Block</a:t>
                      </a:r>
                    </a:p>
                  </a:txBody>
                  <a:tcPr marL="8390" marR="8390" marT="8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 capitalization change.[12]</a:t>
                      </a:r>
                    </a:p>
                  </a:txBody>
                  <a:tcPr marL="8390" marR="8390" marT="8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2679032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="" xmlns:a16="http://schemas.microsoft.com/office/drawing/2014/main" id="{1DBED415-9BAE-44C8-B187-64CB11EAB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884105"/>
              </p:ext>
            </p:extLst>
          </p:nvPr>
        </p:nvGraphicFramePr>
        <p:xfrm>
          <a:off x="7181014" y="4618980"/>
          <a:ext cx="4495800" cy="1524000"/>
        </p:xfrm>
        <a:graphic>
          <a:graphicData uri="http://schemas.openxmlformats.org/drawingml/2006/table">
            <a:tbl>
              <a:tblPr/>
              <a:tblGrid>
                <a:gridCol w="698007">
                  <a:extLst>
                    <a:ext uri="{9D8B030D-6E8A-4147-A177-3AD203B41FA5}">
                      <a16:colId xmlns="" xmlns:a16="http://schemas.microsoft.com/office/drawing/2014/main" val="4038510985"/>
                    </a:ext>
                  </a:extLst>
                </a:gridCol>
                <a:gridCol w="964519">
                  <a:extLst>
                    <a:ext uri="{9D8B030D-6E8A-4147-A177-3AD203B41FA5}">
                      <a16:colId xmlns="" xmlns:a16="http://schemas.microsoft.com/office/drawing/2014/main" val="4230910237"/>
                    </a:ext>
                  </a:extLst>
                </a:gridCol>
                <a:gridCol w="866163">
                  <a:extLst>
                    <a:ext uri="{9D8B030D-6E8A-4147-A177-3AD203B41FA5}">
                      <a16:colId xmlns="" xmlns:a16="http://schemas.microsoft.com/office/drawing/2014/main" val="2584796238"/>
                    </a:ext>
                  </a:extLst>
                </a:gridCol>
                <a:gridCol w="1967111">
                  <a:extLst>
                    <a:ext uri="{9D8B030D-6E8A-4147-A177-3AD203B41FA5}">
                      <a16:colId xmlns="" xmlns:a16="http://schemas.microsoft.com/office/drawing/2014/main" val="154780337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Removed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75609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21-1-2021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TRMB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CXO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Acquisition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44559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7-1-2021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ENPH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Acquisition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217968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21-12-2020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TSLA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Spin-off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8473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12-10-2020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NBL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Acquisition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201806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9-10-2020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Spin-off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339183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7-10-2020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ETFC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Acquisition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84494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21-9-2020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ETSY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 Capitalization Change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0361762"/>
                  </a:ext>
                </a:extLst>
              </a:tr>
            </a:tbl>
          </a:graphicData>
        </a:graphic>
      </p:graphicFrame>
      <p:sp>
        <p:nvSpPr>
          <p:cNvPr id="56" name="Title 1">
            <a:extLst>
              <a:ext uri="{FF2B5EF4-FFF2-40B4-BE49-F238E27FC236}">
                <a16:creationId xmlns="" xmlns:a16="http://schemas.microsoft.com/office/drawing/2014/main" id="{B288BAAB-CE35-432B-8B00-21955616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02" y="9525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1586D6"/>
                </a:solidFill>
              </a:rPr>
              <a:t>S&amp;P500 Market Change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8E4C7C3-B7FD-46BD-A827-02CA4584E3C6}"/>
              </a:ext>
            </a:extLst>
          </p:cNvPr>
          <p:cNvSpPr txBox="1"/>
          <p:nvPr/>
        </p:nvSpPr>
        <p:spPr>
          <a:xfrm>
            <a:off x="634390" y="1385604"/>
            <a:ext cx="617927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Steps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/>
            </a:r>
            <a:b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1- Download data from Wikipedia into Excel Workbook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2- Clean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3- Transform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4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- Load into Data Model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="" xmlns:a16="http://schemas.microsoft.com/office/drawing/2014/main" id="{050D3AC6-701F-43C8-9695-C5EA99273F8E}"/>
              </a:ext>
            </a:extLst>
          </p:cNvPr>
          <p:cNvSpPr/>
          <p:nvPr/>
        </p:nvSpPr>
        <p:spPr>
          <a:xfrm>
            <a:off x="6688304" y="5308811"/>
            <a:ext cx="364957" cy="327170"/>
          </a:xfrm>
          <a:prstGeom prst="rightArrow">
            <a:avLst/>
          </a:prstGeom>
          <a:solidFill>
            <a:srgbClr val="63B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83324817-0ABD-4852-AC94-73D5D843987F}"/>
              </a:ext>
            </a:extLst>
          </p:cNvPr>
          <p:cNvSpPr/>
          <p:nvPr/>
        </p:nvSpPr>
        <p:spPr>
          <a:xfrm rot="16200000">
            <a:off x="9294885" y="4150440"/>
            <a:ext cx="364957" cy="327170"/>
          </a:xfrm>
          <a:prstGeom prst="rightArrow">
            <a:avLst/>
          </a:prstGeom>
          <a:solidFill>
            <a:srgbClr val="63B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894662A-C1E6-4E7E-92AD-F0CDCB7B3222}"/>
              </a:ext>
            </a:extLst>
          </p:cNvPr>
          <p:cNvCxnSpPr>
            <a:cxnSpLocks/>
          </p:cNvCxnSpPr>
          <p:nvPr/>
        </p:nvCxnSpPr>
        <p:spPr>
          <a:xfrm>
            <a:off x="529701" y="6447934"/>
            <a:ext cx="11132598" cy="0"/>
          </a:xfrm>
          <a:prstGeom prst="line">
            <a:avLst/>
          </a:prstGeom>
          <a:ln w="2857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8EC60E4-4033-4B69-B623-3C97F738B615}"/>
              </a:ext>
            </a:extLst>
          </p:cNvPr>
          <p:cNvSpPr txBox="1"/>
          <p:nvPr/>
        </p:nvSpPr>
        <p:spPr>
          <a:xfrm>
            <a:off x="11003280" y="6447934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271310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47A5F840-34AB-42D0-B07C-28DF6BB25A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197" y="4122804"/>
            <a:ext cx="1893769" cy="1524000"/>
          </a:xfrm>
          <a:prstGeom prst="rect">
            <a:avLst/>
          </a:prstGeom>
        </p:spPr>
      </p:pic>
      <p:sp>
        <p:nvSpPr>
          <p:cNvPr id="56" name="Title 1">
            <a:extLst>
              <a:ext uri="{FF2B5EF4-FFF2-40B4-BE49-F238E27FC236}">
                <a16:creationId xmlns="" xmlns:a16="http://schemas.microsoft.com/office/drawing/2014/main" id="{B288BAAB-CE35-432B-8B00-21955616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02" y="9525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1586D6"/>
                </a:solidFill>
              </a:rPr>
              <a:t>Daily Stock Measurements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8E4C7C3-B7FD-46BD-A827-02CA4584E3C6}"/>
              </a:ext>
            </a:extLst>
          </p:cNvPr>
          <p:cNvSpPr txBox="1"/>
          <p:nvPr/>
        </p:nvSpPr>
        <p:spPr>
          <a:xfrm>
            <a:off x="634390" y="1385604"/>
            <a:ext cx="617927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Steps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/>
            </a:r>
            <a:b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1- Download data from Kaggle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2- Load into Data Model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3- Add calculated fields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BDB2378-E3AB-432E-BC53-1E8E61C67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22" y="3082659"/>
            <a:ext cx="1874886" cy="322603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1026EFA4-D714-4432-85E9-94D22C887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01657"/>
              </p:ext>
            </p:extLst>
          </p:nvPr>
        </p:nvGraphicFramePr>
        <p:xfrm>
          <a:off x="7415766" y="1278676"/>
          <a:ext cx="4267200" cy="1143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30212318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87050296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357430189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72876688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91433818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1563808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38274386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553957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08-02-13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8407500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886483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11-02-13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30895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12-02-13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8126000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822727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13-02-13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10259500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797343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14-02-13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31879900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9682143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2AEDAB40-3B99-4A16-8DFF-AD9D336C6D79}"/>
              </a:ext>
            </a:extLst>
          </p:cNvPr>
          <p:cNvSpPr/>
          <p:nvPr/>
        </p:nvSpPr>
        <p:spPr>
          <a:xfrm rot="5400000">
            <a:off x="9443133" y="2597358"/>
            <a:ext cx="364957" cy="327170"/>
          </a:xfrm>
          <a:prstGeom prst="rightArrow">
            <a:avLst/>
          </a:prstGeom>
          <a:solidFill>
            <a:srgbClr val="63B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519ED3F1-13DB-45A3-895A-84B2CAA885D0}"/>
              </a:ext>
            </a:extLst>
          </p:cNvPr>
          <p:cNvCxnSpPr>
            <a:cxnSpLocks/>
          </p:cNvCxnSpPr>
          <p:nvPr/>
        </p:nvCxnSpPr>
        <p:spPr>
          <a:xfrm>
            <a:off x="529701" y="6447934"/>
            <a:ext cx="11132598" cy="0"/>
          </a:xfrm>
          <a:prstGeom prst="line">
            <a:avLst/>
          </a:prstGeom>
          <a:ln w="2857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8288BB5-6771-4E23-AA5E-BA0C1F3EBCBF}"/>
              </a:ext>
            </a:extLst>
          </p:cNvPr>
          <p:cNvSpPr txBox="1"/>
          <p:nvPr/>
        </p:nvSpPr>
        <p:spPr>
          <a:xfrm>
            <a:off x="11003280" y="6447934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ETL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04C682E-5D99-45A7-B87D-4FF580A782FA}"/>
              </a:ext>
            </a:extLst>
          </p:cNvPr>
          <p:cNvSpPr txBox="1"/>
          <p:nvPr/>
        </p:nvSpPr>
        <p:spPr>
          <a:xfrm>
            <a:off x="634388" y="4846912"/>
            <a:ext cx="72060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mbria Math" panose="02040503050406030204" pitchFamily="18" charset="0"/>
              </a:rPr>
              <a:t>EMA = [Close – EMA (Previous day)] * Multiplier + EMA (Previous day)</a:t>
            </a:r>
          </a:p>
          <a:p>
            <a:endParaRPr lang="en-US" dirty="0">
              <a:latin typeface="Cambria Math" panose="02040503050406030204" pitchFamily="18" charset="0"/>
            </a:endParaRPr>
          </a:p>
          <a:p>
            <a:r>
              <a:rPr lang="en-US" sz="1400" dirty="0">
                <a:latin typeface="Cambria Math" panose="02040503050406030204" pitchFamily="18" charset="0"/>
              </a:rPr>
              <a:t>Multiplier = [2 / (Time Periods +1)]</a:t>
            </a:r>
          </a:p>
          <a:p>
            <a:r>
              <a:rPr lang="en-US" sz="1400" dirty="0">
                <a:latin typeface="Cambria Math" panose="02040503050406030204" pitchFamily="18" charset="0"/>
              </a:rPr>
              <a:t>Initial EMA: Simple moving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18231067-8DCF-4297-BD29-B803E5A20DDA}"/>
                  </a:ext>
                </a:extLst>
              </p:cNvPr>
              <p:cNvSpPr txBox="1"/>
              <p:nvPr/>
            </p:nvSpPr>
            <p:spPr>
              <a:xfrm>
                <a:off x="509034" y="3990893"/>
                <a:ext cx="5729930" cy="61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Return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Current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Value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𝐼𝑛𝑖𝑡𝑖𝑎𝑙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𝑉𝑎𝑙𝑢𝑒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Initial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Value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∗100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8231067-8DCF-4297-BD29-B803E5A20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34" y="3990893"/>
                <a:ext cx="5729930" cy="6183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95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47A5F840-34AB-42D0-B07C-28DF6BB25A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04" y="2297094"/>
            <a:ext cx="1698957" cy="136722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8E4C7C3-B7FD-46BD-A827-02CA4584E3C6}"/>
              </a:ext>
            </a:extLst>
          </p:cNvPr>
          <p:cNvSpPr txBox="1"/>
          <p:nvPr/>
        </p:nvSpPr>
        <p:spPr>
          <a:xfrm>
            <a:off x="634390" y="1385604"/>
            <a:ext cx="617927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Steps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/>
            </a:r>
            <a:b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1- Download 2014 and 2017 data from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DataHub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2- Add date to each year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3- Fabricate data for 2015 and 2016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4-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 Load into Data Model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2AEDAB40-3B99-4A16-8DFF-AD9D336C6D79}"/>
              </a:ext>
            </a:extLst>
          </p:cNvPr>
          <p:cNvSpPr/>
          <p:nvPr/>
        </p:nvSpPr>
        <p:spPr>
          <a:xfrm>
            <a:off x="8935713" y="4437793"/>
            <a:ext cx="364957" cy="327170"/>
          </a:xfrm>
          <a:prstGeom prst="rightArrow">
            <a:avLst/>
          </a:prstGeom>
          <a:solidFill>
            <a:srgbClr val="63B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65BB9EF-68EE-43F2-A0CF-E462F42A65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03" y="3827218"/>
            <a:ext cx="1698958" cy="251556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E0962462-606D-494D-A83B-3F0C919FA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398021"/>
              </p:ext>
            </p:extLst>
          </p:nvPr>
        </p:nvGraphicFramePr>
        <p:xfrm>
          <a:off x="529701" y="3664320"/>
          <a:ext cx="8223179" cy="2351066"/>
        </p:xfrm>
        <a:graphic>
          <a:graphicData uri="http://schemas.openxmlformats.org/drawingml/2006/table">
            <a:tbl>
              <a:tblPr/>
              <a:tblGrid>
                <a:gridCol w="652320">
                  <a:extLst>
                    <a:ext uri="{9D8B030D-6E8A-4147-A177-3AD203B41FA5}">
                      <a16:colId xmlns="" xmlns:a16="http://schemas.microsoft.com/office/drawing/2014/main" val="3587359069"/>
                    </a:ext>
                  </a:extLst>
                </a:gridCol>
                <a:gridCol w="718440">
                  <a:extLst>
                    <a:ext uri="{9D8B030D-6E8A-4147-A177-3AD203B41FA5}">
                      <a16:colId xmlns="" xmlns:a16="http://schemas.microsoft.com/office/drawing/2014/main" val="3313853792"/>
                    </a:ext>
                  </a:extLst>
                </a:gridCol>
                <a:gridCol w="466819">
                  <a:extLst>
                    <a:ext uri="{9D8B030D-6E8A-4147-A177-3AD203B41FA5}">
                      <a16:colId xmlns="" xmlns:a16="http://schemas.microsoft.com/office/drawing/2014/main" val="779950272"/>
                    </a:ext>
                  </a:extLst>
                </a:gridCol>
                <a:gridCol w="873914">
                  <a:extLst>
                    <a:ext uri="{9D8B030D-6E8A-4147-A177-3AD203B41FA5}">
                      <a16:colId xmlns="" xmlns:a16="http://schemas.microsoft.com/office/drawing/2014/main" val="1993674956"/>
                    </a:ext>
                  </a:extLst>
                </a:gridCol>
                <a:gridCol w="670406">
                  <a:extLst>
                    <a:ext uri="{9D8B030D-6E8A-4147-A177-3AD203B41FA5}">
                      <a16:colId xmlns="" xmlns:a16="http://schemas.microsoft.com/office/drawing/2014/main" val="3530478918"/>
                    </a:ext>
                  </a:extLst>
                </a:gridCol>
                <a:gridCol w="904240">
                  <a:extLst>
                    <a:ext uri="{9D8B030D-6E8A-4147-A177-3AD203B41FA5}">
                      <a16:colId xmlns="" xmlns:a16="http://schemas.microsoft.com/office/drawing/2014/main" val="1900470273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585157131"/>
                    </a:ext>
                  </a:extLst>
                </a:gridCol>
                <a:gridCol w="547945">
                  <a:extLst>
                    <a:ext uri="{9D8B030D-6E8A-4147-A177-3AD203B41FA5}">
                      <a16:colId xmlns="" xmlns:a16="http://schemas.microsoft.com/office/drawing/2014/main" val="318244641"/>
                    </a:ext>
                  </a:extLst>
                </a:gridCol>
                <a:gridCol w="774125">
                  <a:extLst>
                    <a:ext uri="{9D8B030D-6E8A-4147-A177-3AD203B41FA5}">
                      <a16:colId xmlns="" xmlns:a16="http://schemas.microsoft.com/office/drawing/2014/main" val="4255971115"/>
                    </a:ext>
                  </a:extLst>
                </a:gridCol>
                <a:gridCol w="679959">
                  <a:extLst>
                    <a:ext uri="{9D8B030D-6E8A-4147-A177-3AD203B41FA5}">
                      <a16:colId xmlns="" xmlns:a16="http://schemas.microsoft.com/office/drawing/2014/main" val="2963643487"/>
                    </a:ext>
                  </a:extLst>
                </a:gridCol>
                <a:gridCol w="649731">
                  <a:extLst>
                    <a:ext uri="{9D8B030D-6E8A-4147-A177-3AD203B41FA5}">
                      <a16:colId xmlns="" xmlns:a16="http://schemas.microsoft.com/office/drawing/2014/main" val="886779919"/>
                    </a:ext>
                  </a:extLst>
                </a:gridCol>
                <a:gridCol w="736640">
                  <a:extLst>
                    <a:ext uri="{9D8B030D-6E8A-4147-A177-3AD203B41FA5}">
                      <a16:colId xmlns="" xmlns:a16="http://schemas.microsoft.com/office/drawing/2014/main" val="2129570887"/>
                    </a:ext>
                  </a:extLst>
                </a:gridCol>
              </a:tblGrid>
              <a:tr h="156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Name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Sector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Price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Price/Earnings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Dividend Yield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Earnings/Share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52 Week Low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52 Week High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Market Cap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EBITDA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Price/Sales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Price/Book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4666074"/>
                  </a:ext>
                </a:extLst>
              </a:tr>
              <a:tr h="28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3M Company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Industrials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222.89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24.31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2.3328617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7.92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259.77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175.49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1.38721E+11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9048000000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4.3902707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11.34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36003281"/>
                  </a:ext>
                </a:extLst>
              </a:tr>
              <a:tr h="28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A.O. Smith Corp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Industrials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60.24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27.76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1.1479592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1.7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68.39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48.925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10783419933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601000000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3.5754826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6.35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81561637"/>
                  </a:ext>
                </a:extLst>
              </a:tr>
              <a:tr h="28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Abbott Laboratories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Health Care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56.27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22.51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1.9089824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0.26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64.6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42.28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1.02121E+11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5744000000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3.7404804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3.19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04559621"/>
                  </a:ext>
                </a:extLst>
              </a:tr>
              <a:tr h="28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AbbVie Inc.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Health Care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108.48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19.41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2.4995599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3.29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125.86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60.05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1.81386E+11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10310000000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6.291571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26.14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61944661"/>
                  </a:ext>
                </a:extLst>
              </a:tr>
              <a:tr h="28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Accenture plc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Information Technology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150.51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25.47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1.7144699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5.44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162.6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114.82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98765855553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5643228000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2.604117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10.62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85097655"/>
                  </a:ext>
                </a:extLst>
              </a:tr>
              <a:tr h="284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Activision Blizzard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Information Technology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65.83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31.8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0.43190324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1.28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74.945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38.93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52518668144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2704000000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10.59512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5.16</a:t>
                      </a:r>
                    </a:p>
                  </a:txBody>
                  <a:tcPr marL="7118" marR="7118" marT="71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94694422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2CDCA8B4-B8F9-4126-98EA-114044C2C9CA}"/>
              </a:ext>
            </a:extLst>
          </p:cNvPr>
          <p:cNvCxnSpPr>
            <a:cxnSpLocks/>
          </p:cNvCxnSpPr>
          <p:nvPr/>
        </p:nvCxnSpPr>
        <p:spPr>
          <a:xfrm>
            <a:off x="529701" y="6447934"/>
            <a:ext cx="11132598" cy="0"/>
          </a:xfrm>
          <a:prstGeom prst="line">
            <a:avLst/>
          </a:prstGeom>
          <a:ln w="2857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B7FE83B-DFFD-41F7-A469-09E89D6E0520}"/>
              </a:ext>
            </a:extLst>
          </p:cNvPr>
          <p:cNvSpPr txBox="1"/>
          <p:nvPr/>
        </p:nvSpPr>
        <p:spPr>
          <a:xfrm>
            <a:off x="11003280" y="6447934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ETL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89602FC5-499C-4A55-8838-E7C0F0858AC9}"/>
              </a:ext>
            </a:extLst>
          </p:cNvPr>
          <p:cNvSpPr txBox="1">
            <a:spLocks/>
          </p:cNvSpPr>
          <p:nvPr/>
        </p:nvSpPr>
        <p:spPr>
          <a:xfrm>
            <a:off x="78702" y="952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1586D6"/>
                </a:solidFill>
              </a:rPr>
              <a:t>Yearly Stock Measurements</a:t>
            </a:r>
          </a:p>
        </p:txBody>
      </p:sp>
    </p:spTree>
    <p:extLst>
      <p:ext uri="{BB962C8B-B14F-4D97-AF65-F5344CB8AC3E}">
        <p14:creationId xmlns:p14="http://schemas.microsoft.com/office/powerpoint/2010/main" val="239302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2AEDAB40-3B99-4A16-8DFF-AD9D336C6D79}"/>
              </a:ext>
            </a:extLst>
          </p:cNvPr>
          <p:cNvSpPr/>
          <p:nvPr/>
        </p:nvSpPr>
        <p:spPr>
          <a:xfrm>
            <a:off x="9321805" y="4823025"/>
            <a:ext cx="364957" cy="327170"/>
          </a:xfrm>
          <a:prstGeom prst="rightArrow">
            <a:avLst/>
          </a:prstGeom>
          <a:solidFill>
            <a:srgbClr val="63B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2CDCA8B4-B8F9-4126-98EA-114044C2C9CA}"/>
              </a:ext>
            </a:extLst>
          </p:cNvPr>
          <p:cNvCxnSpPr>
            <a:cxnSpLocks/>
          </p:cNvCxnSpPr>
          <p:nvPr/>
        </p:nvCxnSpPr>
        <p:spPr>
          <a:xfrm>
            <a:off x="529701" y="6447934"/>
            <a:ext cx="11132598" cy="0"/>
          </a:xfrm>
          <a:prstGeom prst="line">
            <a:avLst/>
          </a:prstGeom>
          <a:ln w="2857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B7FE83B-DFFD-41F7-A469-09E89D6E0520}"/>
              </a:ext>
            </a:extLst>
          </p:cNvPr>
          <p:cNvSpPr txBox="1"/>
          <p:nvPr/>
        </p:nvSpPr>
        <p:spPr>
          <a:xfrm>
            <a:off x="11003280" y="6447934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ETL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89602FC5-499C-4A55-8838-E7C0F0858AC9}"/>
              </a:ext>
            </a:extLst>
          </p:cNvPr>
          <p:cNvSpPr txBox="1">
            <a:spLocks/>
          </p:cNvSpPr>
          <p:nvPr/>
        </p:nvSpPr>
        <p:spPr>
          <a:xfrm>
            <a:off x="78702" y="952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1586D6"/>
                </a:solidFill>
              </a:rPr>
              <a:t>Index Daily Measurements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9381E31-0BAD-4B3B-B72E-1A1CD5275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154" y="5631501"/>
            <a:ext cx="2023806" cy="724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228C77B-DE4C-4B9E-9759-0EDBC05E09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930" y="2310848"/>
            <a:ext cx="1662744" cy="324705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6BEFD98E-F9D9-48E5-A03B-07C4D987D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024790"/>
              </p:ext>
            </p:extLst>
          </p:nvPr>
        </p:nvGraphicFramePr>
        <p:xfrm>
          <a:off x="529701" y="4362786"/>
          <a:ext cx="8715936" cy="1144905"/>
        </p:xfrm>
        <a:graphic>
          <a:graphicData uri="http://schemas.openxmlformats.org/drawingml/2006/table">
            <a:tbl>
              <a:tblPr/>
              <a:tblGrid>
                <a:gridCol w="1260034">
                  <a:extLst>
                    <a:ext uri="{9D8B030D-6E8A-4147-A177-3AD203B41FA5}">
                      <a16:colId xmlns="" xmlns:a16="http://schemas.microsoft.com/office/drawing/2014/main" val="4145328626"/>
                    </a:ext>
                  </a:extLst>
                </a:gridCol>
                <a:gridCol w="1055688">
                  <a:extLst>
                    <a:ext uri="{9D8B030D-6E8A-4147-A177-3AD203B41FA5}">
                      <a16:colId xmlns="" xmlns:a16="http://schemas.microsoft.com/office/drawing/2014/main" val="1245370692"/>
                    </a:ext>
                  </a:extLst>
                </a:gridCol>
                <a:gridCol w="869326">
                  <a:extLst>
                    <a:ext uri="{9D8B030D-6E8A-4147-A177-3AD203B41FA5}">
                      <a16:colId xmlns="" xmlns:a16="http://schemas.microsoft.com/office/drawing/2014/main" val="2214113526"/>
                    </a:ext>
                  </a:extLst>
                </a:gridCol>
                <a:gridCol w="661988">
                  <a:extLst>
                    <a:ext uri="{9D8B030D-6E8A-4147-A177-3AD203B41FA5}">
                      <a16:colId xmlns="" xmlns:a16="http://schemas.microsoft.com/office/drawing/2014/main" val="1223635419"/>
                    </a:ext>
                  </a:extLst>
                </a:gridCol>
                <a:gridCol w="773277">
                  <a:extLst>
                    <a:ext uri="{9D8B030D-6E8A-4147-A177-3AD203B41FA5}">
                      <a16:colId xmlns="" xmlns:a16="http://schemas.microsoft.com/office/drawing/2014/main" val="4181083077"/>
                    </a:ext>
                  </a:extLst>
                </a:gridCol>
                <a:gridCol w="798412">
                  <a:extLst>
                    <a:ext uri="{9D8B030D-6E8A-4147-A177-3AD203B41FA5}">
                      <a16:colId xmlns="" xmlns:a16="http://schemas.microsoft.com/office/drawing/2014/main" val="455029853"/>
                    </a:ext>
                  </a:extLst>
                </a:gridCol>
                <a:gridCol w="930276">
                  <a:extLst>
                    <a:ext uri="{9D8B030D-6E8A-4147-A177-3AD203B41FA5}">
                      <a16:colId xmlns="" xmlns:a16="http://schemas.microsoft.com/office/drawing/2014/main" val="2858213584"/>
                    </a:ext>
                  </a:extLst>
                </a:gridCol>
                <a:gridCol w="1082588">
                  <a:extLst>
                    <a:ext uri="{9D8B030D-6E8A-4147-A177-3AD203B41FA5}">
                      <a16:colId xmlns="" xmlns:a16="http://schemas.microsoft.com/office/drawing/2014/main" val="3474131405"/>
                    </a:ext>
                  </a:extLst>
                </a:gridCol>
                <a:gridCol w="1284347">
                  <a:extLst>
                    <a:ext uri="{9D8B030D-6E8A-4147-A177-3AD203B41FA5}">
                      <a16:colId xmlns="" xmlns:a16="http://schemas.microsoft.com/office/drawing/2014/main" val="10575586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mom3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ROC_5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ROC_20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EMA_10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EMA_200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525637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DJI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20650.211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20691.822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19363.093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234230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NASDAQ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5894.680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5879.880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5434.116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653907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11463.910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11481.880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10995.707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45557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Russell 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1369.670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1371.222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1298.322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4096734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0345A87-41F5-4DFA-BF20-E8F6526D4C60}"/>
              </a:ext>
            </a:extLst>
          </p:cNvPr>
          <p:cNvSpPr txBox="1"/>
          <p:nvPr/>
        </p:nvSpPr>
        <p:spPr>
          <a:xfrm>
            <a:off x="529701" y="1420819"/>
            <a:ext cx="79476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Steps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/>
            </a:r>
            <a:b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1- Download data from Zenodo and merge all indices in one Excel workbook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2- Import data into the model</a:t>
            </a:r>
          </a:p>
        </p:txBody>
      </p:sp>
    </p:spTree>
    <p:extLst>
      <p:ext uri="{BB962C8B-B14F-4D97-AF65-F5344CB8AC3E}">
        <p14:creationId xmlns:p14="http://schemas.microsoft.com/office/powerpoint/2010/main" val="40770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0C6391-AF08-4526-85F2-16D77D2C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101" y="2766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Applications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562" y="2433382"/>
            <a:ext cx="1862486" cy="19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5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="" xmlns:a16="http://schemas.microsoft.com/office/drawing/2014/main" id="{B288BAAB-CE35-432B-8B00-21955616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01" y="203435"/>
            <a:ext cx="11132598" cy="80560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Index Performance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70826A37-D7E3-4528-A5FD-6B9C738B1806}"/>
              </a:ext>
            </a:extLst>
          </p:cNvPr>
          <p:cNvCxnSpPr>
            <a:cxnSpLocks/>
          </p:cNvCxnSpPr>
          <p:nvPr/>
        </p:nvCxnSpPr>
        <p:spPr>
          <a:xfrm>
            <a:off x="529701" y="6447934"/>
            <a:ext cx="11132598" cy="0"/>
          </a:xfrm>
          <a:prstGeom prst="line">
            <a:avLst/>
          </a:prstGeom>
          <a:ln w="2857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1202B98-D985-4BAC-9957-497D5B1E8DFF}"/>
              </a:ext>
            </a:extLst>
          </p:cNvPr>
          <p:cNvSpPr txBox="1"/>
          <p:nvPr/>
        </p:nvSpPr>
        <p:spPr>
          <a:xfrm>
            <a:off x="10251440" y="6447934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Applications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F3F02A7-363F-41BE-ADD2-30DC72285348}"/>
              </a:ext>
            </a:extLst>
          </p:cNvPr>
          <p:cNvSpPr txBox="1"/>
          <p:nvPr/>
        </p:nvSpPr>
        <p:spPr>
          <a:xfrm>
            <a:off x="529696" y="6078602"/>
            <a:ext cx="4720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Source: Index Daily Statistics (2010 – 2017)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3362D6D7-027A-4ADB-BE90-1CF607AC7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849779"/>
              </p:ext>
            </p:extLst>
          </p:nvPr>
        </p:nvGraphicFramePr>
        <p:xfrm>
          <a:off x="5525887" y="1378370"/>
          <a:ext cx="3900215" cy="1893342"/>
        </p:xfrm>
        <a:graphic>
          <a:graphicData uri="http://schemas.openxmlformats.org/drawingml/2006/table">
            <a:tbl>
              <a:tblPr/>
              <a:tblGrid>
                <a:gridCol w="1954683">
                  <a:extLst>
                    <a:ext uri="{9D8B030D-6E8A-4147-A177-3AD203B41FA5}">
                      <a16:colId xmlns="" xmlns:a16="http://schemas.microsoft.com/office/drawing/2014/main" val="2701642280"/>
                    </a:ext>
                  </a:extLst>
                </a:gridCol>
                <a:gridCol w="1945532">
                  <a:extLst>
                    <a:ext uri="{9D8B030D-6E8A-4147-A177-3AD203B41FA5}">
                      <a16:colId xmlns="" xmlns:a16="http://schemas.microsoft.com/office/drawing/2014/main" val="2645652128"/>
                    </a:ext>
                  </a:extLst>
                </a:gridCol>
              </a:tblGrid>
              <a:tr h="3155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Growth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9717524"/>
                  </a:ext>
                </a:extLst>
              </a:tr>
              <a:tr h="3155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NASDAQ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78260222"/>
                  </a:ext>
                </a:extLst>
              </a:tr>
              <a:tr h="3155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Russell 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39994198"/>
                  </a:ext>
                </a:extLst>
              </a:tr>
              <a:tr h="3155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S&amp;P500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5881190"/>
                  </a:ext>
                </a:extLst>
              </a:tr>
              <a:tr h="3155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DJI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99395167"/>
                  </a:ext>
                </a:extLst>
              </a:tr>
              <a:tr h="3155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567253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7C4ABC0-E5CC-4B5E-B685-FFE79852618D}"/>
              </a:ext>
            </a:extLst>
          </p:cNvPr>
          <p:cNvSpPr txBox="1"/>
          <p:nvPr/>
        </p:nvSpPr>
        <p:spPr>
          <a:xfrm>
            <a:off x="529696" y="1378371"/>
            <a:ext cx="39002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INDEX_KEY  </a:t>
            </a:r>
            <a:r>
              <a:rPr lang="en-US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</a:rPr>
              <a:t>"Index"</a:t>
            </a:r>
            <a:r>
              <a:rPr lang="en-US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ROUND(AVG</a:t>
            </a:r>
            <a:r>
              <a:rPr lang="en-US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(</a:t>
            </a:r>
            <a:r>
              <a:rPr lang="en-US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ROC_15</a:t>
            </a:r>
            <a:r>
              <a:rPr lang="en-US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), </a:t>
            </a:r>
            <a:r>
              <a:rPr lang="en-US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</a:rPr>
              <a:t>5</a:t>
            </a:r>
            <a:r>
              <a:rPr lang="en-US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r>
              <a:rPr lang="en-US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"</a:t>
            </a:r>
            <a:r>
              <a:rPr lang="en-US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</a:rPr>
              <a:t>Growth %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"</a:t>
            </a:r>
            <a:endParaRPr lang="en-US" i="0" u="none" strike="noStrike" baseline="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r>
              <a:rPr lang="en-US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i="0" u="none" strike="noStrike" baseline="0" dirty="0">
                <a:solidFill>
                  <a:srgbClr val="808000"/>
                </a:solidFill>
                <a:highlight>
                  <a:srgbClr val="FFFFFF"/>
                </a:highlight>
              </a:rPr>
              <a:t>INDEX_DAILY_STAT_FACT</a:t>
            </a:r>
            <a:endParaRPr lang="en-US" i="0" u="none" strike="noStrike" baseline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GROUP BY </a:t>
            </a:r>
            <a:r>
              <a:rPr lang="en-US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INDEX_KEY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ORDER</a:t>
            </a:r>
            <a:r>
              <a:rPr lang="en-US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BY AVG(</a:t>
            </a:r>
            <a:r>
              <a:rPr lang="en-US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ROC_15</a:t>
            </a:r>
            <a:r>
              <a:rPr lang="en-US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r>
              <a:rPr lang="en-US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DESC;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16AB1D4-BC05-4ED8-96EF-978C278205D0}"/>
              </a:ext>
            </a:extLst>
          </p:cNvPr>
          <p:cNvSpPr txBox="1"/>
          <p:nvPr/>
        </p:nvSpPr>
        <p:spPr>
          <a:xfrm>
            <a:off x="529696" y="2853118"/>
            <a:ext cx="3215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Time of execution: 18 milliseconds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969BBE3-7743-461C-900A-72293A67C2C3}"/>
              </a:ext>
            </a:extLst>
          </p:cNvPr>
          <p:cNvSpPr txBox="1"/>
          <p:nvPr/>
        </p:nvSpPr>
        <p:spPr>
          <a:xfrm>
            <a:off x="544603" y="3745166"/>
            <a:ext cx="37478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INDEX_KEY </a:t>
            </a:r>
            <a:r>
              <a:rPr lang="en-US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</a:rPr>
              <a:t>"Index"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,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ROUND(STDDEV(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MOM*</a:t>
            </a:r>
            <a:r>
              <a:rPr lang="en-US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</a:rPr>
              <a:t>100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),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</a:rPr>
              <a:t>2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</a:rPr>
              <a:t>"Risk"</a:t>
            </a:r>
            <a:endParaRPr lang="en-US" b="0" i="0" u="none" strike="noStrike" baseline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808000"/>
                </a:solidFill>
                <a:highlight>
                  <a:srgbClr val="FFFFFF"/>
                </a:highlight>
              </a:rPr>
              <a:t>INDEX_DAILY_STAT_FACT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GROUP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BY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INDEX_KEY</a:t>
            </a:r>
          </a:p>
          <a:p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ORDER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BY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STDDEV(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MOM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);</a:t>
            </a:r>
            <a:endParaRPr lang="en-US" dirty="0"/>
          </a:p>
        </p:txBody>
      </p:sp>
      <p:graphicFrame>
        <p:nvGraphicFramePr>
          <p:cNvPr id="28" name="Table 27">
            <a:extLst>
              <a:ext uri="{FF2B5EF4-FFF2-40B4-BE49-F238E27FC236}">
                <a16:creationId xmlns="" xmlns:a16="http://schemas.microsoft.com/office/drawing/2014/main" id="{05E19832-DCA3-4324-B9E3-96E683887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264613"/>
              </p:ext>
            </p:extLst>
          </p:nvPr>
        </p:nvGraphicFramePr>
        <p:xfrm>
          <a:off x="5525887" y="3618369"/>
          <a:ext cx="3915838" cy="1893344"/>
        </p:xfrm>
        <a:graphic>
          <a:graphicData uri="http://schemas.openxmlformats.org/drawingml/2006/table">
            <a:tbl>
              <a:tblPr/>
              <a:tblGrid>
                <a:gridCol w="1983866">
                  <a:extLst>
                    <a:ext uri="{9D8B030D-6E8A-4147-A177-3AD203B41FA5}">
                      <a16:colId xmlns="" xmlns:a16="http://schemas.microsoft.com/office/drawing/2014/main" val="800226002"/>
                    </a:ext>
                  </a:extLst>
                </a:gridCol>
                <a:gridCol w="1931972">
                  <a:extLst>
                    <a:ext uri="{9D8B030D-6E8A-4147-A177-3AD203B41FA5}">
                      <a16:colId xmlns="" xmlns:a16="http://schemas.microsoft.com/office/drawing/2014/main" val="2763361742"/>
                    </a:ext>
                  </a:extLst>
                </a:gridCol>
              </a:tblGrid>
              <a:tr h="348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9805337"/>
                  </a:ext>
                </a:extLst>
              </a:tr>
              <a:tr h="308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DJI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67991498"/>
                  </a:ext>
                </a:extLst>
              </a:tr>
              <a:tr h="308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S&amp;P500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14014222"/>
                  </a:ext>
                </a:extLst>
              </a:tr>
              <a:tr h="308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36689746"/>
                  </a:ext>
                </a:extLst>
              </a:tr>
              <a:tr h="308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NASDAQ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98765899"/>
                  </a:ext>
                </a:extLst>
              </a:tr>
              <a:tr h="308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Russell 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68055717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9E0E40F-4140-4B9C-BC4B-50F0A7681702}"/>
              </a:ext>
            </a:extLst>
          </p:cNvPr>
          <p:cNvSpPr txBox="1"/>
          <p:nvPr/>
        </p:nvSpPr>
        <p:spPr>
          <a:xfrm>
            <a:off x="529707" y="5219913"/>
            <a:ext cx="3215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Time of execution: 22 milliseconds</a:t>
            </a:r>
          </a:p>
        </p:txBody>
      </p:sp>
    </p:spTree>
    <p:extLst>
      <p:ext uri="{BB962C8B-B14F-4D97-AF65-F5344CB8AC3E}">
        <p14:creationId xmlns:p14="http://schemas.microsoft.com/office/powerpoint/2010/main" val="323077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="" xmlns:a16="http://schemas.microsoft.com/office/drawing/2014/main" id="{B288BAAB-CE35-432B-8B00-21955616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01" y="203435"/>
            <a:ext cx="11132598" cy="80560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S&amp;P500 Most Added Sectors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70826A37-D7E3-4528-A5FD-6B9C738B1806}"/>
              </a:ext>
            </a:extLst>
          </p:cNvPr>
          <p:cNvCxnSpPr>
            <a:cxnSpLocks/>
          </p:cNvCxnSpPr>
          <p:nvPr/>
        </p:nvCxnSpPr>
        <p:spPr>
          <a:xfrm>
            <a:off x="529701" y="6447934"/>
            <a:ext cx="11132598" cy="0"/>
          </a:xfrm>
          <a:prstGeom prst="line">
            <a:avLst/>
          </a:prstGeom>
          <a:ln w="2857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1202B98-D985-4BAC-9957-497D5B1E8DFF}"/>
              </a:ext>
            </a:extLst>
          </p:cNvPr>
          <p:cNvSpPr txBox="1"/>
          <p:nvPr/>
        </p:nvSpPr>
        <p:spPr>
          <a:xfrm>
            <a:off x="10251440" y="6447934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Applications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F3F02A7-363F-41BE-ADD2-30DC72285348}"/>
              </a:ext>
            </a:extLst>
          </p:cNvPr>
          <p:cNvSpPr txBox="1"/>
          <p:nvPr/>
        </p:nvSpPr>
        <p:spPr>
          <a:xfrm>
            <a:off x="529697" y="6078602"/>
            <a:ext cx="3481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Source: Index Daily Statistics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9E0E40F-4140-4B9C-BC4B-50F0A7681702}"/>
              </a:ext>
            </a:extLst>
          </p:cNvPr>
          <p:cNvSpPr txBox="1"/>
          <p:nvPr/>
        </p:nvSpPr>
        <p:spPr>
          <a:xfrm>
            <a:off x="529697" y="5074437"/>
            <a:ext cx="3215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Time of execution: 16 milliseconds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5F39E0E-18E8-4FCA-9C24-AAA6EDAC42E6}"/>
              </a:ext>
            </a:extLst>
          </p:cNvPr>
          <p:cNvSpPr txBox="1"/>
          <p:nvPr/>
        </p:nvSpPr>
        <p:spPr>
          <a:xfrm>
            <a:off x="529697" y="2172925"/>
            <a:ext cx="62084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808000"/>
                </a:solidFill>
                <a:highlight>
                  <a:srgbClr val="FFFFFF"/>
                </a:highlight>
              </a:rPr>
              <a:t>SECTOR_DIM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.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SECTOR_NAME </a:t>
            </a:r>
            <a:r>
              <a:rPr lang="en-US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</a:rPr>
              <a:t>"Sector"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,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COUNT(</a:t>
            </a:r>
            <a:r>
              <a:rPr lang="en-US" b="0" i="0" u="none" strike="noStrike" baseline="0" dirty="0">
                <a:solidFill>
                  <a:srgbClr val="808000"/>
                </a:solidFill>
                <a:highlight>
                  <a:srgbClr val="FFFFFF"/>
                </a:highlight>
              </a:rPr>
              <a:t>INDEX_CHANGE_FACT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.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COMPANY_ADDED_SECTOR_KEY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</a:rPr>
              <a:t>"# of Companies Added"</a:t>
            </a:r>
            <a:endParaRPr lang="en-US" b="0" i="0" u="none" strike="noStrike" baseline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808000"/>
                </a:solidFill>
                <a:highlight>
                  <a:srgbClr val="FFFFFF"/>
                </a:highlight>
              </a:rPr>
              <a:t>INDEX_</a:t>
            </a:r>
            <a:r>
              <a:rPr lang="en-US" dirty="0">
                <a:solidFill>
                  <a:srgbClr val="808000"/>
                </a:solidFill>
                <a:highlight>
                  <a:srgbClr val="FFFFFF"/>
                </a:highlight>
              </a:rPr>
              <a:t>CHANGE_</a:t>
            </a:r>
            <a:r>
              <a:rPr lang="en-US" b="0" i="0" u="none" strike="noStrike" baseline="0" dirty="0">
                <a:solidFill>
                  <a:srgbClr val="808000"/>
                </a:solidFill>
                <a:highlight>
                  <a:srgbClr val="FFFFFF"/>
                </a:highlight>
              </a:rPr>
              <a:t>FACT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,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808000"/>
                </a:solidFill>
                <a:highlight>
                  <a:srgbClr val="FFFFFF"/>
                </a:highlight>
              </a:rPr>
              <a:t>SECTOR_DIM</a:t>
            </a:r>
            <a:endParaRPr lang="en-US" b="0" i="0" u="none" strike="noStrike" baseline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WHERE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COMPANY_ADDED_SECTOR_KEY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endParaRPr lang="en-US" b="0" i="0" u="none" strike="noStrike" baseline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endParaRPr lang="en-US" b="0" i="0" u="none" strike="noStrike" baseline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i="0" u="none" strike="noStrike" baseline="0" dirty="0">
                <a:solidFill>
                  <a:srgbClr val="808000"/>
                </a:solidFill>
                <a:highlight>
                  <a:srgbClr val="FFFFFF"/>
                </a:highlight>
              </a:rPr>
              <a:t>SECTOR_DIM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.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SECTOR_KEY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=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808000"/>
                </a:solidFill>
                <a:highlight>
                  <a:srgbClr val="FFFFFF"/>
                </a:highlight>
              </a:rPr>
              <a:t>INDEX_CHANGE_FACT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.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COMPANY_ADDED_SECTOR_KEY</a:t>
            </a:r>
          </a:p>
          <a:p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GROUP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BY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808000"/>
                </a:solidFill>
                <a:highlight>
                  <a:srgbClr val="FFFFFF"/>
                </a:highlight>
              </a:rPr>
              <a:t>SECTOR_DIM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.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SECTOR_NAME</a:t>
            </a:r>
          </a:p>
          <a:p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ORDER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BY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</a:rPr>
              <a:t>"# of Companies Added"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DESC;</a:t>
            </a:r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="" xmlns:a16="http://schemas.microsoft.com/office/drawing/2014/main" id="{B4620872-492B-410A-9430-5FBF94FAA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83945"/>
              </p:ext>
            </p:extLst>
          </p:nvPr>
        </p:nvGraphicFramePr>
        <p:xfrm>
          <a:off x="6838545" y="1976371"/>
          <a:ext cx="4823754" cy="3436620"/>
        </p:xfrm>
        <a:graphic>
          <a:graphicData uri="http://schemas.openxmlformats.org/drawingml/2006/table">
            <a:tbl>
              <a:tblPr/>
              <a:tblGrid>
                <a:gridCol w="2393003">
                  <a:extLst>
                    <a:ext uri="{9D8B030D-6E8A-4147-A177-3AD203B41FA5}">
                      <a16:colId xmlns="" xmlns:a16="http://schemas.microsoft.com/office/drawing/2014/main" val="4075594045"/>
                    </a:ext>
                  </a:extLst>
                </a:gridCol>
                <a:gridCol w="2430751">
                  <a:extLst>
                    <a:ext uri="{9D8B030D-6E8A-4147-A177-3AD203B41FA5}">
                      <a16:colId xmlns="" xmlns:a16="http://schemas.microsoft.com/office/drawing/2014/main" val="32884431"/>
                    </a:ext>
                  </a:extLst>
                </a:gridCol>
              </a:tblGrid>
              <a:tr h="2800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Companies Added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0040010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633837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Consumer Discretionary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6902495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5943594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Care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7184668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 Estate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27964607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2439104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Communication Services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4318771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2219721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Consumer Staples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9768457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257070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Utilities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5158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41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70826A37-D7E3-4528-A5FD-6B9C738B1806}"/>
              </a:ext>
            </a:extLst>
          </p:cNvPr>
          <p:cNvCxnSpPr>
            <a:cxnSpLocks/>
          </p:cNvCxnSpPr>
          <p:nvPr/>
        </p:nvCxnSpPr>
        <p:spPr>
          <a:xfrm>
            <a:off x="529701" y="6447934"/>
            <a:ext cx="11132598" cy="0"/>
          </a:xfrm>
          <a:prstGeom prst="line">
            <a:avLst/>
          </a:prstGeom>
          <a:ln w="2857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1202B98-D985-4BAC-9957-497D5B1E8DFF}"/>
              </a:ext>
            </a:extLst>
          </p:cNvPr>
          <p:cNvSpPr txBox="1"/>
          <p:nvPr/>
        </p:nvSpPr>
        <p:spPr>
          <a:xfrm>
            <a:off x="10251440" y="6447934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Applications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F3F02A7-363F-41BE-ADD2-30DC72285348}"/>
              </a:ext>
            </a:extLst>
          </p:cNvPr>
          <p:cNvSpPr txBox="1"/>
          <p:nvPr/>
        </p:nvSpPr>
        <p:spPr>
          <a:xfrm>
            <a:off x="529700" y="6043783"/>
            <a:ext cx="10057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Sources: </a:t>
            </a:r>
            <a:r>
              <a:rPr lang="en-US" b="1" dirty="0"/>
              <a:t>Stock Daily Statistics </a:t>
            </a:r>
            <a:r>
              <a:rPr lang="en-US" dirty="0"/>
              <a:t>with the added calculated fields and </a:t>
            </a:r>
            <a:r>
              <a:rPr lang="en-US" b="1" dirty="0"/>
              <a:t>List of</a:t>
            </a:r>
            <a:r>
              <a:rPr lang="en-US" dirty="0"/>
              <a:t> </a:t>
            </a:r>
            <a:r>
              <a:rPr lang="en-US" b="1" dirty="0"/>
              <a:t>S&amp;P 500 companies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4A893079-E225-4921-A8BC-A03B2716C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325775"/>
              </p:ext>
            </p:extLst>
          </p:nvPr>
        </p:nvGraphicFramePr>
        <p:xfrm>
          <a:off x="6965004" y="1442851"/>
          <a:ext cx="4577321" cy="3436620"/>
        </p:xfrm>
        <a:graphic>
          <a:graphicData uri="http://schemas.openxmlformats.org/drawingml/2006/table">
            <a:tbl>
              <a:tblPr/>
              <a:tblGrid>
                <a:gridCol w="2534513">
                  <a:extLst>
                    <a:ext uri="{9D8B030D-6E8A-4147-A177-3AD203B41FA5}">
                      <a16:colId xmlns="" xmlns:a16="http://schemas.microsoft.com/office/drawing/2014/main" val="4075594045"/>
                    </a:ext>
                  </a:extLst>
                </a:gridCol>
                <a:gridCol w="2042808">
                  <a:extLst>
                    <a:ext uri="{9D8B030D-6E8A-4147-A177-3AD203B41FA5}">
                      <a16:colId xmlns="" xmlns:a16="http://schemas.microsoft.com/office/drawing/2014/main" val="32884431"/>
                    </a:ext>
                  </a:extLst>
                </a:gridCol>
              </a:tblGrid>
              <a:tr h="2800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Growth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0040010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633837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Care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6902495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Industrials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5943594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Communication Services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7184668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27964607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Consumer Discretionary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2439104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Consumer Staples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4318771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2219721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Utilities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9768457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 Estate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257070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51583208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="" xmlns:a16="http://schemas.microsoft.com/office/drawing/2014/main" id="{486013F1-1185-412F-B411-4B352A4A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01" y="203435"/>
            <a:ext cx="11132598" cy="80560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Growth by Sector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A6B0439-5803-4674-8ED3-CB3F3DD3FCF9}"/>
              </a:ext>
            </a:extLst>
          </p:cNvPr>
          <p:cNvSpPr txBox="1"/>
          <p:nvPr/>
        </p:nvSpPr>
        <p:spPr>
          <a:xfrm>
            <a:off x="529700" y="2064532"/>
            <a:ext cx="64353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SECTOR_NAME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,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TRUNC(AVG(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MOM*</a:t>
            </a:r>
            <a:r>
              <a:rPr lang="en-US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</a:rPr>
              <a:t>100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),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</a:rPr>
              <a:t>4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</a:rPr>
              <a:t>"Growth %"</a:t>
            </a:r>
            <a:endParaRPr lang="en-US" b="0" i="0" u="none" strike="noStrike" baseline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808000"/>
                </a:solidFill>
                <a:highlight>
                  <a:srgbClr val="FFFFFF"/>
                </a:highlight>
              </a:rPr>
              <a:t>STOCK_DAILY_STATS_FACT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,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808000"/>
                </a:solidFill>
                <a:highlight>
                  <a:srgbClr val="FFFFFF"/>
                </a:highlight>
              </a:rPr>
              <a:t>SECTOR_DIM</a:t>
            </a:r>
            <a:endParaRPr lang="en-US" b="0" i="0" u="none" strike="noStrike" baseline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WHERE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808000"/>
                </a:solidFill>
                <a:highlight>
                  <a:srgbClr val="FFFFFF"/>
                </a:highlight>
              </a:rPr>
              <a:t>SECTOR_DIM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.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SECTOR_KEY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=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808000"/>
                </a:solidFill>
                <a:highlight>
                  <a:srgbClr val="FFFFFF"/>
                </a:highlight>
              </a:rPr>
              <a:t>STOCK_DAILY_STATS_FACT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.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SECTOR_KEY</a:t>
            </a:r>
          </a:p>
          <a:p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Group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by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808000"/>
                </a:solidFill>
                <a:highlight>
                  <a:srgbClr val="FFFFFF"/>
                </a:highlight>
              </a:rPr>
              <a:t>STOCK_DAILY_STATS_FACT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.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SECTOR_KEY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,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SECTOR_NAME</a:t>
            </a:r>
          </a:p>
          <a:p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ORDER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BY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AVG(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MOM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DESC;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E4C6D63-82EC-4752-ADBE-FC1F69F03497}"/>
              </a:ext>
            </a:extLst>
          </p:cNvPr>
          <p:cNvSpPr txBox="1"/>
          <p:nvPr/>
        </p:nvSpPr>
        <p:spPr>
          <a:xfrm>
            <a:off x="531900" y="3853677"/>
            <a:ext cx="3215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Time of execution: 250 milliseconds</a:t>
            </a:r>
          </a:p>
        </p:txBody>
      </p:sp>
    </p:spTree>
    <p:extLst>
      <p:ext uri="{BB962C8B-B14F-4D97-AF65-F5344CB8AC3E}">
        <p14:creationId xmlns:p14="http://schemas.microsoft.com/office/powerpoint/2010/main" val="218834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450C6391-AF08-4526-85F2-16D77D2C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254" y="1868438"/>
            <a:ext cx="1076024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/>
              <a:t>How to Invest in the Stock Market 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502" y="3954577"/>
            <a:ext cx="2732332" cy="26469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54" y="3954577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2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70826A37-D7E3-4528-A5FD-6B9C738B1806}"/>
              </a:ext>
            </a:extLst>
          </p:cNvPr>
          <p:cNvCxnSpPr>
            <a:cxnSpLocks/>
          </p:cNvCxnSpPr>
          <p:nvPr/>
        </p:nvCxnSpPr>
        <p:spPr>
          <a:xfrm>
            <a:off x="529701" y="6447934"/>
            <a:ext cx="11132598" cy="0"/>
          </a:xfrm>
          <a:prstGeom prst="line">
            <a:avLst/>
          </a:prstGeom>
          <a:ln w="2857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1202B98-D985-4BAC-9957-497D5B1E8DFF}"/>
              </a:ext>
            </a:extLst>
          </p:cNvPr>
          <p:cNvSpPr txBox="1"/>
          <p:nvPr/>
        </p:nvSpPr>
        <p:spPr>
          <a:xfrm>
            <a:off x="10251440" y="6447934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Applications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F3F02A7-363F-41BE-ADD2-30DC72285348}"/>
              </a:ext>
            </a:extLst>
          </p:cNvPr>
          <p:cNvSpPr txBox="1"/>
          <p:nvPr/>
        </p:nvSpPr>
        <p:spPr>
          <a:xfrm>
            <a:off x="529700" y="6043783"/>
            <a:ext cx="10057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Sources: </a:t>
            </a:r>
            <a:r>
              <a:rPr lang="en-US" b="1" dirty="0"/>
              <a:t>Stock Daily Statistics </a:t>
            </a:r>
            <a:r>
              <a:rPr lang="en-US" dirty="0"/>
              <a:t>with the added calculated fields and </a:t>
            </a:r>
            <a:r>
              <a:rPr lang="en-US" b="1" dirty="0"/>
              <a:t>List of</a:t>
            </a:r>
            <a:r>
              <a:rPr lang="en-US" dirty="0"/>
              <a:t> </a:t>
            </a:r>
            <a:r>
              <a:rPr lang="en-US" b="1" dirty="0"/>
              <a:t>S&amp;P 500 companies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4A893079-E225-4921-A8BC-A03B2716C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785294"/>
              </p:ext>
            </p:extLst>
          </p:nvPr>
        </p:nvGraphicFramePr>
        <p:xfrm>
          <a:off x="7099114" y="1852612"/>
          <a:ext cx="3152326" cy="3152775"/>
        </p:xfrm>
        <a:graphic>
          <a:graphicData uri="http://schemas.openxmlformats.org/drawingml/2006/table">
            <a:tbl>
              <a:tblPr/>
              <a:tblGrid>
                <a:gridCol w="1570624">
                  <a:extLst>
                    <a:ext uri="{9D8B030D-6E8A-4147-A177-3AD203B41FA5}">
                      <a16:colId xmlns="" xmlns:a16="http://schemas.microsoft.com/office/drawing/2014/main" val="4075594045"/>
                    </a:ext>
                  </a:extLst>
                </a:gridCol>
                <a:gridCol w="1581702">
                  <a:extLst>
                    <a:ext uri="{9D8B030D-6E8A-4147-A177-3AD203B41FA5}">
                      <a16:colId xmlns="" xmlns:a16="http://schemas.microsoft.com/office/drawing/2014/main" val="32884431"/>
                    </a:ext>
                  </a:extLst>
                </a:gridCol>
              </a:tblGrid>
              <a:tr h="2800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Growth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0040010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633837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NFLX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6902495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5943594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7184668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27964607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2439104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4318771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DXC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2219721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9768457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5257070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="" xmlns:a16="http://schemas.microsoft.com/office/drawing/2014/main" id="{486013F1-1185-412F-B411-4B352A4A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01" y="203435"/>
            <a:ext cx="11132598" cy="80560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Growth Stocks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A6B0439-5803-4674-8ED3-CB3F3DD3FCF9}"/>
              </a:ext>
            </a:extLst>
          </p:cNvPr>
          <p:cNvSpPr txBox="1"/>
          <p:nvPr/>
        </p:nvSpPr>
        <p:spPr>
          <a:xfrm>
            <a:off x="529700" y="2324062"/>
            <a:ext cx="58516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*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(SELECT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i="0" u="none" strike="noStrike" baseline="0" dirty="0">
                <a:solidFill>
                  <a:srgbClr val="808000"/>
                </a:solidFill>
                <a:highlight>
                  <a:srgbClr val="FFFFFF"/>
                </a:highlight>
              </a:rPr>
              <a:t>STOCK_DAILY_STATS_FACT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.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COMPANY_KEY </a:t>
            </a:r>
            <a:r>
              <a:rPr lang="en-US" sz="1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</a:rPr>
              <a:t>"Stock"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ROUND(AVG(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MOM*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</a:rPr>
              <a:t>100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),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</a:rPr>
              <a:t>3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</a:rPr>
              <a:t>"Growth %"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i="0" u="none" strike="noStrike" baseline="0" dirty="0">
                <a:solidFill>
                  <a:srgbClr val="808000"/>
                </a:solidFill>
                <a:highlight>
                  <a:srgbClr val="FFFFFF"/>
                </a:highlight>
              </a:rPr>
              <a:t>STOCK_DAILY_STATS_FACT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GROUP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BY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i="0" u="none" strike="noStrike" baseline="0" dirty="0">
                <a:solidFill>
                  <a:srgbClr val="808000"/>
                </a:solidFill>
                <a:highlight>
                  <a:srgbClr val="FFFFFF"/>
                </a:highlight>
              </a:rPr>
              <a:t>STOCK_DAILY_STATS_FACT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.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COMPANY_KEY </a:t>
            </a:r>
          </a:p>
          <a:p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ORDER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BY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AVG(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MOM*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</a:rPr>
              <a:t>100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DESC)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WHERE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ROWNUM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&lt;=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</a:rPr>
              <a:t>10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;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E4C6D63-82EC-4752-ADBE-FC1F69F03497}"/>
              </a:ext>
            </a:extLst>
          </p:cNvPr>
          <p:cNvSpPr txBox="1"/>
          <p:nvPr/>
        </p:nvSpPr>
        <p:spPr>
          <a:xfrm>
            <a:off x="529700" y="4390206"/>
            <a:ext cx="3215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Time of execution: 186 milliseconds</a:t>
            </a:r>
          </a:p>
        </p:txBody>
      </p:sp>
    </p:spTree>
    <p:extLst>
      <p:ext uri="{BB962C8B-B14F-4D97-AF65-F5344CB8AC3E}">
        <p14:creationId xmlns:p14="http://schemas.microsoft.com/office/powerpoint/2010/main" val="193516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7322576-E716-41D0-9158-801F26B642F5}"/>
              </a:ext>
            </a:extLst>
          </p:cNvPr>
          <p:cNvSpPr txBox="1"/>
          <p:nvPr/>
        </p:nvSpPr>
        <p:spPr>
          <a:xfrm>
            <a:off x="529700" y="2136338"/>
            <a:ext cx="69314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*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endParaRPr lang="en-US" b="0" i="0" u="none" strike="noStrike" baseline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(SELECT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COMPANY_KEY </a:t>
            </a:r>
            <a:r>
              <a:rPr lang="en-US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</a:rPr>
              <a:t>"Stock"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,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ROUND(AVG(</a:t>
            </a:r>
            <a:r>
              <a:rPr lang="en-US" b="0" i="0" u="none" strike="noStrike" baseline="0" dirty="0">
                <a:solidFill>
                  <a:srgbClr val="808000"/>
                </a:solidFill>
                <a:highlight>
                  <a:srgbClr val="FFFFFF"/>
                </a:highlight>
              </a:rPr>
              <a:t>STOCK_YEARLY_STATS_FACT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.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DIVIDEND_YIELD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),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</a:rPr>
              <a:t>5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</a:rPr>
              <a:t>"Average Dividend Yield"</a:t>
            </a:r>
            <a:endParaRPr lang="en-US" b="0" i="0" u="none" strike="noStrike" baseline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808000"/>
                </a:solidFill>
                <a:highlight>
                  <a:srgbClr val="FFFFFF"/>
                </a:highlight>
              </a:rPr>
              <a:t>STOCK_YEARLY_STATS_FACT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GROUP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BY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COMPANY_KEY </a:t>
            </a:r>
          </a:p>
          <a:p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HAVING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AVG(</a:t>
            </a:r>
            <a:r>
              <a:rPr lang="en-US" b="0" i="0" u="none" strike="noStrike" baseline="0" dirty="0">
                <a:solidFill>
                  <a:srgbClr val="808000"/>
                </a:solidFill>
                <a:highlight>
                  <a:srgbClr val="FFFFFF"/>
                </a:highlight>
              </a:rPr>
              <a:t>STOCK_YEARLY_STATS_FACT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.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DIVIDEND_YIELD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endParaRPr lang="en-US" b="0" i="0" u="none" strike="noStrike" baseline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ORDER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BY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"Average Dividend Yield"</a:t>
            </a:r>
          </a:p>
          <a:p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WHERE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ROWNUM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&lt;=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</a:rPr>
              <a:t>5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;</a:t>
            </a:r>
            <a:endParaRPr lang="en-US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70826A37-D7E3-4528-A5FD-6B9C738B1806}"/>
              </a:ext>
            </a:extLst>
          </p:cNvPr>
          <p:cNvCxnSpPr>
            <a:cxnSpLocks/>
          </p:cNvCxnSpPr>
          <p:nvPr/>
        </p:nvCxnSpPr>
        <p:spPr>
          <a:xfrm>
            <a:off x="529701" y="6447934"/>
            <a:ext cx="11132598" cy="0"/>
          </a:xfrm>
          <a:prstGeom prst="line">
            <a:avLst/>
          </a:prstGeom>
          <a:ln w="2857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1202B98-D985-4BAC-9957-497D5B1E8DFF}"/>
              </a:ext>
            </a:extLst>
          </p:cNvPr>
          <p:cNvSpPr txBox="1"/>
          <p:nvPr/>
        </p:nvSpPr>
        <p:spPr>
          <a:xfrm>
            <a:off x="10251440" y="6447934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Applications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F3F02A7-363F-41BE-ADD2-30DC72285348}"/>
              </a:ext>
            </a:extLst>
          </p:cNvPr>
          <p:cNvSpPr txBox="1"/>
          <p:nvPr/>
        </p:nvSpPr>
        <p:spPr>
          <a:xfrm>
            <a:off x="529700" y="6043783"/>
            <a:ext cx="10057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Source: </a:t>
            </a:r>
            <a:r>
              <a:rPr lang="en-US" b="1" dirty="0"/>
              <a:t>Stock Yearly Statistics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4A893079-E225-4921-A8BC-A03B2716C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313547"/>
              </p:ext>
            </p:extLst>
          </p:nvPr>
        </p:nvGraphicFramePr>
        <p:xfrm>
          <a:off x="7558392" y="2423725"/>
          <a:ext cx="4103908" cy="1733550"/>
        </p:xfrm>
        <a:graphic>
          <a:graphicData uri="http://schemas.openxmlformats.org/drawingml/2006/table">
            <a:tbl>
              <a:tblPr/>
              <a:tblGrid>
                <a:gridCol w="1427428">
                  <a:extLst>
                    <a:ext uri="{9D8B030D-6E8A-4147-A177-3AD203B41FA5}">
                      <a16:colId xmlns="" xmlns:a16="http://schemas.microsoft.com/office/drawing/2014/main" val="4075594045"/>
                    </a:ext>
                  </a:extLst>
                </a:gridCol>
                <a:gridCol w="2676480">
                  <a:extLst>
                    <a:ext uri="{9D8B030D-6E8A-4147-A177-3AD203B41FA5}">
                      <a16:colId xmlns="" xmlns:a16="http://schemas.microsoft.com/office/drawing/2014/main" val="32884431"/>
                    </a:ext>
                  </a:extLst>
                </a:gridCol>
              </a:tblGrid>
              <a:tr h="2800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Dividend Yield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0040010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239.26679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633837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170.46692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6902495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NFLX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148.31629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5943594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116.10284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7184668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EQIX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106.30865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27964607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="" xmlns:a16="http://schemas.microsoft.com/office/drawing/2014/main" id="{486013F1-1185-412F-B411-4B352A4A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01" y="203435"/>
            <a:ext cx="11132598" cy="80560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Dividend Stocks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E4C6D63-82EC-4752-ADBE-FC1F69F03497}"/>
              </a:ext>
            </a:extLst>
          </p:cNvPr>
          <p:cNvSpPr txBox="1"/>
          <p:nvPr/>
        </p:nvSpPr>
        <p:spPr>
          <a:xfrm>
            <a:off x="529700" y="4804471"/>
            <a:ext cx="3215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Time of execution: 20 milliseconds</a:t>
            </a:r>
          </a:p>
        </p:txBody>
      </p:sp>
    </p:spTree>
    <p:extLst>
      <p:ext uri="{BB962C8B-B14F-4D97-AF65-F5344CB8AC3E}">
        <p14:creationId xmlns:p14="http://schemas.microsoft.com/office/powerpoint/2010/main" val="246576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70826A37-D7E3-4528-A5FD-6B9C738B1806}"/>
              </a:ext>
            </a:extLst>
          </p:cNvPr>
          <p:cNvCxnSpPr>
            <a:cxnSpLocks/>
          </p:cNvCxnSpPr>
          <p:nvPr/>
        </p:nvCxnSpPr>
        <p:spPr>
          <a:xfrm>
            <a:off x="529701" y="6447934"/>
            <a:ext cx="11132598" cy="0"/>
          </a:xfrm>
          <a:prstGeom prst="line">
            <a:avLst/>
          </a:prstGeom>
          <a:ln w="2857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1202B98-D985-4BAC-9957-497D5B1E8DFF}"/>
              </a:ext>
            </a:extLst>
          </p:cNvPr>
          <p:cNvSpPr txBox="1"/>
          <p:nvPr/>
        </p:nvSpPr>
        <p:spPr>
          <a:xfrm>
            <a:off x="10251440" y="6447934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Applications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F3F02A7-363F-41BE-ADD2-30DC72285348}"/>
              </a:ext>
            </a:extLst>
          </p:cNvPr>
          <p:cNvSpPr txBox="1"/>
          <p:nvPr/>
        </p:nvSpPr>
        <p:spPr>
          <a:xfrm>
            <a:off x="529700" y="6043783"/>
            <a:ext cx="10057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Source: </a:t>
            </a:r>
            <a:r>
              <a:rPr lang="en-US" b="1" dirty="0"/>
              <a:t>Stock Yearly Statistics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4A893079-E225-4921-A8BC-A03B2716C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028129"/>
              </p:ext>
            </p:extLst>
          </p:nvPr>
        </p:nvGraphicFramePr>
        <p:xfrm>
          <a:off x="7558391" y="2113887"/>
          <a:ext cx="4103908" cy="1733550"/>
        </p:xfrm>
        <a:graphic>
          <a:graphicData uri="http://schemas.openxmlformats.org/drawingml/2006/table">
            <a:tbl>
              <a:tblPr/>
              <a:tblGrid>
                <a:gridCol w="1157591">
                  <a:extLst>
                    <a:ext uri="{9D8B030D-6E8A-4147-A177-3AD203B41FA5}">
                      <a16:colId xmlns="" xmlns:a16="http://schemas.microsoft.com/office/drawing/2014/main" val="4075594045"/>
                    </a:ext>
                  </a:extLst>
                </a:gridCol>
                <a:gridCol w="2946317">
                  <a:extLst>
                    <a:ext uri="{9D8B030D-6E8A-4147-A177-3AD203B41FA5}">
                      <a16:colId xmlns="" xmlns:a16="http://schemas.microsoft.com/office/drawing/2014/main" val="32884431"/>
                    </a:ext>
                  </a:extLst>
                </a:gridCol>
              </a:tblGrid>
              <a:tr h="2800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Price per Earning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0040010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633837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PRGO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6902495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5943594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BBBY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7184668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27964607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="" xmlns:a16="http://schemas.microsoft.com/office/drawing/2014/main" id="{486013F1-1185-412F-B411-4B352A4A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01" y="203435"/>
            <a:ext cx="11132598" cy="80560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Stock Performance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E4C6D63-82EC-4752-ADBE-FC1F69F03497}"/>
              </a:ext>
            </a:extLst>
          </p:cNvPr>
          <p:cNvSpPr txBox="1"/>
          <p:nvPr/>
        </p:nvSpPr>
        <p:spPr>
          <a:xfrm>
            <a:off x="529700" y="4370442"/>
            <a:ext cx="3215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Time of execution: 16 milliseconds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3A69A17-3D3F-4D80-9044-5146DECC1212}"/>
              </a:ext>
            </a:extLst>
          </p:cNvPr>
          <p:cNvSpPr txBox="1"/>
          <p:nvPr/>
        </p:nvSpPr>
        <p:spPr>
          <a:xfrm>
            <a:off x="529700" y="1473301"/>
            <a:ext cx="69022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*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endParaRPr lang="en-US" b="0" i="0" u="none" strike="noStrike" baseline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(</a:t>
            </a:r>
            <a:r>
              <a:rPr lang="en-US" b="0" i="0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COMPANY_KEY </a:t>
            </a:r>
            <a:r>
              <a:rPr lang="en-US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</a:rPr>
              <a:t>"Stock"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,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AVG(</a:t>
            </a:r>
            <a:r>
              <a:rPr lang="en-US" b="0" i="0" u="none" strike="noStrike" baseline="0" dirty="0">
                <a:solidFill>
                  <a:srgbClr val="808000"/>
                </a:solidFill>
                <a:highlight>
                  <a:srgbClr val="FFFFFF"/>
                </a:highlight>
              </a:rPr>
              <a:t>STOCK_YEARLY_STATS_FACT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.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PRICE_PER_EARNINGS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</a:rPr>
              <a:t>"Average Price per Earnings"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808000"/>
                </a:solidFill>
                <a:highlight>
                  <a:srgbClr val="FFFFFF"/>
                </a:highlight>
              </a:rPr>
              <a:t>STOCK_YEARLY_STATS_FACT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GROUP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BY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COMPANY_KEY </a:t>
            </a:r>
          </a:p>
          <a:p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Having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AVG(</a:t>
            </a:r>
            <a:r>
              <a:rPr lang="en-US" b="0" i="0" u="none" strike="noStrike" baseline="0" dirty="0">
                <a:solidFill>
                  <a:srgbClr val="808000"/>
                </a:solidFill>
                <a:highlight>
                  <a:srgbClr val="FFFFFF"/>
                </a:highlight>
              </a:rPr>
              <a:t>STOCK_YEARLY_STATS_FACT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.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PRICE_PER_EARNINGS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AVG(</a:t>
            </a:r>
            <a:r>
              <a:rPr lang="en-US" b="0" i="0" u="none" strike="noStrike" baseline="0" dirty="0">
                <a:solidFill>
                  <a:srgbClr val="808000"/>
                </a:solidFill>
                <a:highlight>
                  <a:srgbClr val="FFFFFF"/>
                </a:highlight>
              </a:rPr>
              <a:t>STOCK_YEARLY_STATS_FACT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.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PRICE_PER_EARNINGS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</a:rPr>
              <a:t>0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ORDER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BY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</a:rPr>
              <a:t>"Average Price per Earnings"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endParaRPr lang="en-US" b="0" i="0" u="none" strike="noStrike" baseline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WHERE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ROWNUM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&lt;=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</a:rPr>
              <a:t>5</a:t>
            </a:r>
            <a:r>
              <a:rPr lang="en-US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6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0C6391-AF08-4526-85F2-16D77D2C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273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Problem Definition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26" y="2736270"/>
            <a:ext cx="2331394" cy="13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70826A37-D7E3-4528-A5FD-6B9C738B1806}"/>
              </a:ext>
            </a:extLst>
          </p:cNvPr>
          <p:cNvCxnSpPr>
            <a:cxnSpLocks/>
          </p:cNvCxnSpPr>
          <p:nvPr/>
        </p:nvCxnSpPr>
        <p:spPr>
          <a:xfrm>
            <a:off x="529701" y="6447934"/>
            <a:ext cx="11132598" cy="0"/>
          </a:xfrm>
          <a:prstGeom prst="line">
            <a:avLst/>
          </a:prstGeom>
          <a:ln w="2857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1129860-4363-4CEC-AD4C-79A1ACE4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01" y="410065"/>
            <a:ext cx="11132598" cy="751217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Stock Market 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67D4AF3-59BD-4A64-B56E-3EAD197F0556}"/>
              </a:ext>
            </a:extLst>
          </p:cNvPr>
          <p:cNvSpPr txBox="1"/>
          <p:nvPr/>
        </p:nvSpPr>
        <p:spPr>
          <a:xfrm>
            <a:off x="444860" y="6450961"/>
            <a:ext cx="21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+mj-lt"/>
              </a:rPr>
              <a:t>Source: </a:t>
            </a:r>
            <a:r>
              <a:rPr lang="en-US" dirty="0">
                <a:latin typeface="+mj-lt"/>
                <a:hlinkClick r:id="rId3"/>
              </a:rPr>
              <a:t>Investopedia</a:t>
            </a:r>
            <a:endParaRPr lang="en-US" dirty="0"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51AA08C-46F4-42BA-89F3-5E90163447CC}"/>
              </a:ext>
            </a:extLst>
          </p:cNvPr>
          <p:cNvGrpSpPr/>
          <p:nvPr/>
        </p:nvGrpSpPr>
        <p:grpSpPr>
          <a:xfrm>
            <a:off x="529701" y="2431222"/>
            <a:ext cx="11132598" cy="1995556"/>
            <a:chOff x="529701" y="2187955"/>
            <a:chExt cx="11132598" cy="1995556"/>
          </a:xfrm>
        </p:grpSpPr>
        <p:sp>
          <p:nvSpPr>
            <p:cNvPr id="10" name="Title 2">
              <a:extLst>
                <a:ext uri="{FF2B5EF4-FFF2-40B4-BE49-F238E27FC236}">
                  <a16:creationId xmlns="" xmlns:a16="http://schemas.microsoft.com/office/drawing/2014/main" id="{5E620FFA-02F1-4E18-A77E-A3ADBFFDCF35}"/>
                </a:ext>
              </a:extLst>
            </p:cNvPr>
            <p:cNvSpPr txBox="1">
              <a:spLocks/>
            </p:cNvSpPr>
            <p:nvPr/>
          </p:nvSpPr>
          <p:spPr>
            <a:xfrm>
              <a:off x="529701" y="2187955"/>
              <a:ext cx="11132598" cy="12443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>
                <a:lnSpc>
                  <a:spcPct val="100000"/>
                </a:lnSpc>
              </a:pPr>
              <a:r>
                <a:rPr lang="en-US" sz="2400" b="1" i="0" dirty="0">
                  <a:solidFill>
                    <a:srgbClr val="111111"/>
                  </a:solidFill>
                  <a:effectLst/>
                </a:rPr>
                <a:t>Stock: </a:t>
              </a:r>
              <a:r>
                <a:rPr lang="en-US" sz="2400" b="0" i="0" dirty="0">
                  <a:solidFill>
                    <a:srgbClr val="111111"/>
                  </a:solidFill>
                  <a:effectLst/>
                </a:rPr>
                <a:t>Represents ownership in a company and represents a proportionate claim on its </a:t>
              </a:r>
              <a:r>
                <a:rPr lang="en-US" sz="2400" b="1" i="0" dirty="0">
                  <a:solidFill>
                    <a:srgbClr val="111111"/>
                  </a:solidFill>
                  <a:effectLst/>
                </a:rPr>
                <a:t>assets</a:t>
              </a:r>
              <a:r>
                <a:rPr lang="en-US" sz="2400" b="0" i="0" dirty="0">
                  <a:solidFill>
                    <a:srgbClr val="111111"/>
                  </a:solidFill>
                  <a:effectLst/>
                </a:rPr>
                <a:t> and </a:t>
              </a:r>
              <a:r>
                <a:rPr lang="en-US" sz="2400" b="1" dirty="0">
                  <a:solidFill>
                    <a:srgbClr val="111111"/>
                  </a:solidFill>
                </a:rPr>
                <a:t>earnings.</a:t>
              </a:r>
            </a:p>
            <a:p>
              <a:pPr algn="just"/>
              <a:endParaRPr lang="en-US" sz="2400" b="0" i="0" dirty="0">
                <a:solidFill>
                  <a:srgbClr val="111111"/>
                </a:solidFill>
                <a:effectLst/>
              </a:endParaRPr>
            </a:p>
          </p:txBody>
        </p:sp>
        <p:sp>
          <p:nvSpPr>
            <p:cNvPr id="11" name="Title 2">
              <a:extLst>
                <a:ext uri="{FF2B5EF4-FFF2-40B4-BE49-F238E27FC236}">
                  <a16:creationId xmlns="" xmlns:a16="http://schemas.microsoft.com/office/drawing/2014/main" id="{FAA770E3-2E0E-48C1-8107-B57172A68D9E}"/>
                </a:ext>
              </a:extLst>
            </p:cNvPr>
            <p:cNvSpPr txBox="1">
              <a:spLocks/>
            </p:cNvSpPr>
            <p:nvPr/>
          </p:nvSpPr>
          <p:spPr>
            <a:xfrm>
              <a:off x="529701" y="3432293"/>
              <a:ext cx="11132598" cy="7512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>
                <a:lnSpc>
                  <a:spcPct val="100000"/>
                </a:lnSpc>
              </a:pPr>
              <a:r>
                <a:rPr lang="en-US" sz="2400" b="1" i="0" dirty="0">
                  <a:solidFill>
                    <a:srgbClr val="111111"/>
                  </a:solidFill>
                  <a:effectLst/>
                </a:rPr>
                <a:t>Index: </a:t>
              </a:r>
              <a:r>
                <a:rPr lang="en-US" sz="2400" b="0" i="0" dirty="0">
                  <a:solidFill>
                    <a:srgbClr val="111111"/>
                  </a:solidFill>
                  <a:effectLst/>
                </a:rPr>
                <a:t>Represents aggregated prices of a group of stocks, the movement of an index is the net effect of the movements of each individual component.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A528C91-3EA9-43F2-8ADB-19D7D7623EF0}"/>
              </a:ext>
            </a:extLst>
          </p:cNvPr>
          <p:cNvSpPr txBox="1"/>
          <p:nvPr/>
        </p:nvSpPr>
        <p:spPr>
          <a:xfrm>
            <a:off x="9670140" y="6454522"/>
            <a:ext cx="21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Problem Definition</a:t>
            </a:r>
          </a:p>
        </p:txBody>
      </p:sp>
    </p:spTree>
    <p:extLst>
      <p:ext uri="{BB962C8B-B14F-4D97-AF65-F5344CB8AC3E}">
        <p14:creationId xmlns:p14="http://schemas.microsoft.com/office/powerpoint/2010/main" val="360745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01129860-4363-4CEC-AD4C-79A1ACE4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01" y="410065"/>
            <a:ext cx="11132598" cy="751217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Indices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8793325-82EF-4EDB-8F7F-0E14F60BFC63}"/>
              </a:ext>
            </a:extLst>
          </p:cNvPr>
          <p:cNvCxnSpPr>
            <a:cxnSpLocks/>
          </p:cNvCxnSpPr>
          <p:nvPr/>
        </p:nvCxnSpPr>
        <p:spPr>
          <a:xfrm>
            <a:off x="529701" y="6447934"/>
            <a:ext cx="11132598" cy="0"/>
          </a:xfrm>
          <a:prstGeom prst="line">
            <a:avLst/>
          </a:prstGeom>
          <a:ln w="2857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FEEAFED-2685-438C-8AAF-CC6507DA9E6D}"/>
              </a:ext>
            </a:extLst>
          </p:cNvPr>
          <p:cNvSpPr txBox="1"/>
          <p:nvPr/>
        </p:nvSpPr>
        <p:spPr>
          <a:xfrm>
            <a:off x="9670140" y="6454522"/>
            <a:ext cx="21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Problem Definition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97" y="1731585"/>
            <a:ext cx="2166321" cy="21663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315" y="1803723"/>
            <a:ext cx="2022045" cy="20220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357" y="2493009"/>
            <a:ext cx="2268997" cy="6434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351" y="2484987"/>
            <a:ext cx="2719653" cy="659516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="" xmlns:a16="http://schemas.microsoft.com/office/drawing/2014/main" id="{352CE43D-2461-48BD-8319-AFF427280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206700"/>
              </p:ext>
            </p:extLst>
          </p:nvPr>
        </p:nvGraphicFramePr>
        <p:xfrm>
          <a:off x="605927" y="3673128"/>
          <a:ext cx="109830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0464">
                  <a:extLst>
                    <a:ext uri="{9D8B030D-6E8A-4147-A177-3AD203B41FA5}">
                      <a16:colId xmlns="" xmlns:a16="http://schemas.microsoft.com/office/drawing/2014/main" val="1641837187"/>
                    </a:ext>
                  </a:extLst>
                </a:gridCol>
                <a:gridCol w="2512088">
                  <a:extLst>
                    <a:ext uri="{9D8B030D-6E8A-4147-A177-3AD203B41FA5}">
                      <a16:colId xmlns="" xmlns:a16="http://schemas.microsoft.com/office/drawing/2014/main" val="3423359714"/>
                    </a:ext>
                  </a:extLst>
                </a:gridCol>
                <a:gridCol w="2793442">
                  <a:extLst>
                    <a:ext uri="{9D8B030D-6E8A-4147-A177-3AD203B41FA5}">
                      <a16:colId xmlns="" xmlns:a16="http://schemas.microsoft.com/office/drawing/2014/main" val="1103408787"/>
                    </a:ext>
                  </a:extLst>
                </a:gridCol>
                <a:gridCol w="2877081">
                  <a:extLst>
                    <a:ext uri="{9D8B030D-6E8A-4147-A177-3AD203B41FA5}">
                      <a16:colId xmlns="" xmlns:a16="http://schemas.microsoft.com/office/drawing/2014/main" val="445521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505 large-cap companies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 large-cap companies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2500+ large-cap companies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Smallest 2500 companies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23162739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01F810A-ABFF-4703-A931-6A743813470C}"/>
              </a:ext>
            </a:extLst>
          </p:cNvPr>
          <p:cNvSpPr txBox="1"/>
          <p:nvPr/>
        </p:nvSpPr>
        <p:spPr>
          <a:xfrm>
            <a:off x="444860" y="6450961"/>
            <a:ext cx="21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+mj-lt"/>
              </a:rPr>
              <a:t>Source: </a:t>
            </a:r>
            <a:r>
              <a:rPr lang="en-US" dirty="0">
                <a:latin typeface="+mj-lt"/>
                <a:hlinkClick r:id="rId7"/>
              </a:rPr>
              <a:t>Investopedia</a:t>
            </a:r>
            <a:endParaRPr lang="en-US" dirty="0">
              <a:latin typeface="+mj-lt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29366C17-D340-438F-80B1-DFA42F139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91124"/>
              </p:ext>
            </p:extLst>
          </p:nvPr>
        </p:nvGraphicFramePr>
        <p:xfrm>
          <a:off x="602996" y="4393084"/>
          <a:ext cx="10796530" cy="3750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2183">
                  <a:extLst>
                    <a:ext uri="{9D8B030D-6E8A-4147-A177-3AD203B41FA5}">
                      <a16:colId xmlns="" xmlns:a16="http://schemas.microsoft.com/office/drawing/2014/main" val="343849025"/>
                    </a:ext>
                  </a:extLst>
                </a:gridCol>
                <a:gridCol w="2622014">
                  <a:extLst>
                    <a:ext uri="{9D8B030D-6E8A-4147-A177-3AD203B41FA5}">
                      <a16:colId xmlns="" xmlns:a16="http://schemas.microsoft.com/office/drawing/2014/main" val="3611522662"/>
                    </a:ext>
                  </a:extLst>
                </a:gridCol>
                <a:gridCol w="2732183">
                  <a:extLst>
                    <a:ext uri="{9D8B030D-6E8A-4147-A177-3AD203B41FA5}">
                      <a16:colId xmlns="" xmlns:a16="http://schemas.microsoft.com/office/drawing/2014/main" val="1415161237"/>
                    </a:ext>
                  </a:extLst>
                </a:gridCol>
                <a:gridCol w="2710150">
                  <a:extLst>
                    <a:ext uri="{9D8B030D-6E8A-4147-A177-3AD203B41FA5}">
                      <a16:colId xmlns="" xmlns:a16="http://schemas.microsoft.com/office/drawing/2014/main" val="3473496041"/>
                    </a:ext>
                  </a:extLst>
                </a:gridCol>
              </a:tblGrid>
              <a:tr h="37505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Information Technology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Industrials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Information Technology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Healthcare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045858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68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70826A37-D7E3-4528-A5FD-6B9C738B1806}"/>
              </a:ext>
            </a:extLst>
          </p:cNvPr>
          <p:cNvCxnSpPr>
            <a:cxnSpLocks/>
          </p:cNvCxnSpPr>
          <p:nvPr/>
        </p:nvCxnSpPr>
        <p:spPr>
          <a:xfrm>
            <a:off x="529701" y="6447934"/>
            <a:ext cx="11132598" cy="0"/>
          </a:xfrm>
          <a:prstGeom prst="line">
            <a:avLst/>
          </a:prstGeom>
          <a:ln w="2857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1129860-4363-4CEC-AD4C-79A1ACE4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01" y="410065"/>
            <a:ext cx="11132598" cy="751217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How is Profit Made?</a:t>
            </a:r>
          </a:p>
        </p:txBody>
      </p:sp>
      <p:sp>
        <p:nvSpPr>
          <p:cNvPr id="10" name="Title 2">
            <a:extLst>
              <a:ext uri="{FF2B5EF4-FFF2-40B4-BE49-F238E27FC236}">
                <a16:creationId xmlns="" xmlns:a16="http://schemas.microsoft.com/office/drawing/2014/main" id="{5E620FFA-02F1-4E18-A77E-A3ADBFFDCF35}"/>
              </a:ext>
            </a:extLst>
          </p:cNvPr>
          <p:cNvSpPr txBox="1">
            <a:spLocks/>
          </p:cNvSpPr>
          <p:nvPr/>
        </p:nvSpPr>
        <p:spPr>
          <a:xfrm>
            <a:off x="529701" y="1985836"/>
            <a:ext cx="11132598" cy="7512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i="0" dirty="0">
                <a:solidFill>
                  <a:srgbClr val="72B966"/>
                </a:solidFill>
                <a:effectLst/>
              </a:rPr>
              <a:t>Capital Gain: </a:t>
            </a:r>
            <a:r>
              <a:rPr lang="en-US" sz="2400" b="0" i="0" dirty="0">
                <a:solidFill>
                  <a:srgbClr val="111111"/>
                </a:solidFill>
                <a:effectLst/>
              </a:rPr>
              <a:t>An increase in a stock’s value, it is realized when you sell the asset.</a:t>
            </a:r>
          </a:p>
        </p:txBody>
      </p:sp>
      <p:sp>
        <p:nvSpPr>
          <p:cNvPr id="7" name="Title 2">
            <a:extLst>
              <a:ext uri="{FF2B5EF4-FFF2-40B4-BE49-F238E27FC236}">
                <a16:creationId xmlns="" xmlns:a16="http://schemas.microsoft.com/office/drawing/2014/main" id="{9731C307-6EDD-46CE-ABDC-A29E53A3CBEB}"/>
              </a:ext>
            </a:extLst>
          </p:cNvPr>
          <p:cNvSpPr txBox="1">
            <a:spLocks/>
          </p:cNvSpPr>
          <p:nvPr/>
        </p:nvSpPr>
        <p:spPr>
          <a:xfrm>
            <a:off x="529701" y="2938279"/>
            <a:ext cx="11132598" cy="869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i="0" dirty="0">
                <a:solidFill>
                  <a:srgbClr val="BA9582"/>
                </a:solidFill>
                <a:effectLst/>
              </a:rPr>
              <a:t>Dividend Yield: </a:t>
            </a:r>
            <a:r>
              <a:rPr lang="en-US" sz="2400" dirty="0">
                <a:solidFill>
                  <a:srgbClr val="111111"/>
                </a:solidFill>
              </a:rPr>
              <a:t>Expressed as a percentage, is a ratio that shows how much a company pays out each year relative to its stock price.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FC92A4B-B67C-4CDF-9F89-8E54DCDCBC04}"/>
              </a:ext>
            </a:extLst>
          </p:cNvPr>
          <p:cNvSpPr txBox="1"/>
          <p:nvPr/>
        </p:nvSpPr>
        <p:spPr>
          <a:xfrm>
            <a:off x="444860" y="6450961"/>
            <a:ext cx="21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+mj-lt"/>
              </a:rPr>
              <a:t>Source: </a:t>
            </a:r>
            <a:r>
              <a:rPr lang="en-US" dirty="0">
                <a:latin typeface="+mj-lt"/>
                <a:hlinkClick r:id="rId3"/>
              </a:rPr>
              <a:t>Investopedia</a:t>
            </a:r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72E5AE1-FD2A-4A30-A3A9-EACC0515E2B6}"/>
              </a:ext>
            </a:extLst>
          </p:cNvPr>
          <p:cNvSpPr txBox="1"/>
          <p:nvPr/>
        </p:nvSpPr>
        <p:spPr>
          <a:xfrm>
            <a:off x="9670140" y="6454522"/>
            <a:ext cx="21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Problem Definition</a:t>
            </a:r>
          </a:p>
        </p:txBody>
      </p:sp>
      <p:sp>
        <p:nvSpPr>
          <p:cNvPr id="9" name="Title 2">
            <a:extLst>
              <a:ext uri="{FF2B5EF4-FFF2-40B4-BE49-F238E27FC236}">
                <a16:creationId xmlns="" xmlns:a16="http://schemas.microsoft.com/office/drawing/2014/main" id="{4271AA7E-BE3C-469D-B39D-1FED3F691BF7}"/>
              </a:ext>
            </a:extLst>
          </p:cNvPr>
          <p:cNvSpPr txBox="1">
            <a:spLocks/>
          </p:cNvSpPr>
          <p:nvPr/>
        </p:nvSpPr>
        <p:spPr>
          <a:xfrm>
            <a:off x="529701" y="4009128"/>
            <a:ext cx="11132598" cy="869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dirty="0">
                <a:solidFill>
                  <a:srgbClr val="111111"/>
                </a:solidFill>
              </a:rPr>
              <a:t>An investor usually invests in a group of stocks rather than a single stock, this group is referred to as a </a:t>
            </a:r>
            <a:r>
              <a:rPr lang="en-US" sz="2400" b="1" dirty="0">
                <a:solidFill>
                  <a:srgbClr val="111111"/>
                </a:solidFill>
              </a:rPr>
              <a:t>portfolio</a:t>
            </a:r>
            <a:r>
              <a:rPr lang="en-US" sz="2400" dirty="0">
                <a:solidFill>
                  <a:srgbClr val="11111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604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70826A37-D7E3-4528-A5FD-6B9C738B1806}"/>
              </a:ext>
            </a:extLst>
          </p:cNvPr>
          <p:cNvCxnSpPr>
            <a:cxnSpLocks/>
          </p:cNvCxnSpPr>
          <p:nvPr/>
        </p:nvCxnSpPr>
        <p:spPr>
          <a:xfrm>
            <a:off x="529701" y="6447934"/>
            <a:ext cx="11132598" cy="0"/>
          </a:xfrm>
          <a:prstGeom prst="line">
            <a:avLst/>
          </a:prstGeom>
          <a:ln w="28575"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1129860-4363-4CEC-AD4C-79A1ACE4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01" y="410065"/>
            <a:ext cx="11132598" cy="751217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111111"/>
                </a:solidFill>
              </a:rPr>
              <a:t>Objective</a:t>
            </a:r>
            <a:endParaRPr lang="en-US" sz="5000" b="1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72E5AE1-FD2A-4A30-A3A9-EACC0515E2B6}"/>
              </a:ext>
            </a:extLst>
          </p:cNvPr>
          <p:cNvSpPr txBox="1"/>
          <p:nvPr/>
        </p:nvSpPr>
        <p:spPr>
          <a:xfrm>
            <a:off x="9670140" y="6454522"/>
            <a:ext cx="21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Problem Definition</a:t>
            </a:r>
          </a:p>
        </p:txBody>
      </p:sp>
      <p:sp>
        <p:nvSpPr>
          <p:cNvPr id="11" name="Title 2">
            <a:extLst>
              <a:ext uri="{FF2B5EF4-FFF2-40B4-BE49-F238E27FC236}">
                <a16:creationId xmlns="" xmlns:a16="http://schemas.microsoft.com/office/drawing/2014/main" id="{4271AA7E-BE3C-469D-B39D-1FED3F691BF7}"/>
              </a:ext>
            </a:extLst>
          </p:cNvPr>
          <p:cNvSpPr txBox="1">
            <a:spLocks/>
          </p:cNvSpPr>
          <p:nvPr/>
        </p:nvSpPr>
        <p:spPr>
          <a:xfrm>
            <a:off x="529701" y="1997997"/>
            <a:ext cx="11132598" cy="869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sz="3200" dirty="0" smtClean="0">
                <a:solidFill>
                  <a:srgbClr val="111111"/>
                </a:solidFill>
              </a:rPr>
              <a:t>To </a:t>
            </a:r>
            <a:r>
              <a:rPr lang="en-US" sz="3200" dirty="0">
                <a:solidFill>
                  <a:srgbClr val="111111"/>
                </a:solidFill>
              </a:rPr>
              <a:t>differentiate between different </a:t>
            </a:r>
            <a:r>
              <a:rPr lang="en-US" sz="3200" dirty="0" smtClean="0">
                <a:solidFill>
                  <a:srgbClr val="111111"/>
                </a:solidFill>
              </a:rPr>
              <a:t>types </a:t>
            </a:r>
            <a:r>
              <a:rPr lang="en-US" sz="3200" dirty="0">
                <a:solidFill>
                  <a:srgbClr val="111111"/>
                </a:solidFill>
              </a:rPr>
              <a:t>of </a:t>
            </a:r>
            <a:r>
              <a:rPr lang="en-US" sz="3200" dirty="0" smtClean="0">
                <a:solidFill>
                  <a:srgbClr val="111111"/>
                </a:solidFill>
              </a:rPr>
              <a:t>stocks </a:t>
            </a:r>
            <a:r>
              <a:rPr lang="en-US" sz="3200" dirty="0">
                <a:solidFill>
                  <a:srgbClr val="111111"/>
                </a:solidFill>
              </a:rPr>
              <a:t>and recommend the best investment portfolio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15396" y="3421401"/>
            <a:ext cx="2909488" cy="265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0C6391-AF08-4526-85F2-16D77D2C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344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Data Sources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982" y="2454734"/>
            <a:ext cx="1698309" cy="163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8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1820</Words>
  <Application>Microsoft Office PowerPoint</Application>
  <PresentationFormat>Widescreen</PresentationFormat>
  <Paragraphs>943</Paragraphs>
  <Slides>32</Slides>
  <Notes>27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Segoe UI</vt:lpstr>
      <vt:lpstr>SourceSansPro</vt:lpstr>
      <vt:lpstr>Office Theme</vt:lpstr>
      <vt:lpstr>ARCHITECT, POPULATE AND EXPLORE A DATA WAREHOUSE FOR STOCK MARKET ANALYSIS</vt:lpstr>
      <vt:lpstr>Agenda</vt:lpstr>
      <vt:lpstr>How to Invest in the Stock Market ?</vt:lpstr>
      <vt:lpstr>Problem Definition</vt:lpstr>
      <vt:lpstr>Stock Market Background</vt:lpstr>
      <vt:lpstr>Indices</vt:lpstr>
      <vt:lpstr>How is Profit Made?</vt:lpstr>
      <vt:lpstr>Objective</vt:lpstr>
      <vt:lpstr>Data 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Design</vt:lpstr>
      <vt:lpstr>PowerPoint Presentation</vt:lpstr>
      <vt:lpstr>PowerPoint Presentation</vt:lpstr>
      <vt:lpstr>ETL</vt:lpstr>
      <vt:lpstr>List of S&amp;P500 Companies</vt:lpstr>
      <vt:lpstr>S&amp;P500 Market Change</vt:lpstr>
      <vt:lpstr>Daily Stock Measurements</vt:lpstr>
      <vt:lpstr>PowerPoint Presentation</vt:lpstr>
      <vt:lpstr>PowerPoint Presentation</vt:lpstr>
      <vt:lpstr>Applications</vt:lpstr>
      <vt:lpstr>Index Performance</vt:lpstr>
      <vt:lpstr>S&amp;P500 Most Added Sectors</vt:lpstr>
      <vt:lpstr>Growth by Sector</vt:lpstr>
      <vt:lpstr>Growth Stocks</vt:lpstr>
      <vt:lpstr>Dividend Stocks</vt:lpstr>
      <vt:lpstr>Stock Performance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yusuf ahmed</dc:creator>
  <cp:lastModifiedBy>Abdelwahab Soliman</cp:lastModifiedBy>
  <cp:revision>383</cp:revision>
  <dcterms:created xsi:type="dcterms:W3CDTF">2021-02-18T04:51:04Z</dcterms:created>
  <dcterms:modified xsi:type="dcterms:W3CDTF">2021-02-21T09:34:14Z</dcterms:modified>
</cp:coreProperties>
</file>