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5" r:id="rId1"/>
    <p:sldMasterId id="2147483665" r:id="rId2"/>
  </p:sldMasterIdLst>
  <p:notesMasterIdLst>
    <p:notesMasterId r:id="rId20"/>
  </p:notesMasterIdLst>
  <p:handoutMasterIdLst>
    <p:handoutMasterId r:id="rId21"/>
  </p:handoutMasterIdLst>
  <p:sldIdLst>
    <p:sldId id="1616" r:id="rId3"/>
    <p:sldId id="1692" r:id="rId4"/>
    <p:sldId id="1693" r:id="rId5"/>
    <p:sldId id="1694" r:id="rId6"/>
    <p:sldId id="1695" r:id="rId7"/>
    <p:sldId id="1696" r:id="rId8"/>
    <p:sldId id="1697" r:id="rId9"/>
    <p:sldId id="1703" r:id="rId10"/>
    <p:sldId id="1705" r:id="rId11"/>
    <p:sldId id="1700" r:id="rId12"/>
    <p:sldId id="1698" r:id="rId13"/>
    <p:sldId id="1701" r:id="rId14"/>
    <p:sldId id="1706" r:id="rId15"/>
    <p:sldId id="1707" r:id="rId16"/>
    <p:sldId id="1708" r:id="rId17"/>
    <p:sldId id="1709" r:id="rId18"/>
    <p:sldId id="1699" r:id="rId19"/>
  </p:sldIdLst>
  <p:sldSz cx="10058400" cy="7772400"/>
  <p:notesSz cx="7099300" cy="10234613"/>
  <p:defaultTextStyle>
    <a:defPPr>
      <a:defRPr lang="en-US"/>
    </a:defPPr>
    <a:lvl1pPr marL="0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224">
          <p15:clr>
            <a:srgbClr val="A4A3A4"/>
          </p15:clr>
        </p15:guide>
        <p15:guide id="4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iolin020" initials="v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AAE2"/>
    <a:srgbClr val="35AEE3"/>
    <a:srgbClr val="0000FF"/>
    <a:srgbClr val="E36B6A"/>
    <a:srgbClr val="E8E5E8"/>
    <a:srgbClr val="6ABF3E"/>
    <a:srgbClr val="EF8281"/>
    <a:srgbClr val="4DB9E9"/>
    <a:srgbClr val="54BDEC"/>
    <a:srgbClr val="56BE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93393" autoAdjust="0"/>
  </p:normalViewPr>
  <p:slideViewPr>
    <p:cSldViewPr snapToGrid="0" snapToObjects="1">
      <p:cViewPr varScale="1">
        <p:scale>
          <a:sx n="70" d="100"/>
          <a:sy n="70" d="100"/>
        </p:scale>
        <p:origin x="1266" y="42"/>
      </p:cViewPr>
      <p:guideLst>
        <p:guide orient="horz" pos="2448"/>
        <p:guide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1" d="100"/>
          <a:sy n="91" d="100"/>
        </p:scale>
        <p:origin x="-4280" y="-336"/>
      </p:cViewPr>
      <p:guideLst>
        <p:guide orient="horz" pos="2880"/>
        <p:guide pos="2160"/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43" y="9458656"/>
            <a:ext cx="7099300" cy="790173"/>
          </a:xfrm>
          <a:prstGeom prst="rect">
            <a:avLst/>
          </a:prstGeom>
        </p:spPr>
      </p:pic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 dirty="0">
              <a:solidFill>
                <a:srgbClr val="142958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257356FF-FEF1-EF48-BD73-4B95B2E46E83}" type="datetimeFigureOut">
              <a:rPr lang="en-US" smtClean="0">
                <a:solidFill>
                  <a:srgbClr val="F16322"/>
                </a:solidFill>
              </a:rPr>
              <a:t>2/5/2018</a:t>
            </a:fld>
            <a:endParaRPr lang="en-US" dirty="0">
              <a:solidFill>
                <a:srgbClr val="F1632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704895" y="9950317"/>
            <a:ext cx="392763" cy="282519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t>‹#›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20048813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solidFill>
                  <a:srgbClr val="142958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solidFill>
                  <a:srgbClr val="F16322"/>
                </a:solidFill>
              </a:defRPr>
            </a:lvl1pPr>
          </a:lstStyle>
          <a:p>
            <a:fld id="{DBF7D493-8EEB-7E45-916B-5FBC49ABC710}" type="datetimeFigureOut">
              <a:rPr lang="en-US" smtClean="0"/>
              <a:pPr/>
              <a:t>2/5/2018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68388" y="768350"/>
            <a:ext cx="49625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43" y="9458656"/>
            <a:ext cx="7099300" cy="790173"/>
          </a:xfrm>
          <a:prstGeom prst="rect">
            <a:avLst/>
          </a:prstGeom>
        </p:spPr>
      </p:pic>
      <p:sp>
        <p:nvSpPr>
          <p:cNvPr id="9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6704895" y="9950317"/>
            <a:ext cx="392763" cy="282519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t>‹#›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33564108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3377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0"/>
            <a:ext cx="9052560" cy="1295400"/>
          </a:xfrm>
          <a:prstGeom prst="rect">
            <a:avLst/>
          </a:prstGeom>
        </p:spPr>
        <p:txBody>
          <a:bodyPr lIns="101882" tIns="50941" rIns="101882" bIns="5094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813560"/>
            <a:ext cx="9052560" cy="5129425"/>
          </a:xfrm>
          <a:prstGeom prst="rect">
            <a:avLst/>
          </a:prstGeom>
        </p:spPr>
        <p:txBody>
          <a:bodyPr lIns="101882" tIns="50941" rIns="101882" bIns="5094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9AD4C79-550A-423E-97CF-3CF2C2AB60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740018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D1D6D637-7578-4CD7-949F-EB88750F0C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87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B3B2DCB-023F-4E5B-8A26-4FF280E60175}"/>
              </a:ext>
            </a:extLst>
          </p:cNvPr>
          <p:cNvSpPr/>
          <p:nvPr userDrawn="1"/>
        </p:nvSpPr>
        <p:spPr>
          <a:xfrm>
            <a:off x="-2424" y="5346700"/>
            <a:ext cx="10060824" cy="2530267"/>
          </a:xfrm>
          <a:prstGeom prst="rect">
            <a:avLst/>
          </a:prstGeom>
          <a:solidFill>
            <a:srgbClr val="26AAE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40A40EC0-E95B-4CE4-AC38-D62E05C636E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3660" y="5830783"/>
            <a:ext cx="1562100" cy="1562100"/>
          </a:xfrm>
          <a:prstGeom prst="rect">
            <a:avLst/>
          </a:prstGeom>
          <a:solidFill>
            <a:srgbClr val="4DB9E9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812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</p:sldLayoutIdLst>
  <p:hf hdr="0" ftr="0" dt="0"/>
  <p:txStyles>
    <p:titleStyle>
      <a:lvl1pPr algn="ctr" defTabSz="509412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50941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509412" rtl="0" eaLnBrk="1" latinLnBrk="0" hangingPunct="1">
        <a:spcBef>
          <a:spcPct val="20000"/>
        </a:spcBef>
        <a:buFont typeface="Arial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509412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509412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509412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277D1CB9-DA41-4098-8C21-4AD4DFE02F81}"/>
              </a:ext>
            </a:extLst>
          </p:cNvPr>
          <p:cNvSpPr/>
          <p:nvPr userDrawn="1"/>
        </p:nvSpPr>
        <p:spPr>
          <a:xfrm>
            <a:off x="-1212" y="7088644"/>
            <a:ext cx="10058400" cy="685800"/>
          </a:xfrm>
          <a:prstGeom prst="round2SameRect">
            <a:avLst/>
          </a:prstGeom>
          <a:solidFill>
            <a:srgbClr val="26AAE2"/>
          </a:solidFill>
          <a:ln>
            <a:solidFill>
              <a:srgbClr val="26AAE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9A67CF9-96D7-4A04-842D-63CBE0DBF0E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7088644"/>
            <a:ext cx="685800" cy="685800"/>
          </a:xfrm>
          <a:prstGeom prst="rect">
            <a:avLst/>
          </a:prstGeom>
          <a:solidFill>
            <a:srgbClr val="4DB9E9"/>
          </a:solidFill>
          <a:ln>
            <a:noFill/>
          </a:ln>
        </p:spPr>
      </p:pic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61E441BA-C284-4BDC-821C-3BED6159D1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740018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D1D6D637-7578-4CD7-949F-EB88750F0C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328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ctr" defTabSz="509412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50941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509412" rtl="0" eaLnBrk="1" latinLnBrk="0" hangingPunct="1">
        <a:spcBef>
          <a:spcPct val="20000"/>
        </a:spcBef>
        <a:buFont typeface="Arial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509412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509412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509412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7CBBA55D-E21C-4EB4-80FE-2F205642E428}"/>
              </a:ext>
            </a:extLst>
          </p:cNvPr>
          <p:cNvSpPr txBox="1">
            <a:spLocks/>
          </p:cNvSpPr>
          <p:nvPr/>
        </p:nvSpPr>
        <p:spPr>
          <a:xfrm>
            <a:off x="1" y="269638"/>
            <a:ext cx="10058400" cy="1477328"/>
          </a:xfrm>
          <a:prstGeom prst="rect">
            <a:avLst/>
          </a:prstGeom>
        </p:spPr>
        <p:txBody>
          <a:bodyPr vert="horz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4000" kern="1200" baseline="0">
                <a:solidFill>
                  <a:srgbClr val="142958"/>
                </a:solidFill>
                <a:latin typeface="Vinyl OT Regular"/>
                <a:ea typeface="+mn-ea"/>
                <a:cs typeface="Vinyl OT Regular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4200" b="1" dirty="0">
                <a:solidFill>
                  <a:schemeClr val="tx1"/>
                </a:solidFill>
                <a:latin typeface="+mj-lt"/>
              </a:rPr>
              <a:t>ELEC 677: </a:t>
            </a:r>
          </a:p>
          <a:p>
            <a:pPr algn="ctr">
              <a:spcBef>
                <a:spcPts val="0"/>
              </a:spcBef>
            </a:pPr>
            <a:r>
              <a:rPr lang="en-US" sz="4200" b="1" dirty="0">
                <a:solidFill>
                  <a:schemeClr val="tx1"/>
                </a:solidFill>
                <a:latin typeface="+mj-lt"/>
              </a:rPr>
              <a:t>Energy</a:t>
            </a:r>
            <a:r>
              <a:rPr lang="en-US" altLang="zh-CN" sz="4200" b="1" dirty="0">
                <a:solidFill>
                  <a:schemeClr val="tx1"/>
                </a:solidFill>
                <a:latin typeface="+mj-lt"/>
              </a:rPr>
              <a:t>-E</a:t>
            </a:r>
            <a:r>
              <a:rPr lang="en-US" sz="4200" b="1" dirty="0">
                <a:solidFill>
                  <a:schemeClr val="tx1"/>
                </a:solidFill>
                <a:latin typeface="+mj-lt"/>
              </a:rPr>
              <a:t>fficient Machine Learning Systems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3B6F3E-BF3D-41AF-B31D-2AFEE781CB72}"/>
              </a:ext>
            </a:extLst>
          </p:cNvPr>
          <p:cNvSpPr/>
          <p:nvPr/>
        </p:nvSpPr>
        <p:spPr>
          <a:xfrm>
            <a:off x="597878" y="5890736"/>
            <a:ext cx="890367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5000"/>
              </a:lnSpc>
            </a:pPr>
            <a:r>
              <a:rPr lang="en-US" sz="2400" b="1" dirty="0">
                <a:latin typeface="+mj-lt"/>
              </a:rPr>
              <a:t>Student Name:  Chance Tarver</a:t>
            </a:r>
          </a:p>
          <a:p>
            <a:pPr algn="ctr" eaLnBrk="0" hangingPunct="0">
              <a:lnSpc>
                <a:spcPct val="125000"/>
              </a:lnSpc>
            </a:pPr>
            <a:r>
              <a:rPr lang="en-US" sz="2400" b="1" dirty="0">
                <a:latin typeface="+mj-lt"/>
              </a:rPr>
              <a:t>Electrical and Computer Engineering</a:t>
            </a:r>
          </a:p>
          <a:p>
            <a:pPr algn="ctr" eaLnBrk="0" hangingPunct="0">
              <a:lnSpc>
                <a:spcPct val="125000"/>
              </a:lnSpc>
            </a:pPr>
            <a:r>
              <a:rPr lang="en-US" sz="2400" b="1" dirty="0">
                <a:latin typeface="+mj-lt"/>
              </a:rPr>
              <a:t>Rice University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14E5AD66-ED10-4462-B8B6-8775313E10A7}"/>
              </a:ext>
            </a:extLst>
          </p:cNvPr>
          <p:cNvSpPr txBox="1">
            <a:spLocks/>
          </p:cNvSpPr>
          <p:nvPr/>
        </p:nvSpPr>
        <p:spPr>
          <a:xfrm>
            <a:off x="0" y="1971066"/>
            <a:ext cx="10058400" cy="1477327"/>
          </a:xfrm>
          <a:prstGeom prst="rect">
            <a:avLst/>
          </a:prstGeom>
        </p:spPr>
        <p:txBody>
          <a:bodyPr vert="horz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1700" kern="1200" baseline="0">
                <a:solidFill>
                  <a:srgbClr val="F16322"/>
                </a:solidFill>
                <a:latin typeface="OfficinaSansITCStd Bold"/>
                <a:ea typeface="+mn-ea"/>
                <a:cs typeface="OfficinaSansITCStd Bold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200"/>
              </a:spcBef>
            </a:pPr>
            <a:r>
              <a:rPr lang="en-US" sz="4000" dirty="0">
                <a:solidFill>
                  <a:schemeClr val="tx1"/>
                </a:solidFill>
                <a:ea typeface="Droid Sans" panose="020B0606030804020204" pitchFamily="34" charset="0"/>
                <a:cs typeface="Droid Sans" panose="020B0606030804020204" pitchFamily="34" charset="0"/>
              </a:rPr>
              <a:t>Q-Learning</a:t>
            </a:r>
            <a:endParaRPr lang="en-US" sz="4000" dirty="0">
              <a:solidFill>
                <a:schemeClr val="tx1"/>
              </a:solidFill>
              <a:latin typeface="+mn-lt"/>
            </a:endParaRPr>
          </a:p>
          <a:p>
            <a:pPr algn="ctr">
              <a:spcBef>
                <a:spcPts val="1200"/>
              </a:spcBef>
            </a:pPr>
            <a:r>
              <a:rPr lang="en-US" sz="2400" b="1" dirty="0">
                <a:solidFill>
                  <a:schemeClr val="tx1"/>
                </a:solidFill>
                <a:latin typeface="+mj-lt"/>
                <a:ea typeface="Droid Sans" panose="020B0606030804020204" pitchFamily="34" charset="0"/>
                <a:cs typeface="Droid Sans" panose="020B0606030804020204" pitchFamily="34" charset="0"/>
              </a:rPr>
              <a:t>Spring 2018</a:t>
            </a:r>
          </a:p>
        </p:txBody>
      </p:sp>
    </p:spTree>
    <p:extLst>
      <p:ext uri="{BB962C8B-B14F-4D97-AF65-F5344CB8AC3E}">
        <p14:creationId xmlns:p14="http://schemas.microsoft.com/office/powerpoint/2010/main" val="359590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58ADA-5D6F-4FE6-9C29-891CE8F21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Demo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5CCE7-7D5A-472C-998A-045F49E92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" y="1365070"/>
            <a:ext cx="9052560" cy="1258509"/>
          </a:xfrm>
        </p:spPr>
        <p:txBody>
          <a:bodyPr/>
          <a:lstStyle/>
          <a:p>
            <a:pPr fontAlgn="base"/>
            <a:r>
              <a:rPr lang="en-US" sz="3200" dirty="0"/>
              <a:t>https://github.com/ctarver/QLearningMatlab</a:t>
            </a:r>
            <a:endParaRPr lang="en-US" sz="32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8B2B10-DBF1-4874-B7A2-95A903EF96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D6D637-7578-4CD7-949F-EB88750F0CF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295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58ADA-5D6F-4FE6-9C29-891CE8F21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History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5CCE7-7D5A-472C-998A-045F49E92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" y="1365070"/>
            <a:ext cx="9052560" cy="5577916"/>
          </a:xfrm>
        </p:spPr>
        <p:txBody>
          <a:bodyPr/>
          <a:lstStyle/>
          <a:p>
            <a:pPr fontAlgn="base"/>
            <a:r>
              <a:rPr lang="en-US" dirty="0"/>
              <a:t>1989: “Learning from Delayed Rewards”</a:t>
            </a:r>
          </a:p>
          <a:p>
            <a:pPr lvl="1" fontAlgn="base"/>
            <a:r>
              <a:rPr lang="en-US" dirty="0"/>
              <a:t>Watkins, Ph.D. Thesis, Cambridge University</a:t>
            </a:r>
          </a:p>
          <a:p>
            <a:pPr lvl="1" fontAlgn="base"/>
            <a:r>
              <a:rPr lang="en-US" dirty="0"/>
              <a:t>http://www.cs.rhul.ac.uk/~chrisw/new_thesis.pdf</a:t>
            </a:r>
          </a:p>
          <a:p>
            <a:pPr fontAlgn="base"/>
            <a:r>
              <a:rPr lang="en-US" dirty="0"/>
              <a:t>1992: “Q,-Learning”</a:t>
            </a:r>
          </a:p>
          <a:p>
            <a:pPr lvl="1" fontAlgn="base"/>
            <a:r>
              <a:rPr lang="en-US" dirty="0"/>
              <a:t>Watkins and Dayan, </a:t>
            </a:r>
            <a:r>
              <a:rPr lang="en-US" u="sng" dirty="0"/>
              <a:t>Machine Learning</a:t>
            </a:r>
          </a:p>
          <a:p>
            <a:pPr lvl="1" fontAlgn="base"/>
            <a:r>
              <a:rPr lang="en-US" dirty="0"/>
              <a:t>Proved convergence</a:t>
            </a:r>
          </a:p>
          <a:p>
            <a:pPr lvl="1" fontAlgn="base"/>
            <a:r>
              <a:rPr lang="en-US" sz="2700" i="1" dirty="0"/>
              <a:t>http://www.gatsby.ucl.ac.uk/~dayan/papers/cjch.pdf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8B2B10-DBF1-4874-B7A2-95A903EF96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D6D637-7578-4CD7-949F-EB88750F0CF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516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58ADA-5D6F-4FE6-9C29-891CE8F21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Selected Applications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5CCE7-7D5A-472C-998A-045F49E92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" y="1365070"/>
            <a:ext cx="9052560" cy="5577916"/>
          </a:xfrm>
        </p:spPr>
        <p:txBody>
          <a:bodyPr/>
          <a:lstStyle/>
          <a:p>
            <a:pPr fontAlgn="base"/>
            <a:r>
              <a:rPr lang="en-US" dirty="0"/>
              <a:t>Distributed Q-Learning for Aggregated Interference Control in Cognitive Radio Networks</a:t>
            </a:r>
          </a:p>
          <a:p>
            <a:pPr lvl="1" fontAlgn="base"/>
            <a:r>
              <a:rPr lang="en-US" dirty="0"/>
              <a:t>IEEE TRANSACTIONS ON VEHICULAR TECHNOLOGY, VOL. 59, NO. 4, MAY 2010</a:t>
            </a:r>
          </a:p>
          <a:p>
            <a:pPr fontAlgn="base"/>
            <a:r>
              <a:rPr lang="en-US" dirty="0"/>
              <a:t>Reinforcement Learning With Function Approximation for Traffic Signal Control</a:t>
            </a:r>
          </a:p>
          <a:p>
            <a:pPr lvl="1" fontAlgn="base"/>
            <a:r>
              <a:rPr lang="en-US" dirty="0"/>
              <a:t>IEEE TRANSACTIONS ON INTELLIGENT TRANSPORTATION SYSTEMS, VOL. 12, NO. 2, JUNE 2011</a:t>
            </a:r>
          </a:p>
          <a:p>
            <a:pPr fontAlgn="base"/>
            <a:endParaRPr lang="en-US" sz="27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8B2B10-DBF1-4874-B7A2-95A903EF96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D6D637-7578-4CD7-949F-EB88750F0CF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809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58ADA-5D6F-4FE6-9C29-891CE8F21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Distributed Q-Learning for Aggregated Interference Control in Cognitive Radio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5CCE7-7D5A-472C-998A-045F49E92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" y="1365070"/>
            <a:ext cx="4526280" cy="5577916"/>
          </a:xfrm>
        </p:spPr>
        <p:txBody>
          <a:bodyPr/>
          <a:lstStyle/>
          <a:p>
            <a:pPr fontAlgn="base"/>
            <a:r>
              <a:rPr lang="en-US" sz="2700" dirty="0"/>
              <a:t>Underutilized spectrum with spectrum holes</a:t>
            </a:r>
          </a:p>
          <a:p>
            <a:pPr fontAlgn="base"/>
            <a:r>
              <a:rPr lang="en-US" sz="2700" dirty="0"/>
              <a:t>Cognitive radio</a:t>
            </a:r>
          </a:p>
          <a:p>
            <a:pPr fontAlgn="base"/>
            <a:r>
              <a:rPr lang="en-US" sz="2700" dirty="0"/>
              <a:t>IEEE 802.22, TV Whitespace</a:t>
            </a:r>
          </a:p>
          <a:p>
            <a:pPr fontAlgn="base"/>
            <a:r>
              <a:rPr lang="en-US" sz="2800" dirty="0"/>
              <a:t>Learning Power-Allocation Policy by Q-Learning With Complete and Partial Information</a:t>
            </a:r>
          </a:p>
          <a:p>
            <a:pPr fontAlgn="base"/>
            <a:r>
              <a:rPr lang="en-US" sz="1800" dirty="0"/>
              <a:t>http://ieeexplore.ieee.org.ezproxy.rice.edu/stamp/stamp.jsp?tp=&amp;arnumber=5415567</a:t>
            </a:r>
          </a:p>
          <a:p>
            <a:pPr fontAlgn="base"/>
            <a:endParaRPr lang="en-US" sz="27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8B2B10-DBF1-4874-B7A2-95A903EF96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D6D637-7578-4CD7-949F-EB88750F0CF0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909BBF2D-15FB-4EBF-9B7E-2C2E92A64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052" y="2021458"/>
            <a:ext cx="4185863" cy="426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177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58ADA-5D6F-4FE6-9C29-891CE8F21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Distributed Q-Learning for Aggregated Interference Control in Cognitive Radio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5CCE7-7D5A-472C-998A-045F49E92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" y="1365070"/>
            <a:ext cx="4526280" cy="5577916"/>
          </a:xfrm>
        </p:spPr>
        <p:txBody>
          <a:bodyPr/>
          <a:lstStyle/>
          <a:p>
            <a:pPr fontAlgn="base"/>
            <a:r>
              <a:rPr lang="en-US" sz="2700" dirty="0"/>
              <a:t>State at each node </a:t>
            </a:r>
            <a:r>
              <a:rPr lang="en-US" sz="2700" i="1" dirty="0"/>
              <a:t>i</a:t>
            </a:r>
            <a:r>
              <a:rPr lang="en-US" sz="2700" dirty="0"/>
              <a:t>:</a:t>
            </a:r>
          </a:p>
          <a:p>
            <a:pPr lvl="1" fontAlgn="base"/>
            <a:r>
              <a:rPr lang="en-US" sz="2200" i="1" dirty="0"/>
              <a:t>I </a:t>
            </a:r>
            <a:r>
              <a:rPr lang="en-US" sz="2200" dirty="0"/>
              <a:t>: binary indicator for if the SU is generating interference </a:t>
            </a:r>
          </a:p>
          <a:p>
            <a:pPr lvl="1" fontAlgn="base"/>
            <a:r>
              <a:rPr lang="en-US" sz="2200" i="1" dirty="0"/>
              <a:t>d: </a:t>
            </a:r>
            <a:r>
              <a:rPr lang="en-US" sz="2200" dirty="0"/>
              <a:t>approximate distance from each user and protection contour</a:t>
            </a:r>
          </a:p>
          <a:p>
            <a:pPr lvl="1" fontAlgn="base"/>
            <a:r>
              <a:rPr lang="en-US" sz="2200" i="1" dirty="0"/>
              <a:t>p: </a:t>
            </a:r>
            <a:r>
              <a:rPr lang="en-US" sz="2200" dirty="0"/>
              <a:t>current power</a:t>
            </a:r>
          </a:p>
          <a:p>
            <a:pPr fontAlgn="base"/>
            <a:r>
              <a:rPr lang="en-US" sz="2700" i="1" dirty="0"/>
              <a:t>Actions:</a:t>
            </a:r>
          </a:p>
          <a:p>
            <a:pPr lvl="1" fontAlgn="base"/>
            <a:r>
              <a:rPr lang="en-US" sz="2200" dirty="0"/>
              <a:t>Power levels that the secondary BS can assign to the </a:t>
            </a:r>
            <a:r>
              <a:rPr lang="en-US" sz="2200" i="1" dirty="0" err="1"/>
              <a:t>i</a:t>
            </a:r>
            <a:r>
              <a:rPr lang="en-US" sz="2200" dirty="0" err="1"/>
              <a:t>th</a:t>
            </a:r>
            <a:r>
              <a:rPr lang="en-US" sz="2200" dirty="0"/>
              <a:t> secondary user.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8B2B10-DBF1-4874-B7A2-95A903EF96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D6D637-7578-4CD7-949F-EB88750F0CF0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6" descr="A close up of a map&#10;&#10;Description generated with high confidence">
            <a:extLst>
              <a:ext uri="{FF2B5EF4-FFF2-40B4-BE49-F238E27FC236}">
                <a16:creationId xmlns:a16="http://schemas.microsoft.com/office/drawing/2014/main" id="{CE7728C6-73BF-4745-89E6-4F0668F6A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65070"/>
            <a:ext cx="4737898" cy="503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825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58ADA-5D6F-4FE6-9C29-891CE8F21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Distributed Q-Learning for Aggregated Interference Control in Cognitive Radio Networks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8B2B10-DBF1-4874-B7A2-95A903EF96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D6D637-7578-4CD7-949F-EB88750F0CF0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9C85A6C-6511-444E-9CBA-7669EC230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68" y="1200082"/>
            <a:ext cx="9562065" cy="537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307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58ADA-5D6F-4FE6-9C29-891CE8F21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Reinforcement Learning With Function</a:t>
            </a:r>
            <a:br>
              <a:rPr lang="en-US" sz="3200" b="1" dirty="0"/>
            </a:br>
            <a:r>
              <a:rPr lang="en-US" sz="3200" b="1" dirty="0"/>
              <a:t>Approximation for Traffic Signal Control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8B2B10-DBF1-4874-B7A2-95A903EF96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D6D637-7578-4CD7-949F-EB88750F0CF0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C515716-9ADE-4560-ABE0-C85849995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" y="1365070"/>
            <a:ext cx="4526280" cy="5577916"/>
          </a:xfrm>
        </p:spPr>
        <p:txBody>
          <a:bodyPr/>
          <a:lstStyle/>
          <a:p>
            <a:pPr fontAlgn="base"/>
            <a:r>
              <a:rPr lang="en-US" sz="2700" dirty="0"/>
              <a:t>State:</a:t>
            </a:r>
          </a:p>
          <a:p>
            <a:pPr lvl="1" fontAlgn="base"/>
            <a:r>
              <a:rPr lang="en-US" sz="2200" dirty="0"/>
              <a:t>Vector of queue lengths and elapsed times for each lane</a:t>
            </a:r>
          </a:p>
          <a:p>
            <a:pPr fontAlgn="base"/>
            <a:r>
              <a:rPr lang="en-US" sz="2700" i="1" dirty="0"/>
              <a:t>Actions:</a:t>
            </a:r>
          </a:p>
          <a:p>
            <a:pPr lvl="1" fontAlgn="base"/>
            <a:r>
              <a:rPr lang="en-US" sz="2200" dirty="0"/>
              <a:t>Vector of sign configs</a:t>
            </a:r>
          </a:p>
          <a:p>
            <a:pPr fontAlgn="base"/>
            <a:r>
              <a:rPr lang="en-US" sz="2700" dirty="0"/>
              <a:t>Cost Functions</a:t>
            </a:r>
          </a:p>
          <a:p>
            <a:pPr lvl="1" fontAlgn="base"/>
            <a:r>
              <a:rPr lang="en-US" sz="2400" dirty="0"/>
              <a:t>Sum of the queue lengths of the individual lanes and the sum of the elapsed times on all lanes</a:t>
            </a:r>
            <a:endParaRPr lang="en-US" sz="2200" dirty="0"/>
          </a:p>
        </p:txBody>
      </p:sp>
      <p:pic>
        <p:nvPicPr>
          <p:cNvPr id="6" name="Picture 5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77370365-A049-4801-A725-FF9745AE1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2194593"/>
            <a:ext cx="4738703" cy="33832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56753F-480C-420D-9E9B-4C263E6C456B}"/>
              </a:ext>
            </a:extLst>
          </p:cNvPr>
          <p:cNvSpPr txBox="1"/>
          <p:nvPr/>
        </p:nvSpPr>
        <p:spPr>
          <a:xfrm>
            <a:off x="502920" y="6644598"/>
            <a:ext cx="8270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http://ieeexplore.ieee.org.ezproxy.rice.edu/stamp/stamp.jsp?tp=&amp;arnumber=5658157</a:t>
            </a:r>
          </a:p>
        </p:txBody>
      </p:sp>
    </p:spTree>
    <p:extLst>
      <p:ext uri="{BB962C8B-B14F-4D97-AF65-F5344CB8AC3E}">
        <p14:creationId xmlns:p14="http://schemas.microsoft.com/office/powerpoint/2010/main" val="1283239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58ADA-5D6F-4FE6-9C29-891CE8F21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Deep Q-Networks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5CCE7-7D5A-472C-998A-045F49E92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" y="1365070"/>
            <a:ext cx="9052560" cy="5577916"/>
          </a:xfrm>
        </p:spPr>
        <p:txBody>
          <a:bodyPr/>
          <a:lstStyle/>
          <a:p>
            <a:pPr fontAlgn="base"/>
            <a:r>
              <a:rPr lang="en-US" dirty="0"/>
              <a:t>Convolutional neural net before Q learning for object recognition.</a:t>
            </a:r>
          </a:p>
          <a:p>
            <a:pPr fontAlgn="base"/>
            <a:r>
              <a:rPr lang="en-US" dirty="0"/>
              <a:t>Feb 2015: Google’s Deep Mind</a:t>
            </a:r>
          </a:p>
          <a:p>
            <a:pPr lvl="1" fontAlgn="base"/>
            <a:r>
              <a:rPr lang="en-US" dirty="0"/>
              <a:t>Play video games</a:t>
            </a:r>
          </a:p>
          <a:p>
            <a:pPr lvl="1" fontAlgn="base"/>
            <a:r>
              <a:rPr lang="en-US" sz="1200" dirty="0"/>
              <a:t>https://www.nature.com/articles/nature14236.pdf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8B2B10-DBF1-4874-B7A2-95A903EF96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D6D637-7578-4CD7-949F-EB88750F0CF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618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6D11AD-C0CE-4E58-8F6C-B833AD737F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D6D637-7578-4CD7-949F-EB88750F0CF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D81C015-933C-4B2E-9436-FD306A527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1295400"/>
          </a:xfrm>
        </p:spPr>
        <p:txBody>
          <a:bodyPr/>
          <a:lstStyle/>
          <a:p>
            <a:r>
              <a:rPr lang="en-US" b="1" dirty="0"/>
              <a:t>Markov Decision Process</a:t>
            </a:r>
            <a:br>
              <a:rPr lang="en-US" sz="4400" dirty="0"/>
            </a:br>
            <a:endParaRPr lang="zh-CN" altLang="en-US" sz="4400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FC0502-541C-4529-8AED-B76AD82FD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" y="2821577"/>
            <a:ext cx="9052560" cy="4121408"/>
          </a:xfrm>
        </p:spPr>
        <p:txBody>
          <a:bodyPr/>
          <a:lstStyle/>
          <a:p>
            <a:pPr fontAlgn="base"/>
            <a:r>
              <a:rPr lang="en-US" dirty="0"/>
              <a:t>States</a:t>
            </a:r>
          </a:p>
          <a:p>
            <a:pPr fontAlgn="base"/>
            <a:r>
              <a:rPr lang="en-US" dirty="0"/>
              <a:t>Actions</a:t>
            </a:r>
          </a:p>
          <a:p>
            <a:pPr fontAlgn="base"/>
            <a:r>
              <a:rPr lang="en-US" dirty="0"/>
              <a:t>Rewards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3E77E3-D3A2-4995-8E37-7F06B9FD2093}"/>
              </a:ext>
            </a:extLst>
          </p:cNvPr>
          <p:cNvSpPr/>
          <p:nvPr/>
        </p:nvSpPr>
        <p:spPr>
          <a:xfrm>
            <a:off x="4908013" y="3686145"/>
            <a:ext cx="2423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1028" name="Picture 4" descr="https://lh3.googleusercontent.com/Ll4DS6pFiQR-0dPurdvNxWxJPAZdYwjkApTy6cIo36dMpAbuU6qlAD_PchGw1DyySdVo2iN7AfZKkC31kxq34rtwg-LirdvUUr2aMisYsJ2g0SK5UmvTfCSst1zzgWvUBAFhXi6NoQg">
            <a:extLst>
              <a:ext uri="{FF2B5EF4-FFF2-40B4-BE49-F238E27FC236}">
                <a16:creationId xmlns:a16="http://schemas.microsoft.com/office/drawing/2014/main" id="{064147B8-CC86-49F5-B512-3D798F652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355" y="1954832"/>
            <a:ext cx="5328558" cy="4262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E96F661-7EC0-4FB0-A611-9E493ABA9925}"/>
              </a:ext>
            </a:extLst>
          </p:cNvPr>
          <p:cNvCxnSpPr>
            <a:cxnSpLocks/>
          </p:cNvCxnSpPr>
          <p:nvPr/>
        </p:nvCxnSpPr>
        <p:spPr>
          <a:xfrm flipV="1">
            <a:off x="2305594" y="2913017"/>
            <a:ext cx="2514600" cy="254727"/>
          </a:xfrm>
          <a:prstGeom prst="straightConnector1">
            <a:avLst/>
          </a:prstGeom>
          <a:ln w="57150">
            <a:solidFill>
              <a:srgbClr val="26AAE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9171410-258D-4876-9DAE-527B18082C7F}"/>
              </a:ext>
            </a:extLst>
          </p:cNvPr>
          <p:cNvCxnSpPr>
            <a:cxnSpLocks/>
          </p:cNvCxnSpPr>
          <p:nvPr/>
        </p:nvCxnSpPr>
        <p:spPr>
          <a:xfrm>
            <a:off x="2514600" y="3951514"/>
            <a:ext cx="2635787" cy="0"/>
          </a:xfrm>
          <a:prstGeom prst="straightConnector1">
            <a:avLst/>
          </a:prstGeom>
          <a:ln w="57150">
            <a:solidFill>
              <a:srgbClr val="26AAE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5A3F256-2F9B-4016-A019-43D89BB767A4}"/>
              </a:ext>
            </a:extLst>
          </p:cNvPr>
          <p:cNvCxnSpPr>
            <a:cxnSpLocks/>
          </p:cNvCxnSpPr>
          <p:nvPr/>
        </p:nvCxnSpPr>
        <p:spPr>
          <a:xfrm>
            <a:off x="2712720" y="4506686"/>
            <a:ext cx="2042160" cy="692331"/>
          </a:xfrm>
          <a:prstGeom prst="straightConnector1">
            <a:avLst/>
          </a:prstGeom>
          <a:ln w="57150">
            <a:solidFill>
              <a:srgbClr val="26AAE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C1703F2-E6AC-48DC-BA95-3CAB8F4415F1}"/>
              </a:ext>
            </a:extLst>
          </p:cNvPr>
          <p:cNvSpPr txBox="1"/>
          <p:nvPr/>
        </p:nvSpPr>
        <p:spPr>
          <a:xfrm rot="156296">
            <a:off x="3411395" y="1087121"/>
            <a:ext cx="3477986" cy="12003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What is the optimal policy for making decisions at each state?</a:t>
            </a:r>
          </a:p>
        </p:txBody>
      </p:sp>
    </p:spTree>
    <p:extLst>
      <p:ext uri="{BB962C8B-B14F-4D97-AF65-F5344CB8AC3E}">
        <p14:creationId xmlns:p14="http://schemas.microsoft.com/office/powerpoint/2010/main" val="3234249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58ADA-5D6F-4FE6-9C29-891CE8F21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Markov Decision Process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5CCE7-7D5A-472C-998A-045F49E92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Can’t rely on just the expected reward for the next action</a:t>
            </a:r>
          </a:p>
          <a:p>
            <a:pPr fontAlgn="base"/>
            <a:r>
              <a:rPr lang="en-US" dirty="0"/>
              <a:t>Need a way to remember the outcomes for each action in each state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8B2B10-DBF1-4874-B7A2-95A903EF96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D6D637-7578-4CD7-949F-EB88750F0CF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604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58ADA-5D6F-4FE6-9C29-891CE8F21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 - 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5CCE7-7D5A-472C-998A-045F49E92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Create a decision policy ranking the quality of each action.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8B2B10-DBF1-4874-B7A2-95A903EF96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D6D637-7578-4CD7-949F-EB88750F0CF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Left Bracket 6">
            <a:extLst>
              <a:ext uri="{FF2B5EF4-FFF2-40B4-BE49-F238E27FC236}">
                <a16:creationId xmlns:a16="http://schemas.microsoft.com/office/drawing/2014/main" id="{20A05D62-FEDD-4E3C-A94B-C0A3AFFBEB97}"/>
              </a:ext>
            </a:extLst>
          </p:cNvPr>
          <p:cNvSpPr/>
          <p:nvPr/>
        </p:nvSpPr>
        <p:spPr>
          <a:xfrm>
            <a:off x="3487783" y="3768634"/>
            <a:ext cx="372291" cy="2190206"/>
          </a:xfrm>
          <a:prstGeom prst="leftBracket">
            <a:avLst/>
          </a:prstGeom>
          <a:ln>
            <a:solidFill>
              <a:srgbClr val="26AAE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ket 7">
            <a:extLst>
              <a:ext uri="{FF2B5EF4-FFF2-40B4-BE49-F238E27FC236}">
                <a16:creationId xmlns:a16="http://schemas.microsoft.com/office/drawing/2014/main" id="{13911FB9-FDDF-4CAF-9916-57A4B6BBA5BF}"/>
              </a:ext>
            </a:extLst>
          </p:cNvPr>
          <p:cNvSpPr/>
          <p:nvPr/>
        </p:nvSpPr>
        <p:spPr>
          <a:xfrm>
            <a:off x="6328954" y="3768634"/>
            <a:ext cx="320040" cy="2190206"/>
          </a:xfrm>
          <a:prstGeom prst="rightBracket">
            <a:avLst/>
          </a:prstGeom>
          <a:ln>
            <a:solidFill>
              <a:srgbClr val="26AAE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5A6907-839C-4124-8FA7-20F25C327575}"/>
              </a:ext>
            </a:extLst>
          </p:cNvPr>
          <p:cNvSpPr txBox="1"/>
          <p:nvPr/>
        </p:nvSpPr>
        <p:spPr>
          <a:xfrm>
            <a:off x="1848395" y="3873137"/>
            <a:ext cx="1639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state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B14D23-A36C-4182-B144-D94B9DE6115C}"/>
              </a:ext>
            </a:extLst>
          </p:cNvPr>
          <p:cNvSpPr txBox="1"/>
          <p:nvPr/>
        </p:nvSpPr>
        <p:spPr>
          <a:xfrm>
            <a:off x="1848395" y="4273006"/>
            <a:ext cx="1639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state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92FD7F-A813-4163-BF29-F63584A91FF6}"/>
              </a:ext>
            </a:extLst>
          </p:cNvPr>
          <p:cNvSpPr txBox="1"/>
          <p:nvPr/>
        </p:nvSpPr>
        <p:spPr>
          <a:xfrm>
            <a:off x="1848395" y="5555948"/>
            <a:ext cx="1639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state 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D1A591-31F5-48F5-A454-DAF2C99820F5}"/>
              </a:ext>
            </a:extLst>
          </p:cNvPr>
          <p:cNvSpPr txBox="1"/>
          <p:nvPr/>
        </p:nvSpPr>
        <p:spPr>
          <a:xfrm rot="3774384">
            <a:off x="2804160" y="2806501"/>
            <a:ext cx="1639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action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574B5C-9A84-41B9-9F42-53C82892CBA6}"/>
              </a:ext>
            </a:extLst>
          </p:cNvPr>
          <p:cNvSpPr txBox="1"/>
          <p:nvPr/>
        </p:nvSpPr>
        <p:spPr>
          <a:xfrm rot="3774384">
            <a:off x="3390767" y="2806501"/>
            <a:ext cx="1639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action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C7346D-D7FB-49C7-9175-B4E181EB0E1C}"/>
              </a:ext>
            </a:extLst>
          </p:cNvPr>
          <p:cNvSpPr txBox="1"/>
          <p:nvPr/>
        </p:nvSpPr>
        <p:spPr>
          <a:xfrm rot="3774384">
            <a:off x="4957833" y="2806501"/>
            <a:ext cx="1639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action 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B8CC11-EDEA-487D-8C82-5499AF02BC1F}"/>
              </a:ext>
            </a:extLst>
          </p:cNvPr>
          <p:cNvSpPr txBox="1"/>
          <p:nvPr/>
        </p:nvSpPr>
        <p:spPr>
          <a:xfrm>
            <a:off x="3673927" y="3873137"/>
            <a:ext cx="601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1,1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C11495-4C9E-49B9-9891-59C5C9103D48}"/>
              </a:ext>
            </a:extLst>
          </p:cNvPr>
          <p:cNvSpPr txBox="1"/>
          <p:nvPr/>
        </p:nvSpPr>
        <p:spPr>
          <a:xfrm>
            <a:off x="4272774" y="3875314"/>
            <a:ext cx="601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1,2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5354C7-4E68-4E71-B985-72F2AC4430FC}"/>
              </a:ext>
            </a:extLst>
          </p:cNvPr>
          <p:cNvSpPr txBox="1"/>
          <p:nvPr/>
        </p:nvSpPr>
        <p:spPr>
          <a:xfrm>
            <a:off x="3709478" y="4225592"/>
            <a:ext cx="601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2,1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BCF418-397B-4A06-875D-7F5BB3FFA414}"/>
              </a:ext>
            </a:extLst>
          </p:cNvPr>
          <p:cNvSpPr txBox="1"/>
          <p:nvPr/>
        </p:nvSpPr>
        <p:spPr>
          <a:xfrm>
            <a:off x="4272773" y="4225592"/>
            <a:ext cx="601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2,2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78A627-C845-44E2-91E7-75CC83C53276}"/>
              </a:ext>
            </a:extLst>
          </p:cNvPr>
          <p:cNvSpPr txBox="1"/>
          <p:nvPr/>
        </p:nvSpPr>
        <p:spPr>
          <a:xfrm>
            <a:off x="5184125" y="3875314"/>
            <a:ext cx="984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6506D0-D7E5-45BA-8671-1771CDFB872F}"/>
              </a:ext>
            </a:extLst>
          </p:cNvPr>
          <p:cNvSpPr txBox="1"/>
          <p:nvPr/>
        </p:nvSpPr>
        <p:spPr>
          <a:xfrm>
            <a:off x="5184125" y="4199552"/>
            <a:ext cx="984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5363DA-8CBD-4902-B46E-615480202227}"/>
              </a:ext>
            </a:extLst>
          </p:cNvPr>
          <p:cNvSpPr txBox="1"/>
          <p:nvPr/>
        </p:nvSpPr>
        <p:spPr>
          <a:xfrm rot="5400000">
            <a:off x="3546692" y="5019532"/>
            <a:ext cx="984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081CC3-37C5-4885-91A6-7A1D64BB7487}"/>
              </a:ext>
            </a:extLst>
          </p:cNvPr>
          <p:cNvSpPr txBox="1"/>
          <p:nvPr/>
        </p:nvSpPr>
        <p:spPr>
          <a:xfrm rot="5400000">
            <a:off x="4180862" y="5019532"/>
            <a:ext cx="984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3811764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58ADA-5D6F-4FE6-9C29-891CE8F21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 - 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5CCE7-7D5A-472C-998A-045F49E92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Start in some state.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8B2B10-DBF1-4874-B7A2-95A903EF96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D6D637-7578-4CD7-949F-EB88750F0CF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Left Bracket 6">
            <a:extLst>
              <a:ext uri="{FF2B5EF4-FFF2-40B4-BE49-F238E27FC236}">
                <a16:creationId xmlns:a16="http://schemas.microsoft.com/office/drawing/2014/main" id="{20A05D62-FEDD-4E3C-A94B-C0A3AFFBEB97}"/>
              </a:ext>
            </a:extLst>
          </p:cNvPr>
          <p:cNvSpPr/>
          <p:nvPr/>
        </p:nvSpPr>
        <p:spPr>
          <a:xfrm>
            <a:off x="3487783" y="3768634"/>
            <a:ext cx="372291" cy="2190206"/>
          </a:xfrm>
          <a:prstGeom prst="leftBracket">
            <a:avLst/>
          </a:prstGeom>
          <a:ln>
            <a:solidFill>
              <a:srgbClr val="26AAE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ket 7">
            <a:extLst>
              <a:ext uri="{FF2B5EF4-FFF2-40B4-BE49-F238E27FC236}">
                <a16:creationId xmlns:a16="http://schemas.microsoft.com/office/drawing/2014/main" id="{13911FB9-FDDF-4CAF-9916-57A4B6BBA5BF}"/>
              </a:ext>
            </a:extLst>
          </p:cNvPr>
          <p:cNvSpPr/>
          <p:nvPr/>
        </p:nvSpPr>
        <p:spPr>
          <a:xfrm>
            <a:off x="6328954" y="3768634"/>
            <a:ext cx="320040" cy="2190206"/>
          </a:xfrm>
          <a:prstGeom prst="rightBracket">
            <a:avLst/>
          </a:prstGeom>
          <a:ln>
            <a:solidFill>
              <a:srgbClr val="26AAE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5A6907-839C-4124-8FA7-20F25C327575}"/>
              </a:ext>
            </a:extLst>
          </p:cNvPr>
          <p:cNvSpPr txBox="1"/>
          <p:nvPr/>
        </p:nvSpPr>
        <p:spPr>
          <a:xfrm>
            <a:off x="1848395" y="3873137"/>
            <a:ext cx="1639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state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B14D23-A36C-4182-B144-D94B9DE6115C}"/>
              </a:ext>
            </a:extLst>
          </p:cNvPr>
          <p:cNvSpPr txBox="1"/>
          <p:nvPr/>
        </p:nvSpPr>
        <p:spPr>
          <a:xfrm>
            <a:off x="1848395" y="4273006"/>
            <a:ext cx="1639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/>
              <a:t>state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92FD7F-A813-4163-BF29-F63584A91FF6}"/>
              </a:ext>
            </a:extLst>
          </p:cNvPr>
          <p:cNvSpPr txBox="1"/>
          <p:nvPr/>
        </p:nvSpPr>
        <p:spPr>
          <a:xfrm>
            <a:off x="1848395" y="5555948"/>
            <a:ext cx="1639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state 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D1A591-31F5-48F5-A454-DAF2C99820F5}"/>
              </a:ext>
            </a:extLst>
          </p:cNvPr>
          <p:cNvSpPr txBox="1"/>
          <p:nvPr/>
        </p:nvSpPr>
        <p:spPr>
          <a:xfrm rot="3774384">
            <a:off x="2804160" y="2806501"/>
            <a:ext cx="1639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action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574B5C-9A84-41B9-9F42-53C82892CBA6}"/>
              </a:ext>
            </a:extLst>
          </p:cNvPr>
          <p:cNvSpPr txBox="1"/>
          <p:nvPr/>
        </p:nvSpPr>
        <p:spPr>
          <a:xfrm rot="3774384">
            <a:off x="3390767" y="2806501"/>
            <a:ext cx="1639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action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C7346D-D7FB-49C7-9175-B4E181EB0E1C}"/>
              </a:ext>
            </a:extLst>
          </p:cNvPr>
          <p:cNvSpPr txBox="1"/>
          <p:nvPr/>
        </p:nvSpPr>
        <p:spPr>
          <a:xfrm rot="3774384">
            <a:off x="4957833" y="2806501"/>
            <a:ext cx="1639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action 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B8CC11-EDEA-487D-8C82-5499AF02BC1F}"/>
              </a:ext>
            </a:extLst>
          </p:cNvPr>
          <p:cNvSpPr txBox="1"/>
          <p:nvPr/>
        </p:nvSpPr>
        <p:spPr>
          <a:xfrm>
            <a:off x="3673927" y="3873137"/>
            <a:ext cx="601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1,1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C11495-4C9E-49B9-9891-59C5C9103D48}"/>
              </a:ext>
            </a:extLst>
          </p:cNvPr>
          <p:cNvSpPr txBox="1"/>
          <p:nvPr/>
        </p:nvSpPr>
        <p:spPr>
          <a:xfrm>
            <a:off x="4272774" y="3875314"/>
            <a:ext cx="601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1,2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5354C7-4E68-4E71-B985-72F2AC4430FC}"/>
              </a:ext>
            </a:extLst>
          </p:cNvPr>
          <p:cNvSpPr txBox="1"/>
          <p:nvPr/>
        </p:nvSpPr>
        <p:spPr>
          <a:xfrm>
            <a:off x="3709478" y="4225592"/>
            <a:ext cx="601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2,1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BCF418-397B-4A06-875D-7F5BB3FFA414}"/>
              </a:ext>
            </a:extLst>
          </p:cNvPr>
          <p:cNvSpPr txBox="1"/>
          <p:nvPr/>
        </p:nvSpPr>
        <p:spPr>
          <a:xfrm>
            <a:off x="4272773" y="4225592"/>
            <a:ext cx="601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2,2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78A627-C845-44E2-91E7-75CC83C53276}"/>
              </a:ext>
            </a:extLst>
          </p:cNvPr>
          <p:cNvSpPr txBox="1"/>
          <p:nvPr/>
        </p:nvSpPr>
        <p:spPr>
          <a:xfrm>
            <a:off x="5184125" y="3875314"/>
            <a:ext cx="984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6506D0-D7E5-45BA-8671-1771CDFB872F}"/>
              </a:ext>
            </a:extLst>
          </p:cNvPr>
          <p:cNvSpPr txBox="1"/>
          <p:nvPr/>
        </p:nvSpPr>
        <p:spPr>
          <a:xfrm>
            <a:off x="5184125" y="4199552"/>
            <a:ext cx="984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5363DA-8CBD-4902-B46E-615480202227}"/>
              </a:ext>
            </a:extLst>
          </p:cNvPr>
          <p:cNvSpPr txBox="1"/>
          <p:nvPr/>
        </p:nvSpPr>
        <p:spPr>
          <a:xfrm rot="5400000">
            <a:off x="3546692" y="5019532"/>
            <a:ext cx="984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081CC3-37C5-4885-91A6-7A1D64BB7487}"/>
              </a:ext>
            </a:extLst>
          </p:cNvPr>
          <p:cNvSpPr txBox="1"/>
          <p:nvPr/>
        </p:nvSpPr>
        <p:spPr>
          <a:xfrm rot="5400000">
            <a:off x="4180862" y="5019532"/>
            <a:ext cx="984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2675520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58ADA-5D6F-4FE6-9C29-891CE8F21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 - 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5CCE7-7D5A-472C-998A-045F49E92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" y="1569494"/>
            <a:ext cx="9052560" cy="5373492"/>
          </a:xfrm>
        </p:spPr>
        <p:txBody>
          <a:bodyPr/>
          <a:lstStyle/>
          <a:p>
            <a:pPr fontAlgn="base"/>
            <a:r>
              <a:rPr lang="en-US" dirty="0"/>
              <a:t>Perform an action and see which state we end up in and receive rewards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8B2B10-DBF1-4874-B7A2-95A903EF96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D6D637-7578-4CD7-949F-EB88750F0CF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Left Bracket 6">
            <a:extLst>
              <a:ext uri="{FF2B5EF4-FFF2-40B4-BE49-F238E27FC236}">
                <a16:creationId xmlns:a16="http://schemas.microsoft.com/office/drawing/2014/main" id="{20A05D62-FEDD-4E3C-A94B-C0A3AFFBEB97}"/>
              </a:ext>
            </a:extLst>
          </p:cNvPr>
          <p:cNvSpPr/>
          <p:nvPr/>
        </p:nvSpPr>
        <p:spPr>
          <a:xfrm>
            <a:off x="3487783" y="3768634"/>
            <a:ext cx="372291" cy="2190206"/>
          </a:xfrm>
          <a:prstGeom prst="leftBracket">
            <a:avLst/>
          </a:prstGeom>
          <a:ln>
            <a:solidFill>
              <a:srgbClr val="26AAE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ket 7">
            <a:extLst>
              <a:ext uri="{FF2B5EF4-FFF2-40B4-BE49-F238E27FC236}">
                <a16:creationId xmlns:a16="http://schemas.microsoft.com/office/drawing/2014/main" id="{13911FB9-FDDF-4CAF-9916-57A4B6BBA5BF}"/>
              </a:ext>
            </a:extLst>
          </p:cNvPr>
          <p:cNvSpPr/>
          <p:nvPr/>
        </p:nvSpPr>
        <p:spPr>
          <a:xfrm>
            <a:off x="6328954" y="3768634"/>
            <a:ext cx="320040" cy="2190206"/>
          </a:xfrm>
          <a:prstGeom prst="rightBracket">
            <a:avLst/>
          </a:prstGeom>
          <a:ln>
            <a:solidFill>
              <a:srgbClr val="26AAE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5A6907-839C-4124-8FA7-20F25C327575}"/>
              </a:ext>
            </a:extLst>
          </p:cNvPr>
          <p:cNvSpPr txBox="1"/>
          <p:nvPr/>
        </p:nvSpPr>
        <p:spPr>
          <a:xfrm>
            <a:off x="1848395" y="3873137"/>
            <a:ext cx="1639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state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B14D23-A36C-4182-B144-D94B9DE6115C}"/>
              </a:ext>
            </a:extLst>
          </p:cNvPr>
          <p:cNvSpPr txBox="1"/>
          <p:nvPr/>
        </p:nvSpPr>
        <p:spPr>
          <a:xfrm>
            <a:off x="1848395" y="4273006"/>
            <a:ext cx="1639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/>
              <a:t>state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92FD7F-A813-4163-BF29-F63584A91FF6}"/>
              </a:ext>
            </a:extLst>
          </p:cNvPr>
          <p:cNvSpPr txBox="1"/>
          <p:nvPr/>
        </p:nvSpPr>
        <p:spPr>
          <a:xfrm>
            <a:off x="1848395" y="5555948"/>
            <a:ext cx="1639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state 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D1A591-31F5-48F5-A454-DAF2C99820F5}"/>
              </a:ext>
            </a:extLst>
          </p:cNvPr>
          <p:cNvSpPr txBox="1"/>
          <p:nvPr/>
        </p:nvSpPr>
        <p:spPr>
          <a:xfrm rot="3774384">
            <a:off x="2804160" y="2806501"/>
            <a:ext cx="1639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action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574B5C-9A84-41B9-9F42-53C82892CBA6}"/>
              </a:ext>
            </a:extLst>
          </p:cNvPr>
          <p:cNvSpPr txBox="1"/>
          <p:nvPr/>
        </p:nvSpPr>
        <p:spPr>
          <a:xfrm rot="3774384">
            <a:off x="3390767" y="2806501"/>
            <a:ext cx="1639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/>
              <a:t>action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C7346D-D7FB-49C7-9175-B4E181EB0E1C}"/>
              </a:ext>
            </a:extLst>
          </p:cNvPr>
          <p:cNvSpPr txBox="1"/>
          <p:nvPr/>
        </p:nvSpPr>
        <p:spPr>
          <a:xfrm rot="3774384">
            <a:off x="4957833" y="2806501"/>
            <a:ext cx="1639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action 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B8CC11-EDEA-487D-8C82-5499AF02BC1F}"/>
              </a:ext>
            </a:extLst>
          </p:cNvPr>
          <p:cNvSpPr txBox="1"/>
          <p:nvPr/>
        </p:nvSpPr>
        <p:spPr>
          <a:xfrm>
            <a:off x="3673927" y="3873137"/>
            <a:ext cx="601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1,1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C11495-4C9E-49B9-9891-59C5C9103D48}"/>
              </a:ext>
            </a:extLst>
          </p:cNvPr>
          <p:cNvSpPr txBox="1"/>
          <p:nvPr/>
        </p:nvSpPr>
        <p:spPr>
          <a:xfrm>
            <a:off x="4272774" y="3875314"/>
            <a:ext cx="601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1,2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5354C7-4E68-4E71-B985-72F2AC4430FC}"/>
              </a:ext>
            </a:extLst>
          </p:cNvPr>
          <p:cNvSpPr txBox="1"/>
          <p:nvPr/>
        </p:nvSpPr>
        <p:spPr>
          <a:xfrm>
            <a:off x="3709478" y="4225592"/>
            <a:ext cx="601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2,1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BCF418-397B-4A06-875D-7F5BB3FFA414}"/>
              </a:ext>
            </a:extLst>
          </p:cNvPr>
          <p:cNvSpPr txBox="1"/>
          <p:nvPr/>
        </p:nvSpPr>
        <p:spPr>
          <a:xfrm>
            <a:off x="4272773" y="4225592"/>
            <a:ext cx="601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</a:t>
            </a:r>
            <a:r>
              <a:rPr lang="en-US" b="1" baseline="-25000" dirty="0"/>
              <a:t>2,2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78A627-C845-44E2-91E7-75CC83C53276}"/>
              </a:ext>
            </a:extLst>
          </p:cNvPr>
          <p:cNvSpPr txBox="1"/>
          <p:nvPr/>
        </p:nvSpPr>
        <p:spPr>
          <a:xfrm>
            <a:off x="5184125" y="3875314"/>
            <a:ext cx="984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6506D0-D7E5-45BA-8671-1771CDFB872F}"/>
              </a:ext>
            </a:extLst>
          </p:cNvPr>
          <p:cNvSpPr txBox="1"/>
          <p:nvPr/>
        </p:nvSpPr>
        <p:spPr>
          <a:xfrm>
            <a:off x="5184125" y="4199552"/>
            <a:ext cx="984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5363DA-8CBD-4902-B46E-615480202227}"/>
              </a:ext>
            </a:extLst>
          </p:cNvPr>
          <p:cNvSpPr txBox="1"/>
          <p:nvPr/>
        </p:nvSpPr>
        <p:spPr>
          <a:xfrm rot="5400000">
            <a:off x="3546692" y="5019532"/>
            <a:ext cx="984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081CC3-37C5-4885-91A6-7A1D64BB7487}"/>
              </a:ext>
            </a:extLst>
          </p:cNvPr>
          <p:cNvSpPr txBox="1"/>
          <p:nvPr/>
        </p:nvSpPr>
        <p:spPr>
          <a:xfrm rot="5400000">
            <a:off x="4180862" y="5019532"/>
            <a:ext cx="984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2AF85-8449-4EE5-800B-2427F948C272}"/>
              </a:ext>
            </a:extLst>
          </p:cNvPr>
          <p:cNvSpPr txBox="1"/>
          <p:nvPr/>
        </p:nvSpPr>
        <p:spPr>
          <a:xfrm>
            <a:off x="1848395" y="5096813"/>
            <a:ext cx="1639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/>
              <a:t>state </a:t>
            </a:r>
            <a:r>
              <a:rPr lang="en-US" b="1" i="1" dirty="0" err="1"/>
              <a:t>i</a:t>
            </a:r>
            <a:endParaRPr lang="en-US" b="1" i="1" dirty="0"/>
          </a:p>
        </p:txBody>
      </p:sp>
      <p:pic>
        <p:nvPicPr>
          <p:cNvPr id="2050" name="Picture 2" descr="https://lh3.googleusercontent.com/kvcXt6FHVEeThuI4aC-WD2avDqZCtDCLQ-HeJ87URebZFdiX8tCUWUMc9o-QhZaKrmY2iQBmS0C4h6FHUzUkulwJrBlWESu1QB01t7pi5JVR3TsTrsdok4S9l_mZoSMQkFU9ehvRA3w">
            <a:extLst>
              <a:ext uri="{FF2B5EF4-FFF2-40B4-BE49-F238E27FC236}">
                <a16:creationId xmlns:a16="http://schemas.microsoft.com/office/drawing/2014/main" id="{16DD7846-F52A-4F56-8C46-A980CB493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696" y="2784566"/>
            <a:ext cx="786610" cy="780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https://lh3.googleusercontent.com/kvcXt6FHVEeThuI4aC-WD2avDqZCtDCLQ-HeJ87URebZFdiX8tCUWUMc9o-QhZaKrmY2iQBmS0C4h6FHUzUkulwJrBlWESu1QB01t7pi5JVR3TsTrsdok4S9l_mZoSMQkFU9ehvRA3w">
            <a:extLst>
              <a:ext uri="{FF2B5EF4-FFF2-40B4-BE49-F238E27FC236}">
                <a16:creationId xmlns:a16="http://schemas.microsoft.com/office/drawing/2014/main" id="{186128DA-9BF1-40D0-ABCF-F94E64D90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001" y="2784566"/>
            <a:ext cx="786610" cy="780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https://lh3.googleusercontent.com/kvcXt6FHVEeThuI4aC-WD2avDqZCtDCLQ-HeJ87URebZFdiX8tCUWUMc9o-QhZaKrmY2iQBmS0C4h6FHUzUkulwJrBlWESu1QB01t7pi5JVR3TsTrsdok4S9l_mZoSMQkFU9ehvRA3w">
            <a:extLst>
              <a:ext uri="{FF2B5EF4-FFF2-40B4-BE49-F238E27FC236}">
                <a16:creationId xmlns:a16="http://schemas.microsoft.com/office/drawing/2014/main" id="{C67A5E16-F7A6-410A-8D62-4B4F60399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0349" y="3106102"/>
            <a:ext cx="786610" cy="780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2757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58ADA-5D6F-4FE6-9C29-891CE8F21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 - 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5CCE7-7D5A-472C-998A-045F49E92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" y="1365070"/>
            <a:ext cx="9052560" cy="5577916"/>
          </a:xfrm>
        </p:spPr>
        <p:txBody>
          <a:bodyPr/>
          <a:lstStyle/>
          <a:p>
            <a:pPr fontAlgn="base"/>
            <a:r>
              <a:rPr lang="en-US" sz="3200" dirty="0"/>
              <a:t>Update the Q table based on the reward we received and the quality of the new state.</a:t>
            </a:r>
            <a:endParaRPr lang="en-US" sz="32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8B2B10-DBF1-4874-B7A2-95A903EF96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D6D637-7578-4CD7-949F-EB88750F0CF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Left Bracket 6">
            <a:extLst>
              <a:ext uri="{FF2B5EF4-FFF2-40B4-BE49-F238E27FC236}">
                <a16:creationId xmlns:a16="http://schemas.microsoft.com/office/drawing/2014/main" id="{20A05D62-FEDD-4E3C-A94B-C0A3AFFBEB97}"/>
              </a:ext>
            </a:extLst>
          </p:cNvPr>
          <p:cNvSpPr/>
          <p:nvPr/>
        </p:nvSpPr>
        <p:spPr>
          <a:xfrm>
            <a:off x="3487783" y="3768634"/>
            <a:ext cx="372291" cy="2190206"/>
          </a:xfrm>
          <a:prstGeom prst="leftBracket">
            <a:avLst/>
          </a:prstGeom>
          <a:ln>
            <a:solidFill>
              <a:srgbClr val="26AAE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ket 7">
            <a:extLst>
              <a:ext uri="{FF2B5EF4-FFF2-40B4-BE49-F238E27FC236}">
                <a16:creationId xmlns:a16="http://schemas.microsoft.com/office/drawing/2014/main" id="{13911FB9-FDDF-4CAF-9916-57A4B6BBA5BF}"/>
              </a:ext>
            </a:extLst>
          </p:cNvPr>
          <p:cNvSpPr/>
          <p:nvPr/>
        </p:nvSpPr>
        <p:spPr>
          <a:xfrm>
            <a:off x="6328954" y="3768634"/>
            <a:ext cx="320040" cy="2190206"/>
          </a:xfrm>
          <a:prstGeom prst="rightBracket">
            <a:avLst/>
          </a:prstGeom>
          <a:ln>
            <a:solidFill>
              <a:srgbClr val="26AAE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5A6907-839C-4124-8FA7-20F25C327575}"/>
              </a:ext>
            </a:extLst>
          </p:cNvPr>
          <p:cNvSpPr txBox="1"/>
          <p:nvPr/>
        </p:nvSpPr>
        <p:spPr>
          <a:xfrm>
            <a:off x="1848395" y="3873137"/>
            <a:ext cx="1639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state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B14D23-A36C-4182-B144-D94B9DE6115C}"/>
              </a:ext>
            </a:extLst>
          </p:cNvPr>
          <p:cNvSpPr txBox="1"/>
          <p:nvPr/>
        </p:nvSpPr>
        <p:spPr>
          <a:xfrm>
            <a:off x="1848395" y="4273006"/>
            <a:ext cx="1639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/>
              <a:t>state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92FD7F-A813-4163-BF29-F63584A91FF6}"/>
              </a:ext>
            </a:extLst>
          </p:cNvPr>
          <p:cNvSpPr txBox="1"/>
          <p:nvPr/>
        </p:nvSpPr>
        <p:spPr>
          <a:xfrm>
            <a:off x="1848395" y="5555948"/>
            <a:ext cx="1639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state 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D1A591-31F5-48F5-A454-DAF2C99820F5}"/>
              </a:ext>
            </a:extLst>
          </p:cNvPr>
          <p:cNvSpPr txBox="1"/>
          <p:nvPr/>
        </p:nvSpPr>
        <p:spPr>
          <a:xfrm rot="3774384">
            <a:off x="2804160" y="2806501"/>
            <a:ext cx="1639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action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574B5C-9A84-41B9-9F42-53C82892CBA6}"/>
              </a:ext>
            </a:extLst>
          </p:cNvPr>
          <p:cNvSpPr txBox="1"/>
          <p:nvPr/>
        </p:nvSpPr>
        <p:spPr>
          <a:xfrm rot="3774384">
            <a:off x="3390767" y="2806501"/>
            <a:ext cx="1639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action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C7346D-D7FB-49C7-9175-B4E181EB0E1C}"/>
              </a:ext>
            </a:extLst>
          </p:cNvPr>
          <p:cNvSpPr txBox="1"/>
          <p:nvPr/>
        </p:nvSpPr>
        <p:spPr>
          <a:xfrm rot="3774384">
            <a:off x="4957833" y="2806501"/>
            <a:ext cx="1639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action 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B8CC11-EDEA-487D-8C82-5499AF02BC1F}"/>
              </a:ext>
            </a:extLst>
          </p:cNvPr>
          <p:cNvSpPr txBox="1"/>
          <p:nvPr/>
        </p:nvSpPr>
        <p:spPr>
          <a:xfrm>
            <a:off x="3673927" y="3873137"/>
            <a:ext cx="601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1,1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C11495-4C9E-49B9-9891-59C5C9103D48}"/>
              </a:ext>
            </a:extLst>
          </p:cNvPr>
          <p:cNvSpPr txBox="1"/>
          <p:nvPr/>
        </p:nvSpPr>
        <p:spPr>
          <a:xfrm>
            <a:off x="4272774" y="3875314"/>
            <a:ext cx="601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1,2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5354C7-4E68-4E71-B985-72F2AC4430FC}"/>
              </a:ext>
            </a:extLst>
          </p:cNvPr>
          <p:cNvSpPr txBox="1"/>
          <p:nvPr/>
        </p:nvSpPr>
        <p:spPr>
          <a:xfrm>
            <a:off x="3709478" y="4225592"/>
            <a:ext cx="601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2,1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BCF418-397B-4A06-875D-7F5BB3FFA414}"/>
              </a:ext>
            </a:extLst>
          </p:cNvPr>
          <p:cNvSpPr txBox="1"/>
          <p:nvPr/>
        </p:nvSpPr>
        <p:spPr>
          <a:xfrm>
            <a:off x="4272773" y="4225592"/>
            <a:ext cx="601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</a:t>
            </a:r>
            <a:r>
              <a:rPr lang="en-US" b="1" baseline="-25000" dirty="0"/>
              <a:t>2,2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78A627-C845-44E2-91E7-75CC83C53276}"/>
              </a:ext>
            </a:extLst>
          </p:cNvPr>
          <p:cNvSpPr txBox="1"/>
          <p:nvPr/>
        </p:nvSpPr>
        <p:spPr>
          <a:xfrm>
            <a:off x="5184125" y="3875314"/>
            <a:ext cx="984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6506D0-D7E5-45BA-8671-1771CDFB872F}"/>
              </a:ext>
            </a:extLst>
          </p:cNvPr>
          <p:cNvSpPr txBox="1"/>
          <p:nvPr/>
        </p:nvSpPr>
        <p:spPr>
          <a:xfrm>
            <a:off x="5184125" y="4199552"/>
            <a:ext cx="984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5363DA-8CBD-4902-B46E-615480202227}"/>
              </a:ext>
            </a:extLst>
          </p:cNvPr>
          <p:cNvSpPr txBox="1"/>
          <p:nvPr/>
        </p:nvSpPr>
        <p:spPr>
          <a:xfrm rot="5400000">
            <a:off x="3546692" y="5019532"/>
            <a:ext cx="984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081CC3-37C5-4885-91A6-7A1D64BB7487}"/>
              </a:ext>
            </a:extLst>
          </p:cNvPr>
          <p:cNvSpPr txBox="1"/>
          <p:nvPr/>
        </p:nvSpPr>
        <p:spPr>
          <a:xfrm rot="5400000">
            <a:off x="4180862" y="5019532"/>
            <a:ext cx="984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2AF85-8449-4EE5-800B-2427F948C272}"/>
              </a:ext>
            </a:extLst>
          </p:cNvPr>
          <p:cNvSpPr txBox="1"/>
          <p:nvPr/>
        </p:nvSpPr>
        <p:spPr>
          <a:xfrm>
            <a:off x="1848395" y="5096813"/>
            <a:ext cx="1639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/>
              <a:t>state </a:t>
            </a:r>
            <a:r>
              <a:rPr lang="en-US" b="1" i="1" dirty="0" err="1"/>
              <a:t>i</a:t>
            </a:r>
            <a:endParaRPr lang="en-US" b="1" i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319376-C3C8-4425-97C0-E3EE88F4D0B1}"/>
              </a:ext>
            </a:extLst>
          </p:cNvPr>
          <p:cNvSpPr/>
          <p:nvPr/>
        </p:nvSpPr>
        <p:spPr>
          <a:xfrm>
            <a:off x="3659033" y="5096813"/>
            <a:ext cx="2911586" cy="31353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Check out the quality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BA8F9F-E58E-4458-9B17-894F94B63918}"/>
                  </a:ext>
                </a:extLst>
              </p:cNvPr>
              <p:cNvSpPr txBox="1"/>
              <p:nvPr/>
            </p:nvSpPr>
            <p:spPr>
              <a:xfrm>
                <a:off x="2141255" y="6475372"/>
                <a:ext cx="594714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BA8F9F-E58E-4458-9B17-894F94B639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1255" y="6475372"/>
                <a:ext cx="5947141" cy="307777"/>
              </a:xfrm>
              <a:prstGeom prst="rect">
                <a:avLst/>
              </a:prstGeom>
              <a:blipFill>
                <a:blip r:embed="rId2"/>
                <a:stretch>
                  <a:fillRect l="-922" t="-1961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7802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58ADA-5D6F-4FE6-9C29-891CE8F21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Parameters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25CCE7-7D5A-472C-998A-045F49E926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2920" y="2347415"/>
                <a:ext cx="9052560" cy="3302758"/>
              </a:xfrm>
            </p:spPr>
            <p:txBody>
              <a:bodyPr/>
              <a:lstStyle/>
              <a:p>
                <a:pPr fontAlgn="base"/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20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</a:t>
                </a:r>
                <a:r>
                  <a:rPr lang="en-US" sz="3200" i="0" dirty="0">
                    <a:ea typeface="Cambria Math" panose="02040503050406030204" pitchFamily="18" charset="0"/>
                  </a:rPr>
                  <a:t>current state</a:t>
                </a:r>
              </a:p>
              <a:p>
                <a:pPr fontAlgn="base"/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</a:t>
                </a:r>
                <a:r>
                  <a:rPr lang="en-US" sz="3200" dirty="0">
                    <a:ea typeface="Cambria Math" panose="02040503050406030204" pitchFamily="18" charset="0"/>
                  </a:rPr>
                  <a:t>current action</a:t>
                </a:r>
              </a:p>
              <a:p>
                <a:pPr fontAlgn="base"/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200" dirty="0">
                    <a:ea typeface="Cambria Math" panose="02040503050406030204" pitchFamily="18" charset="0"/>
                  </a:rPr>
                  <a:t>: reward</a:t>
                </a:r>
                <a:endParaRPr lang="en-US" sz="3200" i="0" dirty="0">
                  <a:ea typeface="Cambria Math" panose="02040503050406030204" pitchFamily="18" charset="0"/>
                </a:endParaRPr>
              </a:p>
              <a:p>
                <a:pPr fontAlgn="base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sz="3200" dirty="0"/>
                  <a:t>: Discount factor</a:t>
                </a:r>
              </a:p>
              <a:p>
                <a:pPr lvl="1" fontAlgn="base"/>
                <a:r>
                  <a:rPr lang="en-US" sz="2700" dirty="0"/>
                  <a:t>Weight of future reward</a:t>
                </a:r>
              </a:p>
              <a:p>
                <a:pPr fontAlgn="base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US" sz="3200" dirty="0"/>
                  <a:t>: Learning rate</a:t>
                </a:r>
              </a:p>
              <a:p>
                <a:pPr lvl="1" fontAlgn="base"/>
                <a:r>
                  <a:rPr lang="en-US" sz="2700" dirty="0"/>
                  <a:t>Rate at which the new </a:t>
                </a:r>
                <a:r>
                  <a:rPr lang="en-US" sz="2700" i="1" dirty="0"/>
                  <a:t>q</a:t>
                </a:r>
                <a:r>
                  <a:rPr lang="en-US" sz="2700" dirty="0"/>
                  <a:t> values override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25CCE7-7D5A-472C-998A-045F49E926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2920" y="2347415"/>
                <a:ext cx="9052560" cy="3302758"/>
              </a:xfrm>
              <a:blipFill>
                <a:blip r:embed="rId2"/>
                <a:stretch>
                  <a:fillRect t="-2583" b="-23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8B2B10-DBF1-4874-B7A2-95A903EF96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D6D637-7578-4CD7-949F-EB88750F0CF0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ED1B1D0-BDD6-41B9-B047-A02F5EDD5D86}"/>
                  </a:ext>
                </a:extLst>
              </p:cNvPr>
              <p:cNvSpPr txBox="1"/>
              <p:nvPr/>
            </p:nvSpPr>
            <p:spPr>
              <a:xfrm>
                <a:off x="867708" y="1501913"/>
                <a:ext cx="84720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ED1B1D0-BDD6-41B9-B047-A02F5EDD5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708" y="1501913"/>
                <a:ext cx="8472063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009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D5DA2-400E-4E41-8080-CE61A044C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99E84-7C7C-418F-95CF-E6452A473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" y="1103877"/>
            <a:ext cx="9052560" cy="2564712"/>
          </a:xfrm>
        </p:spPr>
        <p:txBody>
          <a:bodyPr/>
          <a:lstStyle/>
          <a:p>
            <a:r>
              <a:rPr lang="en-US" dirty="0"/>
              <a:t>Model-free reinforcement learning</a:t>
            </a:r>
          </a:p>
          <a:p>
            <a:r>
              <a:rPr lang="en-US" dirty="0"/>
              <a:t>Provably converges to find an optimal policy for any finite Markov decision process. </a:t>
            </a:r>
          </a:p>
          <a:p>
            <a:r>
              <a:rPr lang="en-US" dirty="0"/>
              <a:t>Computationally low complexity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01071-2C5A-4B24-BEA6-58D0AAC438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D6D637-7578-4CD7-949F-EB88750F0CF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7354768-FA6F-4253-81F8-4874BB369652}"/>
              </a:ext>
            </a:extLst>
          </p:cNvPr>
          <p:cNvSpPr txBox="1">
            <a:spLocks/>
          </p:cNvSpPr>
          <p:nvPr/>
        </p:nvSpPr>
        <p:spPr>
          <a:xfrm>
            <a:off x="502920" y="3668588"/>
            <a:ext cx="9052560" cy="1295400"/>
          </a:xfrm>
          <a:prstGeom prst="rect">
            <a:avLst/>
          </a:prstGeom>
        </p:spPr>
        <p:txBody>
          <a:bodyPr lIns="101882" tIns="50941" rIns="101882" bIns="50941"/>
          <a:lstStyle>
            <a:lvl1pPr algn="ctr" defTabSz="509412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Cons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965568-1390-4D89-9D7C-E62DE4382A6A}"/>
              </a:ext>
            </a:extLst>
          </p:cNvPr>
          <p:cNvSpPr txBox="1">
            <a:spLocks/>
          </p:cNvSpPr>
          <p:nvPr/>
        </p:nvSpPr>
        <p:spPr>
          <a:xfrm>
            <a:off x="502920" y="4544704"/>
            <a:ext cx="9204960" cy="1840997"/>
          </a:xfrm>
          <a:prstGeom prst="rect">
            <a:avLst/>
          </a:prstGeom>
        </p:spPr>
        <p:txBody>
          <a:bodyPr lIns="101882" tIns="50941" rIns="101882" bIns="50941"/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394AB3B-E878-4742-B655-C7584045AB96}"/>
              </a:ext>
            </a:extLst>
          </p:cNvPr>
          <p:cNvSpPr txBox="1">
            <a:spLocks/>
          </p:cNvSpPr>
          <p:nvPr/>
        </p:nvSpPr>
        <p:spPr>
          <a:xfrm>
            <a:off x="502920" y="4392489"/>
            <a:ext cx="9052560" cy="2564712"/>
          </a:xfrm>
          <a:prstGeom prst="rect">
            <a:avLst/>
          </a:prstGeom>
        </p:spPr>
        <p:txBody>
          <a:bodyPr lIns="101882" tIns="50941" rIns="101882" bIns="50941"/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66F6811-C633-4AD7-A54D-275F08C89303}"/>
              </a:ext>
            </a:extLst>
          </p:cNvPr>
          <p:cNvSpPr txBox="1">
            <a:spLocks/>
          </p:cNvSpPr>
          <p:nvPr/>
        </p:nvSpPr>
        <p:spPr>
          <a:xfrm>
            <a:off x="502920" y="4530672"/>
            <a:ext cx="9052560" cy="2564712"/>
          </a:xfrm>
          <a:prstGeom prst="rect">
            <a:avLst/>
          </a:prstGeom>
        </p:spPr>
        <p:txBody>
          <a:bodyPr lIns="101882" tIns="50941" rIns="101882" bIns="50941"/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May need large amount of exploration / experience to learn. </a:t>
            </a:r>
          </a:p>
        </p:txBody>
      </p:sp>
    </p:spTree>
    <p:extLst>
      <p:ext uri="{BB962C8B-B14F-4D97-AF65-F5344CB8AC3E}">
        <p14:creationId xmlns:p14="http://schemas.microsoft.com/office/powerpoint/2010/main" val="1931675483"/>
      </p:ext>
    </p:extLst>
  </p:cSld>
  <p:clrMapOvr>
    <a:masterClrMapping/>
  </p:clrMapOvr>
</p:sld>
</file>

<file path=ppt/theme/theme1.xml><?xml version="1.0" encoding="utf-8"?>
<a:theme xmlns:a="http://schemas.openxmlformats.org/drawingml/2006/main" name="8_Cover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econdary Slid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BDBDB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94282</TotalTime>
  <Words>669</Words>
  <Application>Microsoft Office PowerPoint</Application>
  <PresentationFormat>Custom</PresentationFormat>
  <Paragraphs>157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宋体</vt:lpstr>
      <vt:lpstr>Arial</vt:lpstr>
      <vt:lpstr>Calibri</vt:lpstr>
      <vt:lpstr>Cambria Math</vt:lpstr>
      <vt:lpstr>Droid Sans</vt:lpstr>
      <vt:lpstr>OfficinaSansITCStd Bold</vt:lpstr>
      <vt:lpstr>OfficinaSansITCStd Book</vt:lpstr>
      <vt:lpstr>Vinyl OT Regular</vt:lpstr>
      <vt:lpstr>8_Cover Slide</vt:lpstr>
      <vt:lpstr>Secondary Slide</vt:lpstr>
      <vt:lpstr>PowerPoint Presentation</vt:lpstr>
      <vt:lpstr>Markov Decision Process </vt:lpstr>
      <vt:lpstr>Markov Decision Process</vt:lpstr>
      <vt:lpstr>Q - Learning</vt:lpstr>
      <vt:lpstr>Q - Learning</vt:lpstr>
      <vt:lpstr>Q - Learning</vt:lpstr>
      <vt:lpstr>Q - Learning</vt:lpstr>
      <vt:lpstr>Parameters</vt:lpstr>
      <vt:lpstr>Pros</vt:lpstr>
      <vt:lpstr>Demo</vt:lpstr>
      <vt:lpstr>History</vt:lpstr>
      <vt:lpstr>Selected Applications </vt:lpstr>
      <vt:lpstr>Distributed Q-Learning for Aggregated Interference Control in Cognitive Radio Networks</vt:lpstr>
      <vt:lpstr>Distributed Q-Learning for Aggregated Interference Control in Cognitive Radio Networks</vt:lpstr>
      <vt:lpstr>Distributed Q-Learning for Aggregated Interference Control in Cognitive Radio Networks</vt:lpstr>
      <vt:lpstr>Reinforcement Learning With Function Approximation for Traffic Signal Control</vt:lpstr>
      <vt:lpstr>Deep Q-Networks</vt:lpstr>
    </vt:vector>
  </TitlesOfParts>
  <Company>WINTERAVEN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Debby Winter</dc:creator>
  <cp:lastModifiedBy>Chance Tarver</cp:lastModifiedBy>
  <cp:revision>3337</cp:revision>
  <cp:lastPrinted>2017-02-24T16:50:08Z</cp:lastPrinted>
  <dcterms:created xsi:type="dcterms:W3CDTF">2013-03-29T19:51:49Z</dcterms:created>
  <dcterms:modified xsi:type="dcterms:W3CDTF">2018-02-05T19:08:47Z</dcterms:modified>
</cp:coreProperties>
</file>