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  <p:sldMasterId id="2147483665" r:id="rId2"/>
  </p:sldMasterIdLst>
  <p:notesMasterIdLst>
    <p:notesMasterId r:id="rId10"/>
  </p:notesMasterIdLst>
  <p:handoutMasterIdLst>
    <p:handoutMasterId r:id="rId11"/>
  </p:handoutMasterIdLst>
  <p:sldIdLst>
    <p:sldId id="1616" r:id="rId3"/>
    <p:sldId id="1692" r:id="rId4"/>
    <p:sldId id="1693" r:id="rId5"/>
    <p:sldId id="1694" r:id="rId6"/>
    <p:sldId id="1695" r:id="rId7"/>
    <p:sldId id="1696" r:id="rId8"/>
    <p:sldId id="1697" r:id="rId9"/>
  </p:sldIdLst>
  <p:sldSz cx="10058400" cy="7772400"/>
  <p:notesSz cx="7099300" cy="10234613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olin020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AE2"/>
    <a:srgbClr val="35AEE3"/>
    <a:srgbClr val="0000FF"/>
    <a:srgbClr val="E36B6A"/>
    <a:srgbClr val="E8E5E8"/>
    <a:srgbClr val="6ABF3E"/>
    <a:srgbClr val="EF8281"/>
    <a:srgbClr val="4DB9E9"/>
    <a:srgbClr val="54BDEC"/>
    <a:srgbClr val="56B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3467" autoAdjust="0"/>
  </p:normalViewPr>
  <p:slideViewPr>
    <p:cSldViewPr snapToGrid="0" snapToObjects="1">
      <p:cViewPr varScale="1">
        <p:scale>
          <a:sx n="117" d="100"/>
          <a:sy n="117" d="100"/>
        </p:scale>
        <p:origin x="86" y="1680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3" y="9458656"/>
            <a:ext cx="7099300" cy="790173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2/4/2018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704895" y="9950317"/>
            <a:ext cx="392763" cy="282519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2/4/2018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8388" y="768350"/>
            <a:ext cx="49625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3" y="9458656"/>
            <a:ext cx="7099300" cy="790173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704895" y="9950317"/>
            <a:ext cx="392763" cy="282519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37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129540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lIns="101882" tIns="50941" rIns="101882" bIns="5094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AD4C79-550A-423E-97CF-3CF2C2AB6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740018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1D6D637-7578-4CD7-949F-EB88750F0C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3B2DCB-023F-4E5B-8A26-4FF280E60175}"/>
              </a:ext>
            </a:extLst>
          </p:cNvPr>
          <p:cNvSpPr/>
          <p:nvPr userDrawn="1"/>
        </p:nvSpPr>
        <p:spPr>
          <a:xfrm>
            <a:off x="-2424" y="5346700"/>
            <a:ext cx="10060824" cy="2530267"/>
          </a:xfrm>
          <a:prstGeom prst="rect">
            <a:avLst/>
          </a:prstGeom>
          <a:solidFill>
            <a:srgbClr val="26AA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0A40EC0-E95B-4CE4-AC38-D62E05C636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60" y="5830783"/>
            <a:ext cx="1562100" cy="1562100"/>
          </a:xfrm>
          <a:prstGeom prst="rect">
            <a:avLst/>
          </a:prstGeom>
          <a:solidFill>
            <a:srgbClr val="4DB9E9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1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277D1CB9-DA41-4098-8C21-4AD4DFE02F81}"/>
              </a:ext>
            </a:extLst>
          </p:cNvPr>
          <p:cNvSpPr/>
          <p:nvPr userDrawn="1"/>
        </p:nvSpPr>
        <p:spPr>
          <a:xfrm>
            <a:off x="-1212" y="7088644"/>
            <a:ext cx="10058400" cy="685800"/>
          </a:xfrm>
          <a:prstGeom prst="round2SameRect">
            <a:avLst/>
          </a:prstGeom>
          <a:solidFill>
            <a:srgbClr val="26AAE2"/>
          </a:solidFill>
          <a:ln>
            <a:solidFill>
              <a:srgbClr val="26AAE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9A67CF9-96D7-4A04-842D-63CBE0DBF0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088644"/>
            <a:ext cx="685800" cy="685800"/>
          </a:xfrm>
          <a:prstGeom prst="rect">
            <a:avLst/>
          </a:prstGeom>
          <a:solidFill>
            <a:srgbClr val="4DB9E9"/>
          </a:solidFill>
          <a:ln>
            <a:noFill/>
          </a:ln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1E441BA-C284-4BDC-821C-3BED6159D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740018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1D6D637-7578-4CD7-949F-EB88750F0C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CBBA55D-E21C-4EB4-80FE-2F205642E428}"/>
              </a:ext>
            </a:extLst>
          </p:cNvPr>
          <p:cNvSpPr txBox="1">
            <a:spLocks/>
          </p:cNvSpPr>
          <p:nvPr/>
        </p:nvSpPr>
        <p:spPr>
          <a:xfrm>
            <a:off x="1" y="269638"/>
            <a:ext cx="10058400" cy="1477328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200" b="1" dirty="0">
                <a:solidFill>
                  <a:schemeClr val="tx1"/>
                </a:solidFill>
                <a:latin typeface="+mj-lt"/>
              </a:rPr>
              <a:t>ELEC 677: </a:t>
            </a:r>
          </a:p>
          <a:p>
            <a:pPr algn="ctr">
              <a:spcBef>
                <a:spcPts val="0"/>
              </a:spcBef>
            </a:pPr>
            <a:r>
              <a:rPr lang="en-US" sz="4200" b="1" dirty="0">
                <a:solidFill>
                  <a:schemeClr val="tx1"/>
                </a:solidFill>
                <a:latin typeface="+mj-lt"/>
              </a:rPr>
              <a:t>Energy</a:t>
            </a:r>
            <a:r>
              <a:rPr lang="en-US" altLang="zh-CN" sz="4200" b="1" dirty="0">
                <a:solidFill>
                  <a:schemeClr val="tx1"/>
                </a:solidFill>
                <a:latin typeface="+mj-lt"/>
              </a:rPr>
              <a:t>-E</a:t>
            </a:r>
            <a:r>
              <a:rPr lang="en-US" sz="4200" b="1" dirty="0">
                <a:solidFill>
                  <a:schemeClr val="tx1"/>
                </a:solidFill>
                <a:latin typeface="+mj-lt"/>
              </a:rPr>
              <a:t>fficient Machine Learning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3B6F3E-BF3D-41AF-B31D-2AFEE781CB72}"/>
              </a:ext>
            </a:extLst>
          </p:cNvPr>
          <p:cNvSpPr/>
          <p:nvPr/>
        </p:nvSpPr>
        <p:spPr>
          <a:xfrm>
            <a:off x="597878" y="5890736"/>
            <a:ext cx="89036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5000"/>
              </a:lnSpc>
            </a:pPr>
            <a:r>
              <a:rPr lang="en-US" sz="2400" b="1" dirty="0">
                <a:latin typeface="+mj-lt"/>
              </a:rPr>
              <a:t>Student Name:  Chance Tarver</a:t>
            </a:r>
          </a:p>
          <a:p>
            <a:pPr algn="ctr" eaLnBrk="0" hangingPunct="0">
              <a:lnSpc>
                <a:spcPct val="125000"/>
              </a:lnSpc>
            </a:pPr>
            <a:r>
              <a:rPr lang="en-US" sz="2400" b="1" dirty="0">
                <a:latin typeface="+mj-lt"/>
              </a:rPr>
              <a:t>Electrical and Computer Engineering</a:t>
            </a:r>
          </a:p>
          <a:p>
            <a:pPr algn="ctr" eaLnBrk="0" hangingPunct="0">
              <a:lnSpc>
                <a:spcPct val="125000"/>
              </a:lnSpc>
            </a:pPr>
            <a:r>
              <a:rPr lang="en-US" sz="2400" b="1" dirty="0">
                <a:latin typeface="+mj-lt"/>
              </a:rPr>
              <a:t>Rice University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4E5AD66-ED10-4462-B8B6-8775313E10A7}"/>
              </a:ext>
            </a:extLst>
          </p:cNvPr>
          <p:cNvSpPr txBox="1">
            <a:spLocks/>
          </p:cNvSpPr>
          <p:nvPr/>
        </p:nvSpPr>
        <p:spPr>
          <a:xfrm>
            <a:off x="0" y="1971066"/>
            <a:ext cx="10058400" cy="1477327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en-US" sz="4000" dirty="0">
                <a:solidFill>
                  <a:schemeClr val="tx1"/>
                </a:solidFill>
                <a:ea typeface="Droid Sans" panose="020B0606030804020204" pitchFamily="34" charset="0"/>
                <a:cs typeface="Droid Sans" panose="020B0606030804020204" pitchFamily="34" charset="0"/>
              </a:rPr>
              <a:t>Q Learning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  <a:p>
            <a:pPr algn="ctr">
              <a:spcBef>
                <a:spcPts val="120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rPr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35959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D11AD-C0CE-4E58-8F6C-B833AD737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81C015-933C-4B2E-9436-FD306A52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295400"/>
          </a:xfrm>
        </p:spPr>
        <p:txBody>
          <a:bodyPr/>
          <a:lstStyle/>
          <a:p>
            <a:r>
              <a:rPr lang="en-US" b="1" dirty="0"/>
              <a:t>Markov Decision Process</a:t>
            </a:r>
            <a:br>
              <a:rPr lang="en-US" sz="4400" dirty="0"/>
            </a:br>
            <a:endParaRPr lang="zh-CN" altLang="en-US" sz="44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C0502-541C-4529-8AED-B76AD82FD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2821577"/>
            <a:ext cx="9052560" cy="4121408"/>
          </a:xfrm>
        </p:spPr>
        <p:txBody>
          <a:bodyPr/>
          <a:lstStyle/>
          <a:p>
            <a:pPr fontAlgn="base"/>
            <a:r>
              <a:rPr lang="en-US" dirty="0"/>
              <a:t>States</a:t>
            </a:r>
          </a:p>
          <a:p>
            <a:pPr fontAlgn="base"/>
            <a:r>
              <a:rPr lang="en-US" dirty="0"/>
              <a:t>Actions</a:t>
            </a:r>
          </a:p>
          <a:p>
            <a:pPr fontAlgn="base"/>
            <a:r>
              <a:rPr lang="en-US" dirty="0"/>
              <a:t>Rewards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3E77E3-D3A2-4995-8E37-7F06B9FD2093}"/>
              </a:ext>
            </a:extLst>
          </p:cNvPr>
          <p:cNvSpPr/>
          <p:nvPr/>
        </p:nvSpPr>
        <p:spPr>
          <a:xfrm>
            <a:off x="4908013" y="3686145"/>
            <a:ext cx="242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028" name="Picture 4" descr="https://lh3.googleusercontent.com/Ll4DS6pFiQR-0dPurdvNxWxJPAZdYwjkApTy6cIo36dMpAbuU6qlAD_PchGw1DyySdVo2iN7AfZKkC31kxq34rtwg-LirdvUUr2aMisYsJ2g0SK5UmvTfCSst1zzgWvUBAFhXi6NoQg">
            <a:extLst>
              <a:ext uri="{FF2B5EF4-FFF2-40B4-BE49-F238E27FC236}">
                <a16:creationId xmlns:a16="http://schemas.microsoft.com/office/drawing/2014/main" id="{064147B8-CC86-49F5-B512-3D798F65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355" y="1954832"/>
            <a:ext cx="5328558" cy="426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96F661-7EC0-4FB0-A611-9E493ABA9925}"/>
              </a:ext>
            </a:extLst>
          </p:cNvPr>
          <p:cNvCxnSpPr>
            <a:cxnSpLocks/>
          </p:cNvCxnSpPr>
          <p:nvPr/>
        </p:nvCxnSpPr>
        <p:spPr>
          <a:xfrm flipV="1">
            <a:off x="2305594" y="2913017"/>
            <a:ext cx="2514600" cy="254727"/>
          </a:xfrm>
          <a:prstGeom prst="straightConnector1">
            <a:avLst/>
          </a:prstGeom>
          <a:ln w="57150">
            <a:solidFill>
              <a:srgbClr val="26AA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171410-258D-4876-9DAE-527B18082C7F}"/>
              </a:ext>
            </a:extLst>
          </p:cNvPr>
          <p:cNvCxnSpPr>
            <a:cxnSpLocks/>
          </p:cNvCxnSpPr>
          <p:nvPr/>
        </p:nvCxnSpPr>
        <p:spPr>
          <a:xfrm>
            <a:off x="2514600" y="3951514"/>
            <a:ext cx="2635787" cy="0"/>
          </a:xfrm>
          <a:prstGeom prst="straightConnector1">
            <a:avLst/>
          </a:prstGeom>
          <a:ln w="57150">
            <a:solidFill>
              <a:srgbClr val="26AA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A3F256-2F9B-4016-A019-43D89BB767A4}"/>
              </a:ext>
            </a:extLst>
          </p:cNvPr>
          <p:cNvCxnSpPr>
            <a:cxnSpLocks/>
          </p:cNvCxnSpPr>
          <p:nvPr/>
        </p:nvCxnSpPr>
        <p:spPr>
          <a:xfrm>
            <a:off x="2712720" y="4506686"/>
            <a:ext cx="2042160" cy="692331"/>
          </a:xfrm>
          <a:prstGeom prst="straightConnector1">
            <a:avLst/>
          </a:prstGeom>
          <a:ln w="57150">
            <a:solidFill>
              <a:srgbClr val="26AA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1703F2-E6AC-48DC-BA95-3CAB8F4415F1}"/>
              </a:ext>
            </a:extLst>
          </p:cNvPr>
          <p:cNvSpPr txBox="1"/>
          <p:nvPr/>
        </p:nvSpPr>
        <p:spPr>
          <a:xfrm rot="156296">
            <a:off x="3411395" y="1087121"/>
            <a:ext cx="3477986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What is the optimal policy for making decisions at each state?</a:t>
            </a:r>
          </a:p>
        </p:txBody>
      </p:sp>
    </p:spTree>
    <p:extLst>
      <p:ext uri="{BB962C8B-B14F-4D97-AF65-F5344CB8AC3E}">
        <p14:creationId xmlns:p14="http://schemas.microsoft.com/office/powerpoint/2010/main" val="323424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Markov Decision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Can’t rely on just the expected reward for the next action</a:t>
            </a:r>
          </a:p>
          <a:p>
            <a:pPr fontAlgn="base"/>
            <a:r>
              <a:rPr lang="en-US" dirty="0"/>
              <a:t>Need a way to remember the outcomes for each action in each state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0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-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Create a decision policy ranking the quality of each 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20A05D62-FEDD-4E3C-A94B-C0A3AFFBEB97}"/>
              </a:ext>
            </a:extLst>
          </p:cNvPr>
          <p:cNvSpPr/>
          <p:nvPr/>
        </p:nvSpPr>
        <p:spPr>
          <a:xfrm>
            <a:off x="3487783" y="3768634"/>
            <a:ext cx="372291" cy="2190206"/>
          </a:xfrm>
          <a:prstGeom prst="lef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13911FB9-FDDF-4CAF-9916-57A4B6BBA5BF}"/>
              </a:ext>
            </a:extLst>
          </p:cNvPr>
          <p:cNvSpPr/>
          <p:nvPr/>
        </p:nvSpPr>
        <p:spPr>
          <a:xfrm>
            <a:off x="6328954" y="3768634"/>
            <a:ext cx="320040" cy="2190206"/>
          </a:xfrm>
          <a:prstGeom prst="righ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A6907-839C-4124-8FA7-20F25C327575}"/>
              </a:ext>
            </a:extLst>
          </p:cNvPr>
          <p:cNvSpPr txBox="1"/>
          <p:nvPr/>
        </p:nvSpPr>
        <p:spPr>
          <a:xfrm>
            <a:off x="1848395" y="3873137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14D23-A36C-4182-B144-D94B9DE6115C}"/>
              </a:ext>
            </a:extLst>
          </p:cNvPr>
          <p:cNvSpPr txBox="1"/>
          <p:nvPr/>
        </p:nvSpPr>
        <p:spPr>
          <a:xfrm>
            <a:off x="1848395" y="4273006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2FD7F-A813-4163-BF29-F63584A91FF6}"/>
              </a:ext>
            </a:extLst>
          </p:cNvPr>
          <p:cNvSpPr txBox="1"/>
          <p:nvPr/>
        </p:nvSpPr>
        <p:spPr>
          <a:xfrm>
            <a:off x="1848395" y="5555948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1A591-31F5-48F5-A454-DAF2C99820F5}"/>
              </a:ext>
            </a:extLst>
          </p:cNvPr>
          <p:cNvSpPr txBox="1"/>
          <p:nvPr/>
        </p:nvSpPr>
        <p:spPr>
          <a:xfrm rot="3774384">
            <a:off x="2804160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74B5C-9A84-41B9-9F42-53C82892CBA6}"/>
              </a:ext>
            </a:extLst>
          </p:cNvPr>
          <p:cNvSpPr txBox="1"/>
          <p:nvPr/>
        </p:nvSpPr>
        <p:spPr>
          <a:xfrm rot="3774384">
            <a:off x="3390767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7346D-D7FB-49C7-9175-B4E181EB0E1C}"/>
              </a:ext>
            </a:extLst>
          </p:cNvPr>
          <p:cNvSpPr txBox="1"/>
          <p:nvPr/>
        </p:nvSpPr>
        <p:spPr>
          <a:xfrm rot="3774384">
            <a:off x="4957833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CC11-EDEA-487D-8C82-5499AF02BC1F}"/>
              </a:ext>
            </a:extLst>
          </p:cNvPr>
          <p:cNvSpPr txBox="1"/>
          <p:nvPr/>
        </p:nvSpPr>
        <p:spPr>
          <a:xfrm>
            <a:off x="3673927" y="3873137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11495-4C9E-49B9-9891-59C5C9103D48}"/>
              </a:ext>
            </a:extLst>
          </p:cNvPr>
          <p:cNvSpPr txBox="1"/>
          <p:nvPr/>
        </p:nvSpPr>
        <p:spPr>
          <a:xfrm>
            <a:off x="4272774" y="3875314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354C7-4E68-4E71-B985-72F2AC4430FC}"/>
              </a:ext>
            </a:extLst>
          </p:cNvPr>
          <p:cNvSpPr txBox="1"/>
          <p:nvPr/>
        </p:nvSpPr>
        <p:spPr>
          <a:xfrm>
            <a:off x="3709478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CF418-397B-4A06-875D-7F5BB3FFA414}"/>
              </a:ext>
            </a:extLst>
          </p:cNvPr>
          <p:cNvSpPr txBox="1"/>
          <p:nvPr/>
        </p:nvSpPr>
        <p:spPr>
          <a:xfrm>
            <a:off x="4272773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8A627-C845-44E2-91E7-75CC83C53276}"/>
              </a:ext>
            </a:extLst>
          </p:cNvPr>
          <p:cNvSpPr txBox="1"/>
          <p:nvPr/>
        </p:nvSpPr>
        <p:spPr>
          <a:xfrm>
            <a:off x="5184125" y="3875314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506D0-D7E5-45BA-8671-1771CDFB872F}"/>
              </a:ext>
            </a:extLst>
          </p:cNvPr>
          <p:cNvSpPr txBox="1"/>
          <p:nvPr/>
        </p:nvSpPr>
        <p:spPr>
          <a:xfrm>
            <a:off x="5184125" y="419955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363DA-8CBD-4902-B46E-615480202227}"/>
              </a:ext>
            </a:extLst>
          </p:cNvPr>
          <p:cNvSpPr txBox="1"/>
          <p:nvPr/>
        </p:nvSpPr>
        <p:spPr>
          <a:xfrm rot="5400000">
            <a:off x="354669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081CC3-37C5-4885-91A6-7A1D64BB7487}"/>
              </a:ext>
            </a:extLst>
          </p:cNvPr>
          <p:cNvSpPr txBox="1"/>
          <p:nvPr/>
        </p:nvSpPr>
        <p:spPr>
          <a:xfrm rot="5400000">
            <a:off x="418086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8117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-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Start in some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20A05D62-FEDD-4E3C-A94B-C0A3AFFBEB97}"/>
              </a:ext>
            </a:extLst>
          </p:cNvPr>
          <p:cNvSpPr/>
          <p:nvPr/>
        </p:nvSpPr>
        <p:spPr>
          <a:xfrm>
            <a:off x="3487783" y="3768634"/>
            <a:ext cx="372291" cy="2190206"/>
          </a:xfrm>
          <a:prstGeom prst="lef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13911FB9-FDDF-4CAF-9916-57A4B6BBA5BF}"/>
              </a:ext>
            </a:extLst>
          </p:cNvPr>
          <p:cNvSpPr/>
          <p:nvPr/>
        </p:nvSpPr>
        <p:spPr>
          <a:xfrm>
            <a:off x="6328954" y="3768634"/>
            <a:ext cx="320040" cy="2190206"/>
          </a:xfrm>
          <a:prstGeom prst="righ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A6907-839C-4124-8FA7-20F25C327575}"/>
              </a:ext>
            </a:extLst>
          </p:cNvPr>
          <p:cNvSpPr txBox="1"/>
          <p:nvPr/>
        </p:nvSpPr>
        <p:spPr>
          <a:xfrm>
            <a:off x="1848395" y="3873137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14D23-A36C-4182-B144-D94B9DE6115C}"/>
              </a:ext>
            </a:extLst>
          </p:cNvPr>
          <p:cNvSpPr txBox="1"/>
          <p:nvPr/>
        </p:nvSpPr>
        <p:spPr>
          <a:xfrm>
            <a:off x="1848395" y="4273006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state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2FD7F-A813-4163-BF29-F63584A91FF6}"/>
              </a:ext>
            </a:extLst>
          </p:cNvPr>
          <p:cNvSpPr txBox="1"/>
          <p:nvPr/>
        </p:nvSpPr>
        <p:spPr>
          <a:xfrm>
            <a:off x="1848395" y="5555948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1A591-31F5-48F5-A454-DAF2C99820F5}"/>
              </a:ext>
            </a:extLst>
          </p:cNvPr>
          <p:cNvSpPr txBox="1"/>
          <p:nvPr/>
        </p:nvSpPr>
        <p:spPr>
          <a:xfrm rot="3774384">
            <a:off x="2804160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74B5C-9A84-41B9-9F42-53C82892CBA6}"/>
              </a:ext>
            </a:extLst>
          </p:cNvPr>
          <p:cNvSpPr txBox="1"/>
          <p:nvPr/>
        </p:nvSpPr>
        <p:spPr>
          <a:xfrm rot="3774384">
            <a:off x="3390767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7346D-D7FB-49C7-9175-B4E181EB0E1C}"/>
              </a:ext>
            </a:extLst>
          </p:cNvPr>
          <p:cNvSpPr txBox="1"/>
          <p:nvPr/>
        </p:nvSpPr>
        <p:spPr>
          <a:xfrm rot="3774384">
            <a:off x="4957833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CC11-EDEA-487D-8C82-5499AF02BC1F}"/>
              </a:ext>
            </a:extLst>
          </p:cNvPr>
          <p:cNvSpPr txBox="1"/>
          <p:nvPr/>
        </p:nvSpPr>
        <p:spPr>
          <a:xfrm>
            <a:off x="3673927" y="3873137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11495-4C9E-49B9-9891-59C5C9103D48}"/>
              </a:ext>
            </a:extLst>
          </p:cNvPr>
          <p:cNvSpPr txBox="1"/>
          <p:nvPr/>
        </p:nvSpPr>
        <p:spPr>
          <a:xfrm>
            <a:off x="4272774" y="3875314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354C7-4E68-4E71-B985-72F2AC4430FC}"/>
              </a:ext>
            </a:extLst>
          </p:cNvPr>
          <p:cNvSpPr txBox="1"/>
          <p:nvPr/>
        </p:nvSpPr>
        <p:spPr>
          <a:xfrm>
            <a:off x="3709478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CF418-397B-4A06-875D-7F5BB3FFA414}"/>
              </a:ext>
            </a:extLst>
          </p:cNvPr>
          <p:cNvSpPr txBox="1"/>
          <p:nvPr/>
        </p:nvSpPr>
        <p:spPr>
          <a:xfrm>
            <a:off x="4272773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8A627-C845-44E2-91E7-75CC83C53276}"/>
              </a:ext>
            </a:extLst>
          </p:cNvPr>
          <p:cNvSpPr txBox="1"/>
          <p:nvPr/>
        </p:nvSpPr>
        <p:spPr>
          <a:xfrm>
            <a:off x="5184125" y="3875314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506D0-D7E5-45BA-8671-1771CDFB872F}"/>
              </a:ext>
            </a:extLst>
          </p:cNvPr>
          <p:cNvSpPr txBox="1"/>
          <p:nvPr/>
        </p:nvSpPr>
        <p:spPr>
          <a:xfrm>
            <a:off x="5184125" y="419955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363DA-8CBD-4902-B46E-615480202227}"/>
              </a:ext>
            </a:extLst>
          </p:cNvPr>
          <p:cNvSpPr txBox="1"/>
          <p:nvPr/>
        </p:nvSpPr>
        <p:spPr>
          <a:xfrm rot="5400000">
            <a:off x="354669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081CC3-37C5-4885-91A6-7A1D64BB7487}"/>
              </a:ext>
            </a:extLst>
          </p:cNvPr>
          <p:cNvSpPr txBox="1"/>
          <p:nvPr/>
        </p:nvSpPr>
        <p:spPr>
          <a:xfrm rot="5400000">
            <a:off x="418086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67552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-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</p:spPr>
        <p:txBody>
          <a:bodyPr/>
          <a:lstStyle/>
          <a:p>
            <a:pPr fontAlgn="base"/>
            <a:r>
              <a:rPr lang="en-US" dirty="0"/>
              <a:t>See which state we end up in and receive rewards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20A05D62-FEDD-4E3C-A94B-C0A3AFFBEB97}"/>
              </a:ext>
            </a:extLst>
          </p:cNvPr>
          <p:cNvSpPr/>
          <p:nvPr/>
        </p:nvSpPr>
        <p:spPr>
          <a:xfrm>
            <a:off x="3487783" y="3768634"/>
            <a:ext cx="372291" cy="2190206"/>
          </a:xfrm>
          <a:prstGeom prst="lef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13911FB9-FDDF-4CAF-9916-57A4B6BBA5BF}"/>
              </a:ext>
            </a:extLst>
          </p:cNvPr>
          <p:cNvSpPr/>
          <p:nvPr/>
        </p:nvSpPr>
        <p:spPr>
          <a:xfrm>
            <a:off x="6328954" y="3768634"/>
            <a:ext cx="320040" cy="2190206"/>
          </a:xfrm>
          <a:prstGeom prst="righ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A6907-839C-4124-8FA7-20F25C327575}"/>
              </a:ext>
            </a:extLst>
          </p:cNvPr>
          <p:cNvSpPr txBox="1"/>
          <p:nvPr/>
        </p:nvSpPr>
        <p:spPr>
          <a:xfrm>
            <a:off x="1848395" y="3873137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14D23-A36C-4182-B144-D94B9DE6115C}"/>
              </a:ext>
            </a:extLst>
          </p:cNvPr>
          <p:cNvSpPr txBox="1"/>
          <p:nvPr/>
        </p:nvSpPr>
        <p:spPr>
          <a:xfrm>
            <a:off x="1848395" y="4273006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state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2FD7F-A813-4163-BF29-F63584A91FF6}"/>
              </a:ext>
            </a:extLst>
          </p:cNvPr>
          <p:cNvSpPr txBox="1"/>
          <p:nvPr/>
        </p:nvSpPr>
        <p:spPr>
          <a:xfrm>
            <a:off x="1848395" y="5555948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1A591-31F5-48F5-A454-DAF2C99820F5}"/>
              </a:ext>
            </a:extLst>
          </p:cNvPr>
          <p:cNvSpPr txBox="1"/>
          <p:nvPr/>
        </p:nvSpPr>
        <p:spPr>
          <a:xfrm rot="3774384">
            <a:off x="2804160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74B5C-9A84-41B9-9F42-53C82892CBA6}"/>
              </a:ext>
            </a:extLst>
          </p:cNvPr>
          <p:cNvSpPr txBox="1"/>
          <p:nvPr/>
        </p:nvSpPr>
        <p:spPr>
          <a:xfrm rot="3774384">
            <a:off x="3390767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7346D-D7FB-49C7-9175-B4E181EB0E1C}"/>
              </a:ext>
            </a:extLst>
          </p:cNvPr>
          <p:cNvSpPr txBox="1"/>
          <p:nvPr/>
        </p:nvSpPr>
        <p:spPr>
          <a:xfrm rot="3774384">
            <a:off x="4957833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CC11-EDEA-487D-8C82-5499AF02BC1F}"/>
              </a:ext>
            </a:extLst>
          </p:cNvPr>
          <p:cNvSpPr txBox="1"/>
          <p:nvPr/>
        </p:nvSpPr>
        <p:spPr>
          <a:xfrm>
            <a:off x="3673927" y="3873137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11495-4C9E-49B9-9891-59C5C9103D48}"/>
              </a:ext>
            </a:extLst>
          </p:cNvPr>
          <p:cNvSpPr txBox="1"/>
          <p:nvPr/>
        </p:nvSpPr>
        <p:spPr>
          <a:xfrm>
            <a:off x="4272774" y="3875314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354C7-4E68-4E71-B985-72F2AC4430FC}"/>
              </a:ext>
            </a:extLst>
          </p:cNvPr>
          <p:cNvSpPr txBox="1"/>
          <p:nvPr/>
        </p:nvSpPr>
        <p:spPr>
          <a:xfrm>
            <a:off x="3709478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CF418-397B-4A06-875D-7F5BB3FFA414}"/>
              </a:ext>
            </a:extLst>
          </p:cNvPr>
          <p:cNvSpPr txBox="1"/>
          <p:nvPr/>
        </p:nvSpPr>
        <p:spPr>
          <a:xfrm>
            <a:off x="4272773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</a:t>
            </a:r>
            <a:r>
              <a:rPr lang="en-US" b="1" baseline="-25000" dirty="0"/>
              <a:t>2,2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8A627-C845-44E2-91E7-75CC83C53276}"/>
              </a:ext>
            </a:extLst>
          </p:cNvPr>
          <p:cNvSpPr txBox="1"/>
          <p:nvPr/>
        </p:nvSpPr>
        <p:spPr>
          <a:xfrm>
            <a:off x="5184125" y="3875314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506D0-D7E5-45BA-8671-1771CDFB872F}"/>
              </a:ext>
            </a:extLst>
          </p:cNvPr>
          <p:cNvSpPr txBox="1"/>
          <p:nvPr/>
        </p:nvSpPr>
        <p:spPr>
          <a:xfrm>
            <a:off x="5184125" y="419955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363DA-8CBD-4902-B46E-615480202227}"/>
              </a:ext>
            </a:extLst>
          </p:cNvPr>
          <p:cNvSpPr txBox="1"/>
          <p:nvPr/>
        </p:nvSpPr>
        <p:spPr>
          <a:xfrm rot="5400000">
            <a:off x="354669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081CC3-37C5-4885-91A6-7A1D64BB7487}"/>
              </a:ext>
            </a:extLst>
          </p:cNvPr>
          <p:cNvSpPr txBox="1"/>
          <p:nvPr/>
        </p:nvSpPr>
        <p:spPr>
          <a:xfrm rot="5400000">
            <a:off x="418086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2AF85-8449-4EE5-800B-2427F948C272}"/>
              </a:ext>
            </a:extLst>
          </p:cNvPr>
          <p:cNvSpPr txBox="1"/>
          <p:nvPr/>
        </p:nvSpPr>
        <p:spPr>
          <a:xfrm>
            <a:off x="1848395" y="5096813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state </a:t>
            </a:r>
            <a:r>
              <a:rPr lang="en-US" b="1" i="1" dirty="0" err="1"/>
              <a:t>i</a:t>
            </a:r>
            <a:endParaRPr lang="en-US" b="1" i="1" dirty="0"/>
          </a:p>
        </p:txBody>
      </p:sp>
      <p:pic>
        <p:nvPicPr>
          <p:cNvPr id="2050" name="Picture 2" descr="https://lh3.googleusercontent.com/kvcXt6FHVEeThuI4aC-WD2avDqZCtDCLQ-HeJ87URebZFdiX8tCUWUMc9o-QhZaKrmY2iQBmS0C4h6FHUzUkulwJrBlWESu1QB01t7pi5JVR3TsTrsdok4S9l_mZoSMQkFU9ehvRA3w">
            <a:extLst>
              <a:ext uri="{FF2B5EF4-FFF2-40B4-BE49-F238E27FC236}">
                <a16:creationId xmlns:a16="http://schemas.microsoft.com/office/drawing/2014/main" id="{16DD7846-F52A-4F56-8C46-A980CB493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96" y="2784566"/>
            <a:ext cx="786610" cy="7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lh3.googleusercontent.com/kvcXt6FHVEeThuI4aC-WD2avDqZCtDCLQ-HeJ87URebZFdiX8tCUWUMc9o-QhZaKrmY2iQBmS0C4h6FHUzUkulwJrBlWESu1QB01t7pi5JVR3TsTrsdok4S9l_mZoSMQkFU9ehvRA3w">
            <a:extLst>
              <a:ext uri="{FF2B5EF4-FFF2-40B4-BE49-F238E27FC236}">
                <a16:creationId xmlns:a16="http://schemas.microsoft.com/office/drawing/2014/main" id="{186128DA-9BF1-40D0-ABCF-F94E64D90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01" y="2784566"/>
            <a:ext cx="786610" cy="7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lh3.googleusercontent.com/kvcXt6FHVEeThuI4aC-WD2avDqZCtDCLQ-HeJ87URebZFdiX8tCUWUMc9o-QhZaKrmY2iQBmS0C4h6FHUzUkulwJrBlWESu1QB01t7pi5JVR3TsTrsdok4S9l_mZoSMQkFU9ehvRA3w">
            <a:extLst>
              <a:ext uri="{FF2B5EF4-FFF2-40B4-BE49-F238E27FC236}">
                <a16:creationId xmlns:a16="http://schemas.microsoft.com/office/drawing/2014/main" id="{C67A5E16-F7A6-410A-8D62-4B4F6039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349" y="3106102"/>
            <a:ext cx="786610" cy="7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75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ADA-5D6F-4FE6-9C29-891CE8F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-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CCE7-7D5A-472C-998A-045F49E9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65070"/>
            <a:ext cx="9052560" cy="5577916"/>
          </a:xfrm>
        </p:spPr>
        <p:txBody>
          <a:bodyPr/>
          <a:lstStyle/>
          <a:p>
            <a:pPr fontAlgn="base"/>
            <a:r>
              <a:rPr lang="en-US" sz="3200" dirty="0"/>
              <a:t>Update the Q table based on the reward we received and the quality of the new state.</a:t>
            </a:r>
            <a:endParaRPr lang="en-US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2B10-DBF1-4874-B7A2-95A903EF9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D6D637-7578-4CD7-949F-EB88750F0CF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20A05D62-FEDD-4E3C-A94B-C0A3AFFBEB97}"/>
              </a:ext>
            </a:extLst>
          </p:cNvPr>
          <p:cNvSpPr/>
          <p:nvPr/>
        </p:nvSpPr>
        <p:spPr>
          <a:xfrm>
            <a:off x="3487783" y="3768634"/>
            <a:ext cx="372291" cy="2190206"/>
          </a:xfrm>
          <a:prstGeom prst="lef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13911FB9-FDDF-4CAF-9916-57A4B6BBA5BF}"/>
              </a:ext>
            </a:extLst>
          </p:cNvPr>
          <p:cNvSpPr/>
          <p:nvPr/>
        </p:nvSpPr>
        <p:spPr>
          <a:xfrm>
            <a:off x="6328954" y="3768634"/>
            <a:ext cx="320040" cy="2190206"/>
          </a:xfrm>
          <a:prstGeom prst="rightBracket">
            <a:avLst/>
          </a:prstGeom>
          <a:ln>
            <a:solidFill>
              <a:srgbClr val="26AA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A6907-839C-4124-8FA7-20F25C327575}"/>
              </a:ext>
            </a:extLst>
          </p:cNvPr>
          <p:cNvSpPr txBox="1"/>
          <p:nvPr/>
        </p:nvSpPr>
        <p:spPr>
          <a:xfrm>
            <a:off x="1848395" y="3873137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14D23-A36C-4182-B144-D94B9DE6115C}"/>
              </a:ext>
            </a:extLst>
          </p:cNvPr>
          <p:cNvSpPr txBox="1"/>
          <p:nvPr/>
        </p:nvSpPr>
        <p:spPr>
          <a:xfrm>
            <a:off x="1848395" y="4273006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state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2FD7F-A813-4163-BF29-F63584A91FF6}"/>
              </a:ext>
            </a:extLst>
          </p:cNvPr>
          <p:cNvSpPr txBox="1"/>
          <p:nvPr/>
        </p:nvSpPr>
        <p:spPr>
          <a:xfrm>
            <a:off x="1848395" y="5555948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state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1A591-31F5-48F5-A454-DAF2C99820F5}"/>
              </a:ext>
            </a:extLst>
          </p:cNvPr>
          <p:cNvSpPr txBox="1"/>
          <p:nvPr/>
        </p:nvSpPr>
        <p:spPr>
          <a:xfrm rot="3774384">
            <a:off x="2804160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74B5C-9A84-41B9-9F42-53C82892CBA6}"/>
              </a:ext>
            </a:extLst>
          </p:cNvPr>
          <p:cNvSpPr txBox="1"/>
          <p:nvPr/>
        </p:nvSpPr>
        <p:spPr>
          <a:xfrm rot="3774384">
            <a:off x="3390767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7346D-D7FB-49C7-9175-B4E181EB0E1C}"/>
              </a:ext>
            </a:extLst>
          </p:cNvPr>
          <p:cNvSpPr txBox="1"/>
          <p:nvPr/>
        </p:nvSpPr>
        <p:spPr>
          <a:xfrm rot="3774384">
            <a:off x="4957833" y="2806501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action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CC11-EDEA-487D-8C82-5499AF02BC1F}"/>
              </a:ext>
            </a:extLst>
          </p:cNvPr>
          <p:cNvSpPr txBox="1"/>
          <p:nvPr/>
        </p:nvSpPr>
        <p:spPr>
          <a:xfrm>
            <a:off x="3673927" y="3873137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11495-4C9E-49B9-9891-59C5C9103D48}"/>
              </a:ext>
            </a:extLst>
          </p:cNvPr>
          <p:cNvSpPr txBox="1"/>
          <p:nvPr/>
        </p:nvSpPr>
        <p:spPr>
          <a:xfrm>
            <a:off x="4272774" y="3875314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1,2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354C7-4E68-4E71-B985-72F2AC4430FC}"/>
              </a:ext>
            </a:extLst>
          </p:cNvPr>
          <p:cNvSpPr txBox="1"/>
          <p:nvPr/>
        </p:nvSpPr>
        <p:spPr>
          <a:xfrm>
            <a:off x="3709478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2,1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CF418-397B-4A06-875D-7F5BB3FFA414}"/>
              </a:ext>
            </a:extLst>
          </p:cNvPr>
          <p:cNvSpPr txBox="1"/>
          <p:nvPr/>
        </p:nvSpPr>
        <p:spPr>
          <a:xfrm>
            <a:off x="4272773" y="4225592"/>
            <a:ext cx="60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</a:t>
            </a:r>
            <a:r>
              <a:rPr lang="en-US" b="1" baseline="-25000" dirty="0"/>
              <a:t>2,2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8A627-C845-44E2-91E7-75CC83C53276}"/>
              </a:ext>
            </a:extLst>
          </p:cNvPr>
          <p:cNvSpPr txBox="1"/>
          <p:nvPr/>
        </p:nvSpPr>
        <p:spPr>
          <a:xfrm>
            <a:off x="5184125" y="3875314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506D0-D7E5-45BA-8671-1771CDFB872F}"/>
              </a:ext>
            </a:extLst>
          </p:cNvPr>
          <p:cNvSpPr txBox="1"/>
          <p:nvPr/>
        </p:nvSpPr>
        <p:spPr>
          <a:xfrm>
            <a:off x="5184125" y="419955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363DA-8CBD-4902-B46E-615480202227}"/>
              </a:ext>
            </a:extLst>
          </p:cNvPr>
          <p:cNvSpPr txBox="1"/>
          <p:nvPr/>
        </p:nvSpPr>
        <p:spPr>
          <a:xfrm rot="5400000">
            <a:off x="354669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081CC3-37C5-4885-91A6-7A1D64BB7487}"/>
              </a:ext>
            </a:extLst>
          </p:cNvPr>
          <p:cNvSpPr txBox="1"/>
          <p:nvPr/>
        </p:nvSpPr>
        <p:spPr>
          <a:xfrm rot="5400000">
            <a:off x="4180862" y="5019532"/>
            <a:ext cx="98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2AF85-8449-4EE5-800B-2427F948C272}"/>
              </a:ext>
            </a:extLst>
          </p:cNvPr>
          <p:cNvSpPr txBox="1"/>
          <p:nvPr/>
        </p:nvSpPr>
        <p:spPr>
          <a:xfrm>
            <a:off x="1848395" y="5096813"/>
            <a:ext cx="163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state </a:t>
            </a:r>
            <a:r>
              <a:rPr lang="en-US" b="1" i="1" dirty="0" err="1"/>
              <a:t>i</a:t>
            </a:r>
            <a:endParaRPr lang="en-US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19376-C3C8-4425-97C0-E3EE88F4D0B1}"/>
              </a:ext>
            </a:extLst>
          </p:cNvPr>
          <p:cNvSpPr/>
          <p:nvPr/>
        </p:nvSpPr>
        <p:spPr>
          <a:xfrm>
            <a:off x="3659033" y="5096813"/>
            <a:ext cx="2911586" cy="3135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Check out the quality</a:t>
            </a:r>
          </a:p>
        </p:txBody>
      </p:sp>
    </p:spTree>
    <p:extLst>
      <p:ext uri="{BB962C8B-B14F-4D97-AF65-F5344CB8AC3E}">
        <p14:creationId xmlns:p14="http://schemas.microsoft.com/office/powerpoint/2010/main" val="1237802957"/>
      </p:ext>
    </p:extLst>
  </p:cSld>
  <p:clrMapOvr>
    <a:masterClrMapping/>
  </p:clrMapOvr>
</p:sld>
</file>

<file path=ppt/theme/theme1.xml><?xml version="1.0" encoding="utf-8"?>
<a:theme xmlns:a="http://schemas.openxmlformats.org/drawingml/2006/main" name="8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DBD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93962</TotalTime>
  <Words>211</Words>
  <Application>Microsoft Office PowerPoint</Application>
  <PresentationFormat>Custom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SimSun</vt:lpstr>
      <vt:lpstr>Arial</vt:lpstr>
      <vt:lpstr>Calibri</vt:lpstr>
      <vt:lpstr>Droid Sans</vt:lpstr>
      <vt:lpstr>OfficinaSansITCStd Bold</vt:lpstr>
      <vt:lpstr>OfficinaSansITCStd Book</vt:lpstr>
      <vt:lpstr>Vinyl OT Regular</vt:lpstr>
      <vt:lpstr>8_Cover Slide</vt:lpstr>
      <vt:lpstr>Secondary Slide</vt:lpstr>
      <vt:lpstr>PowerPoint Presentation</vt:lpstr>
      <vt:lpstr>Markov Decision Process </vt:lpstr>
      <vt:lpstr>Markov Decision Process</vt:lpstr>
      <vt:lpstr>Q - Learning</vt:lpstr>
      <vt:lpstr>Q - Learning</vt:lpstr>
      <vt:lpstr>Q - Learning</vt:lpstr>
      <vt:lpstr>Q - Learning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Chance Tarver</cp:lastModifiedBy>
  <cp:revision>3318</cp:revision>
  <cp:lastPrinted>2017-02-24T16:50:08Z</cp:lastPrinted>
  <dcterms:created xsi:type="dcterms:W3CDTF">2013-03-29T19:51:49Z</dcterms:created>
  <dcterms:modified xsi:type="dcterms:W3CDTF">2018-02-04T18:58:33Z</dcterms:modified>
</cp:coreProperties>
</file>