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91" autoAdjust="0"/>
    <p:restoredTop sz="94660"/>
  </p:normalViewPr>
  <p:slideViewPr>
    <p:cSldViewPr snapToGrid="0">
      <p:cViewPr varScale="1">
        <p:scale>
          <a:sx n="85" d="100"/>
          <a:sy n="85" d="100"/>
        </p:scale>
        <p:origin x="2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378F26-6983-4592-A661-C787C83A7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29D3EE9-8060-4927-B144-5FD0032EA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BA6E69-00AB-420A-93D9-4D83AEDEF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2A5E-827F-4D07-A659-3D18DB3ACB70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6AD9C2-5B7D-4265-8763-A14D002E1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398A5B-E065-4439-AC6C-7D65B5556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5DC26-B971-4B82-B980-4879A48B84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1438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3DC8AC-81FC-4A6A-8E62-FF0607B75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ABABC3E-25B9-4E2A-B8A2-8B2361550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525788-511E-4B8E-A974-C5D1FC113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2A5E-827F-4D07-A659-3D18DB3ACB70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6F36BD-73D3-4598-88AC-EEAA1A64C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485483-E34E-4D14-894B-482BFC970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5DC26-B971-4B82-B980-4879A48B84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672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250683B-5F8F-438D-96FD-144588028C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61CF40A-BAC3-4A99-B6A2-5466C9013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3FA1F2-C635-4C44-888C-35CA4760D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2A5E-827F-4D07-A659-3D18DB3ACB70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D076B3-FAE1-4E3C-925F-375E38DCC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E2F2BD-C15C-48DD-88D1-F4DB13A0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5DC26-B971-4B82-B980-4879A48B84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2050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E5A4BE-292D-4505-817B-7E6361BE4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106A51-83ED-42F1-B851-C2C166595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CE6E92-94C6-4FEC-A2CF-114075C9E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2A5E-827F-4D07-A659-3D18DB3ACB70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8437B4-BD47-475D-BC8A-DF553D087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475892-B19E-438F-B6FE-54556CA40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5DC26-B971-4B82-B980-4879A48B84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76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562867-F094-4A8F-B971-441FBC119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C3503D0-5AF2-4BAC-991A-E88CBDA47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9B5A17-E72D-476D-96A1-F1C1410AF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2A5E-827F-4D07-A659-3D18DB3ACB70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84B272-FD69-469A-AA78-261CACE22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41FFB4-E262-4911-8DBF-4DDB1B82D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5DC26-B971-4B82-B980-4879A48B84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6119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D45CAD-CB63-47BF-9179-6A0D72A29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A9901F-2B4F-462D-9DD8-E9AB640FFC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9861DF-298F-4848-B1EE-57D111FB2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D8BB9C0-9BE3-4211-B7E7-2BA984774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2A5E-827F-4D07-A659-3D18DB3ACB70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2FB3135-9115-415B-B34D-C2D15DDD0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BFABA02-1D4E-471B-A154-C63F6406D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5DC26-B971-4B82-B980-4879A48B84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208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11EAF8-94FC-497C-8391-87CC5E4CF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721F80-ABB0-400E-AAA0-6C923044D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098B0CB-E53F-4ABD-BA23-D6FC0E3DF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2719A43-D42F-436E-8F8B-9162A0DEB8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FAB5419-3842-4878-8A64-D48993A524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D3E0AD0-7C48-4EDC-B489-C7A28A3FE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2A5E-827F-4D07-A659-3D18DB3ACB70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D043BF4-A30F-4B21-A1B7-2C3C77036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7541162-0FB8-4F67-A34A-1C6CFD0C1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5DC26-B971-4B82-B980-4879A48B84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345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64149C-3B41-4EA8-BF5B-1BBBD337D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C2AEA95-C2F1-46D6-9A0C-B69FF835A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2A5E-827F-4D07-A659-3D18DB3ACB70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CF35934-2257-48D9-978F-6CBC0B566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67B290B-D785-4360-815A-1202750FD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5DC26-B971-4B82-B980-4879A48B84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6526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FCA1F46-D4BB-4B5B-BFE1-BCBDCD0D6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2A5E-827F-4D07-A659-3D18DB3ACB70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25546F7-4BA0-4804-8D89-5E2E80C9E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47004B3-2B55-4B47-A4E2-1F2E73B45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5DC26-B971-4B82-B980-4879A48B84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6233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24084D-58EB-4FCD-945E-0D0149DAE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445E4D-6461-4B41-9EF9-6A82C34B7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7AE8787-9E65-493C-A290-F64AFEF5F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0CE15C2-E77F-420F-AD9D-3EC8388F9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2A5E-827F-4D07-A659-3D18DB3ACB70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BB1A5D-ECB5-4987-ACB5-CC61452E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9D9FCD2-2E41-4FBD-8571-AD6784E95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5DC26-B971-4B82-B980-4879A48B84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9699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1B0125-4D55-4A3E-A4AE-503FFF4A7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FA113C-9407-469E-998C-59BAACCFDD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AC5A89A-B132-4F72-B104-A2D786D67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EA34CD6-BFD7-4EAE-B985-2D562D871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2A5E-827F-4D07-A659-3D18DB3ACB70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160AD83-C9BD-45A1-A76A-2BF2026AF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6686F3B-E501-49C9-BA10-116B89446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5DC26-B971-4B82-B980-4879A48B84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3868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5F34CE2-105E-424D-94BC-557221B9A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68BCBA-B833-4558-8EB4-D86A18DA9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EFBDBD-7CDB-4EE5-8085-12701C0752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92A5E-827F-4D07-A659-3D18DB3ACB70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7BC8CC-5303-4622-97D4-4009CBEDD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56E5AA-25FD-4D83-ACEC-FBDB13E476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5DC26-B971-4B82-B980-4879A48B84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5389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f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fif"/><Relationship Id="rId5" Type="http://schemas.openxmlformats.org/officeDocument/2006/relationships/image" Target="../media/image6.jfif"/><Relationship Id="rId4" Type="http://schemas.openxmlformats.org/officeDocument/2006/relationships/image" Target="../media/image5.jf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fif"/><Relationship Id="rId13" Type="http://schemas.openxmlformats.org/officeDocument/2006/relationships/image" Target="../media/image16.jpg"/><Relationship Id="rId18" Type="http://schemas.openxmlformats.org/officeDocument/2006/relationships/image" Target="../media/image20.png"/><Relationship Id="rId3" Type="http://schemas.openxmlformats.org/officeDocument/2006/relationships/image" Target="../media/image10.jfif"/><Relationship Id="rId7" Type="http://schemas.openxmlformats.org/officeDocument/2006/relationships/image" Target="../media/image8.jfif"/><Relationship Id="rId12" Type="http://schemas.openxmlformats.org/officeDocument/2006/relationships/image" Target="../media/image15.jpg"/><Relationship Id="rId17" Type="http://schemas.openxmlformats.org/officeDocument/2006/relationships/image" Target="../media/image19.jpg"/><Relationship Id="rId2" Type="http://schemas.openxmlformats.org/officeDocument/2006/relationships/image" Target="../media/image9.png"/><Relationship Id="rId16" Type="http://schemas.openxmlformats.org/officeDocument/2006/relationships/image" Target="../media/image7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11" Type="http://schemas.openxmlformats.org/officeDocument/2006/relationships/image" Target="../media/image14.png"/><Relationship Id="rId5" Type="http://schemas.openxmlformats.org/officeDocument/2006/relationships/image" Target="../media/image6.jfif"/><Relationship Id="rId15" Type="http://schemas.openxmlformats.org/officeDocument/2006/relationships/image" Target="../media/image18.jpg"/><Relationship Id="rId10" Type="http://schemas.openxmlformats.org/officeDocument/2006/relationships/image" Target="../media/image13.jpg"/><Relationship Id="rId19" Type="http://schemas.openxmlformats.org/officeDocument/2006/relationships/image" Target="../media/image21.jfif"/><Relationship Id="rId4" Type="http://schemas.openxmlformats.org/officeDocument/2006/relationships/image" Target="../media/image11.jfif"/><Relationship Id="rId9" Type="http://schemas.openxmlformats.org/officeDocument/2006/relationships/image" Target="../media/image12.jpg"/><Relationship Id="rId14" Type="http://schemas.openxmlformats.org/officeDocument/2006/relationships/image" Target="../media/image17.jf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329D26E-8581-4961-9954-A000AB4AB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842"/>
            <a:ext cx="12191999" cy="687284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7753F0A-D2BB-420B-BEB0-DB31A42D8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8486" y="1696278"/>
            <a:ext cx="5632175" cy="1732722"/>
          </a:xfrm>
          <a:solidFill>
            <a:schemeClr val="accent3">
              <a:lumMod val="20000"/>
              <a:lumOff val="80000"/>
            </a:schemeClr>
          </a:solidFill>
          <a:ln>
            <a:solidFill>
              <a:srgbClr val="FF6600"/>
            </a:solidFill>
          </a:ln>
        </p:spPr>
        <p:txBody>
          <a:bodyPr>
            <a:normAutofit fontScale="90000"/>
          </a:bodyPr>
          <a:lstStyle/>
          <a:p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ENTREPRISE DE TECHNOLOGIE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A90EE12-2E9A-46F7-AB1D-8811ED7DD3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2573" y="3570426"/>
            <a:ext cx="9144000" cy="1048716"/>
          </a:xfrm>
          <a:solidFill>
            <a:schemeClr val="bg2"/>
          </a:solidFill>
          <a:ln>
            <a:solidFill>
              <a:srgbClr val="FF6600"/>
            </a:solidFill>
          </a:ln>
        </p:spPr>
        <p:txBody>
          <a:bodyPr>
            <a:normAutofit lnSpcReduction="10000"/>
          </a:bodyPr>
          <a:lstStyle/>
          <a:p>
            <a:r>
              <a:rPr lang="fr-FR" sz="32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GARDIYA INGENIERIE</a:t>
            </a:r>
          </a:p>
          <a:p>
            <a:r>
              <a:rPr lang="fr-F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INFORMATIQUE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9D5624EB-B7AF-47BB-BD77-B957A560A8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5285" y="-266631"/>
            <a:ext cx="2504661" cy="250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748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E2ED3D-8834-4562-ABFF-34B8C211028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6600"/>
          </a:solidFill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GARDIYA INGENIERIE</a:t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8293D2-9214-4834-AEF6-E1498D80D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 une entreprise de Technologie de l’information et de la communication </a:t>
            </a:r>
            <a:r>
              <a:rPr lang="fr-FR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(TIC)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 évolue dans plusieurs domaines de l’ingénierie informatique 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Réseaux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Systèmes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Solutions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Caméras de vidéo-surveillances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Vente des équipements informatique et consommables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Sécurité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Prestation de service informatique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0B76D52-1FE8-4C3D-8910-18C0A6C02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32556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838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9F2E71-08FD-495B-ABD6-8062136E4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26" y="365126"/>
            <a:ext cx="11860696" cy="522770"/>
          </a:xfrm>
          <a:solidFill>
            <a:srgbClr val="FF6600"/>
          </a:solidFill>
        </p:spPr>
        <p:txBody>
          <a:bodyPr>
            <a:noAutofit/>
          </a:bodyPr>
          <a:lstStyle/>
          <a:p>
            <a:pPr algn="ctr"/>
            <a:r>
              <a:rPr lang="fr-F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PROJET DE MISE EN PLACE DE CAMERA DE VIDEO-SURVEILLANCE ANALOGIQUE ET ACCES A DISTANCE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5605CC-EE09-481D-9E26-5C662F88E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278" y="1033670"/>
            <a:ext cx="11847444" cy="5143293"/>
          </a:xfrm>
        </p:spPr>
        <p:txBody>
          <a:bodyPr/>
          <a:lstStyle/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Cible: Superette, Pharmacie, bureaux, petite entreprise, boutique et Maison</a:t>
            </a:r>
          </a:p>
          <a:p>
            <a:pPr marL="3200400" lvl="7" indent="0">
              <a:buNone/>
            </a:pPr>
            <a:r>
              <a:rPr lang="fr-FR" sz="2000" b="1" i="1" u="sng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Equipements nécessaires</a:t>
            </a:r>
          </a:p>
          <a:p>
            <a:pPr marL="3714750" lvl="7" indent="-514350">
              <a:buFont typeface="+mj-lt"/>
              <a:buAutoNum type="arabicPeriod"/>
            </a:pPr>
            <a:r>
              <a:rPr lang="fr-FR" sz="20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Camera analogie ( 2, 5, 8 MP)</a:t>
            </a:r>
          </a:p>
          <a:p>
            <a:pPr marL="3714750" lvl="7" indent="-514350">
              <a:buFont typeface="+mj-lt"/>
              <a:buAutoNum type="arabicPeriod"/>
            </a:pPr>
            <a:r>
              <a:rPr lang="fr-FR" sz="20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DVR enregistreur ( 4, 8, 16, 24ports)</a:t>
            </a:r>
          </a:p>
          <a:p>
            <a:pPr marL="3714750" lvl="7" indent="-514350">
              <a:buFont typeface="+mj-lt"/>
              <a:buAutoNum type="arabicPeriod"/>
            </a:pPr>
            <a:r>
              <a:rPr lang="fr-FR" sz="20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Disque dur</a:t>
            </a:r>
          </a:p>
          <a:p>
            <a:pPr marL="3714750" lvl="7" indent="-514350">
              <a:buFont typeface="+mj-lt"/>
              <a:buAutoNum type="arabicPeriod"/>
            </a:pPr>
            <a:r>
              <a:rPr lang="fr-FR" sz="20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Cable coaxial</a:t>
            </a:r>
          </a:p>
          <a:p>
            <a:pPr marL="3714750" lvl="7" indent="-514350">
              <a:buFont typeface="+mj-lt"/>
              <a:buAutoNum type="arabicPeriod"/>
            </a:pPr>
            <a:r>
              <a:rPr lang="fr-FR" sz="20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Connecteur BNC</a:t>
            </a:r>
          </a:p>
          <a:p>
            <a:pPr marL="3714750" lvl="7" indent="-514350">
              <a:buFont typeface="+mj-lt"/>
              <a:buAutoNum type="arabicPeriod"/>
            </a:pPr>
            <a:r>
              <a:rPr lang="fr-FR" sz="20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Alimentation (power supply)</a:t>
            </a:r>
          </a:p>
          <a:p>
            <a:pPr marL="3714750" lvl="7" indent="-514350">
              <a:buFont typeface="+mj-lt"/>
              <a:buAutoNum type="arabicPeriod"/>
            </a:pPr>
            <a:r>
              <a:rPr lang="fr-FR" sz="20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Connecteur alimentation male/femelle</a:t>
            </a:r>
          </a:p>
          <a:p>
            <a:pPr marL="3714750" lvl="7" indent="-514350">
              <a:buFont typeface="+mj-lt"/>
              <a:buAutoNum type="arabicPeriod"/>
            </a:pPr>
            <a:r>
              <a:rPr lang="fr-FR" sz="20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Routeur ( internet, pour accès à distance de vos caméras)</a:t>
            </a:r>
          </a:p>
          <a:p>
            <a:pPr marL="3714750" lvl="7" indent="-514350">
              <a:buFont typeface="+mj-lt"/>
              <a:buAutoNum type="arabicPeriod"/>
            </a:pPr>
            <a:r>
              <a:rPr lang="fr-FR" sz="20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Ecran (affichage des images localement)</a:t>
            </a:r>
          </a:p>
          <a:p>
            <a:pPr marL="3714750" lvl="7" indent="-514350">
              <a:buFont typeface="+mj-lt"/>
              <a:buAutoNum type="arabicPeriod"/>
            </a:pPr>
            <a:r>
              <a:rPr lang="fr-FR" sz="20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Onduleur ( pour la protection de vos équipements)</a:t>
            </a:r>
          </a:p>
          <a:p>
            <a:pPr marL="3714750" lvl="7" indent="-514350">
              <a:buFont typeface="+mj-lt"/>
              <a:buAutoNum type="arabicPeriod"/>
            </a:pPr>
            <a:r>
              <a:rPr lang="fr-FR" sz="20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Rack</a:t>
            </a:r>
          </a:p>
          <a:p>
            <a:pPr marL="3714750" lvl="7" indent="-514350">
              <a:buFont typeface="+mj-lt"/>
              <a:buAutoNum type="arabicPeriod"/>
            </a:pPr>
            <a:r>
              <a:rPr lang="fr-FR" sz="20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Accessoires (Gaine, goulotte, boite de dérivation, attache vis-cheville, manchon, tuyau PVC etc…)</a:t>
            </a:r>
          </a:p>
          <a:p>
            <a:pPr marL="3714750" lvl="7" indent="-514350">
              <a:buFont typeface="+mj-lt"/>
              <a:buAutoNum type="arabicPeriod"/>
            </a:pPr>
            <a:endParaRPr lang="fr-FR" sz="2000" dirty="0">
              <a:solidFill>
                <a:srgbClr val="FF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00400" lvl="7" indent="0">
              <a:buNone/>
            </a:pPr>
            <a:endParaRPr lang="fr-FR" sz="2800" dirty="0">
              <a:solidFill>
                <a:srgbClr val="FF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14750" lvl="7" indent="-514350">
              <a:buFont typeface="+mj-lt"/>
              <a:buAutoNum type="arabicPeriod"/>
            </a:pPr>
            <a:endParaRPr lang="fr-FR" sz="2800" dirty="0">
              <a:solidFill>
                <a:srgbClr val="FF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960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A10B11-854F-4FB8-9310-0D3CD89CD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46" y="365125"/>
            <a:ext cx="11887200" cy="549275"/>
          </a:xfrm>
          <a:solidFill>
            <a:srgbClr val="FF6600"/>
          </a:solidFill>
        </p:spPr>
        <p:txBody>
          <a:bodyPr>
            <a:normAutofit/>
          </a:bodyPr>
          <a:lstStyle/>
          <a:p>
            <a:pPr algn="ctr"/>
            <a:r>
              <a:rPr lang="fr-F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SCHEMA DE LA TOLOGIE ANALOGIE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52B1D8E-05F8-475E-BD0F-857B83CEF4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53" y="914400"/>
            <a:ext cx="11887200" cy="5943600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72DF0E1-ABE0-4257-B691-BF8CC0306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55" y="914400"/>
            <a:ext cx="1962720" cy="156375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7E5FA53-9B25-4A40-9728-F2A8B1C59C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47" y="2482437"/>
            <a:ext cx="1077906" cy="95610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B616AF7-6332-45C8-B3A5-FB9AC85468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86" y="5655733"/>
            <a:ext cx="1499458" cy="95610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3645BE8-29F1-4FF6-94C9-723B3B0939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99498">
            <a:off x="782388" y="2690965"/>
            <a:ext cx="2352675" cy="672934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A0DC125B-D62A-4834-9BFE-5F17014CC7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9008" y="4619449"/>
            <a:ext cx="1572782" cy="113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505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24B2D4-9DA3-445D-B077-335BCBD58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26" y="365126"/>
            <a:ext cx="11900452" cy="509517"/>
          </a:xfrm>
          <a:solidFill>
            <a:srgbClr val="FF6600"/>
          </a:solidFill>
        </p:spPr>
        <p:txBody>
          <a:bodyPr>
            <a:noAutofit/>
          </a:bodyPr>
          <a:lstStyle/>
          <a:p>
            <a:pPr algn="ctr"/>
            <a:r>
              <a:rPr lang="fr-F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PROJET DE MISE EN PLACE DE CAMERA DE VIDEO-SURVEILLANCE IP ( Internet Protocol) ET ACCES A DISTANCE</a:t>
            </a:r>
            <a:endParaRPr lang="fr-FR" sz="20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9EB5DC-B38C-4FAB-807A-E9A4AD064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026" y="980661"/>
            <a:ext cx="11873948" cy="5196302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Cible: Usine, Hôtel, Centre commercial, Superette, supermarché, Société, Entreprise, Immeuble, bureau, boutique, magasin et maison</a:t>
            </a:r>
          </a:p>
          <a:p>
            <a:pPr algn="ctr"/>
            <a:r>
              <a:rPr lang="fr-FR" sz="2000" b="1" i="1" u="sng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Equipements nécessaires</a:t>
            </a:r>
            <a:endParaRPr lang="fr-FR" sz="2000" dirty="0">
              <a:solidFill>
                <a:srgbClr val="FF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14800" lvl="8" indent="-457200">
              <a:buFont typeface="+mj-lt"/>
              <a:buAutoNum type="arabicPeriod"/>
            </a:pPr>
            <a:r>
              <a:rPr lang="fr-FR" sz="20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Caméra IP (4, 6 et 8 MP), ColorVu, acusence et PTZ</a:t>
            </a:r>
          </a:p>
          <a:p>
            <a:pPr marL="4114800" lvl="8" indent="-457200">
              <a:buFont typeface="+mj-lt"/>
              <a:buAutoNum type="arabicPeriod"/>
            </a:pPr>
            <a:r>
              <a:rPr lang="fr-FR" sz="20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NVR enregistreur (8, 16, 24 et 32 ports)</a:t>
            </a:r>
          </a:p>
          <a:p>
            <a:pPr marL="4114800" lvl="8" indent="-457200">
              <a:buFont typeface="+mj-lt"/>
              <a:buAutoNum type="arabicPeriod"/>
            </a:pPr>
            <a:r>
              <a:rPr lang="fr-FR" sz="20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 hikvision PoE (8, 16, 24, et 48ports)</a:t>
            </a:r>
          </a:p>
          <a:p>
            <a:pPr marL="4114800" lvl="8" indent="-457200">
              <a:buFont typeface="+mj-lt"/>
              <a:buAutoNum type="arabicPeriod"/>
            </a:pPr>
            <a:r>
              <a:rPr lang="fr-FR" sz="20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Disque dur</a:t>
            </a:r>
          </a:p>
          <a:p>
            <a:pPr marL="4114800" lvl="8" indent="-457200">
              <a:buFont typeface="+mj-lt"/>
              <a:buAutoNum type="arabicPeriod"/>
            </a:pPr>
            <a:r>
              <a:rPr lang="fr-FR" sz="20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Cable Ethernet cat6 FTP, SFTP</a:t>
            </a:r>
          </a:p>
          <a:p>
            <a:pPr marL="4114800" lvl="8" indent="-457200">
              <a:buFont typeface="+mj-lt"/>
              <a:buAutoNum type="arabicPeriod"/>
            </a:pPr>
            <a:r>
              <a:rPr lang="fr-FR" sz="20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Connecteur Rj45 blindé</a:t>
            </a:r>
          </a:p>
          <a:p>
            <a:pPr marL="4114800" lvl="8" indent="-457200">
              <a:buFont typeface="+mj-lt"/>
              <a:buAutoNum type="arabicPeriod"/>
            </a:pPr>
            <a:r>
              <a:rPr lang="fr-FR" sz="20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Cable électrique</a:t>
            </a:r>
          </a:p>
          <a:p>
            <a:pPr marL="4114800" lvl="8" indent="-457200">
              <a:buFont typeface="+mj-lt"/>
              <a:buAutoNum type="arabicPeriod"/>
            </a:pPr>
            <a:r>
              <a:rPr lang="fr-FR" sz="20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Alimentation (power supply)</a:t>
            </a:r>
          </a:p>
          <a:p>
            <a:pPr marL="4114800" lvl="8" indent="-457200">
              <a:buFont typeface="+mj-lt"/>
              <a:buAutoNum type="arabicPeriod"/>
            </a:pPr>
            <a:r>
              <a:rPr lang="fr-FR" sz="20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Chargeur d’alimentation des caméras</a:t>
            </a:r>
          </a:p>
          <a:p>
            <a:pPr marL="4114800" lvl="8" indent="-457200">
              <a:buFont typeface="+mj-lt"/>
              <a:buAutoNum type="arabicPeriod"/>
            </a:pPr>
            <a:r>
              <a:rPr lang="fr-FR" sz="20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Patch panel (panneau de brassage)</a:t>
            </a:r>
          </a:p>
          <a:p>
            <a:pPr marL="4114800" lvl="8" indent="-457200">
              <a:buFont typeface="+mj-lt"/>
              <a:buAutoNum type="arabicPeriod"/>
            </a:pPr>
            <a:r>
              <a:rPr lang="fr-FR" sz="20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Routeur (Internet pour accès à distance de vos caméras)</a:t>
            </a:r>
          </a:p>
          <a:p>
            <a:pPr marL="4114800" lvl="8" indent="-457200">
              <a:buFont typeface="+mj-lt"/>
              <a:buAutoNum type="arabicPeriod"/>
            </a:pPr>
            <a:r>
              <a:rPr lang="fr-FR" sz="20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Rack</a:t>
            </a:r>
          </a:p>
          <a:p>
            <a:pPr marL="4114800" lvl="8" indent="-457200">
              <a:buFont typeface="+mj-lt"/>
              <a:buAutoNum type="arabicPeriod"/>
            </a:pPr>
            <a:r>
              <a:rPr lang="fr-FR" sz="20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Onduleur (Pour la protection de vos équipements</a:t>
            </a:r>
          </a:p>
          <a:p>
            <a:pPr marL="4114800" lvl="8" indent="-457200">
              <a:buFont typeface="+mj-lt"/>
              <a:buAutoNum type="arabicPeriod"/>
            </a:pPr>
            <a:r>
              <a:rPr lang="fr-FR" sz="20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Accessoires (Gaine, goulotte, attache, vis-cheville, manchon, tuyau PVC)</a:t>
            </a:r>
          </a:p>
          <a:p>
            <a:pPr marL="4114800" lvl="8" indent="-457200">
              <a:buFont typeface="+mj-lt"/>
              <a:buAutoNum type="arabicPeriod"/>
            </a:pPr>
            <a:r>
              <a:rPr lang="fr-FR" sz="20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Ecran (Pour l’affichage des images localement)</a:t>
            </a:r>
          </a:p>
          <a:p>
            <a:pPr marL="4114800" lvl="8" indent="-457200">
              <a:buFont typeface="+mj-lt"/>
              <a:buAutoNum type="arabicPeriod"/>
            </a:pPr>
            <a:endParaRPr lang="fr-FR" sz="2000" dirty="0">
              <a:solidFill>
                <a:srgbClr val="FF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14800" lvl="8" indent="-457200">
              <a:buFont typeface="+mj-lt"/>
              <a:buAutoNum type="arabicPeriod"/>
            </a:pPr>
            <a:endParaRPr lang="fr-FR" sz="2000" dirty="0">
              <a:solidFill>
                <a:srgbClr val="FF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14800" lvl="8" indent="-457200">
              <a:buFont typeface="+mj-lt"/>
              <a:buAutoNum type="arabicPeriod"/>
            </a:pPr>
            <a:endParaRPr lang="fr-FR" sz="2000" dirty="0">
              <a:solidFill>
                <a:srgbClr val="FF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ctr">
              <a:buFont typeface="+mj-lt"/>
              <a:buAutoNum type="arabicPeriod"/>
            </a:pPr>
            <a:endParaRPr lang="fr-FR" sz="2000" dirty="0">
              <a:solidFill>
                <a:srgbClr val="FF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ctr">
              <a:buFont typeface="+mj-lt"/>
              <a:buAutoNum type="arabicPeriod"/>
            </a:pPr>
            <a:endParaRPr lang="fr-FR" sz="2000" dirty="0">
              <a:solidFill>
                <a:srgbClr val="FF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700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A9C6E2-6285-4057-89B5-4A077F9FE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522" y="365125"/>
            <a:ext cx="11873948" cy="430005"/>
          </a:xfrm>
          <a:solidFill>
            <a:srgbClr val="FF6600"/>
          </a:solidFill>
        </p:spPr>
        <p:txBody>
          <a:bodyPr>
            <a:normAutofit/>
          </a:bodyPr>
          <a:lstStyle/>
          <a:p>
            <a:pPr algn="ctr"/>
            <a:r>
              <a:rPr lang="fr-F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SCHEMA DE LA TOPLOGIE IP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D439D8A-F57A-4AC7-A81C-18708806B4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643" y="795130"/>
            <a:ext cx="6559826" cy="5221900"/>
          </a:xfr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6F13365-441E-46E3-B6E5-212D86C591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343" y="953818"/>
            <a:ext cx="926751" cy="70678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2B0029C-3386-4FC4-8AAF-CBDBDF9E10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694" y="899285"/>
            <a:ext cx="1101013" cy="1101013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9DD4A99-39A3-42FF-B491-6EF46A6246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31" y="4895362"/>
            <a:ext cx="1653415" cy="1365574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D5A4C017-BFDF-444C-B574-F524CE99D8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45" y="3495467"/>
            <a:ext cx="2228632" cy="139989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D4DCB6CF-8BC2-463F-9E6B-D996D5C127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46" y="2019300"/>
            <a:ext cx="2040356" cy="1476167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BDA2D62B-349A-4719-B738-BD9265DF36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46" y="899285"/>
            <a:ext cx="1683083" cy="1120015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C402E2CC-1FEC-4819-B270-3F04F2C63E0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124" y="5159922"/>
            <a:ext cx="1129921" cy="1101014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61132AB6-4F2E-45DD-8B04-C04BAA03C0C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746" y="840970"/>
            <a:ext cx="1562027" cy="1158875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3C1A6C22-190F-465F-888A-5B4B46B2E67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495" y="4204317"/>
            <a:ext cx="987655" cy="987655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1DB634B0-B65B-4A6C-8304-8DF411C88FA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926" y="5356338"/>
            <a:ext cx="811077" cy="740232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70F10D83-41B9-4FEA-9FC1-C8CAB1C31DD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23926" y="2468293"/>
            <a:ext cx="775751" cy="662768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9F1139DC-1908-496E-80AF-6B39D0A9353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51" y="3333764"/>
            <a:ext cx="717307" cy="717307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A68C5CDF-4163-4366-B149-8B4662EC3BB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74636">
            <a:off x="1885135" y="3013161"/>
            <a:ext cx="1206392" cy="655705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89B35D67-7A5C-4AAA-943F-7FA923DA623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675027">
            <a:off x="2530301" y="1778500"/>
            <a:ext cx="1155352" cy="572697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26E5D82C-1A6A-42E3-986F-6F7FBF3911D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645" y="1860137"/>
            <a:ext cx="672948" cy="570323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55B66194-2123-4FAA-8B51-048F50A483D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039" y="1999845"/>
            <a:ext cx="1138080" cy="1035593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3C612219-7BE8-44E7-B6B9-ADBF31D5301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050" y="3117378"/>
            <a:ext cx="1035593" cy="103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47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454E3E-C2F4-4B9C-8E6E-4A3C4F138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" y="365125"/>
            <a:ext cx="11820939" cy="443257"/>
          </a:xfrm>
          <a:solidFill>
            <a:srgbClr val="FF6600"/>
          </a:solidFill>
        </p:spPr>
        <p:txBody>
          <a:bodyPr>
            <a:normAutofit fontScale="90000"/>
          </a:bodyPr>
          <a:lstStyle/>
          <a:p>
            <a:pPr algn="ctr"/>
            <a:r>
              <a:rPr lang="fr-F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PROJET DE MISE EN PLACE DE CAMERA DE VIDEO-SURVEILLANCE IP ( Internet Protocol) ET ACCES A DISTANCE</a:t>
            </a:r>
            <a:endParaRPr lang="fr-FR" sz="20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3D36EF-1188-4D4B-8624-21D6B29FE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278" y="808382"/>
            <a:ext cx="11820938" cy="5368581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66396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2739</TotalTime>
  <Words>353</Words>
  <Application>Microsoft Office PowerPoint</Application>
  <PresentationFormat>Grand écran</PresentationFormat>
  <Paragraphs>52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Wingdings</vt:lpstr>
      <vt:lpstr>Thème Office</vt:lpstr>
      <vt:lpstr>ENTREPRISE DE TECHNOLOGIE</vt:lpstr>
      <vt:lpstr> GARDIYA INGENIERIE INFORMATIQUE</vt:lpstr>
      <vt:lpstr>PROJET DE MISE EN PLACE DE CAMERA DE VIDEO-SURVEILLANCE ANALOGIQUE ET ACCES A DISTANCE</vt:lpstr>
      <vt:lpstr>SCHEMA DE LA TOLOGIE ANALOGIE</vt:lpstr>
      <vt:lpstr>PROJET DE MISE EN PLACE DE CAMERA DE VIDEO-SURVEILLANCE IP ( Internet Protocol) ET ACCES A DISTANCE</vt:lpstr>
      <vt:lpstr>SCHEMA DE LA TOPLOGIE IP</vt:lpstr>
      <vt:lpstr>PROJET DE MISE EN PLACE DE CAMERA DE VIDEO-SURVEILLANCE IP ( Internet Protocol) ET ACCES A DISTANCE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ENTREPRISE DE TECHNOLOGIE</dc:title>
  <dc:creator>Admin-NOUMOUSTONE</dc:creator>
  <cp:lastModifiedBy>Admin-NOUMOUSTONE</cp:lastModifiedBy>
  <cp:revision>24</cp:revision>
  <dcterms:created xsi:type="dcterms:W3CDTF">2022-11-07T15:30:01Z</dcterms:created>
  <dcterms:modified xsi:type="dcterms:W3CDTF">2022-11-09T13:09:25Z</dcterms:modified>
</cp:coreProperties>
</file>