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8"/>
  </p:notesMasterIdLst>
  <p:sldIdLst>
    <p:sldId id="256" r:id="rId2"/>
    <p:sldId id="257" r:id="rId3"/>
    <p:sldId id="258" r:id="rId4"/>
    <p:sldId id="259" r:id="rId5"/>
    <p:sldId id="260" r:id="rId6"/>
    <p:sldId id="291" r:id="rId7"/>
    <p:sldId id="292" r:id="rId8"/>
    <p:sldId id="293" r:id="rId9"/>
    <p:sldId id="314" r:id="rId10"/>
    <p:sldId id="288" r:id="rId11"/>
    <p:sldId id="313"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270" r:id="rId25"/>
    <p:sldId id="327" r:id="rId26"/>
    <p:sldId id="269" r:id="rId27"/>
  </p:sldIdLst>
  <p:sldSz cx="9144000" cy="5143500" type="screen16x9"/>
  <p:notesSz cx="6858000" cy="9144000"/>
  <p:embeddedFontLst>
    <p:embeddedFont>
      <p:font typeface="Andalus" panose="020B0604020202020204" charset="-78"/>
      <p:regular r:id="rId29"/>
    </p:embeddedFont>
    <p:embeddedFont>
      <p:font typeface="Arvo" panose="020B0604020202020204" charset="0"/>
      <p:regular r:id="rId30"/>
      <p:bold r:id="rId31"/>
      <p:italic r:id="rId32"/>
      <p:boldItalic r:id="rId33"/>
    </p:embeddedFont>
    <p:embeddedFont>
      <p:font typeface="Barlow Condensed" panose="020B0604020202020204" charset="0"/>
      <p:regular r:id="rId34"/>
      <p:bold r:id="rId35"/>
      <p:italic r:id="rId36"/>
      <p:boldItalic r:id="rId37"/>
    </p:embeddedFont>
    <p:embeddedFont>
      <p:font typeface="Barlow Condensed Medium" panose="020B0604020202020204" charset="0"/>
      <p:regular r:id="rId38"/>
      <p:bold r:id="rId39"/>
      <p:italic r:id="rId40"/>
      <p:boldItalic r:id="rId41"/>
    </p:embeddedFont>
    <p:embeddedFont>
      <p:font typeface="Barlow Condensed SemiBold"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Fira Sans Extra Condensed Medium"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uay Yahyaoui" initials="LY" lastIdx="1" clrIdx="0">
    <p:extLst>
      <p:ext uri="{19B8F6BF-5375-455C-9EA6-DF929625EA0E}">
        <p15:presenceInfo xmlns:p15="http://schemas.microsoft.com/office/powerpoint/2012/main" userId="945678eab2772b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1C2BF1-E9C4-4D2E-9FE4-38F1AF62CDA4}">
  <a:tblStyle styleId="{7A1C2BF1-E9C4-4D2E-9FE4-38F1AF62CD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283"/>
      </p:cViewPr>
      <p:guideLst>
        <p:guide pos="2880"/>
        <p:guide orient="horz" pos="16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font" Target="fonts/font2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242280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81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5d2caba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5d2caba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02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31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5d2cabac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5d2cabac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66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41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44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55e1ed11e4_0_9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55e1ed11e4_0_9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613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55e1ed11e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51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Microsoft_Office" TargetMode="External"/><Relationship Id="rId2" Type="http://schemas.openxmlformats.org/officeDocument/2006/relationships/hyperlink" Target="https://fr.wikipedia.org/wiki/Visual_Basic"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45"/>
        <p:cNvGrpSpPr/>
        <p:nvPr/>
      </p:nvGrpSpPr>
      <p:grpSpPr>
        <a:xfrm>
          <a:off x="0" y="0"/>
          <a:ext cx="0" cy="0"/>
          <a:chOff x="0" y="0"/>
          <a:chExt cx="0" cy="0"/>
        </a:xfrm>
      </p:grpSpPr>
      <p:sp>
        <p:nvSpPr>
          <p:cNvPr id="346" name="Google Shape;346;p13"/>
          <p:cNvSpPr txBox="1">
            <a:spLocks noGrp="1"/>
          </p:cNvSpPr>
          <p:nvPr>
            <p:ph type="ctrTitle"/>
          </p:nvPr>
        </p:nvSpPr>
        <p:spPr>
          <a:xfrm>
            <a:off x="2362500" y="1137678"/>
            <a:ext cx="4419000" cy="14340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a:t>Gestion du risque de marché : Value-At-Risk</a:t>
            </a:r>
            <a:endParaRPr sz="4000" dirty="0"/>
          </a:p>
        </p:txBody>
      </p:sp>
      <p:pic>
        <p:nvPicPr>
          <p:cNvPr id="5" name="Picture 4">
            <a:extLst>
              <a:ext uri="{FF2B5EF4-FFF2-40B4-BE49-F238E27FC236}">
                <a16:creationId xmlns:a16="http://schemas.microsoft.com/office/drawing/2014/main" id="{86CE3B7D-DF99-4E0E-9A2A-BDA851A802D9}"/>
              </a:ext>
            </a:extLst>
          </p:cNvPr>
          <p:cNvPicPr>
            <a:picLocks noChangeAspect="1"/>
          </p:cNvPicPr>
          <p:nvPr/>
        </p:nvPicPr>
        <p:blipFill>
          <a:blip r:embed="rId3"/>
          <a:stretch>
            <a:fillRect/>
          </a:stretch>
        </p:blipFill>
        <p:spPr>
          <a:xfrm>
            <a:off x="7931888" y="98930"/>
            <a:ext cx="1212112" cy="541777"/>
          </a:xfrm>
          <a:prstGeom prst="rect">
            <a:avLst/>
          </a:prstGeom>
        </p:spPr>
      </p:pic>
      <p:sp>
        <p:nvSpPr>
          <p:cNvPr id="7" name="Google Shape;346;p13">
            <a:extLst>
              <a:ext uri="{FF2B5EF4-FFF2-40B4-BE49-F238E27FC236}">
                <a16:creationId xmlns:a16="http://schemas.microsoft.com/office/drawing/2014/main" id="{4764E8F9-9DF4-46A0-8529-1F840CFA96B6}"/>
              </a:ext>
            </a:extLst>
          </p:cNvPr>
          <p:cNvSpPr txBox="1">
            <a:spLocks/>
          </p:cNvSpPr>
          <p:nvPr/>
        </p:nvSpPr>
        <p:spPr>
          <a:xfrm>
            <a:off x="-223284" y="3530009"/>
            <a:ext cx="3574012" cy="14857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6000"/>
              <a:buFont typeface="Barlow Condensed Medium"/>
              <a:buNone/>
              <a:defRPr sz="6000" b="0" i="0" u="none" strike="noStrike" cap="none">
                <a:solidFill>
                  <a:srgbClr val="434343"/>
                </a:solidFill>
                <a:latin typeface="Barlow Condensed Medium"/>
                <a:ea typeface="Barlow Condensed Medium"/>
                <a:cs typeface="Barlow Condensed Medium"/>
                <a:sym typeface="Barlow Condensed Medium"/>
              </a:defRPr>
            </a:lvl1pPr>
            <a:lvl2pPr marR="0" lvl="1"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2pPr>
            <a:lvl3pPr marR="0" lvl="2"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3pPr>
            <a:lvl4pPr marR="0" lvl="3"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4pPr>
            <a:lvl5pPr marR="0" lvl="4"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5pPr>
            <a:lvl6pPr marR="0" lvl="5"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6pPr>
            <a:lvl7pPr marR="0" lvl="6"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7pPr>
            <a:lvl8pPr marR="0" lvl="7"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8pPr>
            <a:lvl9pPr marR="0" lvl="8"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9pPr>
          </a:lstStyle>
          <a:p>
            <a:r>
              <a:rPr lang="fr-FR" sz="2000" u="sng" dirty="0">
                <a:solidFill>
                  <a:schemeClr val="bg2"/>
                </a:solidFill>
                <a:latin typeface="Andalus" panose="02020603050405020304" pitchFamily="18" charset="-78"/>
                <a:cs typeface="Andalus" panose="02020603050405020304" pitchFamily="18" charset="-78"/>
              </a:rPr>
              <a:t>Travail élaboré par :</a:t>
            </a:r>
          </a:p>
          <a:p>
            <a:br>
              <a:rPr lang="fr-FR" sz="1800" dirty="0">
                <a:solidFill>
                  <a:schemeClr val="bg2"/>
                </a:solidFill>
                <a:latin typeface="Andalus" panose="02020603050405020304" pitchFamily="18" charset="-78"/>
                <a:cs typeface="Andalus" panose="02020603050405020304" pitchFamily="18" charset="-78"/>
              </a:rPr>
            </a:br>
            <a:r>
              <a:rPr lang="fr-FR" sz="1800" dirty="0" err="1">
                <a:solidFill>
                  <a:schemeClr val="bg2"/>
                </a:solidFill>
                <a:latin typeface="Andalus" panose="02020603050405020304" pitchFamily="18" charset="-78"/>
                <a:cs typeface="Andalus" panose="02020603050405020304" pitchFamily="18" charset="-78"/>
              </a:rPr>
              <a:t>Makina</a:t>
            </a:r>
            <a:r>
              <a:rPr lang="fr-FR" sz="1800" dirty="0">
                <a:solidFill>
                  <a:schemeClr val="bg2"/>
                </a:solidFill>
                <a:latin typeface="Andalus" panose="02020603050405020304" pitchFamily="18" charset="-78"/>
                <a:cs typeface="Andalus" panose="02020603050405020304" pitchFamily="18" charset="-78"/>
              </a:rPr>
              <a:t> </a:t>
            </a:r>
            <a:r>
              <a:rPr lang="fr-FR" sz="1800" dirty="0" err="1">
                <a:solidFill>
                  <a:schemeClr val="bg2"/>
                </a:solidFill>
                <a:latin typeface="Andalus" panose="02020603050405020304" pitchFamily="18" charset="-78"/>
                <a:cs typeface="Andalus" panose="02020603050405020304" pitchFamily="18" charset="-78"/>
              </a:rPr>
              <a:t>Abderrahim</a:t>
            </a:r>
            <a:endParaRPr lang="fr-FR" sz="1800" dirty="0">
              <a:solidFill>
                <a:schemeClr val="bg2"/>
              </a:solidFill>
              <a:latin typeface="Andalus" panose="02020603050405020304" pitchFamily="18" charset="-78"/>
              <a:cs typeface="Andalus" panose="02020603050405020304"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3"/>
          <p:cNvSpPr txBox="1">
            <a:spLocks noGrp="1"/>
          </p:cNvSpPr>
          <p:nvPr>
            <p:ph type="ctrTitle"/>
          </p:nvPr>
        </p:nvSpPr>
        <p:spPr>
          <a:xfrm>
            <a:off x="2362500" y="1137678"/>
            <a:ext cx="5597742" cy="2736812"/>
          </a:xfrm>
          <a:prstGeom prst="rect">
            <a:avLst/>
          </a:prstGeom>
        </p:spPr>
        <p:txBody>
          <a:bodyPr spcFirstLastPara="1" wrap="square" lIns="91425" tIns="91425" rIns="91425" bIns="91425" anchor="b" anchorCtr="0">
            <a:noAutofit/>
          </a:bodyPr>
          <a:lstStyle/>
          <a:p>
            <a:r>
              <a:rPr lang="fr-FR" dirty="0"/>
              <a:t>Présentation des outils utilisés</a:t>
            </a:r>
            <a:br>
              <a:rPr lang="fr-FR" dirty="0"/>
            </a:br>
            <a:endParaRPr dirty="0"/>
          </a:p>
        </p:txBody>
      </p:sp>
    </p:spTree>
    <p:extLst>
      <p:ext uri="{BB962C8B-B14F-4D97-AF65-F5344CB8AC3E}">
        <p14:creationId xmlns:p14="http://schemas.microsoft.com/office/powerpoint/2010/main" val="21205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CAFA21-D645-4B6C-881C-70E7458AE3DE}"/>
              </a:ext>
            </a:extLst>
          </p:cNvPr>
          <p:cNvSpPr>
            <a:spLocks noGrp="1"/>
          </p:cNvSpPr>
          <p:nvPr>
            <p:ph type="ctrTitle"/>
          </p:nvPr>
        </p:nvSpPr>
        <p:spPr>
          <a:xfrm>
            <a:off x="1795512" y="160638"/>
            <a:ext cx="6563834" cy="4300151"/>
          </a:xfrm>
        </p:spPr>
        <p:txBody>
          <a:bodyPr/>
          <a:lstStyle/>
          <a:p>
            <a:pPr>
              <a:lnSpc>
                <a:spcPct val="110000"/>
              </a:lnSpc>
              <a:spcAft>
                <a:spcPts val="600"/>
              </a:spcAft>
            </a:pPr>
            <a:r>
              <a:rPr lang="fr-FR" sz="18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Les plateformes et les logiciels utilisés :</a:t>
            </a:r>
            <a:br>
              <a:rPr lang="fr-FR" sz="18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fr-FR" sz="1000" u="sng" dirty="0">
                <a:effectLst/>
                <a:latin typeface="Calibri" panose="020F0502020204030204" pitchFamily="34" charset="0"/>
                <a:ea typeface="Times New Roman" panose="02020603050405020304" pitchFamily="18" charset="0"/>
                <a:cs typeface="Times New Roman" panose="02020603050405020304" pitchFamily="18" charset="0"/>
              </a:rPr>
              <a:t>Microsoft Excel</a:t>
            </a:r>
            <a:r>
              <a:rPr lang="fr-FR" sz="1000" dirty="0">
                <a:effectLst/>
                <a:latin typeface="Calibri" panose="020F0502020204030204" pitchFamily="34" charset="0"/>
                <a:ea typeface="Times New Roman" panose="02020603050405020304" pitchFamily="18" charset="0"/>
                <a:cs typeface="Times New Roman" panose="02020603050405020304" pitchFamily="18" charset="0"/>
              </a:rPr>
              <a:t> :</a:t>
            </a:r>
            <a:br>
              <a:rPr lang="fr-TN" sz="1000" dirty="0">
                <a:effectLst/>
                <a:latin typeface="Calibri" panose="020F0502020204030204" pitchFamily="34" charset="0"/>
                <a:ea typeface="Times New Roman" panose="02020603050405020304" pitchFamily="18" charset="0"/>
                <a:cs typeface="Times New Roman" panose="02020603050405020304" pitchFamily="18" charset="0"/>
              </a:rPr>
            </a:br>
            <a:r>
              <a:rPr lang="fr-TN" sz="1000" dirty="0">
                <a:solidFill>
                  <a:srgbClr val="000000"/>
                </a:solidFill>
                <a:effectLst/>
                <a:latin typeface="Arial" panose="020B0604020202020204" pitchFamily="34" charset="0"/>
                <a:ea typeface="Times New Roman" panose="02020603050405020304" pitchFamily="18" charset="0"/>
              </a:rPr>
              <a:t>Microsoft Excel est un </a:t>
            </a:r>
            <a:r>
              <a:rPr lang="fr-TN" sz="1000" dirty="0" err="1">
                <a:solidFill>
                  <a:srgbClr val="000000"/>
                </a:solidFill>
                <a:latin typeface="Arial" panose="020B0604020202020204" pitchFamily="34" charset="0"/>
                <a:ea typeface="Times New Roman" panose="02020603050405020304" pitchFamily="18" charset="0"/>
              </a:rPr>
              <a:t>logic</a:t>
            </a:r>
            <a:r>
              <a:rPr lang="fr-FR" sz="1000" dirty="0" err="1">
                <a:solidFill>
                  <a:srgbClr val="000000"/>
                </a:solidFill>
                <a:latin typeface="Arial" panose="020B0604020202020204" pitchFamily="34" charset="0"/>
                <a:ea typeface="Times New Roman" panose="02020603050405020304" pitchFamily="18" charset="0"/>
              </a:rPr>
              <a:t>iel</a:t>
            </a:r>
            <a:r>
              <a:rPr lang="fr-FR" sz="1000" dirty="0">
                <a:solidFill>
                  <a:srgbClr val="000000"/>
                </a:solidFill>
                <a:latin typeface="Arial" panose="020B0604020202020204" pitchFamily="34" charset="0"/>
                <a:ea typeface="Times New Roman" panose="02020603050405020304" pitchFamily="18" charset="0"/>
              </a:rPr>
              <a:t> tableur</a:t>
            </a:r>
            <a:r>
              <a:rPr lang="fr-TN" sz="1000" dirty="0">
                <a:solidFill>
                  <a:srgbClr val="000000"/>
                </a:solidFill>
                <a:effectLst/>
                <a:latin typeface="Arial" panose="020B0604020202020204" pitchFamily="34" charset="0"/>
                <a:ea typeface="Times New Roman" panose="02020603050405020304" pitchFamily="18" charset="0"/>
              </a:rPr>
              <a:t> de la </a:t>
            </a:r>
            <a:r>
              <a:rPr lang="fr-TN" sz="1000" dirty="0">
                <a:solidFill>
                  <a:srgbClr val="000000"/>
                </a:solidFill>
                <a:latin typeface="Arial" panose="020B0604020202020204" pitchFamily="34" charset="0"/>
                <a:ea typeface="Times New Roman" panose="02020603050405020304" pitchFamily="18" charset="0"/>
              </a:rPr>
              <a:t>suite</a:t>
            </a:r>
            <a:r>
              <a:rPr lang="fr-TN" sz="1000" dirty="0">
                <a:solidFill>
                  <a:srgbClr val="000000"/>
                </a:solidFill>
                <a:effectLst/>
                <a:latin typeface="Arial" panose="020B0604020202020204" pitchFamily="34" charset="0"/>
                <a:ea typeface="Times New Roman" panose="02020603050405020304" pitchFamily="18" charset="0"/>
              </a:rPr>
              <a:t> </a:t>
            </a:r>
            <a:r>
              <a:rPr lang="fr-TN" sz="1000" dirty="0">
                <a:solidFill>
                  <a:srgbClr val="000000"/>
                </a:solidFill>
                <a:latin typeface="Arial" panose="020B0604020202020204" pitchFamily="34" charset="0"/>
                <a:ea typeface="Times New Roman" panose="02020603050405020304" pitchFamily="18" charset="0"/>
              </a:rPr>
              <a:t>bureautique</a:t>
            </a:r>
            <a:r>
              <a:rPr lang="fr-TN" sz="1000" dirty="0">
                <a:solidFill>
                  <a:srgbClr val="000000"/>
                </a:solidFill>
                <a:effectLst/>
                <a:latin typeface="Arial" panose="020B0604020202020204" pitchFamily="34" charset="0"/>
                <a:ea typeface="Times New Roman" panose="02020603050405020304" pitchFamily="18" charset="0"/>
              </a:rPr>
              <a:t> </a:t>
            </a:r>
            <a:r>
              <a:rPr lang="fr-TN" sz="1000" dirty="0">
                <a:solidFill>
                  <a:srgbClr val="000000"/>
                </a:solidFill>
                <a:latin typeface="Arial" panose="020B0604020202020204" pitchFamily="34" charset="0"/>
                <a:ea typeface="Times New Roman" panose="02020603050405020304" pitchFamily="18" charset="0"/>
              </a:rPr>
              <a:t>Microsoft Office</a:t>
            </a:r>
            <a:r>
              <a:rPr lang="fr-TN" sz="1000" dirty="0">
                <a:solidFill>
                  <a:srgbClr val="000000"/>
                </a:solidFill>
                <a:effectLst/>
                <a:latin typeface="Arial" panose="020B0604020202020204" pitchFamily="34" charset="0"/>
                <a:ea typeface="Times New Roman" panose="02020603050405020304" pitchFamily="18" charset="0"/>
              </a:rPr>
              <a:t> développé et distribué par l'éditeur </a:t>
            </a:r>
            <a:r>
              <a:rPr lang="fr-TN" sz="1000" dirty="0">
                <a:solidFill>
                  <a:srgbClr val="000000"/>
                </a:solidFill>
                <a:latin typeface="Arial" panose="020B0604020202020204" pitchFamily="34" charset="0"/>
                <a:ea typeface="Times New Roman" panose="02020603050405020304" pitchFamily="18" charset="0"/>
              </a:rPr>
              <a:t>Microsoft</a:t>
            </a:r>
            <a:r>
              <a:rPr lang="fr-TN" sz="1000" dirty="0">
                <a:solidFill>
                  <a:srgbClr val="000000"/>
                </a:solidFill>
                <a:effectLst/>
                <a:latin typeface="Arial" panose="020B0604020202020204" pitchFamily="34" charset="0"/>
                <a:ea typeface="Times New Roman" panose="02020603050405020304" pitchFamily="18" charset="0"/>
              </a:rPr>
              <a:t>. La version la plus récente est </a:t>
            </a:r>
            <a:r>
              <a:rPr lang="fr-TN" sz="1000" dirty="0">
                <a:solidFill>
                  <a:srgbClr val="000000"/>
                </a:solidFill>
                <a:latin typeface="Arial" panose="020B0604020202020204" pitchFamily="34" charset="0"/>
                <a:ea typeface="Times New Roman" panose="02020603050405020304" pitchFamily="18" charset="0"/>
              </a:rPr>
              <a:t>Excel 2</a:t>
            </a:r>
            <a:r>
              <a:rPr lang="fr-FR" sz="1000" dirty="0">
                <a:solidFill>
                  <a:srgbClr val="000000"/>
                </a:solidFill>
                <a:latin typeface="Arial" panose="020B0604020202020204" pitchFamily="34" charset="0"/>
                <a:ea typeface="Times New Roman" panose="02020603050405020304" pitchFamily="18" charset="0"/>
              </a:rPr>
              <a:t>019</a:t>
            </a:r>
            <a:r>
              <a:rPr lang="fr-TN" sz="1000" dirty="0">
                <a:solidFill>
                  <a:srgbClr val="000000"/>
                </a:solidFill>
                <a:effectLst/>
                <a:latin typeface="Arial" panose="020B0604020202020204" pitchFamily="34" charset="0"/>
                <a:ea typeface="Times New Roman" panose="02020603050405020304" pitchFamily="18" charset="0"/>
              </a:rPr>
              <a:t>.</a:t>
            </a:r>
            <a:br>
              <a:rPr lang="fr-TN" sz="1000" dirty="0">
                <a:effectLst/>
                <a:latin typeface="Times New Roman" panose="02020603050405020304" pitchFamily="18" charset="0"/>
                <a:ea typeface="Times New Roman" panose="02020603050405020304" pitchFamily="18" charset="0"/>
              </a:rPr>
            </a:br>
            <a:r>
              <a:rPr lang="fr-TN" sz="1000" dirty="0">
                <a:solidFill>
                  <a:srgbClr val="000000"/>
                </a:solidFill>
                <a:effectLst/>
                <a:latin typeface="Arial" panose="020B0604020202020204" pitchFamily="34" charset="0"/>
                <a:ea typeface="Times New Roman" panose="02020603050405020304" pitchFamily="18" charset="0"/>
              </a:rPr>
              <a:t>Il est destiné à fonctionner sur les </a:t>
            </a:r>
            <a:r>
              <a:rPr lang="fr-TN" sz="1000" dirty="0">
                <a:solidFill>
                  <a:srgbClr val="000000"/>
                </a:solidFill>
                <a:latin typeface="Arial" panose="020B0604020202020204" pitchFamily="34" charset="0"/>
                <a:ea typeface="Times New Roman" panose="02020603050405020304" pitchFamily="18" charset="0"/>
              </a:rPr>
              <a:t>plates-formes</a:t>
            </a:r>
            <a:r>
              <a:rPr lang="fr-TN" sz="1000" dirty="0">
                <a:solidFill>
                  <a:srgbClr val="000000"/>
                </a:solidFill>
                <a:effectLst/>
                <a:latin typeface="Arial" panose="020B0604020202020204" pitchFamily="34" charset="0"/>
                <a:ea typeface="Times New Roman" panose="02020603050405020304" pitchFamily="18" charset="0"/>
              </a:rPr>
              <a:t> </a:t>
            </a:r>
            <a:r>
              <a:rPr lang="fr-TN" sz="1000" dirty="0">
                <a:solidFill>
                  <a:srgbClr val="000000"/>
                </a:solidFill>
                <a:latin typeface="Arial" panose="020B0604020202020204" pitchFamily="34" charset="0"/>
                <a:ea typeface="Times New Roman" panose="02020603050405020304" pitchFamily="18" charset="0"/>
              </a:rPr>
              <a:t>Microsoft Windows</a:t>
            </a:r>
            <a:r>
              <a:rPr lang="fr-TN" sz="1000" dirty="0">
                <a:solidFill>
                  <a:srgbClr val="000000"/>
                </a:solidFill>
                <a:effectLst/>
                <a:latin typeface="Arial" panose="020B0604020202020204" pitchFamily="34" charset="0"/>
                <a:ea typeface="Times New Roman" panose="02020603050405020304" pitchFamily="18" charset="0"/>
              </a:rPr>
              <a:t>, </a:t>
            </a:r>
            <a:r>
              <a:rPr lang="fr-TN" sz="1000" dirty="0">
                <a:solidFill>
                  <a:srgbClr val="000000"/>
                </a:solidFill>
                <a:latin typeface="Arial" panose="020B0604020202020204" pitchFamily="34" charset="0"/>
                <a:ea typeface="Times New Roman" panose="02020603050405020304" pitchFamily="18" charset="0"/>
              </a:rPr>
              <a:t>Mac OS X</a:t>
            </a:r>
            <a:r>
              <a:rPr lang="fr-TN" sz="1000" dirty="0">
                <a:solidFill>
                  <a:srgbClr val="000000"/>
                </a:solidFill>
                <a:effectLst/>
                <a:latin typeface="Arial" panose="020B0604020202020204" pitchFamily="34" charset="0"/>
                <a:ea typeface="Times New Roman" panose="02020603050405020304" pitchFamily="18" charset="0"/>
              </a:rPr>
              <a:t>, </a:t>
            </a:r>
            <a:r>
              <a:rPr lang="fr-TN" sz="1000" dirty="0">
                <a:solidFill>
                  <a:srgbClr val="000000"/>
                </a:solidFill>
                <a:latin typeface="Arial" panose="020B0604020202020204" pitchFamily="34" charset="0"/>
                <a:ea typeface="Times New Roman" panose="02020603050405020304" pitchFamily="18" charset="0"/>
              </a:rPr>
              <a:t>Android</a:t>
            </a:r>
            <a:r>
              <a:rPr lang="fr-TN" sz="1000" dirty="0">
                <a:solidFill>
                  <a:srgbClr val="000000"/>
                </a:solidFill>
                <a:effectLst/>
                <a:latin typeface="Arial" panose="020B0604020202020204" pitchFamily="34" charset="0"/>
                <a:ea typeface="Times New Roman" panose="02020603050405020304" pitchFamily="18" charset="0"/>
              </a:rPr>
              <a:t> ou </a:t>
            </a:r>
            <a:r>
              <a:rPr lang="fr-TN" sz="1000" dirty="0">
                <a:solidFill>
                  <a:srgbClr val="000000"/>
                </a:solidFill>
                <a:latin typeface="Arial" panose="020B0604020202020204" pitchFamily="34" charset="0"/>
                <a:ea typeface="Times New Roman" panose="02020603050405020304" pitchFamily="18" charset="0"/>
              </a:rPr>
              <a:t>Linux</a:t>
            </a:r>
            <a:r>
              <a:rPr lang="fr-TN" sz="1000" dirty="0">
                <a:solidFill>
                  <a:srgbClr val="000000"/>
                </a:solidFill>
                <a:effectLst/>
                <a:latin typeface="Arial" panose="020B0604020202020204" pitchFamily="34" charset="0"/>
                <a:ea typeface="Times New Roman" panose="02020603050405020304" pitchFamily="18" charset="0"/>
              </a:rPr>
              <a:t> (moyennant l'utilisation de </a:t>
            </a:r>
            <a:r>
              <a:rPr lang="fr-TN" sz="1000" dirty="0" err="1">
                <a:solidFill>
                  <a:srgbClr val="000000"/>
                </a:solidFill>
                <a:latin typeface="Arial" panose="020B0604020202020204" pitchFamily="34" charset="0"/>
                <a:ea typeface="Times New Roman" panose="02020603050405020304" pitchFamily="18" charset="0"/>
              </a:rPr>
              <a:t>Wine</a:t>
            </a:r>
            <a:r>
              <a:rPr lang="fr-TN" sz="1000" dirty="0">
                <a:solidFill>
                  <a:srgbClr val="000000"/>
                </a:solidFill>
                <a:effectLst/>
                <a:latin typeface="Arial" panose="020B0604020202020204" pitchFamily="34" charset="0"/>
                <a:ea typeface="Times New Roman" panose="02020603050405020304" pitchFamily="18" charset="0"/>
              </a:rPr>
              <a:t>). Le logiciel Excel intègre des fonctions de </a:t>
            </a:r>
            <a:r>
              <a:rPr lang="fr-TN" sz="1000" dirty="0">
                <a:solidFill>
                  <a:srgbClr val="000000"/>
                </a:solidFill>
                <a:latin typeface="Arial" panose="020B0604020202020204" pitchFamily="34" charset="0"/>
                <a:ea typeface="Times New Roman" panose="02020603050405020304" pitchFamily="18" charset="0"/>
              </a:rPr>
              <a:t>calcul numérique</a:t>
            </a:r>
            <a:r>
              <a:rPr lang="fr-TN" sz="1000" dirty="0">
                <a:solidFill>
                  <a:srgbClr val="000000"/>
                </a:solidFill>
                <a:effectLst/>
                <a:latin typeface="Arial" panose="020B0604020202020204" pitchFamily="34" charset="0"/>
                <a:ea typeface="Times New Roman" panose="02020603050405020304" pitchFamily="18" charset="0"/>
              </a:rPr>
              <a:t>, de </a:t>
            </a:r>
            <a:r>
              <a:rPr lang="fr-TN" sz="1000" dirty="0">
                <a:solidFill>
                  <a:srgbClr val="000000"/>
                </a:solidFill>
                <a:latin typeface="Arial" panose="020B0604020202020204" pitchFamily="34" charset="0"/>
                <a:ea typeface="Times New Roman" panose="02020603050405020304" pitchFamily="18" charset="0"/>
              </a:rPr>
              <a:t>représentation graphique</a:t>
            </a:r>
            <a:r>
              <a:rPr lang="fr-TN" sz="1000" dirty="0">
                <a:solidFill>
                  <a:srgbClr val="000000"/>
                </a:solidFill>
                <a:effectLst/>
                <a:latin typeface="Arial" panose="020B0604020202020204" pitchFamily="34" charset="0"/>
                <a:ea typeface="Times New Roman" panose="02020603050405020304" pitchFamily="18" charset="0"/>
              </a:rPr>
              <a:t>, d'</a:t>
            </a:r>
            <a:r>
              <a:rPr lang="fr-TN" sz="1000" dirty="0">
                <a:solidFill>
                  <a:srgbClr val="000000"/>
                </a:solidFill>
                <a:latin typeface="Arial" panose="020B0604020202020204" pitchFamily="34" charset="0"/>
                <a:ea typeface="Times New Roman" panose="02020603050405020304" pitchFamily="18" charset="0"/>
              </a:rPr>
              <a:t>analyse de données</a:t>
            </a:r>
            <a:r>
              <a:rPr lang="fr-TN" sz="1000" dirty="0">
                <a:solidFill>
                  <a:srgbClr val="000000"/>
                </a:solidFill>
                <a:effectLst/>
                <a:latin typeface="Arial" panose="020B0604020202020204" pitchFamily="34" charset="0"/>
                <a:ea typeface="Times New Roman" panose="02020603050405020304" pitchFamily="18" charset="0"/>
              </a:rPr>
              <a:t> (notamment de </a:t>
            </a:r>
            <a:r>
              <a:rPr lang="fr-TN" sz="1000" dirty="0">
                <a:solidFill>
                  <a:srgbClr val="000000"/>
                </a:solidFill>
                <a:latin typeface="Arial" panose="020B0604020202020204" pitchFamily="34" charset="0"/>
                <a:ea typeface="Times New Roman" panose="02020603050405020304" pitchFamily="18" charset="0"/>
              </a:rPr>
              <a:t>tableau croisé dynamique</a:t>
            </a:r>
            <a:r>
              <a:rPr lang="fr-TN" sz="1000" dirty="0">
                <a:solidFill>
                  <a:srgbClr val="000000"/>
                </a:solidFill>
                <a:effectLst/>
                <a:latin typeface="Arial" panose="020B0604020202020204" pitchFamily="34" charset="0"/>
                <a:ea typeface="Times New Roman" panose="02020603050405020304" pitchFamily="18" charset="0"/>
              </a:rPr>
              <a:t>) et de </a:t>
            </a:r>
            <a:r>
              <a:rPr lang="fr-TN" sz="1000" dirty="0">
                <a:solidFill>
                  <a:srgbClr val="000000"/>
                </a:solidFill>
                <a:latin typeface="Arial" panose="020B0604020202020204" pitchFamily="34" charset="0"/>
                <a:ea typeface="Times New Roman" panose="02020603050405020304" pitchFamily="18" charset="0"/>
              </a:rPr>
              <a:t>programmation</a:t>
            </a:r>
            <a:r>
              <a:rPr lang="fr-TN" sz="1000" dirty="0">
                <a:solidFill>
                  <a:srgbClr val="000000"/>
                </a:solidFill>
                <a:effectLst/>
                <a:latin typeface="Arial" panose="020B0604020202020204" pitchFamily="34" charset="0"/>
                <a:ea typeface="Times New Roman" panose="02020603050405020304" pitchFamily="18" charset="0"/>
              </a:rPr>
              <a:t>, laquelle utilise les </a:t>
            </a:r>
            <a:r>
              <a:rPr lang="fr-TN" sz="1000" i="1" dirty="0">
                <a:solidFill>
                  <a:srgbClr val="000000"/>
                </a:solidFill>
                <a:latin typeface="Arial" panose="020B0604020202020204" pitchFamily="34" charset="0"/>
                <a:ea typeface="Times New Roman" panose="02020603050405020304" pitchFamily="18" charset="0"/>
              </a:rPr>
              <a:t>macros</a:t>
            </a:r>
            <a:r>
              <a:rPr lang="fr-FR" sz="1000" i="1" dirty="0">
                <a:solidFill>
                  <a:srgbClr val="000000"/>
                </a:solidFill>
                <a:latin typeface="Arial" panose="020B0604020202020204" pitchFamily="34" charset="0"/>
                <a:ea typeface="Times New Roman" panose="02020603050405020304" pitchFamily="18" charset="0"/>
              </a:rPr>
              <a:t> </a:t>
            </a:r>
            <a:r>
              <a:rPr lang="fr-TN" sz="1000" dirty="0">
                <a:solidFill>
                  <a:srgbClr val="000000"/>
                </a:solidFill>
                <a:effectLst/>
                <a:latin typeface="Arial" panose="020B0604020202020204" pitchFamily="34" charset="0"/>
                <a:ea typeface="Times New Roman" panose="02020603050405020304" pitchFamily="18" charset="0"/>
              </a:rPr>
              <a:t>écrites dans le </a:t>
            </a:r>
            <a:r>
              <a:rPr lang="fr-TN" sz="1000" dirty="0">
                <a:solidFill>
                  <a:srgbClr val="000000"/>
                </a:solidFill>
                <a:latin typeface="Arial" panose="020B0604020202020204" pitchFamily="34" charset="0"/>
                <a:ea typeface="Times New Roman" panose="02020603050405020304" pitchFamily="18" charset="0"/>
              </a:rPr>
              <a:t>langage VBA</a:t>
            </a:r>
            <a:r>
              <a:rPr lang="fr-TN" sz="1000" dirty="0">
                <a:solidFill>
                  <a:srgbClr val="000000"/>
                </a:solidFill>
                <a:effectLst/>
                <a:latin typeface="Arial" panose="020B0604020202020204" pitchFamily="34" charset="0"/>
                <a:ea typeface="Times New Roman" panose="02020603050405020304" pitchFamily="18" charset="0"/>
              </a:rPr>
              <a:t> (</a:t>
            </a:r>
            <a:r>
              <a:rPr lang="fr-TN" sz="1000" i="1" dirty="0">
                <a:solidFill>
                  <a:srgbClr val="000000"/>
                </a:solidFill>
                <a:effectLst/>
                <a:latin typeface="Arial" panose="020B0604020202020204" pitchFamily="34" charset="0"/>
                <a:ea typeface="Times New Roman" panose="02020603050405020304" pitchFamily="18" charset="0"/>
              </a:rPr>
              <a:t>Visual Basic for Applications</a:t>
            </a:r>
            <a:r>
              <a:rPr lang="fr-TN" sz="1000" dirty="0">
                <a:solidFill>
                  <a:srgbClr val="000000"/>
                </a:solidFill>
                <a:effectLst/>
                <a:latin typeface="Arial" panose="020B0604020202020204" pitchFamily="34" charset="0"/>
                <a:ea typeface="Times New Roman" panose="02020603050405020304" pitchFamily="18" charset="0"/>
              </a:rPr>
              <a:t>) qui est commun aux autres logiciels de Microsoft Office</a:t>
            </a:r>
            <a:br>
              <a:rPr lang="fr-TN" sz="1800" dirty="0">
                <a:effectLst/>
                <a:latin typeface="Times New Roman" panose="02020603050405020304" pitchFamily="18" charset="0"/>
                <a:ea typeface="Times New Roman" panose="02020603050405020304" pitchFamily="18" charset="0"/>
              </a:rPr>
            </a:br>
            <a:br>
              <a:rPr lang="fr-FR" sz="18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fr-TN" dirty="0"/>
          </a:p>
        </p:txBody>
      </p:sp>
      <p:pic>
        <p:nvPicPr>
          <p:cNvPr id="4" name="Image 3">
            <a:extLst>
              <a:ext uri="{FF2B5EF4-FFF2-40B4-BE49-F238E27FC236}">
                <a16:creationId xmlns:a16="http://schemas.microsoft.com/office/drawing/2014/main" id="{E1E29A8D-F108-4FE0-B90E-0CB516091C25}"/>
              </a:ext>
            </a:extLst>
          </p:cNvPr>
          <p:cNvPicPr>
            <a:picLocks noChangeAspect="1"/>
          </p:cNvPicPr>
          <p:nvPr/>
        </p:nvPicPr>
        <p:blipFill>
          <a:blip r:embed="rId2"/>
          <a:stretch>
            <a:fillRect/>
          </a:stretch>
        </p:blipFill>
        <p:spPr>
          <a:xfrm>
            <a:off x="2970122" y="3044341"/>
            <a:ext cx="2868446" cy="1514898"/>
          </a:xfrm>
          <a:prstGeom prst="rect">
            <a:avLst/>
          </a:prstGeom>
        </p:spPr>
      </p:pic>
    </p:spTree>
    <p:extLst>
      <p:ext uri="{BB962C8B-B14F-4D97-AF65-F5344CB8AC3E}">
        <p14:creationId xmlns:p14="http://schemas.microsoft.com/office/powerpoint/2010/main" val="343051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D7104-45F0-4B80-9DE5-F2D4A494BC62}"/>
              </a:ext>
            </a:extLst>
          </p:cNvPr>
          <p:cNvSpPr>
            <a:spLocks noGrp="1"/>
          </p:cNvSpPr>
          <p:nvPr>
            <p:ph type="ctrTitle"/>
          </p:nvPr>
        </p:nvSpPr>
        <p:spPr>
          <a:xfrm>
            <a:off x="1795511" y="302741"/>
            <a:ext cx="6619439" cy="4312508"/>
          </a:xfrm>
        </p:spPr>
        <p:txBody>
          <a:bodyPr/>
          <a:lstStyle/>
          <a:p>
            <a:pPr>
              <a:spcBef>
                <a:spcPts val="600"/>
              </a:spcBef>
              <a:spcAft>
                <a:spcPts val="600"/>
              </a:spcAft>
            </a:pPr>
            <a:r>
              <a:rPr lang="fr-FR" sz="1050" u="sng" dirty="0">
                <a:solidFill>
                  <a:srgbClr val="000000"/>
                </a:solidFill>
                <a:effectLst/>
                <a:latin typeface="Arial" panose="020B0604020202020204" pitchFamily="34" charset="0"/>
                <a:ea typeface="Times New Roman" panose="02020603050405020304" pitchFamily="18" charset="0"/>
              </a:rPr>
              <a:t>Visual Basic Application :</a:t>
            </a:r>
            <a:br>
              <a:rPr lang="fr-TN" sz="1050" dirty="0">
                <a:effectLst/>
                <a:latin typeface="Times New Roman" panose="02020603050405020304" pitchFamily="18" charset="0"/>
                <a:ea typeface="Times New Roman" panose="02020603050405020304" pitchFamily="18" charset="0"/>
              </a:rPr>
            </a:br>
            <a:r>
              <a:rPr lang="fr-FR" sz="1050" u="none" strike="noStrike" dirty="0">
                <a:effectLst/>
                <a:latin typeface="Arial" panose="020B0604020202020204" pitchFamily="34" charset="0"/>
                <a:ea typeface="Times New Roman" panose="02020603050405020304" pitchFamily="18" charset="0"/>
              </a:rPr>
              <a:t> </a:t>
            </a:r>
            <a:br>
              <a:rPr lang="fr-TN" sz="1050" dirty="0">
                <a:effectLst/>
                <a:latin typeface="Times New Roman" panose="02020603050405020304" pitchFamily="18" charset="0"/>
                <a:ea typeface="Times New Roman" panose="02020603050405020304" pitchFamily="18" charset="0"/>
              </a:rPr>
            </a:br>
            <a:r>
              <a:rPr lang="en" sz="1050" dirty="0">
                <a:solidFill>
                  <a:srgbClr val="000000"/>
                </a:solidFill>
                <a:effectLst/>
                <a:latin typeface="Arial" panose="020B0604020202020204" pitchFamily="34" charset="0"/>
                <a:ea typeface="Times New Roman" panose="02020603050405020304" pitchFamily="18" charset="0"/>
              </a:rPr>
              <a:t>Visual Basic for Applications</a:t>
            </a:r>
            <a:r>
              <a:rPr lang="fr-TN" sz="1050" dirty="0">
                <a:solidFill>
                  <a:srgbClr val="000000"/>
                </a:solidFill>
                <a:effectLst/>
                <a:latin typeface="Arial" panose="020B0604020202020204" pitchFamily="34" charset="0"/>
                <a:ea typeface="Times New Roman" panose="02020603050405020304" pitchFamily="18" charset="0"/>
              </a:rPr>
              <a:t> (VBA) est une implémentation de Microsoft </a:t>
            </a:r>
            <a:r>
              <a:rPr lang="fr-TN" sz="1050" u="none" strike="noStrike" dirty="0">
                <a:solidFill>
                  <a:srgbClr val="000000"/>
                </a:solidFill>
                <a:effectLst/>
                <a:latin typeface="Arial" panose="020B0604020202020204" pitchFamily="34" charset="0"/>
                <a:ea typeface="Times New Roman" panose="02020603050405020304" pitchFamily="18" charset="0"/>
                <a:hlinkClick r:id="rId2" tooltip="Visual Basic"/>
              </a:rPr>
              <a:t>Visual Basic</a:t>
            </a:r>
            <a:r>
              <a:rPr lang="fr-TN" sz="1050" dirty="0">
                <a:solidFill>
                  <a:srgbClr val="000000"/>
                </a:solidFill>
                <a:effectLst/>
                <a:latin typeface="Arial" panose="020B0604020202020204" pitchFamily="34" charset="0"/>
                <a:ea typeface="Times New Roman" panose="02020603050405020304" pitchFamily="18" charset="0"/>
              </a:rPr>
              <a:t> qui est intégrée dans toutes les applications de </a:t>
            </a:r>
            <a:r>
              <a:rPr lang="fr-TN" sz="1050" u="none" strike="noStrike" dirty="0">
                <a:solidFill>
                  <a:srgbClr val="000000"/>
                </a:solidFill>
                <a:effectLst/>
                <a:latin typeface="Arial" panose="020B0604020202020204" pitchFamily="34" charset="0"/>
                <a:ea typeface="Times New Roman" panose="02020603050405020304" pitchFamily="18" charset="0"/>
                <a:hlinkClick r:id="rId3" tooltip="Microsoft Office"/>
              </a:rPr>
              <a:t>Microsoft Office</a:t>
            </a:r>
            <a:r>
              <a:rPr lang="fr-TN" sz="1050" dirty="0">
                <a:solidFill>
                  <a:srgbClr val="000000"/>
                </a:solidFill>
                <a:effectLst/>
                <a:latin typeface="Arial" panose="020B0604020202020204" pitchFamily="34" charset="0"/>
                <a:ea typeface="Times New Roman" panose="02020603050405020304" pitchFamily="18" charset="0"/>
              </a:rPr>
              <a:t>, EXCEL VBA (Visual Basic pour Application) est un langage de programmation permettant d'utiliser du code Visual Basic pour exécuter les nombreuses fonctionnalités de l'Application EXCEL.</a:t>
            </a: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FR" sz="1050" dirty="0">
                <a:solidFill>
                  <a:srgbClr val="000000"/>
                </a:solidFill>
                <a:effectLst/>
                <a:latin typeface="Arial" panose="020B0604020202020204" pitchFamily="34" charset="0"/>
                <a:ea typeface="Times New Roman" panose="02020603050405020304" pitchFamily="18" charset="0"/>
              </a:rPr>
            </a:br>
            <a:br>
              <a:rPr lang="fr-TN" sz="1050" dirty="0">
                <a:effectLst/>
                <a:latin typeface="Times New Roman" panose="02020603050405020304" pitchFamily="18" charset="0"/>
                <a:ea typeface="Times New Roman" panose="02020603050405020304" pitchFamily="18" charset="0"/>
              </a:rPr>
            </a:br>
            <a:endParaRPr lang="fr-TN" sz="1050" dirty="0"/>
          </a:p>
        </p:txBody>
      </p:sp>
      <p:pic>
        <p:nvPicPr>
          <p:cNvPr id="4" name="Image 3">
            <a:extLst>
              <a:ext uri="{FF2B5EF4-FFF2-40B4-BE49-F238E27FC236}">
                <a16:creationId xmlns:a16="http://schemas.microsoft.com/office/drawing/2014/main" id="{4F100657-A6B2-4511-B5DB-D3ADAB39BF53}"/>
              </a:ext>
            </a:extLst>
          </p:cNvPr>
          <p:cNvPicPr>
            <a:picLocks noChangeAspect="1"/>
          </p:cNvPicPr>
          <p:nvPr/>
        </p:nvPicPr>
        <p:blipFill>
          <a:blip r:embed="rId4"/>
          <a:stretch>
            <a:fillRect/>
          </a:stretch>
        </p:blipFill>
        <p:spPr>
          <a:xfrm>
            <a:off x="2028567" y="2877322"/>
            <a:ext cx="4876800" cy="1847850"/>
          </a:xfrm>
          <a:prstGeom prst="rect">
            <a:avLst/>
          </a:prstGeom>
        </p:spPr>
      </p:pic>
    </p:spTree>
    <p:extLst>
      <p:ext uri="{BB962C8B-B14F-4D97-AF65-F5344CB8AC3E}">
        <p14:creationId xmlns:p14="http://schemas.microsoft.com/office/powerpoint/2010/main" val="36018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443E2-396A-4871-8292-9BD88903FFB9}"/>
              </a:ext>
            </a:extLst>
          </p:cNvPr>
          <p:cNvSpPr>
            <a:spLocks noGrp="1"/>
          </p:cNvSpPr>
          <p:nvPr>
            <p:ph type="ctrTitle"/>
          </p:nvPr>
        </p:nvSpPr>
        <p:spPr>
          <a:xfrm>
            <a:off x="1795512" y="123568"/>
            <a:ext cx="6953072" cy="4652317"/>
          </a:xfrm>
        </p:spPr>
        <p:txBody>
          <a:bodyPr/>
          <a:lstStyle/>
          <a:p>
            <a:pPr algn="l"/>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br>
              <a:rPr lang="fr-FR" sz="1100" dirty="0">
                <a:effectLst/>
                <a:latin typeface="Calibri" panose="020F0502020204030204" pitchFamily="34" charset="0"/>
                <a:ea typeface="Times New Roman" panose="02020603050405020304" pitchFamily="18" charset="0"/>
                <a:cs typeface="Times New Roman" panose="02020603050405020304" pitchFamily="18" charset="0"/>
              </a:rPr>
            </a:br>
            <a:br>
              <a:rPr lang="fr-FR" sz="1100" dirty="0">
                <a:effectLst/>
                <a:latin typeface="Calibri" panose="020F0502020204030204" pitchFamily="34" charset="0"/>
                <a:ea typeface="Times New Roman" panose="02020603050405020304" pitchFamily="18" charset="0"/>
                <a:cs typeface="Times New Roman" panose="02020603050405020304" pitchFamily="18" charset="0"/>
              </a:rPr>
            </a:br>
            <a:br>
              <a:rPr lang="fr-FR" sz="1100" dirty="0">
                <a:effectLst/>
                <a:latin typeface="Calibri" panose="020F0502020204030204" pitchFamily="34" charset="0"/>
                <a:ea typeface="Times New Roman" panose="02020603050405020304" pitchFamily="18" charset="0"/>
                <a:cs typeface="Times New Roman" panose="02020603050405020304" pitchFamily="18" charset="0"/>
              </a:rPr>
            </a:br>
            <a:br>
              <a:rPr lang="fr-FR"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Réalisation :</a:t>
            </a: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effectLst/>
                <a:latin typeface="Calibri" panose="020F0502020204030204" pitchFamily="34" charset="0"/>
                <a:ea typeface="Times New Roman" panose="02020603050405020304" pitchFamily="18" charset="0"/>
                <a:cs typeface="Times New Roman" panose="02020603050405020304" pitchFamily="18" charset="0"/>
              </a:rPr>
              <a:t>il est </a:t>
            </a:r>
            <a:r>
              <a:rPr lang="fr-FR" sz="11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à</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mentionner que pour utiliser les fonctionnalités de VBA  il faut : </a:t>
            </a: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Activer les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parametres</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des macros dans Excel :</a:t>
            </a: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Personnaliser Le ruban pour avoir l’icone «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developper</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endParaRPr lang="fr-TN" sz="1100" dirty="0"/>
          </a:p>
        </p:txBody>
      </p:sp>
      <p:pic>
        <p:nvPicPr>
          <p:cNvPr id="6" name="Image 5">
            <a:extLst>
              <a:ext uri="{FF2B5EF4-FFF2-40B4-BE49-F238E27FC236}">
                <a16:creationId xmlns:a16="http://schemas.microsoft.com/office/drawing/2014/main" id="{A50EAA17-3B40-4F46-B003-BD68D62D60BB}"/>
              </a:ext>
            </a:extLst>
          </p:cNvPr>
          <p:cNvPicPr>
            <a:picLocks noChangeAspect="1"/>
          </p:cNvPicPr>
          <p:nvPr/>
        </p:nvPicPr>
        <p:blipFill>
          <a:blip r:embed="rId2"/>
          <a:stretch>
            <a:fillRect/>
          </a:stretch>
        </p:blipFill>
        <p:spPr>
          <a:xfrm>
            <a:off x="5715766" y="1575486"/>
            <a:ext cx="2705365" cy="1660741"/>
          </a:xfrm>
          <a:prstGeom prst="rect">
            <a:avLst/>
          </a:prstGeom>
        </p:spPr>
      </p:pic>
      <p:pic>
        <p:nvPicPr>
          <p:cNvPr id="8" name="Image 7">
            <a:extLst>
              <a:ext uri="{FF2B5EF4-FFF2-40B4-BE49-F238E27FC236}">
                <a16:creationId xmlns:a16="http://schemas.microsoft.com/office/drawing/2014/main" id="{D2FC36E6-B7D1-4C4F-AEA4-BBBF232ED5BC}"/>
              </a:ext>
            </a:extLst>
          </p:cNvPr>
          <p:cNvPicPr>
            <a:picLocks noChangeAspect="1"/>
          </p:cNvPicPr>
          <p:nvPr/>
        </p:nvPicPr>
        <p:blipFill>
          <a:blip r:embed="rId3"/>
          <a:stretch>
            <a:fillRect/>
          </a:stretch>
        </p:blipFill>
        <p:spPr>
          <a:xfrm>
            <a:off x="2272536" y="1668163"/>
            <a:ext cx="2694881" cy="1532699"/>
          </a:xfrm>
          <a:prstGeom prst="rect">
            <a:avLst/>
          </a:prstGeom>
        </p:spPr>
      </p:pic>
      <p:pic>
        <p:nvPicPr>
          <p:cNvPr id="12" name="Image 11">
            <a:extLst>
              <a:ext uri="{FF2B5EF4-FFF2-40B4-BE49-F238E27FC236}">
                <a16:creationId xmlns:a16="http://schemas.microsoft.com/office/drawing/2014/main" id="{38122E14-74D7-4EB9-86D3-6E63790C2B51}"/>
              </a:ext>
            </a:extLst>
          </p:cNvPr>
          <p:cNvPicPr>
            <a:picLocks noChangeAspect="1"/>
          </p:cNvPicPr>
          <p:nvPr/>
        </p:nvPicPr>
        <p:blipFill>
          <a:blip r:embed="rId4"/>
          <a:stretch>
            <a:fillRect/>
          </a:stretch>
        </p:blipFill>
        <p:spPr>
          <a:xfrm>
            <a:off x="2910017" y="3881501"/>
            <a:ext cx="3076832" cy="760937"/>
          </a:xfrm>
          <a:prstGeom prst="rect">
            <a:avLst/>
          </a:prstGeom>
        </p:spPr>
      </p:pic>
    </p:spTree>
    <p:extLst>
      <p:ext uri="{BB962C8B-B14F-4D97-AF65-F5344CB8AC3E}">
        <p14:creationId xmlns:p14="http://schemas.microsoft.com/office/powerpoint/2010/main" val="263123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DCEB24-F48E-4D02-99C6-F5D9368A588D}"/>
              </a:ext>
            </a:extLst>
          </p:cNvPr>
          <p:cNvSpPr>
            <a:spLocks noGrp="1"/>
          </p:cNvSpPr>
          <p:nvPr>
            <p:ph type="ctrTitle"/>
          </p:nvPr>
        </p:nvSpPr>
        <p:spPr>
          <a:xfrm>
            <a:off x="266501" y="-1"/>
            <a:ext cx="8095500" cy="5089451"/>
          </a:xfrm>
        </p:spPr>
        <p:txBody>
          <a:bodyPr/>
          <a:lstStyle/>
          <a:p>
            <a:pPr marL="228600" algn="l">
              <a:lnSpc>
                <a:spcPct val="150000"/>
              </a:lnSpc>
              <a:spcAft>
                <a:spcPts val="315"/>
              </a:spcAft>
            </a:pPr>
            <a:r>
              <a:rPr lang="fr-FR" sz="110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Collecte des données :</a:t>
            </a: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solidFill>
                  <a:srgbClr val="323232"/>
                </a:solidFill>
                <a:effectLst/>
                <a:latin typeface="Arial" panose="020B0604020202020204" pitchFamily="34" charset="0"/>
                <a:ea typeface="Times New Roman" panose="02020603050405020304" pitchFamily="18" charset="0"/>
                <a:cs typeface="Times New Roman" panose="02020603050405020304" pitchFamily="18" charset="0"/>
              </a:rPr>
              <a:t>La 1</a:t>
            </a:r>
            <a:r>
              <a:rPr lang="fr-FR" sz="1100" baseline="30000" dirty="0">
                <a:solidFill>
                  <a:srgbClr val="323232"/>
                </a:solidFill>
                <a:effectLst/>
                <a:latin typeface="Arial" panose="020B0604020202020204" pitchFamily="34" charset="0"/>
                <a:ea typeface="Times New Roman" panose="02020603050405020304" pitchFamily="18" charset="0"/>
                <a:cs typeface="Times New Roman" panose="02020603050405020304" pitchFamily="18" charset="0"/>
              </a:rPr>
              <a:t>ère</a:t>
            </a:r>
            <a:r>
              <a:rPr lang="fr-FR" sz="1100" dirty="0">
                <a:solidFill>
                  <a:srgbClr val="323232"/>
                </a:solidFill>
                <a:effectLst/>
                <a:latin typeface="Arial" panose="020B0604020202020204" pitchFamily="34" charset="0"/>
                <a:ea typeface="Times New Roman" panose="02020603050405020304" pitchFamily="18" charset="0"/>
                <a:cs typeface="Times New Roman" panose="02020603050405020304" pitchFamily="18" charset="0"/>
              </a:rPr>
              <a:t> étape consiste à télécharger l’historique des cotations depuis le site de la </a:t>
            </a:r>
            <a:r>
              <a:rPr lang="fr-FR" sz="11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Bourse des Valeurs Mobilières de Tunis </a:t>
            </a:r>
            <a:r>
              <a:rPr lang="fr-FR" sz="1100" dirty="0">
                <a:solidFill>
                  <a:srgbClr val="323232"/>
                </a:solidFill>
                <a:effectLst/>
                <a:latin typeface="Arial" panose="020B0604020202020204" pitchFamily="34" charset="0"/>
                <a:ea typeface="Times New Roman" panose="02020603050405020304" pitchFamily="18" charset="0"/>
                <a:cs typeface="Times New Roman" panose="02020603050405020304" pitchFamily="18" charset="0"/>
              </a:rPr>
              <a:t>(BVMT) en format fichier </a:t>
            </a:r>
            <a:r>
              <a:rPr lang="fr-FR" sz="1100" dirty="0" err="1">
                <a:solidFill>
                  <a:srgbClr val="323232"/>
                </a:solidFill>
                <a:effectLst/>
                <a:latin typeface="Arial" panose="020B0604020202020204" pitchFamily="34" charset="0"/>
                <a:ea typeface="Times New Roman" panose="02020603050405020304" pitchFamily="18" charset="0"/>
                <a:cs typeface="Times New Roman" panose="02020603050405020304" pitchFamily="18" charset="0"/>
              </a:rPr>
              <a:t>text</a:t>
            </a:r>
            <a:r>
              <a:rPr lang="fr-FR" sz="1100" dirty="0">
                <a:solidFill>
                  <a:srgbClr val="323232"/>
                </a:solidFill>
                <a:effectLst/>
                <a:latin typeface="Arial" panose="020B0604020202020204" pitchFamily="34" charset="0"/>
                <a:ea typeface="Times New Roman" panose="02020603050405020304" pitchFamily="18" charset="0"/>
                <a:cs typeface="Times New Roman" panose="02020603050405020304" pitchFamily="18" charset="0"/>
              </a:rPr>
              <a:t>.</a:t>
            </a: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 </a:t>
            </a: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importation de l’historique depuis le fichier texte vers Excel (Automatisé) :</a:t>
            </a: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cette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etape</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consiste à importer le fichier texte en cliquant sur un bouton dans notre application pour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inserer</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le fichier texte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telechargé</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l’importer et le convertir en fichier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excel</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en ordonnant les colonnes dans un fichier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excel</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ordonné .</a:t>
            </a: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effectLst/>
                <a:latin typeface="Arial" panose="020B0604020202020204" pitchFamily="34" charset="0"/>
                <a:ea typeface="Times New Roman" panose="02020603050405020304" pitchFamily="18" charset="0"/>
                <a:cs typeface="Times New Roman" panose="02020603050405020304" pitchFamily="18" charset="0"/>
              </a:rPr>
              <a:t> </a:t>
            </a: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pour cela il faut importer la librairie « Microsoft Scripting Runtime »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necessaire</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pour  manipuler des fichier texte depuis VBA :</a:t>
            </a: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br>
              <a:rPr lang="fr-FR" sz="1100" dirty="0">
                <a:solidFill>
                  <a:srgbClr val="323232"/>
                </a:solidFill>
                <a:effectLst/>
                <a:latin typeface="Arial" panose="020B0604020202020204" pitchFamily="34" charset="0"/>
                <a:ea typeface="Times New Roman" panose="02020603050405020304" pitchFamily="18" charset="0"/>
                <a:cs typeface="Times New Roman" panose="02020603050405020304" pitchFamily="18" charset="0"/>
              </a:rPr>
            </a:br>
            <a:br>
              <a:rPr lang="fr-TN" sz="1100" dirty="0">
                <a:effectLst/>
                <a:latin typeface="Calibri" panose="020F0502020204030204" pitchFamily="34" charset="0"/>
                <a:ea typeface="Times New Roman" panose="02020603050405020304" pitchFamily="18" charset="0"/>
                <a:cs typeface="Times New Roman" panose="02020603050405020304" pitchFamily="18" charset="0"/>
              </a:rPr>
            </a:br>
            <a:endParaRPr lang="fr-TN" sz="1100" dirty="0"/>
          </a:p>
        </p:txBody>
      </p:sp>
      <p:pic>
        <p:nvPicPr>
          <p:cNvPr id="4" name="Image 3">
            <a:extLst>
              <a:ext uri="{FF2B5EF4-FFF2-40B4-BE49-F238E27FC236}">
                <a16:creationId xmlns:a16="http://schemas.microsoft.com/office/drawing/2014/main" id="{2981897F-3282-4429-AAEF-8A3E15B4B342}"/>
              </a:ext>
            </a:extLst>
          </p:cNvPr>
          <p:cNvPicPr>
            <a:picLocks noChangeAspect="1"/>
          </p:cNvPicPr>
          <p:nvPr/>
        </p:nvPicPr>
        <p:blipFill>
          <a:blip r:embed="rId2"/>
          <a:stretch>
            <a:fillRect/>
          </a:stretch>
        </p:blipFill>
        <p:spPr>
          <a:xfrm>
            <a:off x="3395330" y="2761900"/>
            <a:ext cx="4253024" cy="2282618"/>
          </a:xfrm>
          <a:prstGeom prst="rect">
            <a:avLst/>
          </a:prstGeom>
        </p:spPr>
      </p:pic>
    </p:spTree>
    <p:extLst>
      <p:ext uri="{BB962C8B-B14F-4D97-AF65-F5344CB8AC3E}">
        <p14:creationId xmlns:p14="http://schemas.microsoft.com/office/powerpoint/2010/main" val="102224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DAB1CA-D381-4AF0-B563-FE20BDC73285}"/>
              </a:ext>
            </a:extLst>
          </p:cNvPr>
          <p:cNvSpPr>
            <a:spLocks noGrp="1"/>
          </p:cNvSpPr>
          <p:nvPr>
            <p:ph type="ctrTitle"/>
          </p:nvPr>
        </p:nvSpPr>
        <p:spPr>
          <a:xfrm>
            <a:off x="1795512" y="120502"/>
            <a:ext cx="6887744" cy="5022997"/>
          </a:xfrm>
        </p:spPr>
        <p:txBody>
          <a:bodyPr/>
          <a:lstStyle/>
          <a:p>
            <a:r>
              <a:rPr lang="fr-FR" sz="1400" dirty="0"/>
              <a:t>En cliquant sur le bouton Importer </a:t>
            </a:r>
            <a:r>
              <a:rPr lang="fr-FR" sz="1400" dirty="0" err="1"/>
              <a:t>histo</a:t>
            </a:r>
            <a:r>
              <a:rPr lang="fr-FR" sz="1400" dirty="0"/>
              <a:t> de notre application , et </a:t>
            </a:r>
            <a:r>
              <a:rPr lang="fr-FR" sz="1400" dirty="0" err="1"/>
              <a:t>selectionner</a:t>
            </a:r>
            <a:r>
              <a:rPr lang="fr-FR" sz="1400" dirty="0"/>
              <a:t> l’historique </a:t>
            </a:r>
            <a:r>
              <a:rPr lang="fr-FR" sz="1400" dirty="0" err="1"/>
              <a:t>telechargé</a:t>
            </a:r>
            <a:r>
              <a:rPr lang="fr-FR" sz="1400" dirty="0"/>
              <a:t> en  format fichier txt , les données vont </a:t>
            </a:r>
            <a:r>
              <a:rPr lang="fr-FR" sz="1400" dirty="0" err="1"/>
              <a:t>etres</a:t>
            </a:r>
            <a:r>
              <a:rPr lang="fr-FR" sz="1400" dirty="0"/>
              <a:t> importés sous format </a:t>
            </a:r>
            <a:r>
              <a:rPr lang="fr-FR" sz="1400" dirty="0" err="1"/>
              <a:t>excel</a:t>
            </a:r>
            <a:r>
              <a:rPr lang="fr-FR" sz="1400" dirty="0"/>
              <a:t> !</a:t>
            </a: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endParaRPr lang="fr-TN" sz="1400" dirty="0"/>
          </a:p>
        </p:txBody>
      </p:sp>
      <p:pic>
        <p:nvPicPr>
          <p:cNvPr id="4" name="Image 3">
            <a:extLst>
              <a:ext uri="{FF2B5EF4-FFF2-40B4-BE49-F238E27FC236}">
                <a16:creationId xmlns:a16="http://schemas.microsoft.com/office/drawing/2014/main" id="{27E71153-9AA3-4E12-882A-522760B8CFF3}"/>
              </a:ext>
            </a:extLst>
          </p:cNvPr>
          <p:cNvPicPr>
            <a:picLocks noChangeAspect="1"/>
          </p:cNvPicPr>
          <p:nvPr/>
        </p:nvPicPr>
        <p:blipFill>
          <a:blip r:embed="rId2"/>
          <a:stretch>
            <a:fillRect/>
          </a:stretch>
        </p:blipFill>
        <p:spPr>
          <a:xfrm>
            <a:off x="2899144" y="1364049"/>
            <a:ext cx="4160875" cy="1428836"/>
          </a:xfrm>
          <a:prstGeom prst="rect">
            <a:avLst/>
          </a:prstGeom>
        </p:spPr>
      </p:pic>
      <p:pic>
        <p:nvPicPr>
          <p:cNvPr id="6" name="Image 5">
            <a:extLst>
              <a:ext uri="{FF2B5EF4-FFF2-40B4-BE49-F238E27FC236}">
                <a16:creationId xmlns:a16="http://schemas.microsoft.com/office/drawing/2014/main" id="{025C8A22-1A01-43AC-B595-281CFE9C58F1}"/>
              </a:ext>
            </a:extLst>
          </p:cNvPr>
          <p:cNvPicPr>
            <a:picLocks noChangeAspect="1"/>
          </p:cNvPicPr>
          <p:nvPr/>
        </p:nvPicPr>
        <p:blipFill>
          <a:blip r:embed="rId3"/>
          <a:stretch>
            <a:fillRect/>
          </a:stretch>
        </p:blipFill>
        <p:spPr>
          <a:xfrm>
            <a:off x="2169043" y="2937247"/>
            <a:ext cx="4302642" cy="2149832"/>
          </a:xfrm>
          <a:prstGeom prst="rect">
            <a:avLst/>
          </a:prstGeom>
        </p:spPr>
      </p:pic>
    </p:spTree>
    <p:extLst>
      <p:ext uri="{BB962C8B-B14F-4D97-AF65-F5344CB8AC3E}">
        <p14:creationId xmlns:p14="http://schemas.microsoft.com/office/powerpoint/2010/main" val="114427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C118AE-7026-4E8F-A103-636E40C67589}"/>
              </a:ext>
            </a:extLst>
          </p:cNvPr>
          <p:cNvSpPr>
            <a:spLocks noGrp="1"/>
          </p:cNvSpPr>
          <p:nvPr>
            <p:ph type="ctrTitle"/>
          </p:nvPr>
        </p:nvSpPr>
        <p:spPr>
          <a:xfrm>
            <a:off x="467833" y="226828"/>
            <a:ext cx="8172893" cy="4657060"/>
          </a:xfrm>
        </p:spPr>
        <p:txBody>
          <a:bodyPr/>
          <a:lstStyle/>
          <a:p>
            <a:pPr algn="l"/>
            <a:r>
              <a:rPr lang="fr-FR" sz="1400" dirty="0"/>
              <a:t>Une fois l’historique est importé , On constate que les données ne sont pas encore exploitable donc il faut nettoyer les donnés pour qu’on puisse les exploiter donc , on clique sur le </a:t>
            </a:r>
            <a:r>
              <a:rPr lang="fr-FR" sz="1400" dirty="0" err="1"/>
              <a:t>boutton</a:t>
            </a:r>
            <a:r>
              <a:rPr lang="fr-FR" sz="1400" dirty="0"/>
              <a:t> Nettoyer , </a:t>
            </a:r>
            <a:br>
              <a:rPr lang="fr-FR" sz="1400" dirty="0"/>
            </a:br>
            <a:r>
              <a:rPr lang="fr-FR" sz="1400" dirty="0"/>
              <a:t>la formule suivante nous a aidé a faire le </a:t>
            </a:r>
            <a:r>
              <a:rPr lang="fr-FR" sz="1400" dirty="0" err="1"/>
              <a:t>necessaire</a:t>
            </a:r>
            <a:r>
              <a:rPr lang="fr-FR" sz="1400" dirty="0"/>
              <a:t> : (</a:t>
            </a:r>
            <a:r>
              <a:rPr lang="fr-FR" sz="1400" dirty="0" err="1"/>
              <a:t>critére</a:t>
            </a:r>
            <a:r>
              <a:rPr lang="fr-FR" sz="1400" dirty="0"/>
              <a:t> 1:les </a:t>
            </a:r>
            <a:r>
              <a:rPr lang="fr-FR" sz="1400" dirty="0" err="1"/>
              <a:t>seances</a:t>
            </a:r>
            <a:r>
              <a:rPr lang="fr-FR" sz="1400" dirty="0"/>
              <a:t> , </a:t>
            </a:r>
            <a:r>
              <a:rPr lang="fr-FR" sz="1400" dirty="0" err="1"/>
              <a:t>critere</a:t>
            </a:r>
            <a:r>
              <a:rPr lang="fr-FR" sz="1400" dirty="0"/>
              <a:t> 2 : les actions)</a:t>
            </a:r>
            <a:br>
              <a:rPr lang="fr-FR" sz="1400" dirty="0"/>
            </a:br>
            <a:br>
              <a:rPr lang="fr-FR" sz="1400" dirty="0"/>
            </a:br>
            <a:br>
              <a:rPr lang="fr-FR" sz="1400" dirty="0"/>
            </a:br>
            <a:br>
              <a:rPr lang="fr-FR" sz="1400" dirty="0"/>
            </a:br>
            <a:br>
              <a:rPr lang="fr-FR" sz="1400" dirty="0"/>
            </a:br>
            <a:br>
              <a:rPr lang="fr-FR" sz="1400" dirty="0"/>
            </a:br>
            <a:r>
              <a:rPr lang="fr-FR" sz="1400" dirty="0"/>
              <a:t>     et Voila notre historique bien nettoyé en un seul click de bouton !</a:t>
            </a:r>
            <a:br>
              <a:rPr lang="fr-FR" sz="1400" dirty="0"/>
            </a:br>
            <a:br>
              <a:rPr lang="fr-FR" sz="1400" dirty="0"/>
            </a:br>
            <a:br>
              <a:rPr lang="fr-FR" sz="1400" dirty="0"/>
            </a:br>
            <a:br>
              <a:rPr lang="fr-FR" sz="1400" dirty="0"/>
            </a:br>
            <a:br>
              <a:rPr lang="fr-FR" sz="1400" dirty="0"/>
            </a:br>
            <a:br>
              <a:rPr lang="fr-FR" sz="1400" dirty="0"/>
            </a:br>
            <a:endParaRPr lang="fr-TN" sz="1400" dirty="0"/>
          </a:p>
        </p:txBody>
      </p:sp>
      <p:pic>
        <p:nvPicPr>
          <p:cNvPr id="4" name="Image 3">
            <a:extLst>
              <a:ext uri="{FF2B5EF4-FFF2-40B4-BE49-F238E27FC236}">
                <a16:creationId xmlns:a16="http://schemas.microsoft.com/office/drawing/2014/main" id="{D6B0AAE9-424E-4414-829D-C15625CC964C}"/>
              </a:ext>
            </a:extLst>
          </p:cNvPr>
          <p:cNvPicPr>
            <a:picLocks noChangeAspect="1"/>
          </p:cNvPicPr>
          <p:nvPr/>
        </p:nvPicPr>
        <p:blipFill>
          <a:blip r:embed="rId2"/>
          <a:stretch>
            <a:fillRect/>
          </a:stretch>
        </p:blipFill>
        <p:spPr>
          <a:xfrm>
            <a:off x="698686" y="1815650"/>
            <a:ext cx="7292972" cy="845893"/>
          </a:xfrm>
          <a:prstGeom prst="rect">
            <a:avLst/>
          </a:prstGeom>
        </p:spPr>
      </p:pic>
      <p:pic>
        <p:nvPicPr>
          <p:cNvPr id="6" name="Image 5">
            <a:extLst>
              <a:ext uri="{FF2B5EF4-FFF2-40B4-BE49-F238E27FC236}">
                <a16:creationId xmlns:a16="http://schemas.microsoft.com/office/drawing/2014/main" id="{F3C79317-6E70-49B7-A017-3FC4BC51B88A}"/>
              </a:ext>
            </a:extLst>
          </p:cNvPr>
          <p:cNvPicPr>
            <a:picLocks noChangeAspect="1"/>
          </p:cNvPicPr>
          <p:nvPr/>
        </p:nvPicPr>
        <p:blipFill>
          <a:blip r:embed="rId3"/>
          <a:stretch>
            <a:fillRect/>
          </a:stretch>
        </p:blipFill>
        <p:spPr>
          <a:xfrm>
            <a:off x="2721936" y="2926954"/>
            <a:ext cx="5146158" cy="2065558"/>
          </a:xfrm>
          <a:prstGeom prst="rect">
            <a:avLst/>
          </a:prstGeom>
        </p:spPr>
      </p:pic>
    </p:spTree>
    <p:extLst>
      <p:ext uri="{BB962C8B-B14F-4D97-AF65-F5344CB8AC3E}">
        <p14:creationId xmlns:p14="http://schemas.microsoft.com/office/powerpoint/2010/main" val="369827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A27005-0CD5-4F87-82EF-543E9E10421D}"/>
              </a:ext>
            </a:extLst>
          </p:cNvPr>
          <p:cNvSpPr>
            <a:spLocks noGrp="1"/>
          </p:cNvSpPr>
          <p:nvPr>
            <p:ph type="ctrTitle"/>
          </p:nvPr>
        </p:nvSpPr>
        <p:spPr>
          <a:xfrm>
            <a:off x="1623237" y="0"/>
            <a:ext cx="7145079" cy="4876799"/>
          </a:xfrm>
        </p:spPr>
        <p:txBody>
          <a:bodyPr/>
          <a:lstStyle/>
          <a:p>
            <a:pPr algn="l"/>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r>
              <a:rPr lang="fr-FR" sz="1100" dirty="0"/>
              <a:t>De </a:t>
            </a:r>
            <a:r>
              <a:rPr lang="fr-FR" sz="1100" dirty="0" err="1"/>
              <a:t>meme</a:t>
            </a:r>
            <a:r>
              <a:rPr lang="fr-FR" sz="1100" dirty="0"/>
              <a:t> en cliquant sur le Bouton calcul rendement de notre application , on calcul le rendement de chaque action</a:t>
            </a:r>
            <a:br>
              <a:rPr lang="fr-FR" sz="1100" dirty="0"/>
            </a:br>
            <a:r>
              <a:rPr lang="fr-FR" sz="1100" dirty="0"/>
              <a:t>(on va utiliser le cours </a:t>
            </a:r>
            <a:r>
              <a:rPr lang="fr-FR" sz="1100" dirty="0" err="1"/>
              <a:t>ref</a:t>
            </a:r>
            <a:r>
              <a:rPr lang="fr-FR" sz="1100" dirty="0"/>
              <a:t> de chaque action) et on va utiliser la formule suivante : Ln(cours </a:t>
            </a:r>
            <a:r>
              <a:rPr lang="fr-FR" sz="1100" dirty="0" err="1"/>
              <a:t>ref</a:t>
            </a:r>
            <a:r>
              <a:rPr lang="fr-FR" sz="1100" dirty="0"/>
              <a:t> d’</a:t>
            </a:r>
            <a:r>
              <a:rPr lang="fr-FR" sz="1100" dirty="0" err="1"/>
              <a:t>aujourdhui</a:t>
            </a:r>
            <a:r>
              <a:rPr lang="fr-FR" sz="1100" dirty="0"/>
              <a:t> /cours </a:t>
            </a:r>
            <a:r>
              <a:rPr lang="fr-FR" sz="1100" dirty="0" err="1"/>
              <a:t>ref</a:t>
            </a:r>
            <a:r>
              <a:rPr lang="fr-FR" sz="1100" dirty="0"/>
              <a:t> d’hier)</a:t>
            </a: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r>
              <a:rPr lang="fr-FR" sz="1100" dirty="0"/>
              <a:t>Voici la feuille de rendement : </a:t>
            </a: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br>
              <a:rPr lang="fr-FR" sz="1100" dirty="0"/>
            </a:br>
            <a:r>
              <a:rPr lang="fr-FR" sz="1100" dirty="0"/>
              <a:t> </a:t>
            </a:r>
            <a:endParaRPr lang="fr-TN" sz="1100" dirty="0"/>
          </a:p>
        </p:txBody>
      </p:sp>
      <p:pic>
        <p:nvPicPr>
          <p:cNvPr id="4" name="Image 3">
            <a:extLst>
              <a:ext uri="{FF2B5EF4-FFF2-40B4-BE49-F238E27FC236}">
                <a16:creationId xmlns:a16="http://schemas.microsoft.com/office/drawing/2014/main" id="{9B195AE2-2F21-4E36-897A-BE5E7AB8EBF1}"/>
              </a:ext>
            </a:extLst>
          </p:cNvPr>
          <p:cNvPicPr>
            <a:picLocks noChangeAspect="1"/>
          </p:cNvPicPr>
          <p:nvPr/>
        </p:nvPicPr>
        <p:blipFill>
          <a:blip r:embed="rId2"/>
          <a:stretch>
            <a:fillRect/>
          </a:stretch>
        </p:blipFill>
        <p:spPr>
          <a:xfrm>
            <a:off x="2539217" y="1701087"/>
            <a:ext cx="4419983" cy="777307"/>
          </a:xfrm>
          <a:prstGeom prst="rect">
            <a:avLst/>
          </a:prstGeom>
        </p:spPr>
      </p:pic>
      <p:pic>
        <p:nvPicPr>
          <p:cNvPr id="6" name="Image 5">
            <a:extLst>
              <a:ext uri="{FF2B5EF4-FFF2-40B4-BE49-F238E27FC236}">
                <a16:creationId xmlns:a16="http://schemas.microsoft.com/office/drawing/2014/main" id="{7C14C538-D977-4BE8-BCE7-A3ED1AF3B589}"/>
              </a:ext>
            </a:extLst>
          </p:cNvPr>
          <p:cNvPicPr>
            <a:picLocks noChangeAspect="1"/>
          </p:cNvPicPr>
          <p:nvPr/>
        </p:nvPicPr>
        <p:blipFill>
          <a:blip r:embed="rId3"/>
          <a:stretch>
            <a:fillRect/>
          </a:stretch>
        </p:blipFill>
        <p:spPr>
          <a:xfrm>
            <a:off x="1609061" y="2784697"/>
            <a:ext cx="5784112" cy="2063750"/>
          </a:xfrm>
          <a:prstGeom prst="rect">
            <a:avLst/>
          </a:prstGeom>
        </p:spPr>
      </p:pic>
    </p:spTree>
    <p:extLst>
      <p:ext uri="{BB962C8B-B14F-4D97-AF65-F5344CB8AC3E}">
        <p14:creationId xmlns:p14="http://schemas.microsoft.com/office/powerpoint/2010/main" val="138205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5E040-2E3C-4A73-85AE-C1DF593B9AD7}"/>
              </a:ext>
            </a:extLst>
          </p:cNvPr>
          <p:cNvSpPr>
            <a:spLocks noGrp="1"/>
          </p:cNvSpPr>
          <p:nvPr>
            <p:ph type="ctrTitle"/>
          </p:nvPr>
        </p:nvSpPr>
        <p:spPr>
          <a:xfrm>
            <a:off x="510363" y="255181"/>
            <a:ext cx="8024037" cy="4444409"/>
          </a:xfrm>
        </p:spPr>
        <p:txBody>
          <a:bodyPr/>
          <a:lstStyle/>
          <a:p>
            <a:pPr algn="l"/>
            <a:r>
              <a:rPr lang="fr-FR" sz="1400" dirty="0"/>
              <a:t>A ce niveau la , l’utilisateur de notre application peut maintenant créer un </a:t>
            </a:r>
            <a:r>
              <a:rPr lang="fr-FR" sz="1400" dirty="0" err="1"/>
              <a:t>portfeuil</a:t>
            </a:r>
            <a:r>
              <a:rPr lang="fr-FR" sz="1400" dirty="0"/>
              <a:t> d’action en cliquant sur le bouton « </a:t>
            </a:r>
            <a:r>
              <a:rPr lang="fr-FR" sz="1400" dirty="0" err="1"/>
              <a:t>crer</a:t>
            </a:r>
            <a:r>
              <a:rPr lang="fr-FR" sz="1400" dirty="0"/>
              <a:t> </a:t>
            </a:r>
            <a:r>
              <a:rPr lang="fr-FR" sz="1400" dirty="0" err="1"/>
              <a:t>portfeuille</a:t>
            </a:r>
            <a:r>
              <a:rPr lang="fr-FR" sz="1400" dirty="0"/>
              <a:t> » cette interface va apparaitre </a:t>
            </a: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endParaRPr lang="fr-TN" sz="1400" dirty="0"/>
          </a:p>
        </p:txBody>
      </p:sp>
      <p:pic>
        <p:nvPicPr>
          <p:cNvPr id="4" name="Image 3">
            <a:extLst>
              <a:ext uri="{FF2B5EF4-FFF2-40B4-BE49-F238E27FC236}">
                <a16:creationId xmlns:a16="http://schemas.microsoft.com/office/drawing/2014/main" id="{F7162EA3-2C2E-4289-9D4E-62C241E41DE8}"/>
              </a:ext>
            </a:extLst>
          </p:cNvPr>
          <p:cNvPicPr>
            <a:picLocks noChangeAspect="1"/>
          </p:cNvPicPr>
          <p:nvPr/>
        </p:nvPicPr>
        <p:blipFill>
          <a:blip r:embed="rId2"/>
          <a:stretch>
            <a:fillRect/>
          </a:stretch>
        </p:blipFill>
        <p:spPr>
          <a:xfrm>
            <a:off x="2796027" y="1668342"/>
            <a:ext cx="4256903" cy="2951909"/>
          </a:xfrm>
          <a:prstGeom prst="rect">
            <a:avLst/>
          </a:prstGeom>
        </p:spPr>
      </p:pic>
    </p:spTree>
    <p:extLst>
      <p:ext uri="{BB962C8B-B14F-4D97-AF65-F5344CB8AC3E}">
        <p14:creationId xmlns:p14="http://schemas.microsoft.com/office/powerpoint/2010/main" val="192740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3B2F7-BD3D-45BF-8603-51DDA0417CAE}"/>
              </a:ext>
            </a:extLst>
          </p:cNvPr>
          <p:cNvSpPr>
            <a:spLocks noGrp="1"/>
          </p:cNvSpPr>
          <p:nvPr>
            <p:ph type="ctrTitle"/>
          </p:nvPr>
        </p:nvSpPr>
        <p:spPr>
          <a:xfrm>
            <a:off x="723015" y="163033"/>
            <a:ext cx="7938976" cy="4572000"/>
          </a:xfrm>
        </p:spPr>
        <p:txBody>
          <a:bodyPr/>
          <a:lstStyle/>
          <a:p>
            <a:pPr algn="l"/>
            <a:br>
              <a:rPr lang="fr-FR" sz="1400" dirty="0"/>
            </a:br>
            <a:br>
              <a:rPr lang="fr-FR" sz="1400" dirty="0"/>
            </a:br>
            <a:br>
              <a:rPr lang="fr-FR" sz="1400" dirty="0"/>
            </a:br>
            <a:br>
              <a:rPr lang="fr-FR" sz="1400" dirty="0"/>
            </a:br>
            <a:br>
              <a:rPr lang="fr-FR" sz="1400" dirty="0"/>
            </a:br>
            <a:br>
              <a:rPr lang="fr-FR" sz="1400" dirty="0"/>
            </a:br>
            <a:r>
              <a:rPr lang="fr-FR" sz="1400" dirty="0"/>
              <a:t>Il peut donc </a:t>
            </a:r>
            <a:r>
              <a:rPr lang="fr-FR" sz="1400" dirty="0" err="1"/>
              <a:t>selectionner</a:t>
            </a:r>
            <a:r>
              <a:rPr lang="fr-FR" sz="1400" dirty="0"/>
              <a:t> l’action qu’il </a:t>
            </a:r>
            <a:r>
              <a:rPr lang="fr-FR" sz="1400" dirty="0" err="1"/>
              <a:t>desire</a:t>
            </a:r>
            <a:r>
              <a:rPr lang="fr-FR" sz="1400" dirty="0"/>
              <a:t> ,une boite de dialogue va s’apparaitre en demandant de saisir le montant a investir </a:t>
            </a: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r>
              <a:rPr lang="fr-FR" sz="1400" dirty="0"/>
              <a:t>Apres il est </a:t>
            </a:r>
            <a:r>
              <a:rPr lang="fr-FR" sz="1400" dirty="0" err="1"/>
              <a:t>necessaire</a:t>
            </a:r>
            <a:r>
              <a:rPr lang="fr-FR" sz="1400" dirty="0"/>
              <a:t> de saisir le Niveau de confiance , et l’horizon temporel </a:t>
            </a:r>
            <a:endParaRPr lang="fr-TN" sz="1400" dirty="0"/>
          </a:p>
        </p:txBody>
      </p:sp>
      <p:pic>
        <p:nvPicPr>
          <p:cNvPr id="4" name="Image 3">
            <a:extLst>
              <a:ext uri="{FF2B5EF4-FFF2-40B4-BE49-F238E27FC236}">
                <a16:creationId xmlns:a16="http://schemas.microsoft.com/office/drawing/2014/main" id="{5F7053BC-4025-4C8D-9FD4-162591F543F3}"/>
              </a:ext>
            </a:extLst>
          </p:cNvPr>
          <p:cNvPicPr>
            <a:picLocks noChangeAspect="1"/>
          </p:cNvPicPr>
          <p:nvPr/>
        </p:nvPicPr>
        <p:blipFill>
          <a:blip r:embed="rId2"/>
          <a:stretch>
            <a:fillRect/>
          </a:stretch>
        </p:blipFill>
        <p:spPr>
          <a:xfrm>
            <a:off x="1727026" y="2018413"/>
            <a:ext cx="4936043" cy="1884415"/>
          </a:xfrm>
          <a:prstGeom prst="rect">
            <a:avLst/>
          </a:prstGeom>
        </p:spPr>
      </p:pic>
    </p:spTree>
    <p:extLst>
      <p:ext uri="{BB962C8B-B14F-4D97-AF65-F5344CB8AC3E}">
        <p14:creationId xmlns:p14="http://schemas.microsoft.com/office/powerpoint/2010/main" val="38515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4"/>
          <p:cNvSpPr txBox="1">
            <a:spLocks noGrp="1"/>
          </p:cNvSpPr>
          <p:nvPr>
            <p:ph type="ctrTitle" idx="9"/>
          </p:nvPr>
        </p:nvSpPr>
        <p:spPr>
          <a:xfrm>
            <a:off x="4155425" y="181018"/>
            <a:ext cx="1649952" cy="6691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54132"/>
                </a:solidFill>
              </a:rPr>
              <a:t>Plan</a:t>
            </a:r>
            <a:endParaRPr dirty="0">
              <a:solidFill>
                <a:srgbClr val="F54132"/>
              </a:solidFill>
            </a:endParaRPr>
          </a:p>
        </p:txBody>
      </p:sp>
      <p:sp>
        <p:nvSpPr>
          <p:cNvPr id="352" name="Google Shape;352;p14"/>
          <p:cNvSpPr txBox="1">
            <a:spLocks noGrp="1"/>
          </p:cNvSpPr>
          <p:nvPr>
            <p:ph type="ctrTitle"/>
          </p:nvPr>
        </p:nvSpPr>
        <p:spPr>
          <a:xfrm>
            <a:off x="4155425" y="1150569"/>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Introduction </a:t>
            </a:r>
            <a:endParaRPr dirty="0"/>
          </a:p>
        </p:txBody>
      </p:sp>
      <p:sp>
        <p:nvSpPr>
          <p:cNvPr id="353" name="Google Shape;353;p14"/>
          <p:cNvSpPr txBox="1">
            <a:spLocks noGrp="1"/>
          </p:cNvSpPr>
          <p:nvPr>
            <p:ph type="title" idx="2"/>
          </p:nvPr>
        </p:nvSpPr>
        <p:spPr>
          <a:xfrm>
            <a:off x="2319727" y="1063119"/>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latin typeface="Barlow Condensed"/>
                <a:ea typeface="Barlow Condensed"/>
                <a:cs typeface="Barlow Condensed"/>
                <a:sym typeface="Barlow Condensed"/>
              </a:rPr>
              <a:t>01</a:t>
            </a:r>
            <a:endParaRPr>
              <a:latin typeface="Barlow Condensed"/>
              <a:ea typeface="Barlow Condensed"/>
              <a:cs typeface="Barlow Condensed"/>
              <a:sym typeface="Barlow Condensed"/>
            </a:endParaRPr>
          </a:p>
        </p:txBody>
      </p:sp>
      <p:sp>
        <p:nvSpPr>
          <p:cNvPr id="354" name="Google Shape;354;p14"/>
          <p:cNvSpPr txBox="1">
            <a:spLocks noGrp="1"/>
          </p:cNvSpPr>
          <p:nvPr>
            <p:ph type="ctrTitle" idx="3"/>
          </p:nvPr>
        </p:nvSpPr>
        <p:spPr>
          <a:xfrm>
            <a:off x="4155425" y="1815819"/>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Présentation du problème</a:t>
            </a:r>
            <a:endParaRPr dirty="0"/>
          </a:p>
        </p:txBody>
      </p:sp>
      <p:sp>
        <p:nvSpPr>
          <p:cNvPr id="355" name="Google Shape;355;p14"/>
          <p:cNvSpPr txBox="1">
            <a:spLocks noGrp="1"/>
          </p:cNvSpPr>
          <p:nvPr>
            <p:ph type="ctrTitle" idx="5"/>
          </p:nvPr>
        </p:nvSpPr>
        <p:spPr>
          <a:xfrm>
            <a:off x="4155425" y="2339710"/>
            <a:ext cx="4367473" cy="12430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Présentation de la solution technique</a:t>
            </a:r>
            <a:endParaRPr dirty="0"/>
          </a:p>
        </p:txBody>
      </p:sp>
      <p:sp>
        <p:nvSpPr>
          <p:cNvPr id="356" name="Google Shape;356;p14"/>
          <p:cNvSpPr txBox="1">
            <a:spLocks noGrp="1"/>
          </p:cNvSpPr>
          <p:nvPr>
            <p:ph type="title" idx="4"/>
          </p:nvPr>
        </p:nvSpPr>
        <p:spPr>
          <a:xfrm>
            <a:off x="2319727" y="1728369"/>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latin typeface="Barlow Condensed"/>
                <a:ea typeface="Barlow Condensed"/>
                <a:cs typeface="Barlow Condensed"/>
                <a:sym typeface="Barlow Condensed"/>
              </a:rPr>
              <a:t>02</a:t>
            </a:r>
            <a:endParaRPr>
              <a:latin typeface="Barlow Condensed"/>
              <a:ea typeface="Barlow Condensed"/>
              <a:cs typeface="Barlow Condensed"/>
              <a:sym typeface="Barlow Condensed"/>
            </a:endParaRPr>
          </a:p>
        </p:txBody>
      </p:sp>
      <p:sp>
        <p:nvSpPr>
          <p:cNvPr id="357" name="Google Shape;357;p14"/>
          <p:cNvSpPr txBox="1">
            <a:spLocks noGrp="1"/>
          </p:cNvSpPr>
          <p:nvPr>
            <p:ph type="title" idx="6"/>
          </p:nvPr>
        </p:nvSpPr>
        <p:spPr>
          <a:xfrm>
            <a:off x="2319727" y="2393619"/>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latin typeface="Barlow Condensed"/>
                <a:ea typeface="Barlow Condensed"/>
                <a:cs typeface="Barlow Condensed"/>
                <a:sym typeface="Barlow Condensed"/>
              </a:rPr>
              <a:t>03</a:t>
            </a:r>
            <a:endParaRPr>
              <a:latin typeface="Barlow Condensed"/>
              <a:ea typeface="Barlow Condensed"/>
              <a:cs typeface="Barlow Condensed"/>
              <a:sym typeface="Barlow Condensed"/>
            </a:endParaRPr>
          </a:p>
        </p:txBody>
      </p:sp>
      <p:sp>
        <p:nvSpPr>
          <p:cNvPr id="358" name="Google Shape;358;p14"/>
          <p:cNvSpPr txBox="1">
            <a:spLocks noGrp="1"/>
          </p:cNvSpPr>
          <p:nvPr>
            <p:ph type="ctrTitle" idx="7"/>
          </p:nvPr>
        </p:nvSpPr>
        <p:spPr>
          <a:xfrm>
            <a:off x="4155425" y="361214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Présentation de l’outil utilisé</a:t>
            </a:r>
            <a:endParaRPr dirty="0"/>
          </a:p>
        </p:txBody>
      </p:sp>
      <p:sp>
        <p:nvSpPr>
          <p:cNvPr id="359" name="Google Shape;359;p14"/>
          <p:cNvSpPr txBox="1">
            <a:spLocks noGrp="1"/>
          </p:cNvSpPr>
          <p:nvPr>
            <p:ph type="title" idx="8"/>
          </p:nvPr>
        </p:nvSpPr>
        <p:spPr>
          <a:xfrm>
            <a:off x="2319727" y="352469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04</a:t>
            </a:r>
            <a:endParaRPr dirty="0">
              <a:latin typeface="Barlow Condensed"/>
              <a:ea typeface="Barlow Condensed"/>
              <a:cs typeface="Barlow Condensed"/>
              <a:sym typeface="Barlow Condensed"/>
            </a:endParaRPr>
          </a:p>
        </p:txBody>
      </p:sp>
      <p:sp>
        <p:nvSpPr>
          <p:cNvPr id="13" name="Google Shape;358;p14">
            <a:extLst>
              <a:ext uri="{FF2B5EF4-FFF2-40B4-BE49-F238E27FC236}">
                <a16:creationId xmlns:a16="http://schemas.microsoft.com/office/drawing/2014/main" id="{5677AC1C-F2AC-4C71-B28C-73FC500D20ED}"/>
              </a:ext>
            </a:extLst>
          </p:cNvPr>
          <p:cNvSpPr txBox="1">
            <a:spLocks/>
          </p:cNvSpPr>
          <p:nvPr/>
        </p:nvSpPr>
        <p:spPr>
          <a:xfrm>
            <a:off x="4155425" y="4207201"/>
            <a:ext cx="68076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1pPr>
            <a:lvl2pPr marR="0" lvl="1"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2pPr>
            <a:lvl3pPr marR="0" lvl="2"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3pPr>
            <a:lvl4pPr marR="0" lvl="3"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4pPr>
            <a:lvl5pPr marR="0" lvl="4"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5pPr>
            <a:lvl6pPr marR="0" lvl="5"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6pPr>
            <a:lvl7pPr marR="0" lvl="6"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7pPr>
            <a:lvl8pPr marR="0" lvl="7"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8pPr>
            <a:lvl9pPr marR="0" lvl="8"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9pPr>
          </a:lstStyle>
          <a:p>
            <a:r>
              <a:rPr lang="fr-FR" dirty="0"/>
              <a:t>Conclusion</a:t>
            </a:r>
          </a:p>
        </p:txBody>
      </p:sp>
      <p:sp>
        <p:nvSpPr>
          <p:cNvPr id="14" name="Google Shape;359;p14">
            <a:extLst>
              <a:ext uri="{FF2B5EF4-FFF2-40B4-BE49-F238E27FC236}">
                <a16:creationId xmlns:a16="http://schemas.microsoft.com/office/drawing/2014/main" id="{06BE969E-F6F2-43E0-B3C4-48AFAC0204BC}"/>
              </a:ext>
            </a:extLst>
          </p:cNvPr>
          <p:cNvSpPr txBox="1">
            <a:spLocks/>
          </p:cNvSpPr>
          <p:nvPr/>
        </p:nvSpPr>
        <p:spPr>
          <a:xfrm>
            <a:off x="2319727" y="4119751"/>
            <a:ext cx="1460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3600"/>
              <a:buFont typeface="Barlow Condensed SemiBold"/>
              <a:buNone/>
              <a:defRPr sz="3600" b="0" i="0" u="none" strike="noStrike" cap="none">
                <a:solidFill>
                  <a:srgbClr val="434343"/>
                </a:solidFill>
                <a:latin typeface="Barlow Condensed SemiBold"/>
                <a:ea typeface="Barlow Condensed SemiBold"/>
                <a:cs typeface="Barlow Condensed SemiBold"/>
                <a:sym typeface="Barlow Condensed SemiBold"/>
              </a:defRPr>
            </a:lvl1pPr>
            <a:lvl2pPr marR="0" lvl="1"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s" dirty="0">
                <a:latin typeface="Barlow Condensed"/>
                <a:ea typeface="Barlow Condensed"/>
                <a:cs typeface="Barlow Condensed"/>
                <a:sym typeface="Barlow Condensed"/>
              </a:rPr>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A1AF0-F68B-4469-9757-AB85EC5C4E75}"/>
              </a:ext>
            </a:extLst>
          </p:cNvPr>
          <p:cNvSpPr>
            <a:spLocks noGrp="1"/>
          </p:cNvSpPr>
          <p:nvPr>
            <p:ph type="ctrTitle"/>
          </p:nvPr>
        </p:nvSpPr>
        <p:spPr>
          <a:xfrm>
            <a:off x="964019" y="184298"/>
            <a:ext cx="7520761" cy="4813003"/>
          </a:xfrm>
        </p:spPr>
        <p:txBody>
          <a:bodyPr/>
          <a:lstStyle/>
          <a:p>
            <a:pPr algn="l"/>
            <a:br>
              <a:rPr lang="fr-FR" sz="1400" dirty="0"/>
            </a:br>
            <a:br>
              <a:rPr lang="fr-FR" sz="1400" dirty="0"/>
            </a:br>
            <a:br>
              <a:rPr lang="fr-FR" sz="1400" dirty="0"/>
            </a:br>
            <a:br>
              <a:rPr lang="fr-FR" sz="1400" dirty="0"/>
            </a:br>
            <a:br>
              <a:rPr lang="fr-FR" sz="1400" dirty="0"/>
            </a:br>
            <a:br>
              <a:rPr lang="fr-FR" sz="1400" dirty="0"/>
            </a:br>
            <a:br>
              <a:rPr lang="fr-FR" sz="1400" dirty="0"/>
            </a:br>
            <a:r>
              <a:rPr lang="fr-FR" sz="1400" dirty="0"/>
              <a:t>Maintenant on va s’</a:t>
            </a:r>
            <a:r>
              <a:rPr lang="fr-FR" sz="1400" dirty="0" err="1"/>
              <a:t>interresser</a:t>
            </a:r>
            <a:r>
              <a:rPr lang="fr-FR" sz="1400" dirty="0"/>
              <a:t> de calculer la var </a:t>
            </a:r>
            <a:r>
              <a:rPr lang="fr-FR" sz="1400" dirty="0" err="1"/>
              <a:t>theorique</a:t>
            </a:r>
            <a:r>
              <a:rPr lang="fr-FR" sz="1400" dirty="0"/>
              <a:t> de chaque action en cliquant sur le bouton « calcul var </a:t>
            </a:r>
            <a:r>
              <a:rPr lang="fr-FR" sz="1400" dirty="0" err="1"/>
              <a:t>theorique</a:t>
            </a:r>
            <a:r>
              <a:rPr lang="fr-FR" sz="1400" dirty="0"/>
              <a:t> » a l’aide de la formule :</a:t>
            </a:r>
            <a:br>
              <a:rPr lang="fr-FR" sz="1400" dirty="0"/>
            </a:br>
            <a:r>
              <a:rPr lang="fr-FR" sz="1400" dirty="0" err="1"/>
              <a:t>Loi.Normale.inverse.N</a:t>
            </a:r>
            <a:r>
              <a:rPr lang="fr-FR" sz="1400" dirty="0"/>
              <a:t>(1-Niveau de </a:t>
            </a:r>
            <a:r>
              <a:rPr lang="fr-FR" sz="1400" dirty="0" err="1"/>
              <a:t>confiance;moyenne</a:t>
            </a:r>
            <a:r>
              <a:rPr lang="fr-FR" sz="1400" dirty="0"/>
              <a:t>(rendement de l’action),</a:t>
            </a:r>
            <a:r>
              <a:rPr lang="fr-FR" sz="1400" dirty="0" err="1"/>
              <a:t>EcartType.Pearson</a:t>
            </a:r>
            <a:r>
              <a:rPr lang="fr-FR" sz="1400" dirty="0"/>
              <a:t>(rendement de l’action) )) * montant investi* racine de l’horizon .</a:t>
            </a:r>
            <a:br>
              <a:rPr lang="fr-FR" sz="1400" dirty="0"/>
            </a:br>
            <a:br>
              <a:rPr lang="fr-FR" sz="1400" dirty="0"/>
            </a:br>
            <a:br>
              <a:rPr lang="fr-FR" sz="1400" dirty="0"/>
            </a:br>
            <a:br>
              <a:rPr lang="fr-FR" sz="1400" dirty="0"/>
            </a:br>
            <a:br>
              <a:rPr lang="fr-FR" sz="1400" dirty="0"/>
            </a:br>
            <a:br>
              <a:rPr lang="fr-FR" sz="1400" dirty="0"/>
            </a:br>
            <a:endParaRPr lang="fr-TN" sz="1400" dirty="0"/>
          </a:p>
        </p:txBody>
      </p:sp>
      <p:pic>
        <p:nvPicPr>
          <p:cNvPr id="6" name="Image 5">
            <a:extLst>
              <a:ext uri="{FF2B5EF4-FFF2-40B4-BE49-F238E27FC236}">
                <a16:creationId xmlns:a16="http://schemas.microsoft.com/office/drawing/2014/main" id="{48B3FBD8-24DC-407D-B523-79F65AF0DF0D}"/>
              </a:ext>
            </a:extLst>
          </p:cNvPr>
          <p:cNvPicPr>
            <a:picLocks noChangeAspect="1"/>
          </p:cNvPicPr>
          <p:nvPr/>
        </p:nvPicPr>
        <p:blipFill>
          <a:blip r:embed="rId2"/>
          <a:stretch>
            <a:fillRect/>
          </a:stretch>
        </p:blipFill>
        <p:spPr>
          <a:xfrm>
            <a:off x="1658679" y="268851"/>
            <a:ext cx="6542567" cy="2372405"/>
          </a:xfrm>
          <a:prstGeom prst="rect">
            <a:avLst/>
          </a:prstGeom>
        </p:spPr>
      </p:pic>
      <p:pic>
        <p:nvPicPr>
          <p:cNvPr id="8" name="Image 7">
            <a:extLst>
              <a:ext uri="{FF2B5EF4-FFF2-40B4-BE49-F238E27FC236}">
                <a16:creationId xmlns:a16="http://schemas.microsoft.com/office/drawing/2014/main" id="{ACDE9C6E-C687-409D-A95F-6D2B2B85012B}"/>
              </a:ext>
            </a:extLst>
          </p:cNvPr>
          <p:cNvPicPr>
            <a:picLocks noChangeAspect="1"/>
          </p:cNvPicPr>
          <p:nvPr/>
        </p:nvPicPr>
        <p:blipFill>
          <a:blip r:embed="rId3"/>
          <a:stretch>
            <a:fillRect/>
          </a:stretch>
        </p:blipFill>
        <p:spPr>
          <a:xfrm>
            <a:off x="1063255" y="3847267"/>
            <a:ext cx="7315201" cy="823031"/>
          </a:xfrm>
          <a:prstGeom prst="rect">
            <a:avLst/>
          </a:prstGeom>
        </p:spPr>
      </p:pic>
    </p:spTree>
    <p:extLst>
      <p:ext uri="{BB962C8B-B14F-4D97-AF65-F5344CB8AC3E}">
        <p14:creationId xmlns:p14="http://schemas.microsoft.com/office/powerpoint/2010/main" val="115502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308FAF-3524-49CF-9A8D-0DD20E1792F9}"/>
              </a:ext>
            </a:extLst>
          </p:cNvPr>
          <p:cNvSpPr>
            <a:spLocks noGrp="1"/>
          </p:cNvSpPr>
          <p:nvPr>
            <p:ph type="ctrTitle"/>
          </p:nvPr>
        </p:nvSpPr>
        <p:spPr>
          <a:xfrm>
            <a:off x="1375144" y="170121"/>
            <a:ext cx="7123814" cy="4735032"/>
          </a:xfrm>
        </p:spPr>
        <p:txBody>
          <a:bodyPr/>
          <a:lstStyle/>
          <a:p>
            <a:r>
              <a:rPr lang="fr-FR" sz="1400" dirty="0"/>
              <a:t>Aussi notre application permet a l’utilisateur de calculer la var historique du </a:t>
            </a:r>
            <a:r>
              <a:rPr lang="fr-FR" sz="1400" dirty="0" err="1"/>
              <a:t>portfeuille</a:t>
            </a:r>
            <a:r>
              <a:rPr lang="fr-FR" sz="1400" dirty="0"/>
              <a:t> en cliquant sur le bouton «  calcul var historique a l’aide de la formule suivante : </a:t>
            </a: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endParaRPr lang="fr-TN" sz="1400" dirty="0"/>
          </a:p>
        </p:txBody>
      </p:sp>
      <p:pic>
        <p:nvPicPr>
          <p:cNvPr id="4" name="Image 3">
            <a:extLst>
              <a:ext uri="{FF2B5EF4-FFF2-40B4-BE49-F238E27FC236}">
                <a16:creationId xmlns:a16="http://schemas.microsoft.com/office/drawing/2014/main" id="{9A4C57FE-5464-478C-AF78-69F3A4580E75}"/>
              </a:ext>
            </a:extLst>
          </p:cNvPr>
          <p:cNvPicPr>
            <a:picLocks noChangeAspect="1"/>
          </p:cNvPicPr>
          <p:nvPr/>
        </p:nvPicPr>
        <p:blipFill>
          <a:blip r:embed="rId2"/>
          <a:stretch>
            <a:fillRect/>
          </a:stretch>
        </p:blipFill>
        <p:spPr>
          <a:xfrm>
            <a:off x="2800786" y="1082185"/>
            <a:ext cx="4237087" cy="739204"/>
          </a:xfrm>
          <a:prstGeom prst="rect">
            <a:avLst/>
          </a:prstGeom>
        </p:spPr>
      </p:pic>
      <p:pic>
        <p:nvPicPr>
          <p:cNvPr id="6" name="Image 5">
            <a:extLst>
              <a:ext uri="{FF2B5EF4-FFF2-40B4-BE49-F238E27FC236}">
                <a16:creationId xmlns:a16="http://schemas.microsoft.com/office/drawing/2014/main" id="{140035E8-D375-4F37-BCBE-6E4186A1B73D}"/>
              </a:ext>
            </a:extLst>
          </p:cNvPr>
          <p:cNvPicPr>
            <a:picLocks noChangeAspect="1"/>
          </p:cNvPicPr>
          <p:nvPr/>
        </p:nvPicPr>
        <p:blipFill>
          <a:blip r:embed="rId3"/>
          <a:stretch>
            <a:fillRect/>
          </a:stretch>
        </p:blipFill>
        <p:spPr>
          <a:xfrm>
            <a:off x="1718995" y="1955072"/>
            <a:ext cx="6098143" cy="2694900"/>
          </a:xfrm>
          <a:prstGeom prst="rect">
            <a:avLst/>
          </a:prstGeom>
        </p:spPr>
      </p:pic>
    </p:spTree>
    <p:extLst>
      <p:ext uri="{BB962C8B-B14F-4D97-AF65-F5344CB8AC3E}">
        <p14:creationId xmlns:p14="http://schemas.microsoft.com/office/powerpoint/2010/main" val="378232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EE41B8-03C9-4C31-8F7D-751200A1B50F}"/>
              </a:ext>
            </a:extLst>
          </p:cNvPr>
          <p:cNvSpPr>
            <a:spLocks noGrp="1"/>
          </p:cNvSpPr>
          <p:nvPr>
            <p:ph type="ctrTitle"/>
          </p:nvPr>
        </p:nvSpPr>
        <p:spPr>
          <a:xfrm>
            <a:off x="1119963" y="148856"/>
            <a:ext cx="7485321" cy="4550735"/>
          </a:xfrm>
        </p:spPr>
        <p:txBody>
          <a:bodyPr/>
          <a:lstStyle/>
          <a:p>
            <a:pPr algn="l"/>
            <a:r>
              <a:rPr lang="fr-FR" sz="1400" dirty="0"/>
              <a:t>Apres avoir calculer la var de chaque action , il reste que du calculer la var de l’ensemble de </a:t>
            </a:r>
            <a:r>
              <a:rPr lang="fr-FR" sz="1400" dirty="0" err="1"/>
              <a:t>portfeuille</a:t>
            </a:r>
            <a:r>
              <a:rPr lang="fr-FR" sz="1400" dirty="0"/>
              <a:t> :</a:t>
            </a:r>
            <a:br>
              <a:rPr lang="fr-FR" sz="1400" dirty="0"/>
            </a:br>
            <a:r>
              <a:rPr lang="fr-FR" sz="1400" dirty="0"/>
              <a:t>on peut pas en tout simplement faire la somme des var , mais il faut </a:t>
            </a:r>
            <a:r>
              <a:rPr lang="fr-FR" sz="1400" dirty="0" err="1"/>
              <a:t>ppliquer</a:t>
            </a:r>
            <a:r>
              <a:rPr lang="fr-FR" sz="1400" dirty="0"/>
              <a:t> la formule suivante :</a:t>
            </a:r>
            <a:br>
              <a:rPr lang="fr-FR" sz="1400" dirty="0"/>
            </a:br>
            <a:br>
              <a:rPr lang="fr-FR" sz="1400" dirty="0"/>
            </a:br>
            <a:br>
              <a:rPr lang="fr-FR" sz="1400" dirty="0"/>
            </a:br>
            <a:br>
              <a:rPr lang="fr-FR" sz="1400" dirty="0"/>
            </a:br>
            <a:br>
              <a:rPr lang="fr-FR" sz="1400" dirty="0"/>
            </a:br>
            <a:br>
              <a:rPr lang="fr-FR" sz="1400" dirty="0"/>
            </a:br>
            <a:br>
              <a:rPr lang="fr-FR" sz="1400" dirty="0"/>
            </a:br>
            <a:br>
              <a:rPr lang="fr-FR" sz="1400" dirty="0"/>
            </a:br>
            <a:r>
              <a:rPr lang="fr-FR" sz="1400" dirty="0"/>
              <a:t>il faut calculer le produit matricielle de la matrice de var de </a:t>
            </a:r>
            <a:r>
              <a:rPr lang="fr-FR" sz="1400" dirty="0" err="1"/>
              <a:t>portfeuile</a:t>
            </a:r>
            <a:r>
              <a:rPr lang="fr-FR" sz="1400" dirty="0"/>
              <a:t> * Matrice de </a:t>
            </a:r>
            <a:r>
              <a:rPr lang="fr-FR" sz="1400" dirty="0" err="1"/>
              <a:t>correlation</a:t>
            </a:r>
            <a:br>
              <a:rPr lang="fr-FR" sz="1400" dirty="0"/>
            </a:br>
            <a:r>
              <a:rPr lang="fr-FR" sz="1400" dirty="0"/>
              <a:t>Donc il est </a:t>
            </a:r>
            <a:r>
              <a:rPr lang="fr-FR" sz="1400" dirty="0" err="1"/>
              <a:t>necessaire</a:t>
            </a:r>
            <a:r>
              <a:rPr lang="fr-FR" sz="1400" dirty="0"/>
              <a:t> de calculer la matrice de </a:t>
            </a:r>
            <a:r>
              <a:rPr lang="fr-FR" sz="1400" dirty="0" err="1"/>
              <a:t>correlation</a:t>
            </a:r>
            <a:r>
              <a:rPr lang="fr-FR" sz="1400" dirty="0"/>
              <a:t> avec le fameux outils de </a:t>
            </a:r>
            <a:r>
              <a:rPr lang="fr-FR" sz="1400" dirty="0" err="1"/>
              <a:t>excel</a:t>
            </a:r>
            <a:r>
              <a:rPr lang="fr-FR" sz="1400" dirty="0"/>
              <a:t> </a:t>
            </a:r>
            <a:br>
              <a:rPr lang="fr-FR" sz="1400" dirty="0"/>
            </a:br>
            <a:br>
              <a:rPr lang="fr-FR" sz="1400" dirty="0"/>
            </a:br>
            <a:endParaRPr lang="fr-TN" sz="1400" dirty="0"/>
          </a:p>
        </p:txBody>
      </p:sp>
      <p:pic>
        <p:nvPicPr>
          <p:cNvPr id="4" name="Image 3">
            <a:extLst>
              <a:ext uri="{FF2B5EF4-FFF2-40B4-BE49-F238E27FC236}">
                <a16:creationId xmlns:a16="http://schemas.microsoft.com/office/drawing/2014/main" id="{159AE8A5-D0C6-43A1-8690-4231E242328F}"/>
              </a:ext>
            </a:extLst>
          </p:cNvPr>
          <p:cNvPicPr>
            <a:picLocks noChangeAspect="1"/>
          </p:cNvPicPr>
          <p:nvPr/>
        </p:nvPicPr>
        <p:blipFill>
          <a:blip r:embed="rId2"/>
          <a:stretch>
            <a:fillRect/>
          </a:stretch>
        </p:blipFill>
        <p:spPr>
          <a:xfrm>
            <a:off x="2340524" y="2547744"/>
            <a:ext cx="3968128" cy="1025886"/>
          </a:xfrm>
          <a:prstGeom prst="rect">
            <a:avLst/>
          </a:prstGeom>
        </p:spPr>
      </p:pic>
    </p:spTree>
    <p:extLst>
      <p:ext uri="{BB962C8B-B14F-4D97-AF65-F5344CB8AC3E}">
        <p14:creationId xmlns:p14="http://schemas.microsoft.com/office/powerpoint/2010/main" val="120065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48D68-FDD0-47F5-B46D-F98C502ACE0B}"/>
              </a:ext>
            </a:extLst>
          </p:cNvPr>
          <p:cNvSpPr>
            <a:spLocks noGrp="1"/>
          </p:cNvSpPr>
          <p:nvPr>
            <p:ph type="ctrTitle"/>
          </p:nvPr>
        </p:nvSpPr>
        <p:spPr>
          <a:xfrm>
            <a:off x="1795511" y="354419"/>
            <a:ext cx="6427001" cy="4465674"/>
          </a:xfrm>
        </p:spPr>
        <p:txBody>
          <a:bodyPr/>
          <a:lstStyle/>
          <a:p>
            <a:endParaRPr lang="fr-TN" dirty="0"/>
          </a:p>
        </p:txBody>
      </p:sp>
      <p:pic>
        <p:nvPicPr>
          <p:cNvPr id="4" name="Image 3">
            <a:extLst>
              <a:ext uri="{FF2B5EF4-FFF2-40B4-BE49-F238E27FC236}">
                <a16:creationId xmlns:a16="http://schemas.microsoft.com/office/drawing/2014/main" id="{843CD92C-8450-4BBA-81AA-AACFE28FB9A4}"/>
              </a:ext>
            </a:extLst>
          </p:cNvPr>
          <p:cNvPicPr>
            <a:picLocks noChangeAspect="1"/>
          </p:cNvPicPr>
          <p:nvPr/>
        </p:nvPicPr>
        <p:blipFill>
          <a:blip r:embed="rId2"/>
          <a:stretch>
            <a:fillRect/>
          </a:stretch>
        </p:blipFill>
        <p:spPr>
          <a:xfrm>
            <a:off x="2964572" y="375684"/>
            <a:ext cx="4364805" cy="2631935"/>
          </a:xfrm>
          <a:prstGeom prst="rect">
            <a:avLst/>
          </a:prstGeom>
        </p:spPr>
      </p:pic>
      <p:pic>
        <p:nvPicPr>
          <p:cNvPr id="6" name="Image 5">
            <a:extLst>
              <a:ext uri="{FF2B5EF4-FFF2-40B4-BE49-F238E27FC236}">
                <a16:creationId xmlns:a16="http://schemas.microsoft.com/office/drawing/2014/main" id="{751BEAC0-B241-4062-ACAB-2F32172C7BD5}"/>
              </a:ext>
            </a:extLst>
          </p:cNvPr>
          <p:cNvPicPr>
            <a:picLocks noChangeAspect="1"/>
          </p:cNvPicPr>
          <p:nvPr/>
        </p:nvPicPr>
        <p:blipFill>
          <a:blip r:embed="rId3"/>
          <a:stretch>
            <a:fillRect/>
          </a:stretch>
        </p:blipFill>
        <p:spPr>
          <a:xfrm>
            <a:off x="1849105" y="2686493"/>
            <a:ext cx="2504908" cy="2544726"/>
          </a:xfrm>
          <a:prstGeom prst="rect">
            <a:avLst/>
          </a:prstGeom>
        </p:spPr>
      </p:pic>
      <p:pic>
        <p:nvPicPr>
          <p:cNvPr id="8" name="Image 7">
            <a:extLst>
              <a:ext uri="{FF2B5EF4-FFF2-40B4-BE49-F238E27FC236}">
                <a16:creationId xmlns:a16="http://schemas.microsoft.com/office/drawing/2014/main" id="{FE2BDC98-80E2-4544-9560-E9B4FF3B6522}"/>
              </a:ext>
            </a:extLst>
          </p:cNvPr>
          <p:cNvPicPr>
            <a:picLocks noChangeAspect="1"/>
          </p:cNvPicPr>
          <p:nvPr/>
        </p:nvPicPr>
        <p:blipFill>
          <a:blip r:embed="rId4"/>
          <a:stretch>
            <a:fillRect/>
          </a:stretch>
        </p:blipFill>
        <p:spPr>
          <a:xfrm>
            <a:off x="5291240" y="3205983"/>
            <a:ext cx="2683178" cy="1677771"/>
          </a:xfrm>
          <a:prstGeom prst="rect">
            <a:avLst/>
          </a:prstGeom>
        </p:spPr>
      </p:pic>
    </p:spTree>
    <p:extLst>
      <p:ext uri="{BB962C8B-B14F-4D97-AF65-F5344CB8AC3E}">
        <p14:creationId xmlns:p14="http://schemas.microsoft.com/office/powerpoint/2010/main" val="3426636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7"/>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Conclusion</a:t>
            </a:r>
            <a:endParaRPr dirty="0"/>
          </a:p>
        </p:txBody>
      </p:sp>
      <p:sp>
        <p:nvSpPr>
          <p:cNvPr id="5" name="ZoneTexte 4">
            <a:extLst>
              <a:ext uri="{FF2B5EF4-FFF2-40B4-BE49-F238E27FC236}">
                <a16:creationId xmlns:a16="http://schemas.microsoft.com/office/drawing/2014/main" id="{71F51C52-A243-449F-9573-36EFB36C5C04}"/>
              </a:ext>
            </a:extLst>
          </p:cNvPr>
          <p:cNvSpPr txBox="1"/>
          <p:nvPr/>
        </p:nvSpPr>
        <p:spPr>
          <a:xfrm>
            <a:off x="85061" y="545805"/>
            <a:ext cx="5032744" cy="4401205"/>
          </a:xfrm>
          <a:prstGeom prst="rect">
            <a:avLst/>
          </a:prstGeom>
          <a:noFill/>
        </p:spPr>
        <p:txBody>
          <a:bodyPr wrap="square">
            <a:spAutoFit/>
          </a:bodyPr>
          <a:lstStyle/>
          <a:p>
            <a:r>
              <a:rPr lang="fr-FR" b="1" dirty="0"/>
              <a:t>La Value at Risk est un outil très puissant et incontournable. Malgré la difficulté d’appréhension de cet indicateur, il représente cependant une excellente approximation d’un risque de perte sur un horizon temps. Pour qu’une analyse de risque soit complète et pertinente, il faut associer à la </a:t>
            </a:r>
            <a:r>
              <a:rPr lang="fr-FR" b="1" dirty="0" err="1"/>
              <a:t>VaR</a:t>
            </a:r>
            <a:r>
              <a:rPr lang="fr-FR" b="1" dirty="0"/>
              <a:t> d’autres indicateurs de risques (cf. annexe 2). Chaque indicateur représente une partie du risque global. On peut également comparer seulement deux ou trois indicateurs afin d’obtenir une certaine approximation du risque. L’important réside dans le fait de ne pas s’appuyer sur une seule information. </a:t>
            </a:r>
          </a:p>
          <a:p>
            <a:endParaRPr lang="fr-FR" b="1" dirty="0"/>
          </a:p>
          <a:p>
            <a:r>
              <a:rPr lang="fr-FR" b="1" dirty="0"/>
              <a:t>La </a:t>
            </a:r>
            <a:r>
              <a:rPr lang="fr-FR" b="1" dirty="0" err="1"/>
              <a:t>VaR</a:t>
            </a:r>
            <a:r>
              <a:rPr lang="fr-FR" b="1" dirty="0"/>
              <a:t> possède un certain nombre de limites. La principale réside dans le fait qu’elle ne peut pas prédire les événements extrêmes comme les crises boursières. Mais nous ne pouvons pas reprocher à la </a:t>
            </a:r>
            <a:r>
              <a:rPr lang="fr-FR" b="1" dirty="0" err="1"/>
              <a:t>VaR</a:t>
            </a:r>
            <a:r>
              <a:rPr lang="fr-FR" b="1" dirty="0"/>
              <a:t> son inefficacité en période de crise. C’est un problème global dans la gestion du risque. Aucun outil de gestion ne peut prédire ce type de catastrophe financière. </a:t>
            </a:r>
            <a:endParaRPr lang="fr-TN"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3120E-46CA-4697-9369-3664769F5C57}"/>
              </a:ext>
            </a:extLst>
          </p:cNvPr>
          <p:cNvSpPr>
            <a:spLocks noGrp="1"/>
          </p:cNvSpPr>
          <p:nvPr>
            <p:ph type="ctrTitle"/>
          </p:nvPr>
        </p:nvSpPr>
        <p:spPr>
          <a:xfrm>
            <a:off x="1795511" y="-226828"/>
            <a:ext cx="6462441" cy="5280837"/>
          </a:xfrm>
        </p:spPr>
        <p:txBody>
          <a:bodyPr/>
          <a:lstStyle/>
          <a:p>
            <a:r>
              <a:rPr lang="fr-FR" sz="1400" dirty="0"/>
              <a:t>L’avenir de la </a:t>
            </a:r>
            <a:r>
              <a:rPr lang="fr-FR" sz="1400" dirty="0" err="1"/>
              <a:t>VaR</a:t>
            </a:r>
            <a:r>
              <a:rPr lang="fr-FR" sz="1400" dirty="0"/>
              <a:t> est encore flou, mais nous pouvons imaginer que cet outil va rester une référence dans la gestion du risque, encore durant plusieurs années. En effet, il n’existe aucun modèle d’analyse de risque qui est capable de supplanter la Value at Risk à l’heure actuelle. Les stress tests et les back tests représentent déjà une grande évolution garantissant une certaine robustesse aux résultats et qui éliminant certains problèmes liés aux limites. Des recherches académiques et scientifiques sont en marches afin de développer des modèles alternatifs pouvant éliminer les limites actuelles de la </a:t>
            </a:r>
            <a:r>
              <a:rPr lang="fr-FR" sz="1400" dirty="0" err="1"/>
              <a:t>VaR.</a:t>
            </a:r>
            <a:r>
              <a:rPr lang="fr-FR" sz="1400" dirty="0"/>
              <a:t> je peux donc affirmer que la réponse est non, la Value at Risk n’est pas un outil de gestion de risque discutable. Il est vrai qu’elle présente de nombreuses limites, dont certaines sont considérablement contraignantes. Toutefois, ces limites se retrouvent dans tous les indicateurs. La </a:t>
            </a:r>
            <a:r>
              <a:rPr lang="fr-FR" sz="1400" dirty="0" err="1"/>
              <a:t>VaR</a:t>
            </a:r>
            <a:r>
              <a:rPr lang="fr-FR" sz="1400" dirty="0"/>
              <a:t> reste malgré tout un outil de référence qui donne une très bonne appréhension du risque à un gestionnaire. C’est à lui d’utiliser cette information, de la placer dans son La Value at Risk, un outil de gestion du risque discutable ? . J’espère que ce </a:t>
            </a:r>
            <a:r>
              <a:rPr lang="fr-FR" sz="1400"/>
              <a:t>travail  </a:t>
            </a:r>
            <a:r>
              <a:rPr lang="fr-FR" sz="1400" dirty="0"/>
              <a:t>répond aux problématiques soulevées. Dans tous les cas il m’a permis de découvrir et de maîtriser un outil de gestion de risque largement utilisé qui me sera utile dans mon avenir professionnel</a:t>
            </a:r>
            <a:br>
              <a:rPr lang="fr-FR" sz="1400" dirty="0"/>
            </a:br>
            <a:br>
              <a:rPr lang="fr-FR" sz="1400" dirty="0"/>
            </a:br>
            <a:br>
              <a:rPr lang="fr-FR" sz="1400" dirty="0"/>
            </a:br>
            <a:br>
              <a:rPr lang="fr-FR" sz="1400" dirty="0"/>
            </a:br>
            <a:br>
              <a:rPr lang="fr-FR" sz="1400" dirty="0"/>
            </a:br>
            <a:endParaRPr lang="fr-TN" sz="1400" dirty="0"/>
          </a:p>
        </p:txBody>
      </p:sp>
    </p:spTree>
    <p:extLst>
      <p:ext uri="{BB962C8B-B14F-4D97-AF65-F5344CB8AC3E}">
        <p14:creationId xmlns:p14="http://schemas.microsoft.com/office/powerpoint/2010/main" val="4277615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6"/>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Merci pour votre attention !</a:t>
            </a:r>
            <a:endParaRPr dirty="0"/>
          </a:p>
        </p:txBody>
      </p:sp>
      <p:grpSp>
        <p:nvGrpSpPr>
          <p:cNvPr id="3" name="Google Shape;5573;p37">
            <a:extLst>
              <a:ext uri="{FF2B5EF4-FFF2-40B4-BE49-F238E27FC236}">
                <a16:creationId xmlns:a16="http://schemas.microsoft.com/office/drawing/2014/main" id="{2210233B-ACF8-47DD-B214-006FEDED3F39}"/>
              </a:ext>
            </a:extLst>
          </p:cNvPr>
          <p:cNvGrpSpPr/>
          <p:nvPr/>
        </p:nvGrpSpPr>
        <p:grpSpPr>
          <a:xfrm>
            <a:off x="4258586" y="3598052"/>
            <a:ext cx="626827" cy="545774"/>
            <a:chOff x="5651375" y="3806450"/>
            <a:chExt cx="481825" cy="481825"/>
          </a:xfrm>
          <a:solidFill>
            <a:srgbClr val="FFC000"/>
          </a:solidFill>
        </p:grpSpPr>
        <p:sp>
          <p:nvSpPr>
            <p:cNvPr id="4" name="Google Shape;5574;p37">
              <a:extLst>
                <a:ext uri="{FF2B5EF4-FFF2-40B4-BE49-F238E27FC236}">
                  <a16:creationId xmlns:a16="http://schemas.microsoft.com/office/drawing/2014/main" id="{10EF0D5A-3710-4672-9DA9-38D91A5BA35A}"/>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5575;p37">
              <a:extLst>
                <a:ext uri="{FF2B5EF4-FFF2-40B4-BE49-F238E27FC236}">
                  <a16:creationId xmlns:a16="http://schemas.microsoft.com/office/drawing/2014/main" id="{FAB4B496-8F19-4840-9578-7C0C89692E2D}"/>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grpFill/>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5576;p37">
              <a:extLst>
                <a:ext uri="{FF2B5EF4-FFF2-40B4-BE49-F238E27FC236}">
                  <a16:creationId xmlns:a16="http://schemas.microsoft.com/office/drawing/2014/main" id="{90938054-C138-4781-A630-AC4C5636B3A9}"/>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grpFill/>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577;p37">
              <a:extLst>
                <a:ext uri="{FF2B5EF4-FFF2-40B4-BE49-F238E27FC236}">
                  <a16:creationId xmlns:a16="http://schemas.microsoft.com/office/drawing/2014/main" id="{ABA1E04B-E281-4F12-8219-A45BD0D0227F}"/>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Introduction</a:t>
            </a:r>
            <a:endParaRPr dirty="0"/>
          </a:p>
        </p:txBody>
      </p:sp>
      <p:pic>
        <p:nvPicPr>
          <p:cNvPr id="3" name="Image 2">
            <a:extLst>
              <a:ext uri="{FF2B5EF4-FFF2-40B4-BE49-F238E27FC236}">
                <a16:creationId xmlns:a16="http://schemas.microsoft.com/office/drawing/2014/main" id="{03A89CD0-E0AF-4A7E-8BB2-7949A103F4BE}"/>
              </a:ext>
            </a:extLst>
          </p:cNvPr>
          <p:cNvPicPr>
            <a:picLocks noChangeAspect="1"/>
          </p:cNvPicPr>
          <p:nvPr/>
        </p:nvPicPr>
        <p:blipFill>
          <a:blip r:embed="rId3"/>
          <a:stretch>
            <a:fillRect/>
          </a:stretch>
        </p:blipFill>
        <p:spPr>
          <a:xfrm>
            <a:off x="575808" y="2783340"/>
            <a:ext cx="3806271" cy="15419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6"/>
          <p:cNvSpPr txBox="1">
            <a:spLocks noGrp="1"/>
          </p:cNvSpPr>
          <p:nvPr>
            <p:ph type="ctrTitle"/>
          </p:nvPr>
        </p:nvSpPr>
        <p:spPr>
          <a:xfrm>
            <a:off x="820727" y="-198474"/>
            <a:ext cx="6967016" cy="33811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000" dirty="0"/>
              <a:t>La gestion du risque est une procédure qui vise à connaître et à maîtriser le risque inhérent à l’activité d’une entreprise. Un gestionnaire de risque a comme objectif de connaître et gérer un risque futur. Aujourd’hui, la gestion des risques est une activité incontournable des entreprises et particulièrement dans le domaine bancaire et des institutions financières. Ces secteurs sont les piliers de toute l’économie. C’est la raison pour laquelle ces procédures de gestion de risques se doivent être parfaitement maitrisées. D’ailleurs des organismes internationaux et nationaux ont pour but de surveiller et de contrôler la gestion du risque au sein des établissements bancaires. </a:t>
            </a:r>
            <a:endParaRPr sz="2000" dirty="0"/>
          </a:p>
        </p:txBody>
      </p:sp>
      <p:grpSp>
        <p:nvGrpSpPr>
          <p:cNvPr id="33" name="Google Shape;5778;p38">
            <a:extLst>
              <a:ext uri="{FF2B5EF4-FFF2-40B4-BE49-F238E27FC236}">
                <a16:creationId xmlns:a16="http://schemas.microsoft.com/office/drawing/2014/main" id="{606539E5-35D7-461E-9BEF-74490FC1345E}"/>
              </a:ext>
            </a:extLst>
          </p:cNvPr>
          <p:cNvGrpSpPr/>
          <p:nvPr/>
        </p:nvGrpSpPr>
        <p:grpSpPr>
          <a:xfrm rot="5051689">
            <a:off x="7940252" y="539546"/>
            <a:ext cx="375465" cy="371814"/>
            <a:chOff x="-37385100" y="3949908"/>
            <a:chExt cx="321350" cy="318225"/>
          </a:xfrm>
        </p:grpSpPr>
        <p:sp>
          <p:nvSpPr>
            <p:cNvPr id="34" name="Google Shape;5779;p38">
              <a:extLst>
                <a:ext uri="{FF2B5EF4-FFF2-40B4-BE49-F238E27FC236}">
                  <a16:creationId xmlns:a16="http://schemas.microsoft.com/office/drawing/2014/main" id="{EC7C528F-C1BE-403E-9E3E-39A6681058BA}"/>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780;p38">
              <a:extLst>
                <a:ext uri="{FF2B5EF4-FFF2-40B4-BE49-F238E27FC236}">
                  <a16:creationId xmlns:a16="http://schemas.microsoft.com/office/drawing/2014/main" id="{AAB862CA-27C1-4458-AE31-83FC8C39C469}"/>
                </a:ext>
              </a:extLst>
            </p:cNvPr>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256;p22">
            <a:extLst>
              <a:ext uri="{FF2B5EF4-FFF2-40B4-BE49-F238E27FC236}">
                <a16:creationId xmlns:a16="http://schemas.microsoft.com/office/drawing/2014/main" id="{CA081304-6A14-4F39-9BB4-D6D314108D35}"/>
              </a:ext>
            </a:extLst>
          </p:cNvPr>
          <p:cNvSpPr txBox="1">
            <a:spLocks/>
          </p:cNvSpPr>
          <p:nvPr/>
        </p:nvSpPr>
        <p:spPr>
          <a:xfrm>
            <a:off x="1067100" y="2663880"/>
            <a:ext cx="2977800" cy="321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dirty="0"/>
          </a:p>
        </p:txBody>
      </p:sp>
      <p:sp>
        <p:nvSpPr>
          <p:cNvPr id="38" name="Google Shape;258;p22">
            <a:extLst>
              <a:ext uri="{FF2B5EF4-FFF2-40B4-BE49-F238E27FC236}">
                <a16:creationId xmlns:a16="http://schemas.microsoft.com/office/drawing/2014/main" id="{BED0AF8A-CF02-47ED-8EDA-2637BDAFCD5F}"/>
              </a:ext>
            </a:extLst>
          </p:cNvPr>
          <p:cNvSpPr txBox="1">
            <a:spLocks/>
          </p:cNvSpPr>
          <p:nvPr/>
        </p:nvSpPr>
        <p:spPr>
          <a:xfrm>
            <a:off x="4224149" y="2663880"/>
            <a:ext cx="2977800" cy="321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7"/>
          <p:cNvSpPr txBox="1">
            <a:spLocks noGrp="1"/>
          </p:cNvSpPr>
          <p:nvPr>
            <p:ph type="ctrTitle"/>
          </p:nvPr>
        </p:nvSpPr>
        <p:spPr>
          <a:xfrm flipH="1">
            <a:off x="664248" y="170121"/>
            <a:ext cx="7971751" cy="42422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400" dirty="0"/>
              <a:t> </a:t>
            </a:r>
          </a:p>
        </p:txBody>
      </p:sp>
      <p:sp>
        <p:nvSpPr>
          <p:cNvPr id="8" name="ZoneTexte 7">
            <a:extLst>
              <a:ext uri="{FF2B5EF4-FFF2-40B4-BE49-F238E27FC236}">
                <a16:creationId xmlns:a16="http://schemas.microsoft.com/office/drawing/2014/main" id="{264C900D-2979-4A63-ACC2-7B499108B08D}"/>
              </a:ext>
            </a:extLst>
          </p:cNvPr>
          <p:cNvSpPr txBox="1"/>
          <p:nvPr/>
        </p:nvSpPr>
        <p:spPr>
          <a:xfrm>
            <a:off x="2304535" y="1659466"/>
            <a:ext cx="4609070" cy="461665"/>
          </a:xfrm>
          <a:prstGeom prst="rect">
            <a:avLst/>
          </a:prstGeom>
          <a:noFill/>
        </p:spPr>
        <p:txBody>
          <a:bodyPr wrap="square">
            <a:spAutoFit/>
          </a:bodyPr>
          <a:lstStyle/>
          <a:p>
            <a:pPr marL="0" lvl="0" indent="0" algn="l" rtl="0">
              <a:spcBef>
                <a:spcPts val="0"/>
              </a:spcBef>
              <a:spcAft>
                <a:spcPts val="0"/>
              </a:spcAft>
              <a:buNone/>
            </a:pPr>
            <a:r>
              <a:rPr lang="fr-FR" sz="2400" b="1" u="sng" dirty="0">
                <a:solidFill>
                  <a:schemeClr val="bg1"/>
                </a:solidFill>
              </a:rPr>
              <a:t>Présentation du problème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flipH="1">
            <a:off x="1410583" y="191387"/>
            <a:ext cx="6939518" cy="4125432"/>
          </a:xfrm>
        </p:spPr>
        <p:txBody>
          <a:bodyPr/>
          <a:lstStyle/>
          <a:p>
            <a:r>
              <a:rPr lang="fr-FR" sz="2000" dirty="0"/>
              <a:t>La Value at Risk (</a:t>
            </a:r>
            <a:r>
              <a:rPr lang="fr-FR" sz="2000" dirty="0" err="1"/>
              <a:t>VaR</a:t>
            </a:r>
            <a:r>
              <a:rPr lang="fr-FR" sz="2000" dirty="0"/>
              <a:t>) est un outil de gestion de risque utilisé dans la majeure partie des institutions financières. Cet instrument basé sur des méthodes mathématiques et statistiques permet de calculer une perte potentielle d’une position ou d’un portefeuille. La problématique réside en premier lieu dans son utilisation et dans son interprétation qui nécessitent une vulgarisation. La seconde problématique se situe au niveau des limites qui l’animent. Dans ce travail, je vais tenter de présenter une réponse à chacun de ces problèmes. De manière synthétique, la </a:t>
            </a:r>
            <a:r>
              <a:rPr lang="fr-FR" sz="2000" dirty="0" err="1"/>
              <a:t>VaR</a:t>
            </a:r>
            <a:r>
              <a:rPr lang="fr-FR" sz="2000" dirty="0"/>
              <a:t> se base sur plusieurs méthodes de calculs afin de déterminer une perte potentielle sur un horizon temps donné. </a:t>
            </a:r>
            <a:endParaRPr lang="fr-FR" sz="2000" dirty="0">
              <a:solidFill>
                <a:schemeClr val="accent2"/>
              </a:solidFill>
            </a:endParaRPr>
          </a:p>
        </p:txBody>
      </p:sp>
      <p:sp>
        <p:nvSpPr>
          <p:cNvPr id="7" name="Titre 1"/>
          <p:cNvSpPr txBox="1">
            <a:spLocks/>
          </p:cNvSpPr>
          <p:nvPr/>
        </p:nvSpPr>
        <p:spPr>
          <a:xfrm flipH="1">
            <a:off x="8619459" y="346861"/>
            <a:ext cx="72605" cy="78441"/>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434343"/>
              </a:buClr>
              <a:buSzPts val="3000"/>
              <a:buFont typeface="Barlow Condensed SemiBold"/>
              <a:buNone/>
              <a:tabLst/>
              <a:defRPr/>
            </a:pPr>
            <a:endParaRPr kumimoji="0" lang="fr-FR" sz="3000" b="0" i="0" u="none" strike="noStrike" kern="0" cap="none" spc="0" normalizeH="0" baseline="0" noProof="0" dirty="0">
              <a:ln>
                <a:noFill/>
              </a:ln>
              <a:solidFill>
                <a:schemeClr val="accent2"/>
              </a:solidFill>
              <a:effectLst/>
              <a:uLnTx/>
              <a:uFillTx/>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221854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Présentation de la solution technique</a:t>
            </a:r>
            <a:br>
              <a:rPr lang="fr-FR" dirty="0"/>
            </a:br>
            <a:endParaRPr lang="fr-FR" dirty="0"/>
          </a:p>
        </p:txBody>
      </p:sp>
    </p:spTree>
    <p:extLst>
      <p:ext uri="{BB962C8B-B14F-4D97-AF65-F5344CB8AC3E}">
        <p14:creationId xmlns:p14="http://schemas.microsoft.com/office/powerpoint/2010/main" val="397026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38665" y="296562"/>
            <a:ext cx="8371703" cy="4124206"/>
          </a:xfrm>
          <a:prstGeom prst="rect">
            <a:avLst/>
          </a:prstGeom>
          <a:noFill/>
        </p:spPr>
        <p:txBody>
          <a:bodyPr wrap="square" rtlCol="0">
            <a:spAutoFit/>
          </a:bodyPr>
          <a:lstStyle/>
          <a:p>
            <a:r>
              <a:rPr lang="fr-F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Afin de répondre en partie à cette problématique,  j’ai choisi de travailler sur   la Value at Risk(</a:t>
            </a:r>
            <a:r>
              <a:rPr lang="fr-FR" sz="18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VaR</a:t>
            </a:r>
            <a:r>
              <a:rPr lang="fr-F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un indicateur de risque largement répondu</a:t>
            </a:r>
            <a:br>
              <a:rPr lang="fr-F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fr-F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 Value at Risk est une méthode qui permet de matérialiser le risque de perte d’une position ou de l’ensemble d’un portefeuille, en un seul montant. La compréhension de ce concept n’est pas évidente. Il existe actuellement plusieurs ouvrages qui traitent de la </a:t>
            </a:r>
            <a:r>
              <a:rPr lang="fr-FR" sz="18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VaR</a:t>
            </a:r>
            <a:r>
              <a:rPr lang="fr-F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mais ils sont généralement adressés à un publique spécifique qui possède des connaissances scientifiques. C’est la raison pour laquelle j’ai </a:t>
            </a:r>
            <a:r>
              <a:rPr lang="fr-FR" sz="18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developper</a:t>
            </a:r>
            <a:r>
              <a:rPr lang="fr-F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une application qui  permettra à un individu lambda de s’informer sur la </a:t>
            </a:r>
            <a:r>
              <a:rPr lang="fr-FR" sz="18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VaR</a:t>
            </a:r>
            <a:r>
              <a:rPr lang="fr-F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sans pour autant posséder des connaissances techniques. Cet indicateur de risque possède des spécificités aux niveaux de son fonctionnement, de ses méthodes de calculs et de ses limites. Ce travail va simplifier l’ensemble de ces caractéristiques.</a:t>
            </a:r>
            <a:endParaRPr lang="fr-TN"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FR" b="1" dirty="0"/>
          </a:p>
          <a:p>
            <a:endParaRPr lang="fr-FR" b="1" dirty="0"/>
          </a:p>
        </p:txBody>
      </p:sp>
    </p:spTree>
    <p:extLst>
      <p:ext uri="{BB962C8B-B14F-4D97-AF65-F5344CB8AC3E}">
        <p14:creationId xmlns:p14="http://schemas.microsoft.com/office/powerpoint/2010/main" val="156220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0B886-78D8-422A-889E-FCAD25A35FCC}"/>
              </a:ext>
            </a:extLst>
          </p:cNvPr>
          <p:cNvSpPr>
            <a:spLocks noGrp="1"/>
          </p:cNvSpPr>
          <p:nvPr>
            <p:ph type="ctrTitle"/>
          </p:nvPr>
        </p:nvSpPr>
        <p:spPr>
          <a:xfrm flipH="1">
            <a:off x="770700" y="468449"/>
            <a:ext cx="8095500" cy="3784574"/>
          </a:xfrm>
        </p:spPr>
        <p:txBody>
          <a:bodyPr/>
          <a:lstStyle/>
          <a:p>
            <a:r>
              <a:rPr lang="fr-FR" dirty="0"/>
              <a:t>Notre solution : Application de calcul de Var d’un </a:t>
            </a:r>
            <a:r>
              <a:rPr lang="fr-FR" dirty="0" err="1"/>
              <a:t>portfeuille</a:t>
            </a:r>
            <a:endParaRPr lang="fr-TN" dirty="0"/>
          </a:p>
        </p:txBody>
      </p:sp>
      <p:pic>
        <p:nvPicPr>
          <p:cNvPr id="4" name="Image 3">
            <a:extLst>
              <a:ext uri="{FF2B5EF4-FFF2-40B4-BE49-F238E27FC236}">
                <a16:creationId xmlns:a16="http://schemas.microsoft.com/office/drawing/2014/main" id="{EFB0555D-D704-4082-87BD-6385A27DA39C}"/>
              </a:ext>
            </a:extLst>
          </p:cNvPr>
          <p:cNvPicPr>
            <a:picLocks noChangeAspect="1"/>
          </p:cNvPicPr>
          <p:nvPr/>
        </p:nvPicPr>
        <p:blipFill>
          <a:blip r:embed="rId2"/>
          <a:stretch>
            <a:fillRect/>
          </a:stretch>
        </p:blipFill>
        <p:spPr>
          <a:xfrm>
            <a:off x="930163" y="741405"/>
            <a:ext cx="3154239" cy="2483708"/>
          </a:xfrm>
          <a:prstGeom prst="rect">
            <a:avLst/>
          </a:prstGeom>
        </p:spPr>
      </p:pic>
      <p:pic>
        <p:nvPicPr>
          <p:cNvPr id="6" name="Image 5">
            <a:extLst>
              <a:ext uri="{FF2B5EF4-FFF2-40B4-BE49-F238E27FC236}">
                <a16:creationId xmlns:a16="http://schemas.microsoft.com/office/drawing/2014/main" id="{CCFCD26C-545E-4939-972C-8F4BA58CE266}"/>
              </a:ext>
            </a:extLst>
          </p:cNvPr>
          <p:cNvPicPr>
            <a:picLocks noChangeAspect="1"/>
          </p:cNvPicPr>
          <p:nvPr/>
        </p:nvPicPr>
        <p:blipFill>
          <a:blip r:embed="rId3"/>
          <a:stretch>
            <a:fillRect/>
          </a:stretch>
        </p:blipFill>
        <p:spPr>
          <a:xfrm>
            <a:off x="4801998" y="601294"/>
            <a:ext cx="3619131" cy="2512216"/>
          </a:xfrm>
          <a:prstGeom prst="rect">
            <a:avLst/>
          </a:prstGeom>
        </p:spPr>
      </p:pic>
    </p:spTree>
    <p:extLst>
      <p:ext uri="{BB962C8B-B14F-4D97-AF65-F5344CB8AC3E}">
        <p14:creationId xmlns:p14="http://schemas.microsoft.com/office/powerpoint/2010/main" val="2129563301"/>
      </p:ext>
    </p:extLst>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1775</Words>
  <Application>Microsoft Office PowerPoint</Application>
  <PresentationFormat>Affichage à l'écran (16:9)</PresentationFormat>
  <Paragraphs>41</Paragraphs>
  <Slides>26</Slides>
  <Notes>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26</vt:i4>
      </vt:variant>
    </vt:vector>
  </HeadingPairs>
  <TitlesOfParts>
    <vt:vector size="37" baseType="lpstr">
      <vt:lpstr>Calibri</vt:lpstr>
      <vt:lpstr>Barlow Condensed Medium</vt:lpstr>
      <vt:lpstr>Arvo</vt:lpstr>
      <vt:lpstr>Barlow Condensed</vt:lpstr>
      <vt:lpstr>Arial</vt:lpstr>
      <vt:lpstr>Barlow Condensed SemiBold</vt:lpstr>
      <vt:lpstr>Fira Sans Extra Condensed Medium</vt:lpstr>
      <vt:lpstr>Times New Roman</vt:lpstr>
      <vt:lpstr>Andalus</vt:lpstr>
      <vt:lpstr>Calibri Light</vt:lpstr>
      <vt:lpstr>My Creative CV by slidesgo</vt:lpstr>
      <vt:lpstr>Gestion du risque de marché : Value-At-Risk</vt:lpstr>
      <vt:lpstr>Plan</vt:lpstr>
      <vt:lpstr>Introduction</vt:lpstr>
      <vt:lpstr>La gestion du risque est une procédure qui vise à connaître et à maîtriser le risque inhérent à l’activité d’une entreprise. Un gestionnaire de risque a comme objectif de connaître et gérer un risque futur. Aujourd’hui, la gestion des risques est une activité incontournable des entreprises et particulièrement dans le domaine bancaire et des institutions financières. Ces secteurs sont les piliers de toute l’économie. C’est la raison pour laquelle ces procédures de gestion de risques se doivent être parfaitement maitrisées. D’ailleurs des organismes internationaux et nationaux ont pour but de surveiller et de contrôler la gestion du risque au sein des établissements bancaires. </vt:lpstr>
      <vt:lpstr> </vt:lpstr>
      <vt:lpstr>La Value at Risk (VaR) est un outil de gestion de risque utilisé dans la majeure partie des institutions financières. Cet instrument basé sur des méthodes mathématiques et statistiques permet de calculer une perte potentielle d’une position ou d’un portefeuille. La problématique réside en premier lieu dans son utilisation et dans son interprétation qui nécessitent une vulgarisation. La seconde problématique se situe au niveau des limites qui l’animent. Dans ce travail, je vais tenter de présenter une réponse à chacun de ces problèmes. De manière synthétique, la VaR se base sur plusieurs méthodes de calculs afin de déterminer une perte potentielle sur un horizon temps donné. </vt:lpstr>
      <vt:lpstr>Présentation de la solution technique </vt:lpstr>
      <vt:lpstr>Présentation PowerPoint</vt:lpstr>
      <vt:lpstr>Notre solution : Application de calcul de Var d’un portfeuille</vt:lpstr>
      <vt:lpstr>Présentation des outils utilisés </vt:lpstr>
      <vt:lpstr>Les plateformes et les logiciels utilisés : Microsoft Excel : Microsoft Excel est un logiciel tableur de la suite bureautique Microsoft Office développé et distribué par l'éditeur Microsoft. La version la plus récente est Excel 2019. Il est destiné à fonctionner sur les plates-formes Microsoft Windows, Mac OS X, Android ou Linux (moyennant l'utilisation de Wine). Le logiciel Excel intègre des fonctions de calcul numérique, de représentation graphique, d'analyse de données (notamment de tableau croisé dynamique) et de programmation, laquelle utilise les macros écrites dans le langage VBA (Visual Basic for Applications) qui est commun aux autres logiciels de Microsoft Office  </vt:lpstr>
      <vt:lpstr>Visual Basic Application :   Visual Basic for Applications (VBA) est une implémentation de Microsoft Visual Basic qui est intégrée dans toutes les applications de Microsoft Office, EXCEL VBA (Visual Basic pour Application) est un langage de programmation permettant d'utiliser du code Visual Basic pour exécuter les nombreuses fonctionnalités de l'Application EXCEL.                 </vt:lpstr>
      <vt:lpstr>                 Réalisation : il est à mentionner que pour utiliser les fonctionnalités de VBA  il faut :  Activer les parametres des macros dans Excel : Personnaliser Le ruban pour avoir l’icone « developper »                    </vt:lpstr>
      <vt:lpstr>Collecte des données : La 1ère étape consiste à télécharger l’historique des cotations depuis le site de la Bourse des Valeurs Mobilières de Tunis (BVMT) en format fichier text.   importation de l’historique depuis le fichier texte vers Excel (Automatisé) : cette etape consiste à importer le fichier texte en cliquant sur un bouton dans notre application pour inserer le fichier texte telechargé , l’importer et le convertir en fichier excel en ordonnant les colonnes dans un fichier excel ordonné .    pour cela il faut importer la librairie « Microsoft Scripting Runtime » necessaire pour  manipuler des fichier texte depuis VBA :        </vt:lpstr>
      <vt:lpstr>En cliquant sur le bouton Importer histo de notre application , et selectionner l’historique telechargé en  format fichier txt , les données vont etres importés sous format excel !                  </vt:lpstr>
      <vt:lpstr>Une fois l’historique est importé , On constate que les données ne sont pas encore exploitable donc il faut nettoyer les donnés pour qu’on puisse les exploiter donc , on clique sur le boutton Nettoyer ,  la formule suivante nous a aidé a faire le necessaire : (critére 1:les seances , critere 2 : les actions)           et Voila notre historique bien nettoyé en un seul click de bouton !      </vt:lpstr>
      <vt:lpstr>          De meme en cliquant sur le Bouton calcul rendement de notre application , on calcul le rendement de chaque action (on va utiliser le cours ref de chaque action) et on va utiliser la formule suivante : Ln(cours ref d’aujourdhui /cours ref d’hier)          Voici la feuille de rendement :              </vt:lpstr>
      <vt:lpstr>A ce niveau la , l’utilisateur de notre application peut maintenant créer un portfeuil d’action en cliquant sur le bouton « crer portfeuille » cette interface va apparaitre            </vt:lpstr>
      <vt:lpstr>      Il peut donc selectionner l’action qu’il desire ,une boite de dialogue va s’apparaitre en demandant de saisir le montant a investir               Apres il est necessaire de saisir le Niveau de confiance , et l’horizon temporel </vt:lpstr>
      <vt:lpstr>       Maintenant on va s’interresser de calculer la var theorique de chaque action en cliquant sur le bouton « calcul var theorique » a l’aide de la formule : Loi.Normale.inverse.N(1-Niveau de confiance;moyenne(rendement de l’action),EcartType.Pearson(rendement de l’action) )) * montant investi* racine de l’horizon .      </vt:lpstr>
      <vt:lpstr>Aussi notre application permet a l’utilisateur de calculer la var historique du portfeuille en cliquant sur le bouton «  calcul var historique a l’aide de la formule suivante :                   </vt:lpstr>
      <vt:lpstr>Apres avoir calculer la var de chaque action , il reste que du calculer la var de l’ensemble de portfeuille : on peut pas en tout simplement faire la somme des var , mais il faut ppliquer la formule suivante :        il faut calculer le produit matricielle de la matrice de var de portfeuile * Matrice de correlation Donc il est necessaire de calculer la matrice de correlation avec le fameux outils de excel   </vt:lpstr>
      <vt:lpstr>Présentation PowerPoint</vt:lpstr>
      <vt:lpstr>Conclusion</vt:lpstr>
      <vt:lpstr>L’avenir de la VaR est encore flou, mais nous pouvons imaginer que cet outil va rester une référence dans la gestion du risque, encore durant plusieurs années. En effet, il n’existe aucun modèle d’analyse de risque qui est capable de supplanter la Value at Risk à l’heure actuelle. Les stress tests et les back tests représentent déjà une grande évolution garantissant une certaine robustesse aux résultats et qui éliminant certains problèmes liés aux limites. Des recherches académiques et scientifiques sont en marches afin de développer des modèles alternatifs pouvant éliminer les limites actuelles de la VaR. je peux donc affirmer que la réponse est non, la Value at Risk n’est pas un outil de gestion de risque discutable. Il est vrai qu’elle présente de nombreuses limites, dont certaines sont considérablement contraignantes. Toutefois, ces limites se retrouvent dans tous les indicateurs. La VaR reste malgré tout un outil de référence qui donne une très bonne appréhension du risque à un gestionnaire. C’est à lui d’utiliser cette information, de la placer dans son La Value at Risk, un outil de gestion du risque discutable ? . J’espère que ce travail  répond aux problématiques soulevées. Dans tous les cas il m’a permis de découvrir et de maîtriser un outil de gestion de risque largement utilisé qui me sera utile dans mon avenir professionnel     </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Problème de coloration de graphes</dc:title>
  <dc:creator>Louay Yahyaoui</dc:creator>
  <cp:lastModifiedBy>Abderrahim</cp:lastModifiedBy>
  <cp:revision>89</cp:revision>
  <dcterms:modified xsi:type="dcterms:W3CDTF">2021-01-24T22:34:59Z</dcterms:modified>
</cp:coreProperties>
</file>