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Lst>
  <p:notesMasterIdLst>
    <p:notesMasterId r:id="rId15"/>
  </p:notesMasterIdLst>
  <p:sldIdLst>
    <p:sldId id="266" r:id="rId2"/>
    <p:sldId id="256" r:id="rId3"/>
    <p:sldId id="265" r:id="rId4"/>
    <p:sldId id="274" r:id="rId5"/>
    <p:sldId id="262" r:id="rId6"/>
    <p:sldId id="263" r:id="rId7"/>
    <p:sldId id="264" r:id="rId8"/>
    <p:sldId id="273" r:id="rId9"/>
    <p:sldId id="258" r:id="rId10"/>
    <p:sldId id="260" r:id="rId11"/>
    <p:sldId id="270" r:id="rId12"/>
    <p:sldId id="25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F40AE-74D5-47EE-9FC0-B1DD962ECED2}" v="1080" dt="2022-08-23T14:48:59.822"/>
    <p1510:client id="{F02CD8BF-3EE2-4A5B-8343-651A28AB79C0}" v="162" dt="2022-08-24T00:08:01.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rrahman ABERDA" userId="2f9c3de2-381a-4dc6-9b84-603cd557c179" providerId="ADAL" clId="{F02CD8BF-3EE2-4A5B-8343-651A28AB79C0}"/>
    <pc:docChg chg="undo custSel addSld delSld modSld">
      <pc:chgData name="Abderrahman ABERDA" userId="2f9c3de2-381a-4dc6-9b84-603cd557c179" providerId="ADAL" clId="{F02CD8BF-3EE2-4A5B-8343-651A28AB79C0}" dt="2022-08-24T00:28:58.966" v="488" actId="20577"/>
      <pc:docMkLst>
        <pc:docMk/>
      </pc:docMkLst>
      <pc:sldChg chg="modSp mod">
        <pc:chgData name="Abderrahman ABERDA" userId="2f9c3de2-381a-4dc6-9b84-603cd557c179" providerId="ADAL" clId="{F02CD8BF-3EE2-4A5B-8343-651A28AB79C0}" dt="2022-08-24T00:25:31.105" v="453" actId="403"/>
        <pc:sldMkLst>
          <pc:docMk/>
          <pc:sldMk cId="890880299" sldId="259"/>
        </pc:sldMkLst>
        <pc:spChg chg="mod">
          <ac:chgData name="Abderrahman ABERDA" userId="2f9c3de2-381a-4dc6-9b84-603cd557c179" providerId="ADAL" clId="{F02CD8BF-3EE2-4A5B-8343-651A28AB79C0}" dt="2022-08-24T00:25:31.105" v="453" actId="403"/>
          <ac:spMkLst>
            <pc:docMk/>
            <pc:sldMk cId="890880299" sldId="259"/>
            <ac:spMk id="3" creationId="{0FF4C459-8F94-C20C-7446-9EE2E8EAE241}"/>
          </ac:spMkLst>
        </pc:spChg>
      </pc:sldChg>
      <pc:sldChg chg="addSp delSp modSp mod">
        <pc:chgData name="Abderrahman ABERDA" userId="2f9c3de2-381a-4dc6-9b84-603cd557c179" providerId="ADAL" clId="{F02CD8BF-3EE2-4A5B-8343-651A28AB79C0}" dt="2022-08-23T23:50:14.638" v="156"/>
        <pc:sldMkLst>
          <pc:docMk/>
          <pc:sldMk cId="2041590856" sldId="264"/>
        </pc:sldMkLst>
        <pc:spChg chg="mod">
          <ac:chgData name="Abderrahman ABERDA" userId="2f9c3de2-381a-4dc6-9b84-603cd557c179" providerId="ADAL" clId="{F02CD8BF-3EE2-4A5B-8343-651A28AB79C0}" dt="2022-08-23T23:47:57.945" v="116" actId="20577"/>
          <ac:spMkLst>
            <pc:docMk/>
            <pc:sldMk cId="2041590856" sldId="264"/>
            <ac:spMk id="3" creationId="{00000000-0000-0000-0000-000000000000}"/>
          </ac:spMkLst>
        </pc:spChg>
        <pc:spChg chg="add del mod">
          <ac:chgData name="Abderrahman ABERDA" userId="2f9c3de2-381a-4dc6-9b84-603cd557c179" providerId="ADAL" clId="{F02CD8BF-3EE2-4A5B-8343-651A28AB79C0}" dt="2022-08-23T23:50:14.638" v="156"/>
          <ac:spMkLst>
            <pc:docMk/>
            <pc:sldMk cId="2041590856" sldId="264"/>
            <ac:spMk id="4" creationId="{1E4A04CB-4FC3-2E37-2C4F-663CF1EC34A3}"/>
          </ac:spMkLst>
        </pc:spChg>
        <pc:spChg chg="add mod">
          <ac:chgData name="Abderrahman ABERDA" userId="2f9c3de2-381a-4dc6-9b84-603cd557c179" providerId="ADAL" clId="{F02CD8BF-3EE2-4A5B-8343-651A28AB79C0}" dt="2022-08-23T23:50:13.621" v="154" actId="14100"/>
          <ac:spMkLst>
            <pc:docMk/>
            <pc:sldMk cId="2041590856" sldId="264"/>
            <ac:spMk id="6" creationId="{EDA644E7-B184-E0B5-C4D1-E78594923B62}"/>
          </ac:spMkLst>
        </pc:spChg>
        <pc:spChg chg="add del">
          <ac:chgData name="Abderrahman ABERDA" userId="2f9c3de2-381a-4dc6-9b84-603cd557c179" providerId="ADAL" clId="{F02CD8BF-3EE2-4A5B-8343-651A28AB79C0}" dt="2022-08-23T23:49:38.062" v="148" actId="11529"/>
          <ac:spMkLst>
            <pc:docMk/>
            <pc:sldMk cId="2041590856" sldId="264"/>
            <ac:spMk id="7" creationId="{0BCD1D43-99E0-F9D5-3A76-F99E86FA0FEE}"/>
          </ac:spMkLst>
        </pc:spChg>
        <pc:spChg chg="add mod">
          <ac:chgData name="Abderrahman ABERDA" userId="2f9c3de2-381a-4dc6-9b84-603cd557c179" providerId="ADAL" clId="{F02CD8BF-3EE2-4A5B-8343-651A28AB79C0}" dt="2022-08-23T23:50:02.363" v="152" actId="1582"/>
          <ac:spMkLst>
            <pc:docMk/>
            <pc:sldMk cId="2041590856" sldId="264"/>
            <ac:spMk id="8" creationId="{359A54C7-2F12-6A12-D833-9CACE6BA64D5}"/>
          </ac:spMkLst>
        </pc:spChg>
        <pc:picChg chg="add mod">
          <ac:chgData name="Abderrahman ABERDA" userId="2f9c3de2-381a-4dc6-9b84-603cd557c179" providerId="ADAL" clId="{F02CD8BF-3EE2-4A5B-8343-651A28AB79C0}" dt="2022-08-23T23:47:53.044" v="113" actId="1076"/>
          <ac:picMkLst>
            <pc:docMk/>
            <pc:sldMk cId="2041590856" sldId="264"/>
            <ac:picMk id="2050" creationId="{7BBAC806-F02E-7C08-B874-9EA4FE49A0E2}"/>
          </ac:picMkLst>
        </pc:picChg>
      </pc:sldChg>
      <pc:sldChg chg="modSp mod">
        <pc:chgData name="Abderrahman ABERDA" userId="2f9c3de2-381a-4dc6-9b84-603cd557c179" providerId="ADAL" clId="{F02CD8BF-3EE2-4A5B-8343-651A28AB79C0}" dt="2022-08-24T00:28:58.966" v="488" actId="20577"/>
        <pc:sldMkLst>
          <pc:docMk/>
          <pc:sldMk cId="3097027613" sldId="266"/>
        </pc:sldMkLst>
        <pc:spChg chg="mod">
          <ac:chgData name="Abderrahman ABERDA" userId="2f9c3de2-381a-4dc6-9b84-603cd557c179" providerId="ADAL" clId="{F02CD8BF-3EE2-4A5B-8343-651A28AB79C0}" dt="2022-08-24T00:28:58.966" v="488" actId="20577"/>
          <ac:spMkLst>
            <pc:docMk/>
            <pc:sldMk cId="3097027613" sldId="266"/>
            <ac:spMk id="5" creationId="{9F148332-8FEF-5383-0326-45FEC661C886}"/>
          </ac:spMkLst>
        </pc:spChg>
      </pc:sldChg>
      <pc:sldChg chg="del">
        <pc:chgData name="Abderrahman ABERDA" userId="2f9c3de2-381a-4dc6-9b84-603cd557c179" providerId="ADAL" clId="{F02CD8BF-3EE2-4A5B-8343-651A28AB79C0}" dt="2022-08-24T00:03:57.921" v="337" actId="47"/>
        <pc:sldMkLst>
          <pc:docMk/>
          <pc:sldMk cId="2301935930" sldId="271"/>
        </pc:sldMkLst>
      </pc:sldChg>
      <pc:sldChg chg="addSp delSp modSp add mod modClrScheme chgLayout">
        <pc:chgData name="Abderrahman ABERDA" userId="2f9c3de2-381a-4dc6-9b84-603cd557c179" providerId="ADAL" clId="{F02CD8BF-3EE2-4A5B-8343-651A28AB79C0}" dt="2022-08-23T23:39:38.865" v="96" actId="1076"/>
        <pc:sldMkLst>
          <pc:docMk/>
          <pc:sldMk cId="859942428" sldId="273"/>
        </pc:sldMkLst>
        <pc:spChg chg="mod ord">
          <ac:chgData name="Abderrahman ABERDA" userId="2f9c3de2-381a-4dc6-9b84-603cd557c179" providerId="ADAL" clId="{F02CD8BF-3EE2-4A5B-8343-651A28AB79C0}" dt="2022-08-23T23:36:49.346" v="6" actId="700"/>
          <ac:spMkLst>
            <pc:docMk/>
            <pc:sldMk cId="859942428" sldId="273"/>
            <ac:spMk id="2" creationId="{00000000-0000-0000-0000-000000000000}"/>
          </ac:spMkLst>
        </pc:spChg>
        <pc:spChg chg="del">
          <ac:chgData name="Abderrahman ABERDA" userId="2f9c3de2-381a-4dc6-9b84-603cd557c179" providerId="ADAL" clId="{F02CD8BF-3EE2-4A5B-8343-651A28AB79C0}" dt="2022-08-23T23:36:21.095" v="1" actId="478"/>
          <ac:spMkLst>
            <pc:docMk/>
            <pc:sldMk cId="859942428" sldId="273"/>
            <ac:spMk id="3" creationId="{00000000-0000-0000-0000-000000000000}"/>
          </ac:spMkLst>
        </pc:spChg>
        <pc:spChg chg="mod ord">
          <ac:chgData name="Abderrahman ABERDA" userId="2f9c3de2-381a-4dc6-9b84-603cd557c179" providerId="ADAL" clId="{F02CD8BF-3EE2-4A5B-8343-651A28AB79C0}" dt="2022-08-23T23:36:49.346" v="6" actId="700"/>
          <ac:spMkLst>
            <pc:docMk/>
            <pc:sldMk cId="859942428" sldId="273"/>
            <ac:spMk id="5" creationId="{E26EEB00-B43B-E34F-1D0C-9E5E0DDFF188}"/>
          </ac:spMkLst>
        </pc:spChg>
        <pc:spChg chg="add del mod">
          <ac:chgData name="Abderrahman ABERDA" userId="2f9c3de2-381a-4dc6-9b84-603cd557c179" providerId="ADAL" clId="{F02CD8BF-3EE2-4A5B-8343-651A28AB79C0}" dt="2022-08-23T23:36:49.346" v="6" actId="700"/>
          <ac:spMkLst>
            <pc:docMk/>
            <pc:sldMk cId="859942428" sldId="273"/>
            <ac:spMk id="6" creationId="{DA90A6AE-EE94-AF66-796B-876A83870AD6}"/>
          </ac:spMkLst>
        </pc:spChg>
        <pc:spChg chg="add mod">
          <ac:chgData name="Abderrahman ABERDA" userId="2f9c3de2-381a-4dc6-9b84-603cd557c179" providerId="ADAL" clId="{F02CD8BF-3EE2-4A5B-8343-651A28AB79C0}" dt="2022-08-23T23:39:38.865" v="96" actId="1076"/>
          <ac:spMkLst>
            <pc:docMk/>
            <pc:sldMk cId="859942428" sldId="273"/>
            <ac:spMk id="7" creationId="{F66872E3-124B-2880-413E-8832D219F398}"/>
          </ac:spMkLst>
        </pc:spChg>
        <pc:picChg chg="add mod">
          <ac:chgData name="Abderrahman ABERDA" userId="2f9c3de2-381a-4dc6-9b84-603cd557c179" providerId="ADAL" clId="{F02CD8BF-3EE2-4A5B-8343-651A28AB79C0}" dt="2022-08-23T23:37:11.963" v="11" actId="1076"/>
          <ac:picMkLst>
            <pc:docMk/>
            <pc:sldMk cId="859942428" sldId="273"/>
            <ac:picMk id="1026" creationId="{CB07A6D8-7468-2331-211A-E1771181B4A2}"/>
          </ac:picMkLst>
        </pc:picChg>
      </pc:sldChg>
      <pc:sldChg chg="addSp delSp modSp add mod">
        <pc:chgData name="Abderrahman ABERDA" userId="2f9c3de2-381a-4dc6-9b84-603cd557c179" providerId="ADAL" clId="{F02CD8BF-3EE2-4A5B-8343-651A28AB79C0}" dt="2022-08-23T23:57:25.358" v="280" actId="20577"/>
        <pc:sldMkLst>
          <pc:docMk/>
          <pc:sldMk cId="1225570396" sldId="274"/>
        </pc:sldMkLst>
        <pc:spChg chg="mod">
          <ac:chgData name="Abderrahman ABERDA" userId="2f9c3de2-381a-4dc6-9b84-603cd557c179" providerId="ADAL" clId="{F02CD8BF-3EE2-4A5B-8343-651A28AB79C0}" dt="2022-08-23T23:57:25.358" v="280" actId="20577"/>
          <ac:spMkLst>
            <pc:docMk/>
            <pc:sldMk cId="1225570396" sldId="274"/>
            <ac:spMk id="3" creationId="{00000000-0000-0000-0000-000000000000}"/>
          </ac:spMkLst>
        </pc:spChg>
        <pc:spChg chg="del">
          <ac:chgData name="Abderrahman ABERDA" userId="2f9c3de2-381a-4dc6-9b84-603cd557c179" providerId="ADAL" clId="{F02CD8BF-3EE2-4A5B-8343-651A28AB79C0}" dt="2022-08-23T23:51:34.407" v="160" actId="478"/>
          <ac:spMkLst>
            <pc:docMk/>
            <pc:sldMk cId="1225570396" sldId="274"/>
            <ac:spMk id="5" creationId="{13B01E78-7100-4DBE-5649-9F0A8B92F899}"/>
          </ac:spMkLst>
        </pc:spChg>
        <pc:picChg chg="del">
          <ac:chgData name="Abderrahman ABERDA" userId="2f9c3de2-381a-4dc6-9b84-603cd557c179" providerId="ADAL" clId="{F02CD8BF-3EE2-4A5B-8343-651A28AB79C0}" dt="2022-08-23T23:51:32.064" v="159" actId="478"/>
          <ac:picMkLst>
            <pc:docMk/>
            <pc:sldMk cId="1225570396" sldId="274"/>
            <ac:picMk id="9" creationId="{D793FFCA-E8A5-ED00-3D6E-6A5411E601DF}"/>
          </ac:picMkLst>
        </pc:picChg>
        <pc:picChg chg="del">
          <ac:chgData name="Abderrahman ABERDA" userId="2f9c3de2-381a-4dc6-9b84-603cd557c179" providerId="ADAL" clId="{F02CD8BF-3EE2-4A5B-8343-651A28AB79C0}" dt="2022-08-23T23:51:30.931" v="158" actId="478"/>
          <ac:picMkLst>
            <pc:docMk/>
            <pc:sldMk cId="1225570396" sldId="274"/>
            <ac:picMk id="1026" creationId="{2BB4278E-5196-1B02-7C99-C17C0DC9E123}"/>
          </ac:picMkLst>
        </pc:picChg>
        <pc:picChg chg="add mod">
          <ac:chgData name="Abderrahman ABERDA" userId="2f9c3de2-381a-4dc6-9b84-603cd557c179" providerId="ADAL" clId="{F02CD8BF-3EE2-4A5B-8343-651A28AB79C0}" dt="2022-08-23T23:52:08.591" v="194" actId="1076"/>
          <ac:picMkLst>
            <pc:docMk/>
            <pc:sldMk cId="1225570396" sldId="274"/>
            <ac:picMk id="3074" creationId="{51D83983-5671-4C9C-B353-FB13CB64F24A}"/>
          </ac:picMkLst>
        </pc:picChg>
        <pc:picChg chg="add mod">
          <ac:chgData name="Abderrahman ABERDA" userId="2f9c3de2-381a-4dc6-9b84-603cd557c179" providerId="ADAL" clId="{F02CD8BF-3EE2-4A5B-8343-651A28AB79C0}" dt="2022-08-23T23:52:07.035" v="193" actId="1076"/>
          <ac:picMkLst>
            <pc:docMk/>
            <pc:sldMk cId="1225570396" sldId="274"/>
            <ac:picMk id="3076" creationId="{3AEB3192-5DC5-BE14-773B-C3A637A84AD4}"/>
          </ac:picMkLst>
        </pc:picChg>
      </pc:sldChg>
      <pc:sldChg chg="add del">
        <pc:chgData name="Abderrahman ABERDA" userId="2f9c3de2-381a-4dc6-9b84-603cd557c179" providerId="ADAL" clId="{F02CD8BF-3EE2-4A5B-8343-651A28AB79C0}" dt="2022-08-23T23:46:42.479" v="99"/>
        <pc:sldMkLst>
          <pc:docMk/>
          <pc:sldMk cId="1304531982"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388D0-2C19-453A-A545-442D250FDB2C}" type="datetimeFigureOut">
              <a:rPr lang="en-US" smtClean="0"/>
              <a:t>8/24/2022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7F83B-ABFC-41BA-B41B-BBE5B76D76FE}" type="slidenum">
              <a:rPr lang="en-US" smtClean="0"/>
              <a:t>‹N°›</a:t>
            </a:fld>
            <a:endParaRPr lang="en-US"/>
          </a:p>
        </p:txBody>
      </p:sp>
    </p:spTree>
    <p:extLst>
      <p:ext uri="{BB962C8B-B14F-4D97-AF65-F5344CB8AC3E}">
        <p14:creationId xmlns:p14="http://schemas.microsoft.com/office/powerpoint/2010/main" val="37777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948AF89-34E3-4835-8AF5-5A61EC4941D4}" type="datetime1">
              <a:rPr lang="fr-FR" smtClean="0"/>
              <a:t>24/08/2022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7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8BE5F59-F1BA-43FC-8D67-6553E3CADC18}" type="datetime1">
              <a:rPr lang="fr-FR" smtClean="0"/>
              <a:t>24/08/2022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37412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EACEFA-9DD4-43B8-BAA0-46492052380B}" type="datetime1">
              <a:rPr lang="fr-FR" smtClean="0"/>
              <a:t>24/08/2022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73108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0F7405-C298-4473-B1B7-D4C9CAC6DF35}" type="datetime1">
              <a:rPr lang="fr-FR" smtClean="0"/>
              <a:t>24/08/2022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85236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C7A9624-2D3B-4F30-801F-409D7AA57404}" type="datetime1">
              <a:rPr lang="fr-FR" smtClean="0"/>
              <a:t>24/08/2022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C6CCC6-2BE5-4E42-96A4-D1E8E81A3D8E}"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57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43F2EE3-CBA4-44BB-B593-F9912578CF07}" type="datetime1">
              <a:rPr lang="fr-FR" smtClean="0"/>
              <a:t>24/08/2022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4653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9648E24-9E1D-428B-824D-789286DC333F}" type="datetime1">
              <a:rPr lang="fr-FR" smtClean="0"/>
              <a:t>24/08/2022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85444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F65BE85-6E9B-4E23-9F0A-43EFE528C177}" type="datetime1">
              <a:rPr lang="fr-FR" smtClean="0"/>
              <a:t>24/08/2022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12174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65BC73-8DD8-4ECC-AA84-61DBD5E4B131}" type="datetime1">
              <a:rPr lang="fr-FR" smtClean="0"/>
              <a:t>24/08/2022</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34345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B188A1-E567-4E74-B44F-AB5B9B930FF2}" type="datetime1">
              <a:rPr lang="fr-FR" smtClean="0"/>
              <a:t>24/08/2022</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5676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E858E1-7633-4D28-BE94-87930989BC01}" type="datetime1">
              <a:rPr lang="fr-FR" smtClean="0"/>
              <a:t>24/08/2022</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549958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E185B3-6C44-4E7C-8340-A529B7A55880}" type="datetime1">
              <a:rPr lang="fr-FR" smtClean="0"/>
              <a:t>24/08/2022</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C6CCC6-2BE5-4E42-96A4-D1E8E81A3D8E}"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2653"/>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hyperlink" Target="https://arxiv.org/pdf/2011.03185.pdf"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www.nature.com/articles/s41598-021-85474-1.pdf" TargetMode="External"/><Relationship Id="rId2" Type="http://schemas.openxmlformats.org/officeDocument/2006/relationships/hyperlink" Target="https://arxiv.org/pdf/quant-ph/0407010.pdf"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B9120D8-85EC-A76C-8D79-861ECDF37675}"/>
              </a:ext>
            </a:extLst>
          </p:cNvPr>
          <p:cNvSpPr>
            <a:spLocks noGrp="1"/>
          </p:cNvSpPr>
          <p:nvPr>
            <p:ph type="title"/>
          </p:nvPr>
        </p:nvSpPr>
        <p:spPr/>
        <p:txBody>
          <a:bodyPr>
            <a:normAutofit/>
          </a:bodyPr>
          <a:lstStyle/>
          <a:p>
            <a:r>
              <a:rPr lang="en-US" sz="5400" dirty="0"/>
              <a:t>End-to-end quantum simulation of space telescopes</a:t>
            </a:r>
          </a:p>
        </p:txBody>
      </p:sp>
      <p:sp>
        <p:nvSpPr>
          <p:cNvPr id="5" name="Espace réservé du texte 4">
            <a:extLst>
              <a:ext uri="{FF2B5EF4-FFF2-40B4-BE49-F238E27FC236}">
                <a16:creationId xmlns:a16="http://schemas.microsoft.com/office/drawing/2014/main" id="{9F148332-8FEF-5383-0326-45FEC661C886}"/>
              </a:ext>
            </a:extLst>
          </p:cNvPr>
          <p:cNvSpPr>
            <a:spLocks noGrp="1"/>
          </p:cNvSpPr>
          <p:nvPr>
            <p:ph type="body" idx="1"/>
          </p:nvPr>
        </p:nvSpPr>
        <p:spPr/>
        <p:txBody>
          <a:bodyPr>
            <a:normAutofit fontScale="92500" lnSpcReduction="10000"/>
          </a:bodyPr>
          <a:lstStyle/>
          <a:p>
            <a:r>
              <a:rPr lang="en-US" dirty="0" err="1"/>
              <a:t>Womanium</a:t>
            </a:r>
            <a:r>
              <a:rPr lang="en-US" dirty="0"/>
              <a:t> Global Quantum Computing &amp; Entrepreneurship Program</a:t>
            </a:r>
          </a:p>
          <a:p>
            <a:r>
              <a:rPr lang="en-US" dirty="0"/>
              <a:t>Abderrahman </a:t>
            </a:r>
            <a:r>
              <a:rPr lang="en-US" dirty="0" err="1"/>
              <a:t>Aberda</a:t>
            </a:r>
            <a:r>
              <a:rPr lang="en-US" dirty="0"/>
              <a:t> (Team SHARP-G </a:t>
            </a:r>
            <a:r>
              <a:rPr lang="en-US" dirty="0" err="1"/>
              <a:t>Webbians</a:t>
            </a:r>
            <a:r>
              <a:rPr lang="en-US" dirty="0"/>
              <a:t>)</a:t>
            </a:r>
          </a:p>
        </p:txBody>
      </p:sp>
      <p:pic>
        <p:nvPicPr>
          <p:cNvPr id="7" name="Image 6">
            <a:extLst>
              <a:ext uri="{FF2B5EF4-FFF2-40B4-BE49-F238E27FC236}">
                <a16:creationId xmlns:a16="http://schemas.microsoft.com/office/drawing/2014/main" id="{6E4F5189-BCF2-1132-9F66-388053D498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1258" y="5152644"/>
            <a:ext cx="2832652" cy="1143000"/>
          </a:xfrm>
          <a:prstGeom prst="rect">
            <a:avLst/>
          </a:prstGeom>
        </p:spPr>
      </p:pic>
      <p:sp>
        <p:nvSpPr>
          <p:cNvPr id="9" name="Espace réservé du numéro de diapositive 8">
            <a:extLst>
              <a:ext uri="{FF2B5EF4-FFF2-40B4-BE49-F238E27FC236}">
                <a16:creationId xmlns:a16="http://schemas.microsoft.com/office/drawing/2014/main" id="{17FFBDEE-F9FD-62A0-CC47-A83D637B5F88}"/>
              </a:ext>
            </a:extLst>
          </p:cNvPr>
          <p:cNvSpPr>
            <a:spLocks noGrp="1"/>
          </p:cNvSpPr>
          <p:nvPr>
            <p:ph type="sldNum" sz="quarter" idx="12"/>
          </p:nvPr>
        </p:nvSpPr>
        <p:spPr/>
        <p:txBody>
          <a:bodyPr/>
          <a:lstStyle/>
          <a:p>
            <a:fld id="{27C6CCC6-2BE5-4E42-96A4-D1E8E81A3D8E}" type="slidenum">
              <a:rPr lang="fr-FR" smtClean="0"/>
              <a:t>1</a:t>
            </a:fld>
            <a:endParaRPr lang="fr-FR"/>
          </a:p>
        </p:txBody>
      </p:sp>
    </p:spTree>
    <p:extLst>
      <p:ext uri="{BB962C8B-B14F-4D97-AF65-F5344CB8AC3E}">
        <p14:creationId xmlns:p14="http://schemas.microsoft.com/office/powerpoint/2010/main" val="309702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7267E2E0-57E1-A9E3-0457-CA60B115F955}"/>
              </a:ext>
            </a:extLst>
          </p:cNvPr>
          <p:cNvSpPr>
            <a:spLocks noGrp="1"/>
          </p:cNvSpPr>
          <p:nvPr>
            <p:ph type="sldNum" sz="quarter" idx="12"/>
          </p:nvPr>
        </p:nvSpPr>
        <p:spPr/>
        <p:txBody>
          <a:bodyPr>
            <a:normAutofit/>
          </a:bodyPr>
          <a:lstStyle/>
          <a:p>
            <a:pPr>
              <a:spcAft>
                <a:spcPts val="600"/>
              </a:spcAft>
            </a:pPr>
            <a:fld id="{27C6CCC6-2BE5-4E42-96A4-D1E8E81A3D8E}" type="slidenum">
              <a:rPr lang="fr-FR" smtClean="0"/>
              <a:pPr>
                <a:spcAft>
                  <a:spcPts val="600"/>
                </a:spcAft>
              </a:pPr>
              <a:t>10</a:t>
            </a:fld>
            <a:endParaRPr lang="fr-FR"/>
          </a:p>
        </p:txBody>
      </p:sp>
      <p:sp>
        <p:nvSpPr>
          <p:cNvPr id="2" name="Title 1">
            <a:extLst>
              <a:ext uri="{FF2B5EF4-FFF2-40B4-BE49-F238E27FC236}">
                <a16:creationId xmlns:a16="http://schemas.microsoft.com/office/drawing/2014/main" id="{D1C7A2BA-8B93-7A12-F209-19AFDFC3C53D}"/>
              </a:ext>
            </a:extLst>
          </p:cNvPr>
          <p:cNvSpPr>
            <a:spLocks noGrp="1"/>
          </p:cNvSpPr>
          <p:nvPr>
            <p:ph type="title" idx="4294967295"/>
          </p:nvPr>
        </p:nvSpPr>
        <p:spPr>
          <a:xfrm>
            <a:off x="150813" y="276225"/>
            <a:ext cx="6573837" cy="857250"/>
          </a:xfrm>
        </p:spPr>
        <p:txBody>
          <a:bodyPr>
            <a:normAutofit/>
          </a:bodyPr>
          <a:lstStyle/>
          <a:p>
            <a:r>
              <a:rPr lang="en-US" dirty="0">
                <a:cs typeface="Calibri"/>
              </a:rPr>
              <a:t>Molecular dynamics</a:t>
            </a:r>
            <a:endParaRPr lang="en-US" dirty="0"/>
          </a:p>
        </p:txBody>
      </p:sp>
      <p:sp>
        <p:nvSpPr>
          <p:cNvPr id="3" name="Content Placeholder 2">
            <a:extLst>
              <a:ext uri="{FF2B5EF4-FFF2-40B4-BE49-F238E27FC236}">
                <a16:creationId xmlns:a16="http://schemas.microsoft.com/office/drawing/2014/main" id="{0FF4C459-8F94-C20C-7446-9EE2E8EAE241}"/>
              </a:ext>
            </a:extLst>
          </p:cNvPr>
          <p:cNvSpPr>
            <a:spLocks noGrp="1"/>
          </p:cNvSpPr>
          <p:nvPr>
            <p:ph idx="4294967295"/>
          </p:nvPr>
        </p:nvSpPr>
        <p:spPr>
          <a:xfrm>
            <a:off x="12700" y="1209675"/>
            <a:ext cx="7035800" cy="5065713"/>
          </a:xfrm>
        </p:spPr>
        <p:txBody>
          <a:bodyPr vert="horz" lIns="91440" tIns="45720" rIns="91440" bIns="45720" rtlCol="0">
            <a:normAutofit/>
          </a:bodyPr>
          <a:lstStyle/>
          <a:p>
            <a:r>
              <a:rPr lang="en-US" b="1" dirty="0">
                <a:cs typeface="Calibri"/>
              </a:rPr>
              <a:t>Input preparation</a:t>
            </a:r>
          </a:p>
          <a:p>
            <a:r>
              <a:rPr lang="en-US" dirty="0">
                <a:cs typeface="Calibri"/>
              </a:rPr>
              <a:t>Given a set of N atoms composed of n substrate atoms and N-n deposited atoms</a:t>
            </a:r>
          </a:p>
          <a:p>
            <a:r>
              <a:rPr lang="en-US" dirty="0">
                <a:cs typeface="Calibri"/>
              </a:rPr>
              <a:t>We consider crystalline substrates and gas deposition</a:t>
            </a:r>
          </a:p>
          <a:p>
            <a:r>
              <a:rPr lang="en-US" b="1" dirty="0">
                <a:cs typeface="Calibri"/>
              </a:rPr>
              <a:t>Substrate</a:t>
            </a:r>
          </a:p>
          <a:p>
            <a:pPr lvl="1"/>
            <a:r>
              <a:rPr lang="en-US" dirty="0">
                <a:cs typeface="Calibri"/>
              </a:rPr>
              <a:t>- The substrate atoms follow a certain pattern thus we can hope there exists an algorithms that can prepare it in Log(n) or at least poly log(n) time</a:t>
            </a:r>
          </a:p>
          <a:p>
            <a:pPr lvl="1"/>
            <a:r>
              <a:rPr lang="en-US" dirty="0">
                <a:cs typeface="Calibri"/>
              </a:rPr>
              <a:t>- Initial speed 0</a:t>
            </a:r>
          </a:p>
          <a:p>
            <a:r>
              <a:rPr lang="en-US" b="1" dirty="0">
                <a:cs typeface="Calibri"/>
              </a:rPr>
              <a:t>Gas</a:t>
            </a:r>
          </a:p>
          <a:p>
            <a:pPr lvl="1"/>
            <a:r>
              <a:rPr lang="en-US" dirty="0">
                <a:cs typeface="Calibri"/>
              </a:rPr>
              <a:t>Position and speed of the rest of atoms is arbitrary, thus it can be generated by algorithm profiting from the randomness related to quantum mechanics, maybe the result of this challenge </a:t>
            </a:r>
            <a:r>
              <a:rPr lang="en-US" b="1" dirty="0"/>
              <a:t>" Random number generation using boson sampling </a:t>
            </a:r>
            <a:r>
              <a:rPr lang="en-US" b="1" i="1" dirty="0"/>
              <a:t>"</a:t>
            </a:r>
            <a:endParaRPr lang="en-US" b="1" dirty="0">
              <a:cs typeface="Calibri"/>
            </a:endParaRPr>
          </a:p>
        </p:txBody>
      </p:sp>
      <p:grpSp>
        <p:nvGrpSpPr>
          <p:cNvPr id="59" name="Groupe 58">
            <a:extLst>
              <a:ext uri="{FF2B5EF4-FFF2-40B4-BE49-F238E27FC236}">
                <a16:creationId xmlns:a16="http://schemas.microsoft.com/office/drawing/2014/main" id="{234A459F-3A45-AF3A-F10B-313700855578}"/>
              </a:ext>
            </a:extLst>
          </p:cNvPr>
          <p:cNvGrpSpPr/>
          <p:nvPr/>
        </p:nvGrpSpPr>
        <p:grpSpPr>
          <a:xfrm>
            <a:off x="7369143" y="175965"/>
            <a:ext cx="4597646" cy="6143607"/>
            <a:chOff x="7197693" y="121140"/>
            <a:chExt cx="4597646" cy="6143607"/>
          </a:xfrm>
        </p:grpSpPr>
        <p:sp>
          <p:nvSpPr>
            <p:cNvPr id="60" name="Rectangle 59">
              <a:extLst>
                <a:ext uri="{FF2B5EF4-FFF2-40B4-BE49-F238E27FC236}">
                  <a16:creationId xmlns:a16="http://schemas.microsoft.com/office/drawing/2014/main" id="{BBF2CCB1-6E88-41F4-2566-A5EA34483D27}"/>
                </a:ext>
              </a:extLst>
            </p:cNvPr>
            <p:cNvSpPr/>
            <p:nvPr/>
          </p:nvSpPr>
          <p:spPr>
            <a:xfrm>
              <a:off x="7197696" y="121140"/>
              <a:ext cx="4597643" cy="536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Input preparation</a:t>
              </a:r>
            </a:p>
          </p:txBody>
        </p:sp>
        <p:sp>
          <p:nvSpPr>
            <p:cNvPr id="61" name="Rectangle 60">
              <a:extLst>
                <a:ext uri="{FF2B5EF4-FFF2-40B4-BE49-F238E27FC236}">
                  <a16:creationId xmlns:a16="http://schemas.microsoft.com/office/drawing/2014/main" id="{9C98A192-8EA7-42BD-7282-D36D481EDF6B}"/>
                </a:ext>
              </a:extLst>
            </p:cNvPr>
            <p:cNvSpPr/>
            <p:nvPr/>
          </p:nvSpPr>
          <p:spPr>
            <a:xfrm>
              <a:off x="7197693" y="749993"/>
              <a:ext cx="2155857" cy="10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Substrate</a:t>
              </a:r>
            </a:p>
            <a:p>
              <a:r>
                <a:rPr lang="en-GB" dirty="0"/>
                <a:t>Position : Crystal</a:t>
              </a:r>
            </a:p>
            <a:p>
              <a:r>
                <a:rPr lang="en-GB" dirty="0"/>
                <a:t>Velocity : Controlled by temperature</a:t>
              </a:r>
            </a:p>
          </p:txBody>
        </p:sp>
        <p:sp>
          <p:nvSpPr>
            <p:cNvPr id="62" name="Rectangle 61">
              <a:extLst>
                <a:ext uri="{FF2B5EF4-FFF2-40B4-BE49-F238E27FC236}">
                  <a16:creationId xmlns:a16="http://schemas.microsoft.com/office/drawing/2014/main" id="{6489FBF9-983B-8CB9-1829-E63E201CA215}"/>
                </a:ext>
              </a:extLst>
            </p:cNvPr>
            <p:cNvSpPr/>
            <p:nvPr/>
          </p:nvSpPr>
          <p:spPr>
            <a:xfrm>
              <a:off x="9434142" y="749993"/>
              <a:ext cx="2361196" cy="10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Gas</a:t>
              </a:r>
            </a:p>
            <a:p>
              <a:r>
                <a:rPr lang="en-GB" dirty="0"/>
                <a:t>Position : Random</a:t>
              </a:r>
            </a:p>
            <a:p>
              <a:r>
                <a:rPr lang="en-GB" dirty="0"/>
                <a:t>Velocity : Fixed</a:t>
              </a:r>
            </a:p>
            <a:p>
              <a:r>
                <a:rPr lang="en-GB" dirty="0"/>
                <a:t>Introduced one by one </a:t>
              </a:r>
            </a:p>
          </p:txBody>
        </p:sp>
        <p:sp>
          <p:nvSpPr>
            <p:cNvPr id="63" name="ZoneTexte 62">
              <a:extLst>
                <a:ext uri="{FF2B5EF4-FFF2-40B4-BE49-F238E27FC236}">
                  <a16:creationId xmlns:a16="http://schemas.microsoft.com/office/drawing/2014/main" id="{A6EF8FF2-DA15-B4AE-F97D-D96DA1D148A5}"/>
                </a:ext>
              </a:extLst>
            </p:cNvPr>
            <p:cNvSpPr txBox="1"/>
            <p:nvPr/>
          </p:nvSpPr>
          <p:spPr>
            <a:xfrm>
              <a:off x="9558893" y="1884693"/>
              <a:ext cx="2236446" cy="923330"/>
            </a:xfrm>
            <a:prstGeom prst="rect">
              <a:avLst/>
            </a:prstGeom>
            <a:noFill/>
          </p:spPr>
          <p:txBody>
            <a:bodyPr wrap="square">
              <a:spAutoFit/>
            </a:bodyPr>
            <a:lstStyle/>
            <a:p>
              <a:r>
                <a:rPr lang="en-US" b="1" dirty="0"/>
                <a:t>Random number generation using boson sampling</a:t>
              </a:r>
              <a:endParaRPr lang="en-US" dirty="0"/>
            </a:p>
          </p:txBody>
        </p:sp>
        <mc:AlternateContent xmlns:mc="http://schemas.openxmlformats.org/markup-compatibility/2006" xmlns:a14="http://schemas.microsoft.com/office/drawing/2010/main">
          <mc:Choice Requires="a14">
            <p:sp>
              <p:nvSpPr>
                <p:cNvPr id="64" name="ZoneTexte 63">
                  <a:extLst>
                    <a:ext uri="{FF2B5EF4-FFF2-40B4-BE49-F238E27FC236}">
                      <a16:creationId xmlns:a16="http://schemas.microsoft.com/office/drawing/2014/main" id="{FE477BA6-73F5-80E9-7FC5-4F278B3615A8}"/>
                    </a:ext>
                  </a:extLst>
                </p:cNvPr>
                <p:cNvSpPr txBox="1"/>
                <p:nvPr/>
              </p:nvSpPr>
              <p:spPr>
                <a:xfrm>
                  <a:off x="7197696" y="1922681"/>
                  <a:ext cx="2361196" cy="681982"/>
                </a:xfrm>
                <a:prstGeom prst="rect">
                  <a:avLst/>
                </a:prstGeom>
                <a:noFill/>
              </p:spPr>
              <p:txBody>
                <a:bodyPr wrap="square">
                  <a:spAutoFit/>
                </a:bodyPr>
                <a:lstStyle/>
                <a:p>
                  <a:r>
                    <a:rPr lang="en-US" b="1" dirty="0"/>
                    <a:t>Hypothesis: </a:t>
                  </a:r>
                  <a14:m>
                    <m:oMath xmlns:m="http://schemas.openxmlformats.org/officeDocument/2006/math">
                      <m:r>
                        <a:rPr lang="fr-FR" b="1" i="0" dirty="0" smtClean="0">
                          <a:latin typeface="Cambria Math" panose="02040503050406030204" pitchFamily="18" charset="0"/>
                        </a:rPr>
                        <m:t>𝐎</m:t>
                      </m:r>
                      <m:d>
                        <m:dPr>
                          <m:ctrlPr>
                            <a:rPr lang="fr-FR" b="1" i="1" dirty="0" smtClean="0">
                              <a:latin typeface="Cambria Math" panose="02040503050406030204" pitchFamily="18" charset="0"/>
                            </a:rPr>
                          </m:ctrlPr>
                        </m:dPr>
                        <m:e>
                          <m:r>
                            <a:rPr lang="fr-FR" b="1" i="0" dirty="0" smtClean="0">
                              <a:latin typeface="Cambria Math" panose="02040503050406030204" pitchFamily="18" charset="0"/>
                            </a:rPr>
                            <m:t>𝐥𝐨𝐠</m:t>
                          </m:r>
                          <m:d>
                            <m:dPr>
                              <m:ctrlPr>
                                <a:rPr lang="en-US" b="1" i="1" dirty="0" smtClean="0">
                                  <a:latin typeface="Cambria Math" panose="02040503050406030204" pitchFamily="18" charset="0"/>
                                </a:rPr>
                              </m:ctrlPr>
                            </m:dPr>
                            <m:e>
                              <m:r>
                                <a:rPr lang="fr-FR" b="1" i="1" dirty="0" smtClean="0">
                                  <a:latin typeface="Cambria Math" panose="02040503050406030204" pitchFamily="18" charset="0"/>
                                </a:rPr>
                                <m:t>𝒏</m:t>
                              </m:r>
                            </m:e>
                          </m:d>
                        </m:e>
                      </m:d>
                      <m:r>
                        <a:rPr lang="fr-FR" b="1" i="1" dirty="0" smtClean="0">
                          <a:latin typeface="Cambria Math" panose="02040503050406030204" pitchFamily="18" charset="0"/>
                        </a:rPr>
                        <m:t> </m:t>
                      </m:r>
                      <m:r>
                        <a:rPr lang="fr-FR" b="1" i="1" dirty="0" smtClean="0">
                          <a:latin typeface="Cambria Math" panose="02040503050406030204" pitchFamily="18" charset="0"/>
                        </a:rPr>
                        <m:t>𝒐𝒓</m:t>
                      </m:r>
                      <m:r>
                        <a:rPr lang="fr-FR" b="1" i="1" dirty="0" smtClean="0">
                          <a:latin typeface="Cambria Math" panose="02040503050406030204" pitchFamily="18" charset="0"/>
                        </a:rPr>
                        <m:t>&lt;</m:t>
                      </m:r>
                      <m:r>
                        <a:rPr lang="fr-FR" b="1" i="1" dirty="0" smtClean="0">
                          <a:latin typeface="Cambria Math" panose="02040503050406030204" pitchFamily="18" charset="0"/>
                        </a:rPr>
                        <m:t>𝑶</m:t>
                      </m:r>
                      <m:d>
                        <m:dPr>
                          <m:ctrlPr>
                            <a:rPr lang="fr-FR" b="1" i="1" dirty="0" smtClean="0">
                              <a:latin typeface="Cambria Math" panose="02040503050406030204" pitchFamily="18" charset="0"/>
                            </a:rPr>
                          </m:ctrlPr>
                        </m:dPr>
                        <m:e>
                          <m:r>
                            <a:rPr lang="fr-FR" b="1" i="1" dirty="0" smtClean="0">
                              <a:latin typeface="Cambria Math" panose="02040503050406030204" pitchFamily="18" charset="0"/>
                            </a:rPr>
                            <m:t>𝒏</m:t>
                          </m:r>
                        </m:e>
                      </m:d>
                    </m:oMath>
                  </a14:m>
                  <a:endParaRPr lang="en-US" b="1" dirty="0"/>
                </a:p>
              </p:txBody>
            </p:sp>
          </mc:Choice>
          <mc:Fallback xmlns="">
            <p:sp>
              <p:nvSpPr>
                <p:cNvPr id="64" name="ZoneTexte 63">
                  <a:extLst>
                    <a:ext uri="{FF2B5EF4-FFF2-40B4-BE49-F238E27FC236}">
                      <a16:creationId xmlns:a16="http://schemas.microsoft.com/office/drawing/2014/main" id="{FE477BA6-73F5-80E9-7FC5-4F278B3615A8}"/>
                    </a:ext>
                  </a:extLst>
                </p:cNvPr>
                <p:cNvSpPr txBox="1">
                  <a:spLocks noRot="1" noChangeAspect="1" noMove="1" noResize="1" noEditPoints="1" noAdjustHandles="1" noChangeArrowheads="1" noChangeShapeType="1" noTextEdit="1"/>
                </p:cNvSpPr>
                <p:nvPr/>
              </p:nvSpPr>
              <p:spPr>
                <a:xfrm>
                  <a:off x="7197696" y="1922681"/>
                  <a:ext cx="2361196" cy="681982"/>
                </a:xfrm>
                <a:prstGeom prst="rect">
                  <a:avLst/>
                </a:prstGeom>
                <a:blipFill>
                  <a:blip r:embed="rId2"/>
                  <a:stretch>
                    <a:fillRect l="-2326" t="-446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E1B5B4BC-F3D3-3F33-290D-14F797B99751}"/>
                    </a:ext>
                  </a:extLst>
                </p:cNvPr>
                <p:cNvSpPr/>
                <p:nvPr/>
              </p:nvSpPr>
              <p:spPr>
                <a:xfrm>
                  <a:off x="7197696" y="2840243"/>
                  <a:ext cx="4597643" cy="64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Equations</a:t>
                  </a:r>
                </a:p>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𝑓</m:t>
                                </m:r>
                              </m:e>
                            </m:acc>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 </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𝑟</m:t>
                                    </m:r>
                                  </m:e>
                                </m:acc>
                              </m:e>
                              <m:sub>
                                <m:r>
                                  <a:rPr lang="en-GB" i="1">
                                    <a:latin typeface="Cambria Math" panose="02040503050406030204" pitchFamily="18" charset="0"/>
                                  </a:rPr>
                                  <m:t>𝑖</m:t>
                                </m:r>
                              </m:sub>
                            </m:sSub>
                          </m:e>
                        </m:acc>
                        <m:r>
                          <a:rPr lang="en-GB" i="1">
                            <a:latin typeface="Cambria Math" panose="02040503050406030204" pitchFamily="18" charset="0"/>
                          </a:rPr>
                          <m:t>=−</m:t>
                        </m:r>
                        <m:acc>
                          <m:accPr>
                            <m:chr m:val="⃗"/>
                            <m:ctrlPr>
                              <a:rPr lang="fr-FR" i="1">
                                <a:latin typeface="Cambria Math" panose="02040503050406030204" pitchFamily="18" charset="0"/>
                              </a:rPr>
                            </m:ctrlPr>
                          </m:accPr>
                          <m:e>
                            <m:r>
                              <m:rPr>
                                <m:nor/>
                              </m:rPr>
                              <a:rPr lang="en-US">
                                <a:latin typeface="Cambria Math" panose="02040503050406030204" pitchFamily="18" charset="0"/>
                              </a:rPr>
                              <m:t>∇</m:t>
                            </m:r>
                          </m:e>
                        </m:acc>
                        <m:r>
                          <a:rPr lang="en-GB" i="1" smtClean="0">
                            <a:latin typeface="Cambria Math" panose="02040503050406030204" pitchFamily="18" charset="0"/>
                          </a:rPr>
                          <m:t>𝑈</m:t>
                        </m:r>
                      </m:oMath>
                    </m:oMathPara>
                  </a14:m>
                  <a:endParaRPr lang="en-GB" dirty="0"/>
                </a:p>
              </p:txBody>
            </p:sp>
          </mc:Choice>
          <mc:Fallback xmlns="">
            <p:sp>
              <p:nvSpPr>
                <p:cNvPr id="65" name="Rectangle 64">
                  <a:extLst>
                    <a:ext uri="{FF2B5EF4-FFF2-40B4-BE49-F238E27FC236}">
                      <a16:creationId xmlns:a16="http://schemas.microsoft.com/office/drawing/2014/main" id="{E1B5B4BC-F3D3-3F33-290D-14F797B99751}"/>
                    </a:ext>
                  </a:extLst>
                </p:cNvPr>
                <p:cNvSpPr>
                  <a:spLocks noRot="1" noChangeAspect="1" noMove="1" noResize="1" noEditPoints="1" noAdjustHandles="1" noChangeArrowheads="1" noChangeShapeType="1" noTextEdit="1"/>
                </p:cNvSpPr>
                <p:nvPr/>
              </p:nvSpPr>
              <p:spPr>
                <a:xfrm>
                  <a:off x="7197696" y="2840243"/>
                  <a:ext cx="4597643" cy="648000"/>
                </a:xfrm>
                <a:prstGeom prst="rect">
                  <a:avLst/>
                </a:prstGeom>
                <a:blipFill>
                  <a:blip r:embed="rId3"/>
                  <a:stretch>
                    <a:fillRect t="-6422" b="-9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ZoneTexte 65">
                  <a:extLst>
                    <a:ext uri="{FF2B5EF4-FFF2-40B4-BE49-F238E27FC236}">
                      <a16:creationId xmlns:a16="http://schemas.microsoft.com/office/drawing/2014/main" id="{CC041455-EED1-602C-2F72-8F27B5A1652D}"/>
                    </a:ext>
                  </a:extLst>
                </p:cNvPr>
                <p:cNvSpPr txBox="1"/>
                <p:nvPr/>
              </p:nvSpPr>
              <p:spPr>
                <a:xfrm>
                  <a:off x="7197696" y="3540946"/>
                  <a:ext cx="4597643" cy="985719"/>
                </a:xfrm>
                <a:prstGeom prst="rect">
                  <a:avLst/>
                </a:prstGeom>
                <a:noFill/>
              </p:spPr>
              <p:txBody>
                <a:bodyPr wrap="square">
                  <a:spAutoFit/>
                </a:bodyPr>
                <a:lstStyle/>
                <a:p>
                  <a:r>
                    <a:rPr lang="en-GB" dirty="0"/>
                    <a:t>Ex: Lennard Jones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rPr>
                            <m:t>𝑈</m:t>
                          </m:r>
                        </m:e>
                        <m:sub>
                          <m:r>
                            <a:rPr lang="en-GB" i="1" smtClean="0">
                              <a:latin typeface="Cambria Math" panose="02040503050406030204" pitchFamily="18" charset="0"/>
                            </a:rPr>
                            <m:t>𝑖𝑗</m:t>
                          </m:r>
                        </m:sub>
                      </m:sSub>
                      <m:r>
                        <a:rPr lang="en-GB" i="1" smtClean="0">
                          <a:latin typeface="Cambria Math" panose="02040503050406030204" pitchFamily="18" charset="0"/>
                        </a:rPr>
                        <m:t>=4</m:t>
                      </m:r>
                      <m:r>
                        <a:rPr lang="en-GB" i="1" smtClean="0">
                          <a:latin typeface="Cambria Math" panose="02040503050406030204" pitchFamily="18" charset="0"/>
                        </a:rPr>
                        <m:t>𝜀</m:t>
                      </m:r>
                      <m:d>
                        <m:dPr>
                          <m:begChr m:val="["/>
                          <m:endChr m:val="]"/>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r>
                                        <a:rPr lang="en-GB" i="1" smtClean="0">
                                          <a:latin typeface="Cambria Math" panose="02040503050406030204" pitchFamily="18" charset="0"/>
                                        </a:rPr>
                                        <m:t>𝜎</m:t>
                                      </m:r>
                                    </m:num>
                                    <m:den>
                                      <m:sSub>
                                        <m:sSubPr>
                                          <m:ctrlPr>
                                            <a:rPr lang="en-GB" i="1" smtClean="0">
                                              <a:latin typeface="Cambria Math" panose="02040503050406030204" pitchFamily="18" charset="0"/>
                                            </a:rPr>
                                          </m:ctrlPr>
                                        </m:sSubPr>
                                        <m:e>
                                          <m:r>
                                            <a:rPr lang="en-GB" i="1" smtClean="0">
                                              <a:latin typeface="Cambria Math" panose="02040503050406030204" pitchFamily="18" charset="0"/>
                                            </a:rPr>
                                            <m:t>𝑟</m:t>
                                          </m:r>
                                        </m:e>
                                        <m:sub>
                                          <m:r>
                                            <a:rPr lang="en-GB" i="1" smtClean="0">
                                              <a:latin typeface="Cambria Math" panose="02040503050406030204" pitchFamily="18" charset="0"/>
                                            </a:rPr>
                                            <m:t>𝑖𝑗</m:t>
                                          </m:r>
                                        </m:sub>
                                      </m:sSub>
                                    </m:den>
                                  </m:f>
                                </m:e>
                              </m:d>
                            </m:e>
                            <m:sup>
                              <m:r>
                                <a:rPr lang="en-GB" i="1" smtClean="0">
                                  <a:latin typeface="Cambria Math" panose="02040503050406030204" pitchFamily="18" charset="0"/>
                                </a:rPr>
                                <m:t>12</m:t>
                              </m:r>
                            </m:sup>
                          </m:sSup>
                          <m:r>
                            <a:rPr lang="en-GB" i="1" smtClean="0">
                              <a:latin typeface="Cambria Math" panose="02040503050406030204" pitchFamily="18" charset="0"/>
                            </a:rPr>
                            <m:t>−</m:t>
                          </m:r>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r>
                                        <a:rPr lang="en-GB" i="1" smtClean="0">
                                          <a:latin typeface="Cambria Math" panose="02040503050406030204" pitchFamily="18" charset="0"/>
                                        </a:rPr>
                                        <m:t>𝜎</m:t>
                                      </m:r>
                                    </m:num>
                                    <m:den>
                                      <m:sSub>
                                        <m:sSubPr>
                                          <m:ctrlPr>
                                            <a:rPr lang="en-GB" i="1" smtClean="0">
                                              <a:latin typeface="Cambria Math" panose="02040503050406030204" pitchFamily="18" charset="0"/>
                                            </a:rPr>
                                          </m:ctrlPr>
                                        </m:sSubPr>
                                        <m:e>
                                          <m:r>
                                            <a:rPr lang="en-GB" i="1" smtClean="0">
                                              <a:latin typeface="Cambria Math" panose="02040503050406030204" pitchFamily="18" charset="0"/>
                                            </a:rPr>
                                            <m:t>𝑟</m:t>
                                          </m:r>
                                        </m:e>
                                        <m:sub>
                                          <m:r>
                                            <a:rPr lang="en-GB" i="1" smtClean="0">
                                              <a:latin typeface="Cambria Math" panose="02040503050406030204" pitchFamily="18" charset="0"/>
                                            </a:rPr>
                                            <m:t>𝑖𝑗</m:t>
                                          </m:r>
                                        </m:sub>
                                      </m:sSub>
                                    </m:den>
                                  </m:f>
                                </m:e>
                              </m:d>
                            </m:e>
                            <m:sup>
                              <m:r>
                                <a:rPr lang="en-GB" i="1" smtClean="0">
                                  <a:latin typeface="Cambria Math" panose="02040503050406030204" pitchFamily="18" charset="0"/>
                                </a:rPr>
                                <m:t>6</m:t>
                              </m:r>
                            </m:sup>
                          </m:sSup>
                        </m:e>
                      </m:d>
                    </m:oMath>
                  </a14:m>
                  <a:endParaRPr lang="en-GB" dirty="0"/>
                </a:p>
                <a:p>
                  <a:r>
                    <a:rPr lang="en-US" b="1" dirty="0"/>
                    <a:t>Quantum </a:t>
                  </a:r>
                  <a:r>
                    <a:rPr lang="en-US" b="1" dirty="0" err="1"/>
                    <a:t>Carleman</a:t>
                  </a:r>
                  <a:r>
                    <a:rPr lang="en-US" b="1" dirty="0"/>
                    <a:t> linearization</a:t>
                  </a:r>
                  <a:endParaRPr lang="en-US" dirty="0"/>
                </a:p>
              </p:txBody>
            </p:sp>
          </mc:Choice>
          <mc:Fallback xmlns="">
            <p:sp>
              <p:nvSpPr>
                <p:cNvPr id="66" name="ZoneTexte 65">
                  <a:extLst>
                    <a:ext uri="{FF2B5EF4-FFF2-40B4-BE49-F238E27FC236}">
                      <a16:creationId xmlns:a16="http://schemas.microsoft.com/office/drawing/2014/main" id="{CC041455-EED1-602C-2F72-8F27B5A1652D}"/>
                    </a:ext>
                  </a:extLst>
                </p:cNvPr>
                <p:cNvSpPr txBox="1">
                  <a:spLocks noRot="1" noChangeAspect="1" noMove="1" noResize="1" noEditPoints="1" noAdjustHandles="1" noChangeArrowheads="1" noChangeShapeType="1" noTextEdit="1"/>
                </p:cNvSpPr>
                <p:nvPr/>
              </p:nvSpPr>
              <p:spPr>
                <a:xfrm>
                  <a:off x="7197696" y="3540946"/>
                  <a:ext cx="4597643" cy="985719"/>
                </a:xfrm>
                <a:prstGeom prst="rect">
                  <a:avLst/>
                </a:prstGeom>
                <a:blipFill>
                  <a:blip r:embed="rId4"/>
                  <a:stretch>
                    <a:fillRect l="-1194" b="-8642"/>
                  </a:stretch>
                </a:blipFill>
              </p:spPr>
              <p:txBody>
                <a:bodyPr/>
                <a:lstStyle/>
                <a:p>
                  <a:r>
                    <a:rPr lang="en-US">
                      <a:noFill/>
                    </a:rPr>
                    <a:t> </a:t>
                  </a:r>
                </a:p>
              </p:txBody>
            </p:sp>
          </mc:Fallback>
        </mc:AlternateContent>
        <p:sp>
          <p:nvSpPr>
            <p:cNvPr id="67" name="Rectangle 66">
              <a:extLst>
                <a:ext uri="{FF2B5EF4-FFF2-40B4-BE49-F238E27FC236}">
                  <a16:creationId xmlns:a16="http://schemas.microsoft.com/office/drawing/2014/main" id="{5AB6779C-3E54-87D1-467E-A058B123E3EA}"/>
                </a:ext>
              </a:extLst>
            </p:cNvPr>
            <p:cNvSpPr/>
            <p:nvPr/>
          </p:nvSpPr>
          <p:spPr>
            <a:xfrm>
              <a:off x="7197695" y="5288455"/>
              <a:ext cx="4597644" cy="536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Read output</a:t>
              </a:r>
              <a:endParaRPr lang="en-GB" dirty="0"/>
            </a:p>
          </p:txBody>
        </p:sp>
        <mc:AlternateContent xmlns:mc="http://schemas.openxmlformats.org/markup-compatibility/2006" xmlns:a14="http://schemas.microsoft.com/office/drawing/2010/main">
          <mc:Choice Requires="a14">
            <p:sp>
              <p:nvSpPr>
                <p:cNvPr id="68" name="ZoneTexte 67">
                  <a:extLst>
                    <a:ext uri="{FF2B5EF4-FFF2-40B4-BE49-F238E27FC236}">
                      <a16:creationId xmlns:a16="http://schemas.microsoft.com/office/drawing/2014/main" id="{EFA4817A-74B1-C959-F08B-F6EFFD3484BA}"/>
                    </a:ext>
                  </a:extLst>
                </p:cNvPr>
                <p:cNvSpPr txBox="1"/>
                <p:nvPr/>
              </p:nvSpPr>
              <p:spPr>
                <a:xfrm>
                  <a:off x="7197695" y="5859764"/>
                  <a:ext cx="4597644" cy="404983"/>
                </a:xfrm>
                <a:prstGeom prst="rect">
                  <a:avLst/>
                </a:prstGeom>
                <a:noFill/>
              </p:spPr>
              <p:txBody>
                <a:bodyPr wrap="square">
                  <a:spAutoFit/>
                </a:bodyPr>
                <a:lstStyle/>
                <a:p>
                  <a:r>
                    <a:rPr lang="en-US" b="1" dirty="0"/>
                    <a:t>Hypothesis: </a:t>
                  </a:r>
                  <a14:m>
                    <m:oMath xmlns:m="http://schemas.openxmlformats.org/officeDocument/2006/math">
                      <m:r>
                        <a:rPr lang="fr-FR" b="1" i="0" dirty="0" smtClean="0">
                          <a:latin typeface="Cambria Math" panose="02040503050406030204" pitchFamily="18" charset="0"/>
                        </a:rPr>
                        <m:t>𝐎</m:t>
                      </m:r>
                      <m:d>
                        <m:dPr>
                          <m:ctrlPr>
                            <a:rPr lang="fr-FR" b="1" i="1" dirty="0" smtClean="0">
                              <a:latin typeface="Cambria Math" panose="02040503050406030204" pitchFamily="18" charset="0"/>
                            </a:rPr>
                          </m:ctrlPr>
                        </m:dPr>
                        <m:e>
                          <m:r>
                            <a:rPr lang="fr-FR" b="1" i="0" dirty="0" smtClean="0">
                              <a:latin typeface="Cambria Math" panose="02040503050406030204" pitchFamily="18" charset="0"/>
                            </a:rPr>
                            <m:t>𝐥𝐨𝐠</m:t>
                          </m:r>
                          <m:d>
                            <m:dPr>
                              <m:ctrlPr>
                                <a:rPr lang="en-US" b="1" i="1" dirty="0" smtClean="0">
                                  <a:latin typeface="Cambria Math" panose="02040503050406030204" pitchFamily="18" charset="0"/>
                                </a:rPr>
                              </m:ctrlPr>
                            </m:dPr>
                            <m:e>
                              <m:r>
                                <a:rPr lang="fr-FR" b="1" i="1" dirty="0" smtClean="0">
                                  <a:latin typeface="Cambria Math" panose="02040503050406030204" pitchFamily="18" charset="0"/>
                                </a:rPr>
                                <m:t>𝒏</m:t>
                              </m:r>
                            </m:e>
                          </m:d>
                        </m:e>
                      </m:d>
                      <m:r>
                        <a:rPr lang="fr-FR" b="1" i="1" dirty="0" smtClean="0">
                          <a:latin typeface="Cambria Math" panose="02040503050406030204" pitchFamily="18" charset="0"/>
                        </a:rPr>
                        <m:t> </m:t>
                      </m:r>
                      <m:r>
                        <a:rPr lang="fr-FR" b="1" i="1" dirty="0" smtClean="0">
                          <a:latin typeface="Cambria Math" panose="02040503050406030204" pitchFamily="18" charset="0"/>
                        </a:rPr>
                        <m:t>𝒐𝒓</m:t>
                      </m:r>
                      <m:r>
                        <a:rPr lang="fr-FR" b="1" i="1" dirty="0" smtClean="0">
                          <a:latin typeface="Cambria Math" panose="02040503050406030204" pitchFamily="18" charset="0"/>
                        </a:rPr>
                        <m:t>&lt;</m:t>
                      </m:r>
                      <m:r>
                        <a:rPr lang="fr-FR" b="1" i="1" dirty="0" smtClean="0">
                          <a:latin typeface="Cambria Math" panose="02040503050406030204" pitchFamily="18" charset="0"/>
                        </a:rPr>
                        <m:t>𝑶</m:t>
                      </m:r>
                      <m:d>
                        <m:dPr>
                          <m:ctrlPr>
                            <a:rPr lang="fr-FR" b="1" i="1" dirty="0" smtClean="0">
                              <a:latin typeface="Cambria Math" panose="02040503050406030204" pitchFamily="18" charset="0"/>
                            </a:rPr>
                          </m:ctrlPr>
                        </m:dPr>
                        <m:e>
                          <m:r>
                            <a:rPr lang="fr-FR" b="1" i="1" dirty="0" smtClean="0">
                              <a:latin typeface="Cambria Math" panose="02040503050406030204" pitchFamily="18" charset="0"/>
                            </a:rPr>
                            <m:t>𝒏</m:t>
                          </m:r>
                        </m:e>
                      </m:d>
                    </m:oMath>
                  </a14:m>
                  <a:endParaRPr lang="en-US" b="1" dirty="0"/>
                </a:p>
              </p:txBody>
            </p:sp>
          </mc:Choice>
          <mc:Fallback xmlns="">
            <p:sp>
              <p:nvSpPr>
                <p:cNvPr id="68" name="ZoneTexte 67">
                  <a:extLst>
                    <a:ext uri="{FF2B5EF4-FFF2-40B4-BE49-F238E27FC236}">
                      <a16:creationId xmlns:a16="http://schemas.microsoft.com/office/drawing/2014/main" id="{EFA4817A-74B1-C959-F08B-F6EFFD3484BA}"/>
                    </a:ext>
                  </a:extLst>
                </p:cNvPr>
                <p:cNvSpPr txBox="1">
                  <a:spLocks noRot="1" noChangeAspect="1" noMove="1" noResize="1" noEditPoints="1" noAdjustHandles="1" noChangeArrowheads="1" noChangeShapeType="1" noTextEdit="1"/>
                </p:cNvSpPr>
                <p:nvPr/>
              </p:nvSpPr>
              <p:spPr>
                <a:xfrm>
                  <a:off x="7197695" y="5859764"/>
                  <a:ext cx="4597644" cy="404983"/>
                </a:xfrm>
                <a:prstGeom prst="rect">
                  <a:avLst/>
                </a:prstGeom>
                <a:blipFill>
                  <a:blip r:embed="rId5"/>
                  <a:stretch>
                    <a:fillRect l="-1194" t="-1493" b="-19403"/>
                  </a:stretch>
                </a:blipFill>
              </p:spPr>
              <p:txBody>
                <a:bodyPr/>
                <a:lstStyle/>
                <a:p>
                  <a:r>
                    <a:rPr lang="en-US">
                      <a:noFill/>
                    </a:rPr>
                    <a:t> </a:t>
                  </a:r>
                </a:p>
              </p:txBody>
            </p:sp>
          </mc:Fallback>
        </mc:AlternateContent>
        <p:cxnSp>
          <p:nvCxnSpPr>
            <p:cNvPr id="69" name="Connecteur : en angle 68">
              <a:extLst>
                <a:ext uri="{FF2B5EF4-FFF2-40B4-BE49-F238E27FC236}">
                  <a16:creationId xmlns:a16="http://schemas.microsoft.com/office/drawing/2014/main" id="{BF283865-7C70-005B-BBA0-6323A488BE9A}"/>
                </a:ext>
              </a:extLst>
            </p:cNvPr>
            <p:cNvCxnSpPr>
              <a:cxnSpLocks/>
              <a:stCxn id="67" idx="1"/>
              <a:endCxn id="65" idx="1"/>
            </p:cNvCxnSpPr>
            <p:nvPr/>
          </p:nvCxnSpPr>
          <p:spPr>
            <a:xfrm rot="10800000" flipH="1">
              <a:off x="7197694" y="3164243"/>
              <a:ext cx="1" cy="2392378"/>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3B3749C-2414-F1BC-8DB8-5742FE39635E}"/>
                </a:ext>
              </a:extLst>
            </p:cNvPr>
            <p:cNvSpPr/>
            <p:nvPr/>
          </p:nvSpPr>
          <p:spPr>
            <a:xfrm>
              <a:off x="7197696" y="4576470"/>
              <a:ext cx="4597643" cy="64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Apply boundary conditions (Ex: periodicity) + Temperature + pressure</a:t>
              </a:r>
            </a:p>
          </p:txBody>
        </p:sp>
      </p:grpSp>
      <p:cxnSp>
        <p:nvCxnSpPr>
          <p:cNvPr id="72" name="Connecteur droit 71">
            <a:extLst>
              <a:ext uri="{FF2B5EF4-FFF2-40B4-BE49-F238E27FC236}">
                <a16:creationId xmlns:a16="http://schemas.microsoft.com/office/drawing/2014/main" id="{104560C2-0C2A-76B0-99E7-48EEAB778320}"/>
              </a:ext>
            </a:extLst>
          </p:cNvPr>
          <p:cNvCxnSpPr>
            <a:cxnSpLocks/>
          </p:cNvCxnSpPr>
          <p:nvPr/>
        </p:nvCxnSpPr>
        <p:spPr>
          <a:xfrm>
            <a:off x="150813" y="1133475"/>
            <a:ext cx="594518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89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7267E2E0-57E1-A9E3-0457-CA60B115F955}"/>
              </a:ext>
            </a:extLst>
          </p:cNvPr>
          <p:cNvSpPr>
            <a:spLocks noGrp="1"/>
          </p:cNvSpPr>
          <p:nvPr>
            <p:ph type="sldNum" sz="quarter" idx="12"/>
          </p:nvPr>
        </p:nvSpPr>
        <p:spPr/>
        <p:txBody>
          <a:bodyPr>
            <a:normAutofit/>
          </a:bodyPr>
          <a:lstStyle/>
          <a:p>
            <a:pPr>
              <a:spcAft>
                <a:spcPts val="600"/>
              </a:spcAft>
            </a:pPr>
            <a:fld id="{27C6CCC6-2BE5-4E42-96A4-D1E8E81A3D8E}" type="slidenum">
              <a:rPr lang="fr-FR" smtClean="0"/>
              <a:pPr>
                <a:spcAft>
                  <a:spcPts val="600"/>
                </a:spcAft>
              </a:pPr>
              <a:t>11</a:t>
            </a:fld>
            <a:endParaRPr lang="fr-FR"/>
          </a:p>
        </p:txBody>
      </p:sp>
      <p:sp>
        <p:nvSpPr>
          <p:cNvPr id="2" name="Title 1">
            <a:extLst>
              <a:ext uri="{FF2B5EF4-FFF2-40B4-BE49-F238E27FC236}">
                <a16:creationId xmlns:a16="http://schemas.microsoft.com/office/drawing/2014/main" id="{D1C7A2BA-8B93-7A12-F209-19AFDFC3C53D}"/>
              </a:ext>
            </a:extLst>
          </p:cNvPr>
          <p:cNvSpPr>
            <a:spLocks noGrp="1"/>
          </p:cNvSpPr>
          <p:nvPr>
            <p:ph type="title" idx="4294967295"/>
          </p:nvPr>
        </p:nvSpPr>
        <p:spPr>
          <a:xfrm>
            <a:off x="150813" y="276225"/>
            <a:ext cx="6573837" cy="857250"/>
          </a:xfrm>
        </p:spPr>
        <p:txBody>
          <a:bodyPr>
            <a:normAutofit/>
          </a:bodyPr>
          <a:lstStyle/>
          <a:p>
            <a:r>
              <a:rPr lang="en-US" dirty="0">
                <a:cs typeface="Calibri"/>
              </a:rPr>
              <a:t>Molecular dynamics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F4C459-8F94-C20C-7446-9EE2E8EAE241}"/>
                  </a:ext>
                </a:extLst>
              </p:cNvPr>
              <p:cNvSpPr>
                <a:spLocks noGrp="1"/>
              </p:cNvSpPr>
              <p:nvPr>
                <p:ph idx="4294967295"/>
              </p:nvPr>
            </p:nvSpPr>
            <p:spPr>
              <a:xfrm>
                <a:off x="12700" y="1209675"/>
                <a:ext cx="7035800" cy="5065713"/>
              </a:xfrm>
            </p:spPr>
            <p:txBody>
              <a:bodyPr vert="horz" lIns="91440" tIns="45720" rIns="91440" bIns="45720" rtlCol="0">
                <a:normAutofit/>
              </a:bodyPr>
              <a:lstStyle/>
              <a:p>
                <a:r>
                  <a:rPr lang="en-GB" sz="2000" b="1" dirty="0"/>
                  <a:t>Equations</a:t>
                </a:r>
              </a:p>
              <a:p>
                <a:r>
                  <a:rPr lang="en-GB" sz="2000" dirty="0"/>
                  <a:t>We solve 3N equations of motion describing the classical theory motion of N atoms</a:t>
                </a:r>
              </a:p>
              <a:p>
                <a14:m>
                  <m:oMath xmlns:m="http://schemas.openxmlformats.org/officeDocument/2006/math">
                    <m:sSub>
                      <m:sSubPr>
                        <m:ctrlPr>
                          <a:rPr lang="en-GB" sz="2000" i="1" smtClean="0">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𝑓</m:t>
                            </m:r>
                          </m:e>
                        </m:acc>
                      </m:e>
                      <m:sub>
                        <m:r>
                          <a:rPr lang="en-GB" sz="2000" i="1">
                            <a:latin typeface="Cambria Math" panose="02040503050406030204" pitchFamily="18" charset="0"/>
                          </a:rPr>
                          <m:t>𝑖</m:t>
                        </m:r>
                      </m:sub>
                    </m:sSub>
                    <m:r>
                      <a:rPr lang="en-GB" sz="2000" i="1">
                        <a:latin typeface="Cambria Math" panose="02040503050406030204" pitchFamily="18" charset="0"/>
                      </a:rPr>
                      <m:t>=</m:t>
                    </m:r>
                    <m:r>
                      <a:rPr lang="en-GB" sz="2000" i="1">
                        <a:latin typeface="Cambria Math" panose="02040503050406030204" pitchFamily="18" charset="0"/>
                      </a:rPr>
                      <m:t>𝑚</m:t>
                    </m:r>
                    <m:r>
                      <a:rPr lang="en-GB" sz="2000" i="1">
                        <a:latin typeface="Cambria Math" panose="02040503050406030204" pitchFamily="18" charset="0"/>
                      </a:rPr>
                      <m:t> </m:t>
                    </m:r>
                    <m:acc>
                      <m:accPr>
                        <m:chr m:val="̈"/>
                        <m:ctrlPr>
                          <a:rPr lang="en-GB" sz="2000" i="1">
                            <a:latin typeface="Cambria Math" panose="02040503050406030204" pitchFamily="18" charset="0"/>
                          </a:rPr>
                        </m:ctrlPr>
                      </m:accPr>
                      <m:e>
                        <m:sSub>
                          <m:sSubPr>
                            <m:ctrlPr>
                              <a:rPr lang="en-GB" sz="2000" i="1">
                                <a:latin typeface="Cambria Math" panose="02040503050406030204" pitchFamily="18" charset="0"/>
                              </a:rPr>
                            </m:ctrlPr>
                          </m:sSubPr>
                          <m:e>
                            <m:acc>
                              <m:accPr>
                                <m:chr m:val="⃗"/>
                                <m:ctrlPr>
                                  <a:rPr lang="en-GB" sz="2000" i="1">
                                    <a:latin typeface="Cambria Math" panose="02040503050406030204" pitchFamily="18" charset="0"/>
                                  </a:rPr>
                                </m:ctrlPr>
                              </m:accPr>
                              <m:e>
                                <m:r>
                                  <a:rPr lang="en-GB" sz="2000" i="1">
                                    <a:latin typeface="Cambria Math" panose="02040503050406030204" pitchFamily="18" charset="0"/>
                                  </a:rPr>
                                  <m:t>𝑟</m:t>
                                </m:r>
                              </m:e>
                            </m:acc>
                          </m:e>
                          <m:sub>
                            <m:r>
                              <a:rPr lang="en-GB" sz="2000" i="1">
                                <a:latin typeface="Cambria Math" panose="02040503050406030204" pitchFamily="18" charset="0"/>
                              </a:rPr>
                              <m:t>𝑖</m:t>
                            </m:r>
                          </m:sub>
                        </m:sSub>
                      </m:e>
                    </m:acc>
                    <m:r>
                      <a:rPr lang="en-GB" sz="2000" i="1">
                        <a:latin typeface="Cambria Math" panose="02040503050406030204" pitchFamily="18" charset="0"/>
                      </a:rPr>
                      <m:t>=−</m:t>
                    </m:r>
                    <m:acc>
                      <m:accPr>
                        <m:chr m:val="⃗"/>
                        <m:ctrlPr>
                          <a:rPr lang="fr-FR" sz="2000" i="1">
                            <a:latin typeface="Cambria Math" panose="02040503050406030204" pitchFamily="18" charset="0"/>
                          </a:rPr>
                        </m:ctrlPr>
                      </m:accPr>
                      <m:e>
                        <m:r>
                          <m:rPr>
                            <m:nor/>
                          </m:rPr>
                          <a:rPr lang="en-US" sz="2000">
                            <a:latin typeface="Cambria Math" panose="02040503050406030204" pitchFamily="18" charset="0"/>
                          </a:rPr>
                          <m:t>∇</m:t>
                        </m:r>
                      </m:e>
                    </m:acc>
                    <m:r>
                      <a:rPr lang="en-GB" sz="2000" i="1" smtClean="0">
                        <a:latin typeface="Cambria Math" panose="02040503050406030204" pitchFamily="18" charset="0"/>
                      </a:rPr>
                      <m:t>𝑈</m:t>
                    </m:r>
                    <m:r>
                      <a:rPr lang="en-GB" sz="2000" i="1" smtClean="0">
                        <a:latin typeface="Cambria Math" panose="02040503050406030204" pitchFamily="18" charset="0"/>
                      </a:rPr>
                      <m:t> </m:t>
                    </m:r>
                    <m:r>
                      <a:rPr lang="en-GB" sz="2000" i="1" smtClean="0">
                        <a:latin typeface="Cambria Math" panose="02040503050406030204" pitchFamily="18" charset="0"/>
                      </a:rPr>
                      <m:t>𝑎𝑛𝑑</m:t>
                    </m:r>
                    <m:r>
                      <a:rPr lang="en-GB" sz="2000" i="1" smtClean="0">
                        <a:latin typeface="Cambria Math" panose="02040503050406030204" pitchFamily="18" charset="0"/>
                      </a:rPr>
                      <m:t> </m:t>
                    </m:r>
                    <m:r>
                      <a:rPr lang="en-GB" sz="2000" i="1" smtClean="0">
                        <a:latin typeface="Cambria Math" panose="02040503050406030204" pitchFamily="18" charset="0"/>
                      </a:rPr>
                      <m:t>𝐸</m:t>
                    </m:r>
                    <m:r>
                      <a:rPr lang="en-GB" sz="2000" i="1" smtClean="0">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nary>
                      <m:naryPr>
                        <m:chr m:val="∑"/>
                        <m:subHide m:val="on"/>
                        <m:supHide m:val="on"/>
                        <m:ctrlPr>
                          <a:rPr lang="en-GB" sz="2000" i="1">
                            <a:latin typeface="Cambria Math" panose="02040503050406030204" pitchFamily="18" charset="0"/>
                          </a:rPr>
                        </m:ctrlPr>
                      </m:naryPr>
                      <m:sub/>
                      <m:sup/>
                      <m:e>
                        <m:f>
                          <m:fPr>
                            <m:ctrlPr>
                              <a:rPr lang="en-GB" sz="2000" i="1">
                                <a:latin typeface="Cambria Math" panose="02040503050406030204" pitchFamily="18" charset="0"/>
                              </a:rPr>
                            </m:ctrlPr>
                          </m:fPr>
                          <m:num>
                            <m:sSubSup>
                              <m:sSubSupPr>
                                <m:ctrlPr>
                                  <a:rPr lang="en-GB" sz="2000" i="1">
                                    <a:latin typeface="Cambria Math" panose="02040503050406030204" pitchFamily="18" charset="0"/>
                                  </a:rPr>
                                </m:ctrlPr>
                              </m:sSubSupPr>
                              <m:e>
                                <m:r>
                                  <a:rPr lang="en-GB" sz="2000" i="1">
                                    <a:latin typeface="Cambria Math" panose="02040503050406030204" pitchFamily="18" charset="0"/>
                                  </a:rPr>
                                  <m:t>𝑝</m:t>
                                </m:r>
                              </m:e>
                              <m:sub>
                                <m:r>
                                  <a:rPr lang="en-GB" sz="2000" i="1">
                                    <a:latin typeface="Cambria Math" panose="02040503050406030204" pitchFamily="18" charset="0"/>
                                  </a:rPr>
                                  <m:t>𝑖</m:t>
                                </m:r>
                              </m:sub>
                              <m:sup>
                                <m:r>
                                  <a:rPr lang="en-GB" sz="2000" i="1">
                                    <a:latin typeface="Cambria Math" panose="02040503050406030204" pitchFamily="18" charset="0"/>
                                  </a:rPr>
                                  <m:t>2</m:t>
                                </m:r>
                              </m:sup>
                            </m:sSubSup>
                          </m:num>
                          <m:den>
                            <m:sSub>
                              <m:sSubPr>
                                <m:ctrlPr>
                                  <a:rPr lang="en-GB" sz="2000" i="1">
                                    <a:latin typeface="Cambria Math" panose="02040503050406030204" pitchFamily="18" charset="0"/>
                                  </a:rPr>
                                </m:ctrlPr>
                              </m:sSubPr>
                              <m:e>
                                <m:r>
                                  <a:rPr lang="en-GB" sz="2000" i="1">
                                    <a:latin typeface="Cambria Math" panose="02040503050406030204" pitchFamily="18" charset="0"/>
                                  </a:rPr>
                                  <m:t>𝑚</m:t>
                                </m:r>
                              </m:e>
                              <m:sub>
                                <m:r>
                                  <a:rPr lang="en-GB" sz="2000" i="1">
                                    <a:latin typeface="Cambria Math" panose="02040503050406030204" pitchFamily="18" charset="0"/>
                                  </a:rPr>
                                  <m:t>𝑖</m:t>
                                </m:r>
                              </m:sub>
                            </m:sSub>
                          </m:den>
                        </m:f>
                        <m:r>
                          <a:rPr lang="en-GB" sz="2000" i="1">
                            <a:latin typeface="Cambria Math" panose="02040503050406030204" pitchFamily="18" charset="0"/>
                          </a:rPr>
                          <m:t>+</m:t>
                        </m:r>
                        <m:r>
                          <a:rPr lang="en-GB" sz="2000" i="1">
                            <a:latin typeface="Cambria Math" panose="02040503050406030204" pitchFamily="18" charset="0"/>
                          </a:rPr>
                          <m:t>𝑈</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𝑟</m:t>
                                </m:r>
                              </m:e>
                              <m:sub>
                                <m:r>
                                  <a:rPr lang="en-GB" sz="2000" i="1">
                                    <a:latin typeface="Cambria Math" panose="02040503050406030204" pitchFamily="18" charset="0"/>
                                  </a:rPr>
                                  <m:t>𝑖</m:t>
                                </m:r>
                              </m:sub>
                            </m:sSub>
                          </m:e>
                        </m:d>
                      </m:e>
                    </m:nary>
                  </m:oMath>
                </a14:m>
                <a:endParaRPr lang="en-GB" sz="2000" dirty="0"/>
              </a:p>
              <a:p>
                <a:r>
                  <a:rPr lang="en-GB" sz="2000" dirty="0"/>
                  <a:t>The simulation requires the implementation of the adequate potentials in order to describe the state of the atoms with high fidelity</a:t>
                </a:r>
              </a:p>
              <a:p>
                <a:r>
                  <a:rPr lang="en-GB" sz="2000" dirty="0"/>
                  <a:t>An example of the potential is:</a:t>
                </a:r>
              </a:p>
              <a:p>
                <a:r>
                  <a:rPr lang="en-GB" sz="2000" dirty="0"/>
                  <a:t>Lennard-Jones </a:t>
                </a:r>
                <a14:m>
                  <m:oMath xmlns:m="http://schemas.openxmlformats.org/officeDocument/2006/math">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𝑈</m:t>
                        </m:r>
                      </m:e>
                      <m:sub>
                        <m:r>
                          <a:rPr lang="en-GB" sz="2000" i="1" smtClean="0">
                            <a:latin typeface="Cambria Math" panose="02040503050406030204" pitchFamily="18" charset="0"/>
                          </a:rPr>
                          <m:t>𝑖𝑗</m:t>
                        </m:r>
                      </m:sub>
                    </m:sSub>
                    <m:r>
                      <a:rPr lang="en-GB" sz="2000" i="1" smtClean="0">
                        <a:latin typeface="Cambria Math" panose="02040503050406030204" pitchFamily="18" charset="0"/>
                      </a:rPr>
                      <m:t>=4</m:t>
                    </m:r>
                    <m:r>
                      <a:rPr lang="en-GB" sz="2000" i="1" smtClean="0">
                        <a:latin typeface="Cambria Math" panose="02040503050406030204" pitchFamily="18" charset="0"/>
                      </a:rPr>
                      <m:t>𝜀</m:t>
                    </m:r>
                    <m:d>
                      <m:dPr>
                        <m:begChr m:val="["/>
                        <m:endChr m:val="]"/>
                        <m:ctrlPr>
                          <a:rPr lang="en-GB" sz="2000" i="1" smtClean="0">
                            <a:latin typeface="Cambria Math" panose="02040503050406030204" pitchFamily="18" charset="0"/>
                          </a:rPr>
                        </m:ctrlPr>
                      </m:dPr>
                      <m:e>
                        <m:sSup>
                          <m:sSupPr>
                            <m:ctrlPr>
                              <a:rPr lang="en-GB" sz="2000" i="1" smtClean="0">
                                <a:latin typeface="Cambria Math" panose="02040503050406030204" pitchFamily="18" charset="0"/>
                              </a:rPr>
                            </m:ctrlPr>
                          </m:sSupPr>
                          <m:e>
                            <m:d>
                              <m:dPr>
                                <m:ctrlPr>
                                  <a:rPr lang="en-GB" sz="2000" i="1" smtClean="0">
                                    <a:latin typeface="Cambria Math" panose="02040503050406030204" pitchFamily="18" charset="0"/>
                                  </a:rPr>
                                </m:ctrlPr>
                              </m:dPr>
                              <m:e>
                                <m:f>
                                  <m:fPr>
                                    <m:ctrlPr>
                                      <a:rPr lang="en-GB" sz="2000" i="1" smtClean="0">
                                        <a:latin typeface="Cambria Math" panose="02040503050406030204" pitchFamily="18" charset="0"/>
                                      </a:rPr>
                                    </m:ctrlPr>
                                  </m:fPr>
                                  <m:num>
                                    <m:r>
                                      <a:rPr lang="en-GB" sz="2000" i="1" smtClean="0">
                                        <a:latin typeface="Cambria Math" panose="02040503050406030204" pitchFamily="18" charset="0"/>
                                      </a:rPr>
                                      <m:t>𝜎</m:t>
                                    </m:r>
                                  </m:num>
                                  <m:den>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𝑟</m:t>
                                        </m:r>
                                      </m:e>
                                      <m:sub>
                                        <m:r>
                                          <a:rPr lang="en-GB" sz="2000" i="1" smtClean="0">
                                            <a:latin typeface="Cambria Math" panose="02040503050406030204" pitchFamily="18" charset="0"/>
                                          </a:rPr>
                                          <m:t>𝑖𝑗</m:t>
                                        </m:r>
                                      </m:sub>
                                    </m:sSub>
                                  </m:den>
                                </m:f>
                              </m:e>
                            </m:d>
                          </m:e>
                          <m:sup>
                            <m:r>
                              <a:rPr lang="en-GB" sz="2000" i="1" smtClean="0">
                                <a:latin typeface="Cambria Math" panose="02040503050406030204" pitchFamily="18" charset="0"/>
                              </a:rPr>
                              <m:t>12</m:t>
                            </m:r>
                          </m:sup>
                        </m:sSup>
                        <m:r>
                          <a:rPr lang="en-GB" sz="2000" i="1" smtClean="0">
                            <a:latin typeface="Cambria Math" panose="02040503050406030204" pitchFamily="18" charset="0"/>
                          </a:rPr>
                          <m:t>−</m:t>
                        </m:r>
                        <m:sSup>
                          <m:sSupPr>
                            <m:ctrlPr>
                              <a:rPr lang="en-GB" sz="2000" i="1" smtClean="0">
                                <a:latin typeface="Cambria Math" panose="02040503050406030204" pitchFamily="18" charset="0"/>
                              </a:rPr>
                            </m:ctrlPr>
                          </m:sSupPr>
                          <m:e>
                            <m:d>
                              <m:dPr>
                                <m:ctrlPr>
                                  <a:rPr lang="en-GB" sz="2000" i="1" smtClean="0">
                                    <a:latin typeface="Cambria Math" panose="02040503050406030204" pitchFamily="18" charset="0"/>
                                  </a:rPr>
                                </m:ctrlPr>
                              </m:dPr>
                              <m:e>
                                <m:f>
                                  <m:fPr>
                                    <m:ctrlPr>
                                      <a:rPr lang="en-GB" sz="2000" i="1" smtClean="0">
                                        <a:latin typeface="Cambria Math" panose="02040503050406030204" pitchFamily="18" charset="0"/>
                                      </a:rPr>
                                    </m:ctrlPr>
                                  </m:fPr>
                                  <m:num>
                                    <m:r>
                                      <a:rPr lang="en-GB" sz="2000" i="1" smtClean="0">
                                        <a:latin typeface="Cambria Math" panose="02040503050406030204" pitchFamily="18" charset="0"/>
                                      </a:rPr>
                                      <m:t>𝜎</m:t>
                                    </m:r>
                                  </m:num>
                                  <m:den>
                                    <m:sSub>
                                      <m:sSubPr>
                                        <m:ctrlPr>
                                          <a:rPr lang="en-GB" sz="2000" i="1" smtClean="0">
                                            <a:latin typeface="Cambria Math" panose="02040503050406030204" pitchFamily="18" charset="0"/>
                                          </a:rPr>
                                        </m:ctrlPr>
                                      </m:sSubPr>
                                      <m:e>
                                        <m:r>
                                          <a:rPr lang="en-GB" sz="2000" i="1" smtClean="0">
                                            <a:latin typeface="Cambria Math" panose="02040503050406030204" pitchFamily="18" charset="0"/>
                                          </a:rPr>
                                          <m:t>𝑟</m:t>
                                        </m:r>
                                      </m:e>
                                      <m:sub>
                                        <m:r>
                                          <a:rPr lang="en-GB" sz="2000" i="1" smtClean="0">
                                            <a:latin typeface="Cambria Math" panose="02040503050406030204" pitchFamily="18" charset="0"/>
                                          </a:rPr>
                                          <m:t>𝑖𝑗</m:t>
                                        </m:r>
                                      </m:sub>
                                    </m:sSub>
                                  </m:den>
                                </m:f>
                              </m:e>
                            </m:d>
                          </m:e>
                          <m:sup>
                            <m:r>
                              <a:rPr lang="en-GB" sz="2000" i="1" smtClean="0">
                                <a:latin typeface="Cambria Math" panose="02040503050406030204" pitchFamily="18" charset="0"/>
                              </a:rPr>
                              <m:t>6</m:t>
                            </m:r>
                          </m:sup>
                        </m:sSup>
                      </m:e>
                    </m:d>
                  </m:oMath>
                </a14:m>
                <a:endParaRPr lang="en-GB" sz="2000" dirty="0"/>
              </a:p>
              <a:p>
                <a:r>
                  <a:rPr lang="en-US" sz="2000" dirty="0"/>
                  <a:t>The equations can be linearized, (nonlinear potentials), using </a:t>
                </a:r>
                <a:r>
                  <a:rPr lang="en-US" sz="2000" b="1" dirty="0"/>
                  <a:t>Quantum </a:t>
                </a:r>
                <a:r>
                  <a:rPr lang="en-US" sz="2000" b="1" dirty="0" err="1"/>
                  <a:t>Carleman</a:t>
                </a:r>
                <a:r>
                  <a:rPr lang="en-US" sz="2000" b="1" dirty="0"/>
                  <a:t> linearization </a:t>
                </a:r>
                <a:r>
                  <a:rPr lang="en-US" sz="2000" dirty="0"/>
                  <a:t>described </a:t>
                </a:r>
                <a:r>
                  <a:rPr lang="en-US" sz="2000" dirty="0">
                    <a:hlinkClick r:id="rId2"/>
                  </a:rPr>
                  <a:t>here</a:t>
                </a:r>
                <a:r>
                  <a:rPr lang="en-US" sz="2000" dirty="0"/>
                  <a:t>.</a:t>
                </a:r>
              </a:p>
            </p:txBody>
          </p:sp>
        </mc:Choice>
        <mc:Fallback xmlns="">
          <p:sp>
            <p:nvSpPr>
              <p:cNvPr id="3" name="Content Placeholder 2">
                <a:extLst>
                  <a:ext uri="{FF2B5EF4-FFF2-40B4-BE49-F238E27FC236}">
                    <a16:creationId xmlns:a16="http://schemas.microsoft.com/office/drawing/2014/main" id="{0FF4C459-8F94-C20C-7446-9EE2E8EAE241}"/>
                  </a:ext>
                </a:extLst>
              </p:cNvPr>
              <p:cNvSpPr>
                <a:spLocks noGrp="1" noRot="1" noChangeAspect="1" noMove="1" noResize="1" noEditPoints="1" noAdjustHandles="1" noChangeArrowheads="1" noChangeShapeType="1" noTextEdit="1"/>
              </p:cNvSpPr>
              <p:nvPr>
                <p:ph idx="4294967295"/>
              </p:nvPr>
            </p:nvSpPr>
            <p:spPr>
              <a:xfrm>
                <a:off x="12700" y="1209675"/>
                <a:ext cx="7035800" cy="5065713"/>
              </a:xfrm>
              <a:blipFill>
                <a:blip r:embed="rId3"/>
                <a:stretch>
                  <a:fillRect t="-1203"/>
                </a:stretch>
              </a:blipFill>
            </p:spPr>
            <p:txBody>
              <a:bodyPr/>
              <a:lstStyle/>
              <a:p>
                <a:r>
                  <a:rPr lang="en-US">
                    <a:noFill/>
                  </a:rPr>
                  <a:t> </a:t>
                </a:r>
              </a:p>
            </p:txBody>
          </p:sp>
        </mc:Fallback>
      </mc:AlternateContent>
      <p:grpSp>
        <p:nvGrpSpPr>
          <p:cNvPr id="59" name="Groupe 58">
            <a:extLst>
              <a:ext uri="{FF2B5EF4-FFF2-40B4-BE49-F238E27FC236}">
                <a16:creationId xmlns:a16="http://schemas.microsoft.com/office/drawing/2014/main" id="{234A459F-3A45-AF3A-F10B-313700855578}"/>
              </a:ext>
            </a:extLst>
          </p:cNvPr>
          <p:cNvGrpSpPr/>
          <p:nvPr/>
        </p:nvGrpSpPr>
        <p:grpSpPr>
          <a:xfrm>
            <a:off x="7369143" y="175965"/>
            <a:ext cx="4597646" cy="6143607"/>
            <a:chOff x="7197693" y="121140"/>
            <a:chExt cx="4597646" cy="6143607"/>
          </a:xfrm>
        </p:grpSpPr>
        <p:sp>
          <p:nvSpPr>
            <p:cNvPr id="60" name="Rectangle 59">
              <a:extLst>
                <a:ext uri="{FF2B5EF4-FFF2-40B4-BE49-F238E27FC236}">
                  <a16:creationId xmlns:a16="http://schemas.microsoft.com/office/drawing/2014/main" id="{BBF2CCB1-6E88-41F4-2566-A5EA34483D27}"/>
                </a:ext>
              </a:extLst>
            </p:cNvPr>
            <p:cNvSpPr/>
            <p:nvPr/>
          </p:nvSpPr>
          <p:spPr>
            <a:xfrm>
              <a:off x="7197696" y="121140"/>
              <a:ext cx="4597643" cy="536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Input preparation</a:t>
              </a:r>
            </a:p>
          </p:txBody>
        </p:sp>
        <p:sp>
          <p:nvSpPr>
            <p:cNvPr id="61" name="Rectangle 60">
              <a:extLst>
                <a:ext uri="{FF2B5EF4-FFF2-40B4-BE49-F238E27FC236}">
                  <a16:creationId xmlns:a16="http://schemas.microsoft.com/office/drawing/2014/main" id="{9C98A192-8EA7-42BD-7282-D36D481EDF6B}"/>
                </a:ext>
              </a:extLst>
            </p:cNvPr>
            <p:cNvSpPr/>
            <p:nvPr/>
          </p:nvSpPr>
          <p:spPr>
            <a:xfrm>
              <a:off x="7197693" y="749993"/>
              <a:ext cx="2155857" cy="10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Substrate</a:t>
              </a:r>
            </a:p>
            <a:p>
              <a:r>
                <a:rPr lang="en-GB" dirty="0"/>
                <a:t>Position : Crystal</a:t>
              </a:r>
            </a:p>
            <a:p>
              <a:r>
                <a:rPr lang="en-GB" dirty="0"/>
                <a:t>Velocity : Controlled by temperature</a:t>
              </a:r>
            </a:p>
          </p:txBody>
        </p:sp>
        <p:sp>
          <p:nvSpPr>
            <p:cNvPr id="62" name="Rectangle 61">
              <a:extLst>
                <a:ext uri="{FF2B5EF4-FFF2-40B4-BE49-F238E27FC236}">
                  <a16:creationId xmlns:a16="http://schemas.microsoft.com/office/drawing/2014/main" id="{6489FBF9-983B-8CB9-1829-E63E201CA215}"/>
                </a:ext>
              </a:extLst>
            </p:cNvPr>
            <p:cNvSpPr/>
            <p:nvPr/>
          </p:nvSpPr>
          <p:spPr>
            <a:xfrm>
              <a:off x="9434142" y="749993"/>
              <a:ext cx="2361196" cy="1080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Gas</a:t>
              </a:r>
            </a:p>
            <a:p>
              <a:r>
                <a:rPr lang="en-GB" dirty="0"/>
                <a:t>Position : Random</a:t>
              </a:r>
            </a:p>
            <a:p>
              <a:r>
                <a:rPr lang="en-GB" dirty="0"/>
                <a:t>Velocity : Fixed</a:t>
              </a:r>
            </a:p>
            <a:p>
              <a:r>
                <a:rPr lang="en-GB" dirty="0"/>
                <a:t>Introduced one by one </a:t>
              </a:r>
            </a:p>
          </p:txBody>
        </p:sp>
        <p:sp>
          <p:nvSpPr>
            <p:cNvPr id="63" name="ZoneTexte 62">
              <a:extLst>
                <a:ext uri="{FF2B5EF4-FFF2-40B4-BE49-F238E27FC236}">
                  <a16:creationId xmlns:a16="http://schemas.microsoft.com/office/drawing/2014/main" id="{A6EF8FF2-DA15-B4AE-F97D-D96DA1D148A5}"/>
                </a:ext>
              </a:extLst>
            </p:cNvPr>
            <p:cNvSpPr txBox="1"/>
            <p:nvPr/>
          </p:nvSpPr>
          <p:spPr>
            <a:xfrm>
              <a:off x="9558893" y="1884693"/>
              <a:ext cx="2236446" cy="923330"/>
            </a:xfrm>
            <a:prstGeom prst="rect">
              <a:avLst/>
            </a:prstGeom>
            <a:noFill/>
          </p:spPr>
          <p:txBody>
            <a:bodyPr wrap="square">
              <a:spAutoFit/>
            </a:bodyPr>
            <a:lstStyle/>
            <a:p>
              <a:r>
                <a:rPr lang="en-US" b="1" dirty="0"/>
                <a:t>Random number generation using boson sampling</a:t>
              </a:r>
              <a:endParaRPr lang="en-US" dirty="0"/>
            </a:p>
          </p:txBody>
        </p:sp>
        <mc:AlternateContent xmlns:mc="http://schemas.openxmlformats.org/markup-compatibility/2006" xmlns:a14="http://schemas.microsoft.com/office/drawing/2010/main">
          <mc:Choice Requires="a14">
            <p:sp>
              <p:nvSpPr>
                <p:cNvPr id="64" name="ZoneTexte 63">
                  <a:extLst>
                    <a:ext uri="{FF2B5EF4-FFF2-40B4-BE49-F238E27FC236}">
                      <a16:creationId xmlns:a16="http://schemas.microsoft.com/office/drawing/2014/main" id="{FE477BA6-73F5-80E9-7FC5-4F278B3615A8}"/>
                    </a:ext>
                  </a:extLst>
                </p:cNvPr>
                <p:cNvSpPr txBox="1"/>
                <p:nvPr/>
              </p:nvSpPr>
              <p:spPr>
                <a:xfrm>
                  <a:off x="7197696" y="1922681"/>
                  <a:ext cx="2361196" cy="681982"/>
                </a:xfrm>
                <a:prstGeom prst="rect">
                  <a:avLst/>
                </a:prstGeom>
                <a:noFill/>
              </p:spPr>
              <p:txBody>
                <a:bodyPr wrap="square">
                  <a:spAutoFit/>
                </a:bodyPr>
                <a:lstStyle/>
                <a:p>
                  <a:r>
                    <a:rPr lang="en-US" b="1" dirty="0"/>
                    <a:t>Hypothesis: </a:t>
                  </a:r>
                  <a14:m>
                    <m:oMath xmlns:m="http://schemas.openxmlformats.org/officeDocument/2006/math">
                      <m:r>
                        <a:rPr lang="fr-FR" b="1" i="0" dirty="0" smtClean="0">
                          <a:latin typeface="Cambria Math" panose="02040503050406030204" pitchFamily="18" charset="0"/>
                        </a:rPr>
                        <m:t>𝐎</m:t>
                      </m:r>
                      <m:d>
                        <m:dPr>
                          <m:ctrlPr>
                            <a:rPr lang="fr-FR" b="1" i="1" dirty="0" smtClean="0">
                              <a:latin typeface="Cambria Math" panose="02040503050406030204" pitchFamily="18" charset="0"/>
                            </a:rPr>
                          </m:ctrlPr>
                        </m:dPr>
                        <m:e>
                          <m:r>
                            <a:rPr lang="fr-FR" b="1" i="0" dirty="0" smtClean="0">
                              <a:latin typeface="Cambria Math" panose="02040503050406030204" pitchFamily="18" charset="0"/>
                            </a:rPr>
                            <m:t>𝐥𝐨𝐠</m:t>
                          </m:r>
                          <m:d>
                            <m:dPr>
                              <m:ctrlPr>
                                <a:rPr lang="en-US" b="1" i="1" dirty="0" smtClean="0">
                                  <a:latin typeface="Cambria Math" panose="02040503050406030204" pitchFamily="18" charset="0"/>
                                </a:rPr>
                              </m:ctrlPr>
                            </m:dPr>
                            <m:e>
                              <m:r>
                                <a:rPr lang="fr-FR" b="1" i="1" dirty="0" smtClean="0">
                                  <a:latin typeface="Cambria Math" panose="02040503050406030204" pitchFamily="18" charset="0"/>
                                </a:rPr>
                                <m:t>𝒏</m:t>
                              </m:r>
                            </m:e>
                          </m:d>
                        </m:e>
                      </m:d>
                      <m:r>
                        <a:rPr lang="fr-FR" b="1" i="1" dirty="0" smtClean="0">
                          <a:latin typeface="Cambria Math" panose="02040503050406030204" pitchFamily="18" charset="0"/>
                        </a:rPr>
                        <m:t> </m:t>
                      </m:r>
                      <m:r>
                        <a:rPr lang="fr-FR" b="1" i="1" dirty="0" smtClean="0">
                          <a:latin typeface="Cambria Math" panose="02040503050406030204" pitchFamily="18" charset="0"/>
                        </a:rPr>
                        <m:t>𝒐𝒓</m:t>
                      </m:r>
                      <m:r>
                        <a:rPr lang="fr-FR" b="1" i="1" dirty="0" smtClean="0">
                          <a:latin typeface="Cambria Math" panose="02040503050406030204" pitchFamily="18" charset="0"/>
                        </a:rPr>
                        <m:t>&lt;</m:t>
                      </m:r>
                      <m:r>
                        <a:rPr lang="fr-FR" b="1" i="1" dirty="0" smtClean="0">
                          <a:latin typeface="Cambria Math" panose="02040503050406030204" pitchFamily="18" charset="0"/>
                        </a:rPr>
                        <m:t>𝑶</m:t>
                      </m:r>
                      <m:d>
                        <m:dPr>
                          <m:ctrlPr>
                            <a:rPr lang="fr-FR" b="1" i="1" dirty="0" smtClean="0">
                              <a:latin typeface="Cambria Math" panose="02040503050406030204" pitchFamily="18" charset="0"/>
                            </a:rPr>
                          </m:ctrlPr>
                        </m:dPr>
                        <m:e>
                          <m:r>
                            <a:rPr lang="fr-FR" b="1" i="1" dirty="0" smtClean="0">
                              <a:latin typeface="Cambria Math" panose="02040503050406030204" pitchFamily="18" charset="0"/>
                            </a:rPr>
                            <m:t>𝒏</m:t>
                          </m:r>
                        </m:e>
                      </m:d>
                    </m:oMath>
                  </a14:m>
                  <a:endParaRPr lang="en-US" b="1" dirty="0"/>
                </a:p>
              </p:txBody>
            </p:sp>
          </mc:Choice>
          <mc:Fallback xmlns="">
            <p:sp>
              <p:nvSpPr>
                <p:cNvPr id="64" name="ZoneTexte 63">
                  <a:extLst>
                    <a:ext uri="{FF2B5EF4-FFF2-40B4-BE49-F238E27FC236}">
                      <a16:creationId xmlns:a16="http://schemas.microsoft.com/office/drawing/2014/main" id="{FE477BA6-73F5-80E9-7FC5-4F278B3615A8}"/>
                    </a:ext>
                  </a:extLst>
                </p:cNvPr>
                <p:cNvSpPr txBox="1">
                  <a:spLocks noRot="1" noChangeAspect="1" noMove="1" noResize="1" noEditPoints="1" noAdjustHandles="1" noChangeArrowheads="1" noChangeShapeType="1" noTextEdit="1"/>
                </p:cNvSpPr>
                <p:nvPr/>
              </p:nvSpPr>
              <p:spPr>
                <a:xfrm>
                  <a:off x="7197696" y="1922681"/>
                  <a:ext cx="2361196" cy="681982"/>
                </a:xfrm>
                <a:prstGeom prst="rect">
                  <a:avLst/>
                </a:prstGeom>
                <a:blipFill>
                  <a:blip r:embed="rId4"/>
                  <a:stretch>
                    <a:fillRect l="-2326" t="-4464"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E1B5B4BC-F3D3-3F33-290D-14F797B99751}"/>
                    </a:ext>
                  </a:extLst>
                </p:cNvPr>
                <p:cNvSpPr/>
                <p:nvPr/>
              </p:nvSpPr>
              <p:spPr>
                <a:xfrm>
                  <a:off x="7197696" y="2840243"/>
                  <a:ext cx="4597643" cy="64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Equations</a:t>
                  </a:r>
                </a:p>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𝑓</m:t>
                                </m:r>
                              </m:e>
                            </m:acc>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 </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𝑟</m:t>
                                    </m:r>
                                  </m:e>
                                </m:acc>
                              </m:e>
                              <m:sub>
                                <m:r>
                                  <a:rPr lang="en-GB" i="1">
                                    <a:latin typeface="Cambria Math" panose="02040503050406030204" pitchFamily="18" charset="0"/>
                                  </a:rPr>
                                  <m:t>𝑖</m:t>
                                </m:r>
                              </m:sub>
                            </m:sSub>
                          </m:e>
                        </m:acc>
                        <m:r>
                          <a:rPr lang="en-GB" i="1">
                            <a:latin typeface="Cambria Math" panose="02040503050406030204" pitchFamily="18" charset="0"/>
                          </a:rPr>
                          <m:t>=−</m:t>
                        </m:r>
                        <m:acc>
                          <m:accPr>
                            <m:chr m:val="⃗"/>
                            <m:ctrlPr>
                              <a:rPr lang="fr-FR" i="1">
                                <a:latin typeface="Cambria Math" panose="02040503050406030204" pitchFamily="18" charset="0"/>
                              </a:rPr>
                            </m:ctrlPr>
                          </m:accPr>
                          <m:e>
                            <m:r>
                              <m:rPr>
                                <m:nor/>
                              </m:rPr>
                              <a:rPr lang="en-US">
                                <a:latin typeface="Cambria Math" panose="02040503050406030204" pitchFamily="18" charset="0"/>
                              </a:rPr>
                              <m:t>∇</m:t>
                            </m:r>
                          </m:e>
                        </m:acc>
                        <m:r>
                          <a:rPr lang="en-GB" i="1" smtClean="0">
                            <a:latin typeface="Cambria Math" panose="02040503050406030204" pitchFamily="18" charset="0"/>
                          </a:rPr>
                          <m:t>𝑈</m:t>
                        </m:r>
                      </m:oMath>
                    </m:oMathPara>
                  </a14:m>
                  <a:endParaRPr lang="en-GB" dirty="0"/>
                </a:p>
              </p:txBody>
            </p:sp>
          </mc:Choice>
          <mc:Fallback xmlns="">
            <p:sp>
              <p:nvSpPr>
                <p:cNvPr id="65" name="Rectangle 64">
                  <a:extLst>
                    <a:ext uri="{FF2B5EF4-FFF2-40B4-BE49-F238E27FC236}">
                      <a16:creationId xmlns:a16="http://schemas.microsoft.com/office/drawing/2014/main" id="{E1B5B4BC-F3D3-3F33-290D-14F797B99751}"/>
                    </a:ext>
                  </a:extLst>
                </p:cNvPr>
                <p:cNvSpPr>
                  <a:spLocks noRot="1" noChangeAspect="1" noMove="1" noResize="1" noEditPoints="1" noAdjustHandles="1" noChangeArrowheads="1" noChangeShapeType="1" noTextEdit="1"/>
                </p:cNvSpPr>
                <p:nvPr/>
              </p:nvSpPr>
              <p:spPr>
                <a:xfrm>
                  <a:off x="7197696" y="2840243"/>
                  <a:ext cx="4597643" cy="648000"/>
                </a:xfrm>
                <a:prstGeom prst="rect">
                  <a:avLst/>
                </a:prstGeom>
                <a:blipFill>
                  <a:blip r:embed="rId5"/>
                  <a:stretch>
                    <a:fillRect t="-6422" b="-9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ZoneTexte 65">
                  <a:extLst>
                    <a:ext uri="{FF2B5EF4-FFF2-40B4-BE49-F238E27FC236}">
                      <a16:creationId xmlns:a16="http://schemas.microsoft.com/office/drawing/2014/main" id="{CC041455-EED1-602C-2F72-8F27B5A1652D}"/>
                    </a:ext>
                  </a:extLst>
                </p:cNvPr>
                <p:cNvSpPr txBox="1"/>
                <p:nvPr/>
              </p:nvSpPr>
              <p:spPr>
                <a:xfrm>
                  <a:off x="7197696" y="3540946"/>
                  <a:ext cx="4597643" cy="985719"/>
                </a:xfrm>
                <a:prstGeom prst="rect">
                  <a:avLst/>
                </a:prstGeom>
                <a:noFill/>
              </p:spPr>
              <p:txBody>
                <a:bodyPr wrap="square">
                  <a:spAutoFit/>
                </a:bodyPr>
                <a:lstStyle/>
                <a:p>
                  <a:r>
                    <a:rPr lang="en-GB" dirty="0"/>
                    <a:t>Ex: Lennard Jones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rPr>
                            <m:t>𝑈</m:t>
                          </m:r>
                        </m:e>
                        <m:sub>
                          <m:r>
                            <a:rPr lang="en-GB" i="1" smtClean="0">
                              <a:latin typeface="Cambria Math" panose="02040503050406030204" pitchFamily="18" charset="0"/>
                            </a:rPr>
                            <m:t>𝑖𝑗</m:t>
                          </m:r>
                        </m:sub>
                      </m:sSub>
                      <m:r>
                        <a:rPr lang="en-GB" i="1" smtClean="0">
                          <a:latin typeface="Cambria Math" panose="02040503050406030204" pitchFamily="18" charset="0"/>
                        </a:rPr>
                        <m:t>=4</m:t>
                      </m:r>
                      <m:r>
                        <a:rPr lang="en-GB" i="1" smtClean="0">
                          <a:latin typeface="Cambria Math" panose="02040503050406030204" pitchFamily="18" charset="0"/>
                        </a:rPr>
                        <m:t>𝜀</m:t>
                      </m:r>
                      <m:d>
                        <m:dPr>
                          <m:begChr m:val="["/>
                          <m:endChr m:val="]"/>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r>
                                        <a:rPr lang="en-GB" i="1" smtClean="0">
                                          <a:latin typeface="Cambria Math" panose="02040503050406030204" pitchFamily="18" charset="0"/>
                                        </a:rPr>
                                        <m:t>𝜎</m:t>
                                      </m:r>
                                    </m:num>
                                    <m:den>
                                      <m:sSub>
                                        <m:sSubPr>
                                          <m:ctrlPr>
                                            <a:rPr lang="en-GB" i="1" smtClean="0">
                                              <a:latin typeface="Cambria Math" panose="02040503050406030204" pitchFamily="18" charset="0"/>
                                            </a:rPr>
                                          </m:ctrlPr>
                                        </m:sSubPr>
                                        <m:e>
                                          <m:r>
                                            <a:rPr lang="en-GB" i="1" smtClean="0">
                                              <a:latin typeface="Cambria Math" panose="02040503050406030204" pitchFamily="18" charset="0"/>
                                            </a:rPr>
                                            <m:t>𝑟</m:t>
                                          </m:r>
                                        </m:e>
                                        <m:sub>
                                          <m:r>
                                            <a:rPr lang="en-GB" i="1" smtClean="0">
                                              <a:latin typeface="Cambria Math" panose="02040503050406030204" pitchFamily="18" charset="0"/>
                                            </a:rPr>
                                            <m:t>𝑖𝑗</m:t>
                                          </m:r>
                                        </m:sub>
                                      </m:sSub>
                                    </m:den>
                                  </m:f>
                                </m:e>
                              </m:d>
                            </m:e>
                            <m:sup>
                              <m:r>
                                <a:rPr lang="en-GB" i="1" smtClean="0">
                                  <a:latin typeface="Cambria Math" panose="02040503050406030204" pitchFamily="18" charset="0"/>
                                </a:rPr>
                                <m:t>12</m:t>
                              </m:r>
                            </m:sup>
                          </m:sSup>
                          <m:r>
                            <a:rPr lang="en-GB" i="1" smtClean="0">
                              <a:latin typeface="Cambria Math" panose="02040503050406030204" pitchFamily="18" charset="0"/>
                            </a:rPr>
                            <m:t>−</m:t>
                          </m:r>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r>
                                        <a:rPr lang="en-GB" i="1" smtClean="0">
                                          <a:latin typeface="Cambria Math" panose="02040503050406030204" pitchFamily="18" charset="0"/>
                                        </a:rPr>
                                        <m:t>𝜎</m:t>
                                      </m:r>
                                    </m:num>
                                    <m:den>
                                      <m:sSub>
                                        <m:sSubPr>
                                          <m:ctrlPr>
                                            <a:rPr lang="en-GB" i="1" smtClean="0">
                                              <a:latin typeface="Cambria Math" panose="02040503050406030204" pitchFamily="18" charset="0"/>
                                            </a:rPr>
                                          </m:ctrlPr>
                                        </m:sSubPr>
                                        <m:e>
                                          <m:r>
                                            <a:rPr lang="en-GB" i="1" smtClean="0">
                                              <a:latin typeface="Cambria Math" panose="02040503050406030204" pitchFamily="18" charset="0"/>
                                            </a:rPr>
                                            <m:t>𝑟</m:t>
                                          </m:r>
                                        </m:e>
                                        <m:sub>
                                          <m:r>
                                            <a:rPr lang="en-GB" i="1" smtClean="0">
                                              <a:latin typeface="Cambria Math" panose="02040503050406030204" pitchFamily="18" charset="0"/>
                                            </a:rPr>
                                            <m:t>𝑖𝑗</m:t>
                                          </m:r>
                                        </m:sub>
                                      </m:sSub>
                                    </m:den>
                                  </m:f>
                                </m:e>
                              </m:d>
                            </m:e>
                            <m:sup>
                              <m:r>
                                <a:rPr lang="en-GB" i="1" smtClean="0">
                                  <a:latin typeface="Cambria Math" panose="02040503050406030204" pitchFamily="18" charset="0"/>
                                </a:rPr>
                                <m:t>6</m:t>
                              </m:r>
                            </m:sup>
                          </m:sSup>
                        </m:e>
                      </m:d>
                    </m:oMath>
                  </a14:m>
                  <a:endParaRPr lang="en-GB" dirty="0"/>
                </a:p>
                <a:p>
                  <a:r>
                    <a:rPr lang="en-US" b="1" dirty="0"/>
                    <a:t>Quantum </a:t>
                  </a:r>
                  <a:r>
                    <a:rPr lang="en-US" b="1" dirty="0" err="1"/>
                    <a:t>Carleman</a:t>
                  </a:r>
                  <a:r>
                    <a:rPr lang="en-US" b="1" dirty="0"/>
                    <a:t> linearization</a:t>
                  </a:r>
                  <a:endParaRPr lang="en-US" dirty="0"/>
                </a:p>
              </p:txBody>
            </p:sp>
          </mc:Choice>
          <mc:Fallback xmlns="">
            <p:sp>
              <p:nvSpPr>
                <p:cNvPr id="66" name="ZoneTexte 65">
                  <a:extLst>
                    <a:ext uri="{FF2B5EF4-FFF2-40B4-BE49-F238E27FC236}">
                      <a16:creationId xmlns:a16="http://schemas.microsoft.com/office/drawing/2014/main" id="{CC041455-EED1-602C-2F72-8F27B5A1652D}"/>
                    </a:ext>
                  </a:extLst>
                </p:cNvPr>
                <p:cNvSpPr txBox="1">
                  <a:spLocks noRot="1" noChangeAspect="1" noMove="1" noResize="1" noEditPoints="1" noAdjustHandles="1" noChangeArrowheads="1" noChangeShapeType="1" noTextEdit="1"/>
                </p:cNvSpPr>
                <p:nvPr/>
              </p:nvSpPr>
              <p:spPr>
                <a:xfrm>
                  <a:off x="7197696" y="3540946"/>
                  <a:ext cx="4597643" cy="985719"/>
                </a:xfrm>
                <a:prstGeom prst="rect">
                  <a:avLst/>
                </a:prstGeom>
                <a:blipFill>
                  <a:blip r:embed="rId6"/>
                  <a:stretch>
                    <a:fillRect l="-1194" b="-8642"/>
                  </a:stretch>
                </a:blipFill>
              </p:spPr>
              <p:txBody>
                <a:bodyPr/>
                <a:lstStyle/>
                <a:p>
                  <a:r>
                    <a:rPr lang="en-US">
                      <a:noFill/>
                    </a:rPr>
                    <a:t> </a:t>
                  </a:r>
                </a:p>
              </p:txBody>
            </p:sp>
          </mc:Fallback>
        </mc:AlternateContent>
        <p:sp>
          <p:nvSpPr>
            <p:cNvPr id="67" name="Rectangle 66">
              <a:extLst>
                <a:ext uri="{FF2B5EF4-FFF2-40B4-BE49-F238E27FC236}">
                  <a16:creationId xmlns:a16="http://schemas.microsoft.com/office/drawing/2014/main" id="{5AB6779C-3E54-87D1-467E-A058B123E3EA}"/>
                </a:ext>
              </a:extLst>
            </p:cNvPr>
            <p:cNvSpPr/>
            <p:nvPr/>
          </p:nvSpPr>
          <p:spPr>
            <a:xfrm>
              <a:off x="7197695" y="5288455"/>
              <a:ext cx="4597644" cy="536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Read output</a:t>
              </a:r>
              <a:endParaRPr lang="en-GB" dirty="0"/>
            </a:p>
          </p:txBody>
        </p:sp>
        <mc:AlternateContent xmlns:mc="http://schemas.openxmlformats.org/markup-compatibility/2006" xmlns:a14="http://schemas.microsoft.com/office/drawing/2010/main">
          <mc:Choice Requires="a14">
            <p:sp>
              <p:nvSpPr>
                <p:cNvPr id="68" name="ZoneTexte 67">
                  <a:extLst>
                    <a:ext uri="{FF2B5EF4-FFF2-40B4-BE49-F238E27FC236}">
                      <a16:creationId xmlns:a16="http://schemas.microsoft.com/office/drawing/2014/main" id="{EFA4817A-74B1-C959-F08B-F6EFFD3484BA}"/>
                    </a:ext>
                  </a:extLst>
                </p:cNvPr>
                <p:cNvSpPr txBox="1"/>
                <p:nvPr/>
              </p:nvSpPr>
              <p:spPr>
                <a:xfrm>
                  <a:off x="7197695" y="5859764"/>
                  <a:ext cx="4597644" cy="404983"/>
                </a:xfrm>
                <a:prstGeom prst="rect">
                  <a:avLst/>
                </a:prstGeom>
                <a:noFill/>
              </p:spPr>
              <p:txBody>
                <a:bodyPr wrap="square">
                  <a:spAutoFit/>
                </a:bodyPr>
                <a:lstStyle/>
                <a:p>
                  <a:r>
                    <a:rPr lang="en-US" b="1" dirty="0"/>
                    <a:t>Hypothesis: </a:t>
                  </a:r>
                  <a14:m>
                    <m:oMath xmlns:m="http://schemas.openxmlformats.org/officeDocument/2006/math">
                      <m:r>
                        <a:rPr lang="fr-FR" b="1" i="0" dirty="0" smtClean="0">
                          <a:latin typeface="Cambria Math" panose="02040503050406030204" pitchFamily="18" charset="0"/>
                        </a:rPr>
                        <m:t>𝐎</m:t>
                      </m:r>
                      <m:d>
                        <m:dPr>
                          <m:ctrlPr>
                            <a:rPr lang="fr-FR" b="1" i="1" dirty="0" smtClean="0">
                              <a:latin typeface="Cambria Math" panose="02040503050406030204" pitchFamily="18" charset="0"/>
                            </a:rPr>
                          </m:ctrlPr>
                        </m:dPr>
                        <m:e>
                          <m:r>
                            <a:rPr lang="fr-FR" b="1" i="0" dirty="0" smtClean="0">
                              <a:latin typeface="Cambria Math" panose="02040503050406030204" pitchFamily="18" charset="0"/>
                            </a:rPr>
                            <m:t>𝐥𝐨𝐠</m:t>
                          </m:r>
                          <m:d>
                            <m:dPr>
                              <m:ctrlPr>
                                <a:rPr lang="en-US" b="1" i="1" dirty="0" smtClean="0">
                                  <a:latin typeface="Cambria Math" panose="02040503050406030204" pitchFamily="18" charset="0"/>
                                </a:rPr>
                              </m:ctrlPr>
                            </m:dPr>
                            <m:e>
                              <m:r>
                                <a:rPr lang="fr-FR" b="1" i="1" dirty="0" smtClean="0">
                                  <a:latin typeface="Cambria Math" panose="02040503050406030204" pitchFamily="18" charset="0"/>
                                </a:rPr>
                                <m:t>𝒏</m:t>
                              </m:r>
                            </m:e>
                          </m:d>
                        </m:e>
                      </m:d>
                      <m:r>
                        <a:rPr lang="fr-FR" b="1" i="1" dirty="0" smtClean="0">
                          <a:latin typeface="Cambria Math" panose="02040503050406030204" pitchFamily="18" charset="0"/>
                        </a:rPr>
                        <m:t> </m:t>
                      </m:r>
                      <m:r>
                        <a:rPr lang="fr-FR" b="1" i="1" dirty="0" smtClean="0">
                          <a:latin typeface="Cambria Math" panose="02040503050406030204" pitchFamily="18" charset="0"/>
                        </a:rPr>
                        <m:t>𝒐𝒓</m:t>
                      </m:r>
                      <m:r>
                        <a:rPr lang="fr-FR" b="1" i="1" dirty="0" smtClean="0">
                          <a:latin typeface="Cambria Math" panose="02040503050406030204" pitchFamily="18" charset="0"/>
                        </a:rPr>
                        <m:t>&lt;</m:t>
                      </m:r>
                      <m:r>
                        <a:rPr lang="fr-FR" b="1" i="1" dirty="0" smtClean="0">
                          <a:latin typeface="Cambria Math" panose="02040503050406030204" pitchFamily="18" charset="0"/>
                        </a:rPr>
                        <m:t>𝑶</m:t>
                      </m:r>
                      <m:d>
                        <m:dPr>
                          <m:ctrlPr>
                            <a:rPr lang="fr-FR" b="1" i="1" dirty="0" smtClean="0">
                              <a:latin typeface="Cambria Math" panose="02040503050406030204" pitchFamily="18" charset="0"/>
                            </a:rPr>
                          </m:ctrlPr>
                        </m:dPr>
                        <m:e>
                          <m:r>
                            <a:rPr lang="fr-FR" b="1" i="1" dirty="0" smtClean="0">
                              <a:latin typeface="Cambria Math" panose="02040503050406030204" pitchFamily="18" charset="0"/>
                            </a:rPr>
                            <m:t>𝒏</m:t>
                          </m:r>
                        </m:e>
                      </m:d>
                    </m:oMath>
                  </a14:m>
                  <a:endParaRPr lang="en-US" b="1" dirty="0"/>
                </a:p>
              </p:txBody>
            </p:sp>
          </mc:Choice>
          <mc:Fallback xmlns="">
            <p:sp>
              <p:nvSpPr>
                <p:cNvPr id="68" name="ZoneTexte 67">
                  <a:extLst>
                    <a:ext uri="{FF2B5EF4-FFF2-40B4-BE49-F238E27FC236}">
                      <a16:creationId xmlns:a16="http://schemas.microsoft.com/office/drawing/2014/main" id="{EFA4817A-74B1-C959-F08B-F6EFFD3484BA}"/>
                    </a:ext>
                  </a:extLst>
                </p:cNvPr>
                <p:cNvSpPr txBox="1">
                  <a:spLocks noRot="1" noChangeAspect="1" noMove="1" noResize="1" noEditPoints="1" noAdjustHandles="1" noChangeArrowheads="1" noChangeShapeType="1" noTextEdit="1"/>
                </p:cNvSpPr>
                <p:nvPr/>
              </p:nvSpPr>
              <p:spPr>
                <a:xfrm>
                  <a:off x="7197695" y="5859764"/>
                  <a:ext cx="4597644" cy="404983"/>
                </a:xfrm>
                <a:prstGeom prst="rect">
                  <a:avLst/>
                </a:prstGeom>
                <a:blipFill>
                  <a:blip r:embed="rId7"/>
                  <a:stretch>
                    <a:fillRect l="-1194" t="-1493" b="-19403"/>
                  </a:stretch>
                </a:blipFill>
              </p:spPr>
              <p:txBody>
                <a:bodyPr/>
                <a:lstStyle/>
                <a:p>
                  <a:r>
                    <a:rPr lang="en-US">
                      <a:noFill/>
                    </a:rPr>
                    <a:t> </a:t>
                  </a:r>
                </a:p>
              </p:txBody>
            </p:sp>
          </mc:Fallback>
        </mc:AlternateContent>
        <p:cxnSp>
          <p:nvCxnSpPr>
            <p:cNvPr id="69" name="Connecteur : en angle 68">
              <a:extLst>
                <a:ext uri="{FF2B5EF4-FFF2-40B4-BE49-F238E27FC236}">
                  <a16:creationId xmlns:a16="http://schemas.microsoft.com/office/drawing/2014/main" id="{BF283865-7C70-005B-BBA0-6323A488BE9A}"/>
                </a:ext>
              </a:extLst>
            </p:cNvPr>
            <p:cNvCxnSpPr>
              <a:cxnSpLocks/>
              <a:stCxn id="67" idx="1"/>
              <a:endCxn id="65" idx="1"/>
            </p:cNvCxnSpPr>
            <p:nvPr/>
          </p:nvCxnSpPr>
          <p:spPr>
            <a:xfrm rot="10800000" flipH="1">
              <a:off x="7197694" y="3164243"/>
              <a:ext cx="1" cy="2392378"/>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3B3749C-2414-F1BC-8DB8-5742FE39635E}"/>
                </a:ext>
              </a:extLst>
            </p:cNvPr>
            <p:cNvSpPr/>
            <p:nvPr/>
          </p:nvSpPr>
          <p:spPr>
            <a:xfrm>
              <a:off x="7197696" y="4576470"/>
              <a:ext cx="4597643" cy="64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Apply boundary conditions (Ex: periodicity) + Temperature + pressure</a:t>
              </a:r>
            </a:p>
          </p:txBody>
        </p:sp>
      </p:grpSp>
      <p:cxnSp>
        <p:nvCxnSpPr>
          <p:cNvPr id="4" name="Connecteur droit 3">
            <a:extLst>
              <a:ext uri="{FF2B5EF4-FFF2-40B4-BE49-F238E27FC236}">
                <a16:creationId xmlns:a16="http://schemas.microsoft.com/office/drawing/2014/main" id="{88DBA474-140C-F8F5-F836-9A05699E0C20}"/>
              </a:ext>
            </a:extLst>
          </p:cNvPr>
          <p:cNvCxnSpPr>
            <a:cxnSpLocks/>
          </p:cNvCxnSpPr>
          <p:nvPr/>
        </p:nvCxnSpPr>
        <p:spPr>
          <a:xfrm>
            <a:off x="150813" y="1133475"/>
            <a:ext cx="594518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8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A2BA-8B93-7A12-F209-19AFDFC3C53D}"/>
              </a:ext>
            </a:extLst>
          </p:cNvPr>
          <p:cNvSpPr>
            <a:spLocks noGrp="1"/>
          </p:cNvSpPr>
          <p:nvPr>
            <p:ph type="title"/>
          </p:nvPr>
        </p:nvSpPr>
        <p:spPr/>
        <p:txBody>
          <a:bodyPr>
            <a:normAutofit/>
          </a:bodyPr>
          <a:lstStyle/>
          <a:p>
            <a:r>
              <a:rPr lang="en-US" dirty="0">
                <a:cs typeface="Calibri"/>
              </a:rPr>
              <a:t>Future perspectives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F4C459-8F94-C20C-7446-9EE2E8EAE241}"/>
                  </a:ext>
                </a:extLst>
              </p:cNvPr>
              <p:cNvSpPr>
                <a:spLocks noGrp="1"/>
              </p:cNvSpPr>
              <p:nvPr>
                <p:ph idx="1"/>
              </p:nvPr>
            </p:nvSpPr>
            <p:spPr/>
            <p:txBody>
              <a:bodyPr vert="horz" lIns="91440" tIns="45720" rIns="91440" bIns="45720" rtlCol="0" anchor="t">
                <a:normAutofit/>
              </a:bodyPr>
              <a:lstStyle/>
              <a:p>
                <a:pPr marL="0" indent="0">
                  <a:buClr>
                    <a:schemeClr val="tx1"/>
                  </a:buClr>
                  <a:buNone/>
                </a:pPr>
                <a:r>
                  <a:rPr lang="en-US" sz="2800" dirty="0"/>
                  <a:t>Solving the general case where:</a:t>
                </a:r>
              </a:p>
              <a:p>
                <a:pPr lvl="1">
                  <a:buClr>
                    <a:schemeClr val="tx1"/>
                  </a:buClr>
                  <a:buFont typeface="Arial" panose="020B0604020202020204" pitchFamily="34" charset="0"/>
                  <a:buChar char="•"/>
                </a:pPr>
                <a:r>
                  <a:rPr lang="en-US" sz="2400" dirty="0"/>
                  <a:t>all particles have predefined positions</a:t>
                </a:r>
              </a:p>
              <a:p>
                <a:pPr lvl="1">
                  <a:buClr>
                    <a:schemeClr val="tx1"/>
                  </a:buClr>
                  <a:buFont typeface="Arial" panose="020B0604020202020204" pitchFamily="34" charset="0"/>
                  <a:buChar char="•"/>
                </a:pPr>
                <a:r>
                  <a:rPr lang="en-US" sz="2400" dirty="0"/>
                  <a:t>all initial speeds are arbitrary or predefined</a:t>
                </a:r>
              </a:p>
              <a:p>
                <a:pPr marL="0" indent="0">
                  <a:buClr>
                    <a:schemeClr val="tx1"/>
                  </a:buClr>
                  <a:buNone/>
                </a:pPr>
                <a:r>
                  <a:rPr lang="en-US" sz="2800" dirty="0"/>
                  <a:t>Developing fast algorithms to read the output </a:t>
                </a:r>
                <a14:m>
                  <m:oMath xmlns:m="http://schemas.openxmlformats.org/officeDocument/2006/math">
                    <m:r>
                      <a:rPr lang="fr-FR" sz="2800">
                        <a:latin typeface="Cambria Math" panose="02040503050406030204" pitchFamily="18" charset="0"/>
                      </a:rPr>
                      <m:t>&lt;</m:t>
                    </m:r>
                    <m:r>
                      <a:rPr lang="fr-FR" sz="2800" i="1">
                        <a:latin typeface="Cambria Math" panose="02040503050406030204" pitchFamily="18" charset="0"/>
                      </a:rPr>
                      <m:t>𝑂</m:t>
                    </m:r>
                    <m:r>
                      <a:rPr lang="fr-FR" sz="2800" i="1">
                        <a:latin typeface="Cambria Math" panose="02040503050406030204" pitchFamily="18" charset="0"/>
                      </a:rPr>
                      <m:t>(</m:t>
                    </m:r>
                    <m:r>
                      <a:rPr lang="fr-FR" sz="2800" i="1">
                        <a:latin typeface="Cambria Math" panose="02040503050406030204" pitchFamily="18" charset="0"/>
                      </a:rPr>
                      <m:t>𝑛</m:t>
                    </m:r>
                    <m:r>
                      <a:rPr lang="fr-FR" sz="2800" i="1">
                        <a:latin typeface="Cambria Math" panose="02040503050406030204" pitchFamily="18" charset="0"/>
                      </a:rPr>
                      <m:t>)</m:t>
                    </m:r>
                  </m:oMath>
                </a14:m>
                <a:endParaRPr lang="en-US" sz="2800" dirty="0"/>
              </a:p>
              <a:p>
                <a:pPr marL="0" indent="0">
                  <a:buClr>
                    <a:schemeClr val="tx1"/>
                  </a:buClr>
                  <a:buNone/>
                </a:pPr>
                <a:r>
                  <a:rPr lang="en-US" sz="2800" dirty="0"/>
                  <a:t>Extending use to other applications:</a:t>
                </a:r>
              </a:p>
              <a:p>
                <a:pPr lvl="1">
                  <a:buClr>
                    <a:schemeClr val="tx1"/>
                  </a:buClr>
                  <a:buFont typeface="Arial" panose="020B0604020202020204" pitchFamily="34" charset="0"/>
                  <a:buChar char="•"/>
                </a:pPr>
                <a:r>
                  <a:rPr lang="en-US" sz="2400" dirty="0"/>
                  <a:t>Interaction between solids liquids and gases</a:t>
                </a:r>
              </a:p>
              <a:p>
                <a:pPr lvl="1">
                  <a:buClr>
                    <a:schemeClr val="tx1"/>
                  </a:buClr>
                  <a:buFont typeface="Arial" panose="020B0604020202020204" pitchFamily="34" charset="0"/>
                  <a:buChar char="•"/>
                </a:pPr>
                <a:r>
                  <a:rPr lang="en-US" sz="2400" dirty="0"/>
                  <a:t>Drug </a:t>
                </a:r>
                <a:r>
                  <a:rPr lang="en-US" sz="2400"/>
                  <a:t>and biomolecules simulation</a:t>
                </a:r>
                <a:endParaRPr lang="en-US" sz="2400" dirty="0"/>
              </a:p>
            </p:txBody>
          </p:sp>
        </mc:Choice>
        <mc:Fallback xmlns="">
          <p:sp>
            <p:nvSpPr>
              <p:cNvPr id="3" name="Content Placeholder 2">
                <a:extLst>
                  <a:ext uri="{FF2B5EF4-FFF2-40B4-BE49-F238E27FC236}">
                    <a16:creationId xmlns:a16="http://schemas.microsoft.com/office/drawing/2014/main" id="{0FF4C459-8F94-C20C-7446-9EE2E8EAE241}"/>
                  </a:ext>
                </a:extLst>
              </p:cNvPr>
              <p:cNvSpPr>
                <a:spLocks noGrp="1" noRot="1" noChangeAspect="1" noMove="1" noResize="1" noEditPoints="1" noAdjustHandles="1" noChangeArrowheads="1" noChangeShapeType="1" noTextEdit="1"/>
              </p:cNvSpPr>
              <p:nvPr>
                <p:ph idx="1"/>
              </p:nvPr>
            </p:nvSpPr>
            <p:spPr>
              <a:blipFill>
                <a:blip r:embed="rId2"/>
                <a:stretch>
                  <a:fillRect l="-1212" t="-2576"/>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0F0719D6-56BE-4D36-2FC1-B2C3D0B14246}"/>
              </a:ext>
            </a:extLst>
          </p:cNvPr>
          <p:cNvSpPr>
            <a:spLocks noGrp="1"/>
          </p:cNvSpPr>
          <p:nvPr>
            <p:ph type="sldNum" sz="quarter" idx="12"/>
          </p:nvPr>
        </p:nvSpPr>
        <p:spPr/>
        <p:txBody>
          <a:bodyPr/>
          <a:lstStyle/>
          <a:p>
            <a:fld id="{27C6CCC6-2BE5-4E42-96A4-D1E8E81A3D8E}" type="slidenum">
              <a:rPr lang="fr-FR" smtClean="0"/>
              <a:t>12</a:t>
            </a:fld>
            <a:endParaRPr lang="fr-FR"/>
          </a:p>
        </p:txBody>
      </p:sp>
    </p:spTree>
    <p:extLst>
      <p:ext uri="{BB962C8B-B14F-4D97-AF65-F5344CB8AC3E}">
        <p14:creationId xmlns:p14="http://schemas.microsoft.com/office/powerpoint/2010/main" val="89088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7">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7A2BA-8B93-7A12-F209-19AFDFC3C53D}"/>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a:t>Thanks</a:t>
            </a:r>
            <a:endParaRPr lang="en-US" dirty="0"/>
          </a:p>
        </p:txBody>
      </p:sp>
      <p:sp>
        <p:nvSpPr>
          <p:cNvPr id="4" name="Espace réservé du texte 3">
            <a:extLst>
              <a:ext uri="{FF2B5EF4-FFF2-40B4-BE49-F238E27FC236}">
                <a16:creationId xmlns:a16="http://schemas.microsoft.com/office/drawing/2014/main" id="{BF3E5E9A-6B1D-B498-3D95-2701F0057BC1}"/>
              </a:ext>
            </a:extLst>
          </p:cNvPr>
          <p:cNvSpPr>
            <a:spLocks noGrp="1"/>
          </p:cNvSpPr>
          <p:nvPr>
            <p:ph type="body" idx="1"/>
          </p:nvPr>
        </p:nvSpPr>
        <p:spPr>
          <a:xfrm>
            <a:off x="5289753" y="4455621"/>
            <a:ext cx="6269347" cy="1238616"/>
          </a:xfrm>
        </p:spPr>
        <p:txBody>
          <a:bodyPr vert="horz" lIns="91440" tIns="45720" rIns="91440" bIns="45720" rtlCol="0">
            <a:normAutofit/>
          </a:bodyPr>
          <a:lstStyle/>
          <a:p>
            <a:endParaRPr lang="en-US">
              <a:solidFill>
                <a:schemeClr val="tx1">
                  <a:lumMod val="85000"/>
                  <a:lumOff val="15000"/>
                </a:schemeClr>
              </a:solidFill>
            </a:endParaRPr>
          </a:p>
        </p:txBody>
      </p:sp>
      <p:pic>
        <p:nvPicPr>
          <p:cNvPr id="9" name="Graphic 8" descr="Aimer">
            <a:extLst>
              <a:ext uri="{FF2B5EF4-FFF2-40B4-BE49-F238E27FC236}">
                <a16:creationId xmlns:a16="http://schemas.microsoft.com/office/drawing/2014/main" id="{AC60015A-9A59-853F-B124-879712FED6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8" name="Straight Connector 19">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Espace réservé du numéro de diapositive 4">
            <a:extLst>
              <a:ext uri="{FF2B5EF4-FFF2-40B4-BE49-F238E27FC236}">
                <a16:creationId xmlns:a16="http://schemas.microsoft.com/office/drawing/2014/main" id="{0F0719D6-56BE-4D36-2FC1-B2C3D0B1424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7C6CCC6-2BE5-4E42-96A4-D1E8E81A3D8E}" type="slidenum">
              <a:rPr lang="en-US" smtClean="0"/>
              <a:pPr defTabSz="914400">
                <a:spcAft>
                  <a:spcPts val="600"/>
                </a:spcAft>
              </a:pPr>
              <a:t>13</a:t>
            </a:fld>
            <a:endParaRPr lang="en-US"/>
          </a:p>
        </p:txBody>
      </p:sp>
    </p:spTree>
    <p:extLst>
      <p:ext uri="{BB962C8B-B14F-4D97-AF65-F5344CB8AC3E}">
        <p14:creationId xmlns:p14="http://schemas.microsoft.com/office/powerpoint/2010/main" val="265302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a:ea typeface="Calibri Light"/>
                <a:cs typeface="Calibri Light"/>
              </a:rPr>
              <a:t>HHL Algorithm</a:t>
            </a:r>
            <a:endParaRPr lang="en-GB" dirty="0"/>
          </a:p>
        </p:txBody>
      </p:sp>
      <mc:AlternateContent xmlns:mc="http://schemas.openxmlformats.org/markup-compatibility/2006" xmlns:a14="http://schemas.microsoft.com/office/drawing/2010/main">
        <mc:Choice Requires="a14">
          <p:sp>
            <p:nvSpPr>
              <p:cNvPr id="3" name="Sous-titre 2"/>
              <p:cNvSpPr>
                <a:spLocks noGrp="1"/>
              </p:cNvSpPr>
              <p:nvPr>
                <p:ph idx="1"/>
              </p:nvPr>
            </p:nvSpPr>
            <p:spPr>
              <a:xfrm>
                <a:off x="1097280" y="1845734"/>
                <a:ext cx="10058400" cy="1583266"/>
              </a:xfrm>
            </p:spPr>
            <p:txBody>
              <a:bodyPr vert="horz" lIns="91440" tIns="45720" rIns="91440" bIns="45720" rtlCol="0" anchor="t">
                <a:normAutofit fontScale="85000" lnSpcReduction="20000"/>
              </a:bodyPr>
              <a:lstStyle/>
              <a:p>
                <a:pPr marL="0" indent="0">
                  <a:buNone/>
                </a:pPr>
                <a:r>
                  <a:rPr lang="en-GB" b="1" dirty="0">
                    <a:ea typeface="Calibri"/>
                    <a:cs typeface="Calibri"/>
                  </a:rPr>
                  <a:t>Algorithm description</a:t>
                </a:r>
              </a:p>
              <a:p>
                <a:pPr marL="0" indent="0">
                  <a:buNone/>
                </a:pPr>
                <a:r>
                  <a:rPr lang="en-GB" b="0" dirty="0">
                    <a:ea typeface="Calibri"/>
                    <a:cs typeface="Calibri"/>
                  </a:rPr>
                  <a:t>Solve the linear system </a:t>
                </a:r>
                <a14:m>
                  <m:oMath xmlns:m="http://schemas.openxmlformats.org/officeDocument/2006/math">
                    <m:r>
                      <a:rPr lang="en-GB" b="0" i="1" smtClean="0">
                        <a:latin typeface="Cambria Math" panose="02040503050406030204" pitchFamily="18" charset="0"/>
                        <a:ea typeface="Calibri"/>
                        <a:cs typeface="Calibri"/>
                      </a:rPr>
                      <m:t>𝐴𝑥</m:t>
                    </m:r>
                    <m:r>
                      <a:rPr lang="en-GB" b="0" i="1" smtClean="0">
                        <a:latin typeface="Cambria Math" panose="02040503050406030204" pitchFamily="18" charset="0"/>
                        <a:ea typeface="Calibri"/>
                        <a:cs typeface="Calibri"/>
                      </a:rPr>
                      <m:t>=</m:t>
                    </m:r>
                    <m:r>
                      <a:rPr lang="en-GB" b="0" i="1" smtClean="0">
                        <a:latin typeface="Cambria Math" panose="02040503050406030204" pitchFamily="18" charset="0"/>
                        <a:ea typeface="Calibri"/>
                        <a:cs typeface="Calibri"/>
                      </a:rPr>
                      <m:t>𝑏</m:t>
                    </m:r>
                  </m:oMath>
                </a14:m>
                <a:r>
                  <a:rPr lang="en-GB" dirty="0">
                    <a:ea typeface="Calibri"/>
                    <a:cs typeface="Calibri"/>
                  </a:rPr>
                  <a:t> where A is Hermitian</a:t>
                </a:r>
              </a:p>
              <a:p>
                <a:pPr marL="0" indent="0">
                  <a:buNone/>
                </a:pPr>
                <a:r>
                  <a:rPr lang="en-GB" dirty="0">
                    <a:ea typeface="Calibri"/>
                    <a:cs typeface="Calibri"/>
                  </a:rPr>
                  <a:t>In case A is not Hermitian, we solve the system</a:t>
                </a:r>
                <a:r>
                  <a:rPr lang="en-GB" b="0" dirty="0">
                    <a:ea typeface="Calibri"/>
                    <a:cs typeface="Calibri"/>
                  </a:rPr>
                  <a:t> </a:t>
                </a:r>
                <a14:m>
                  <m:oMath xmlns:m="http://schemas.openxmlformats.org/officeDocument/2006/math">
                    <m:d>
                      <m:dPr>
                        <m:ctrlPr>
                          <a:rPr lang="en-GB" b="0" i="1" smtClean="0">
                            <a:latin typeface="Cambria Math" panose="02040503050406030204" pitchFamily="18" charset="0"/>
                            <a:cs typeface="Calibri"/>
                          </a:rPr>
                        </m:ctrlPr>
                      </m:dPr>
                      <m:e>
                        <m:m>
                          <m:mPr>
                            <m:mcs>
                              <m:mc>
                                <m:mcPr>
                                  <m:count m:val="2"/>
                                  <m:mcJc m:val="center"/>
                                </m:mcPr>
                              </m:mc>
                            </m:mcs>
                            <m:ctrlPr>
                              <a:rPr lang="en-GB" b="0" i="1" smtClean="0">
                                <a:latin typeface="Cambria Math" panose="02040503050406030204" pitchFamily="18" charset="0"/>
                                <a:cs typeface="Calibri"/>
                              </a:rPr>
                            </m:ctrlPr>
                          </m:mPr>
                          <m:mr>
                            <m:e>
                              <m:r>
                                <m:rPr>
                                  <m:brk m:alnAt="7"/>
                                </m:rPr>
                                <a:rPr lang="fr-FR" b="0" i="1" smtClean="0">
                                  <a:latin typeface="Cambria Math" panose="02040503050406030204" pitchFamily="18" charset="0"/>
                                  <a:cs typeface="Calibri"/>
                                </a:rPr>
                                <m:t>0</m:t>
                              </m:r>
                            </m:e>
                            <m:e>
                              <m:r>
                                <a:rPr lang="fr-FR" b="0" i="1" smtClean="0">
                                  <a:latin typeface="Cambria Math" panose="02040503050406030204" pitchFamily="18" charset="0"/>
                                  <a:cs typeface="Calibri"/>
                                </a:rPr>
                                <m:t>𝐴</m:t>
                              </m:r>
                            </m:e>
                          </m:mr>
                          <m:mr>
                            <m:e>
                              <m:sSup>
                                <m:sSupPr>
                                  <m:ctrlPr>
                                    <a:rPr lang="fr-FR" b="0" i="1" smtClean="0">
                                      <a:latin typeface="Cambria Math" panose="02040503050406030204" pitchFamily="18" charset="0"/>
                                      <a:cs typeface="Calibri"/>
                                    </a:rPr>
                                  </m:ctrlPr>
                                </m:sSupPr>
                                <m:e>
                                  <m:r>
                                    <a:rPr lang="fr-FR" b="0" i="1" smtClean="0">
                                      <a:latin typeface="Cambria Math" panose="02040503050406030204" pitchFamily="18" charset="0"/>
                                      <a:cs typeface="Calibri"/>
                                    </a:rPr>
                                    <m:t>𝐴</m:t>
                                  </m:r>
                                </m:e>
                                <m:sup>
                                  <m:r>
                                    <a:rPr lang="fr-FR" i="1">
                                      <a:latin typeface="Cambria Math" panose="02040503050406030204" pitchFamily="18" charset="0"/>
                                      <a:ea typeface="Cambria Math" panose="02040503050406030204" pitchFamily="18" charset="0"/>
                                      <a:cs typeface="Calibri"/>
                                    </a:rPr>
                                    <m:t>†</m:t>
                                  </m:r>
                                </m:sup>
                              </m:sSup>
                            </m:e>
                            <m:e>
                              <m:r>
                                <a:rPr lang="fr-FR" b="0" i="1" smtClean="0">
                                  <a:latin typeface="Cambria Math" panose="02040503050406030204" pitchFamily="18" charset="0"/>
                                  <a:cs typeface="Calibri"/>
                                </a:rPr>
                                <m:t>0</m:t>
                              </m:r>
                            </m:e>
                          </m:mr>
                        </m:m>
                      </m:e>
                    </m:d>
                    <m:d>
                      <m:dPr>
                        <m:ctrlPr>
                          <a:rPr lang="en-GB" b="0" i="1" smtClean="0">
                            <a:latin typeface="Cambria Math" panose="02040503050406030204" pitchFamily="18" charset="0"/>
                            <a:cs typeface="Calibri"/>
                          </a:rPr>
                        </m:ctrlPr>
                      </m:dPr>
                      <m:e>
                        <m:m>
                          <m:mPr>
                            <m:mcs>
                              <m:mc>
                                <m:mcPr>
                                  <m:count m:val="1"/>
                                  <m:mcJc m:val="center"/>
                                </m:mcPr>
                              </m:mc>
                            </m:mcs>
                            <m:ctrlPr>
                              <a:rPr lang="en-GB" i="1">
                                <a:latin typeface="Cambria Math" panose="02040503050406030204" pitchFamily="18" charset="0"/>
                                <a:cs typeface="Calibri"/>
                              </a:rPr>
                            </m:ctrlPr>
                          </m:mPr>
                          <m:mr>
                            <m:e>
                              <m:r>
                                <m:rPr>
                                  <m:brk m:alnAt="7"/>
                                </m:rPr>
                                <a:rPr lang="fr-FR" b="0" i="1" smtClean="0">
                                  <a:latin typeface="Cambria Math" panose="02040503050406030204" pitchFamily="18" charset="0"/>
                                  <a:cs typeface="Calibri"/>
                                </a:rPr>
                                <m:t>0</m:t>
                              </m:r>
                            </m:e>
                          </m:mr>
                          <m:mr>
                            <m:e>
                              <m:r>
                                <a:rPr lang="fr-FR" b="0" i="1" smtClean="0">
                                  <a:latin typeface="Cambria Math" panose="02040503050406030204" pitchFamily="18" charset="0"/>
                                  <a:cs typeface="Calibri"/>
                                </a:rPr>
                                <m:t>𝑥</m:t>
                              </m:r>
                            </m:e>
                          </m:mr>
                        </m:m>
                      </m:e>
                    </m:d>
                    <m:r>
                      <a:rPr lang="en-GB" b="0" i="1" smtClean="0">
                        <a:latin typeface="Cambria Math" panose="02040503050406030204" pitchFamily="18" charset="0"/>
                        <a:ea typeface="Calibri"/>
                        <a:cs typeface="Calibri"/>
                      </a:rPr>
                      <m:t>=</m:t>
                    </m:r>
                    <m:d>
                      <m:dPr>
                        <m:ctrlPr>
                          <a:rPr lang="en-GB" i="1">
                            <a:latin typeface="Cambria Math" panose="02040503050406030204" pitchFamily="18" charset="0"/>
                            <a:cs typeface="Calibri"/>
                          </a:rPr>
                        </m:ctrlPr>
                      </m:dPr>
                      <m:e>
                        <m:m>
                          <m:mPr>
                            <m:mcs>
                              <m:mc>
                                <m:mcPr>
                                  <m:count m:val="1"/>
                                  <m:mcJc m:val="center"/>
                                </m:mcPr>
                              </m:mc>
                            </m:mcs>
                            <m:ctrlPr>
                              <a:rPr lang="en-GB" i="1">
                                <a:latin typeface="Cambria Math" panose="02040503050406030204" pitchFamily="18" charset="0"/>
                                <a:cs typeface="Calibri"/>
                              </a:rPr>
                            </m:ctrlPr>
                          </m:mPr>
                          <m:mr>
                            <m:e>
                              <m:r>
                                <a:rPr lang="fr-FR" b="0" i="1" smtClean="0">
                                  <a:latin typeface="Cambria Math" panose="02040503050406030204" pitchFamily="18" charset="0"/>
                                  <a:cs typeface="Calibri"/>
                                </a:rPr>
                                <m:t>𝑏</m:t>
                              </m:r>
                            </m:e>
                          </m:mr>
                          <m:mr>
                            <m:e>
                              <m:r>
                                <a:rPr lang="fr-FR" b="0" i="1" smtClean="0">
                                  <a:latin typeface="Cambria Math" panose="02040503050406030204" pitchFamily="18" charset="0"/>
                                  <a:cs typeface="Calibri"/>
                                </a:rPr>
                                <m:t>0</m:t>
                              </m:r>
                            </m:e>
                          </m:mr>
                        </m:m>
                      </m:e>
                    </m:d>
                  </m:oMath>
                </a14:m>
                <a:r>
                  <a:rPr lang="en-GB" dirty="0">
                    <a:ea typeface="Calibri"/>
                    <a:cs typeface="Calibri"/>
                  </a:rPr>
                  <a:t> instead.</a:t>
                </a:r>
              </a:p>
              <a:p>
                <a:pPr marL="0" indent="0">
                  <a:buNone/>
                </a:pPr>
                <a:r>
                  <a:rPr lang="en-GB" dirty="0">
                    <a:ea typeface="Calibri"/>
                    <a:cs typeface="Calibri"/>
                  </a:rPr>
                  <a:t>Application to simulating James Webb Orbit:</a:t>
                </a:r>
              </a:p>
            </p:txBody>
          </p:sp>
        </mc:Choice>
        <mc:Fallback xmlns="">
          <p:sp>
            <p:nvSpPr>
              <p:cNvPr id="3" name="Sous-titre 2"/>
              <p:cNvSpPr>
                <a:spLocks noGrp="1" noRot="1" noChangeAspect="1" noMove="1" noResize="1" noEditPoints="1" noAdjustHandles="1" noChangeArrowheads="1" noChangeShapeType="1" noTextEdit="1"/>
              </p:cNvSpPr>
              <p:nvPr>
                <p:ph idx="1"/>
              </p:nvPr>
            </p:nvSpPr>
            <p:spPr>
              <a:xfrm>
                <a:off x="1097280" y="1845734"/>
                <a:ext cx="10058400" cy="1583266"/>
              </a:xfrm>
              <a:blipFill>
                <a:blip r:embed="rId2"/>
                <a:stretch>
                  <a:fillRect l="-364" t="-5769"/>
                </a:stretch>
              </a:blipFill>
            </p:spPr>
            <p:txBody>
              <a:bodyPr/>
              <a:lstStyle/>
              <a:p>
                <a:r>
                  <a:rPr lang="en-US">
                    <a:noFill/>
                  </a:rPr>
                  <a:t> </a:t>
                </a:r>
              </a:p>
            </p:txBody>
          </p:sp>
        </mc:Fallback>
      </mc:AlternateContent>
      <p:pic>
        <p:nvPicPr>
          <p:cNvPr id="13" name="Image 12">
            <a:extLst>
              <a:ext uri="{FF2B5EF4-FFF2-40B4-BE49-F238E27FC236}">
                <a16:creationId xmlns:a16="http://schemas.microsoft.com/office/drawing/2014/main" id="{12AAEF76-8FCD-8F30-104F-9217622A24FC}"/>
              </a:ext>
            </a:extLst>
          </p:cNvPr>
          <p:cNvPicPr>
            <a:picLocks noChangeAspect="1"/>
          </p:cNvPicPr>
          <p:nvPr/>
        </p:nvPicPr>
        <p:blipFill rotWithShape="1">
          <a:blip r:embed="rId3">
            <a:extLst>
              <a:ext uri="{28A0092B-C50C-407E-A947-70E740481C1C}">
                <a14:useLocalDpi xmlns:a14="http://schemas.microsoft.com/office/drawing/2010/main" val="0"/>
              </a:ext>
            </a:extLst>
          </a:blip>
          <a:srcRect l="8939" t="12789" r="6513" b="18424"/>
          <a:stretch/>
        </p:blipFill>
        <p:spPr>
          <a:xfrm>
            <a:off x="2456048" y="3456870"/>
            <a:ext cx="6174768" cy="2691731"/>
          </a:xfrm>
          <a:prstGeom prst="rect">
            <a:avLst/>
          </a:prstGeom>
        </p:spPr>
      </p:pic>
      <p:sp>
        <p:nvSpPr>
          <p:cNvPr id="14" name="ZoneTexte 13">
            <a:extLst>
              <a:ext uri="{FF2B5EF4-FFF2-40B4-BE49-F238E27FC236}">
                <a16:creationId xmlns:a16="http://schemas.microsoft.com/office/drawing/2014/main" id="{80A589CE-8622-3173-A2AF-B148A0F653A4}"/>
              </a:ext>
            </a:extLst>
          </p:cNvPr>
          <p:cNvSpPr txBox="1"/>
          <p:nvPr/>
        </p:nvSpPr>
        <p:spPr>
          <a:xfrm>
            <a:off x="3769029" y="6079728"/>
            <a:ext cx="3818733" cy="369332"/>
          </a:xfrm>
          <a:prstGeom prst="rect">
            <a:avLst/>
          </a:prstGeom>
          <a:noFill/>
        </p:spPr>
        <p:txBody>
          <a:bodyPr wrap="square" rtlCol="0">
            <a:spAutoFit/>
          </a:bodyPr>
          <a:lstStyle/>
          <a:p>
            <a:r>
              <a:rPr lang="en-GB" i="1" dirty="0"/>
              <a:t>HHL Algorithm circuit @ </a:t>
            </a:r>
            <a:r>
              <a:rPr lang="en-GB" i="1" dirty="0" err="1"/>
              <a:t>Qiskit</a:t>
            </a:r>
            <a:endParaRPr lang="en-GB" i="1" dirty="0"/>
          </a:p>
        </p:txBody>
      </p:sp>
      <p:sp>
        <p:nvSpPr>
          <p:cNvPr id="16" name="Espace réservé du numéro de diapositive 15">
            <a:extLst>
              <a:ext uri="{FF2B5EF4-FFF2-40B4-BE49-F238E27FC236}">
                <a16:creationId xmlns:a16="http://schemas.microsoft.com/office/drawing/2014/main" id="{5CDC19F2-C767-DB57-0F09-C9B3BDAF25AC}"/>
              </a:ext>
            </a:extLst>
          </p:cNvPr>
          <p:cNvSpPr>
            <a:spLocks noGrp="1"/>
          </p:cNvSpPr>
          <p:nvPr>
            <p:ph type="sldNum" sz="quarter" idx="12"/>
          </p:nvPr>
        </p:nvSpPr>
        <p:spPr/>
        <p:txBody>
          <a:bodyPr/>
          <a:lstStyle/>
          <a:p>
            <a:fld id="{27C6CCC6-2BE5-4E42-96A4-D1E8E81A3D8E}" type="slidenum">
              <a:rPr lang="fr-FR" smtClean="0"/>
              <a:t>2</a:t>
            </a:fld>
            <a:endParaRPr lang="fr-FR"/>
          </a:p>
        </p:txBody>
      </p:sp>
    </p:spTree>
    <p:extLst>
      <p:ext uri="{BB962C8B-B14F-4D97-AF65-F5344CB8AC3E}">
        <p14:creationId xmlns:p14="http://schemas.microsoft.com/office/powerpoint/2010/main" val="378408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a:ea typeface="Calibri Light"/>
                <a:cs typeface="Calibri Light"/>
              </a:rPr>
              <a:t>HHL Algorithm</a:t>
            </a:r>
            <a:endParaRPr lang="en-GB" dirty="0"/>
          </a:p>
        </p:txBody>
      </p:sp>
      <mc:AlternateContent xmlns:mc="http://schemas.openxmlformats.org/markup-compatibility/2006" xmlns:a14="http://schemas.microsoft.com/office/drawing/2010/main">
        <mc:Choice Requires="a14">
          <p:sp>
            <p:nvSpPr>
              <p:cNvPr id="3" name="Sous-titre 2"/>
              <p:cNvSpPr>
                <a:spLocks noGrp="1"/>
              </p:cNvSpPr>
              <p:nvPr>
                <p:ph idx="1"/>
              </p:nvPr>
            </p:nvSpPr>
            <p:spPr/>
            <p:txBody>
              <a:bodyPr vert="horz" lIns="91440" tIns="45720" rIns="91440" bIns="45720" rtlCol="0" anchor="t">
                <a:normAutofit lnSpcReduction="10000"/>
              </a:bodyPr>
              <a:lstStyle/>
              <a:p>
                <a:pPr marL="0" indent="0">
                  <a:buNone/>
                </a:pPr>
                <a:r>
                  <a:rPr lang="en-GB" b="1" dirty="0">
                    <a:ea typeface="Calibri"/>
                    <a:cs typeface="Calibri"/>
                  </a:rPr>
                  <a:t>James Webb's Orbit simulation</a:t>
                </a:r>
              </a:p>
              <a:p>
                <a:pPr marL="0" indent="0">
                  <a:buNone/>
                </a:pPr>
                <a:r>
                  <a:rPr lang="en-GB" b="1" dirty="0">
                    <a:ea typeface="Calibri"/>
                    <a:cs typeface="Calibri"/>
                  </a:rPr>
                  <a:t>Differential equation</a:t>
                </a:r>
              </a:p>
              <a:p>
                <a:pPr marL="0" indent="0">
                  <a:buNone/>
                </a:pPr>
                <a:r>
                  <a:rPr lang="en-GB" dirty="0">
                    <a:ea typeface="Calibri"/>
                    <a:cs typeface="Calibri"/>
                  </a:rPr>
                  <a:t> </a:t>
                </a:r>
                <a14:m>
                  <m:oMath xmlns:m="http://schemas.openxmlformats.org/officeDocument/2006/math">
                    <m:d>
                      <m:dPr>
                        <m:ctrlPr>
                          <a:rPr lang="en-GB" b="0" i="1" smtClean="0">
                            <a:latin typeface="Cambria Math" panose="02040503050406030204" pitchFamily="18" charset="0"/>
                            <a:cs typeface="Calibri"/>
                          </a:rPr>
                        </m:ctrlPr>
                      </m:dPr>
                      <m:e>
                        <m:m>
                          <m:mPr>
                            <m:mcs>
                              <m:mc>
                                <m:mcPr>
                                  <m:count m:val="2"/>
                                  <m:mcJc m:val="center"/>
                                </m:mcPr>
                              </m:mc>
                            </m:mcs>
                            <m:ctrlPr>
                              <a:rPr lang="en-GB" b="0" i="1" smtClean="0">
                                <a:latin typeface="Cambria Math" panose="02040503050406030204" pitchFamily="18" charset="0"/>
                                <a:cs typeface="Calibri"/>
                              </a:rPr>
                            </m:ctrlPr>
                          </m:mPr>
                          <m:mr>
                            <m:e>
                              <m:r>
                                <a:rPr lang="fr-FR" b="0" i="1" smtClean="0">
                                  <a:latin typeface="Cambria Math" panose="02040503050406030204" pitchFamily="18" charset="0"/>
                                  <a:cs typeface="Calibri"/>
                                </a:rPr>
                                <m:t>0</m:t>
                              </m:r>
                            </m:e>
                            <m:e>
                              <m:r>
                                <a:rPr lang="fr-FR" b="0" i="1" smtClean="0">
                                  <a:latin typeface="Cambria Math" panose="02040503050406030204" pitchFamily="18" charset="0"/>
                                  <a:cs typeface="Calibri"/>
                                </a:rPr>
                                <m:t>−2</m:t>
                              </m:r>
                              <m:r>
                                <a:rPr lang="el-GR" b="0" i="1" smtClean="0">
                                  <a:latin typeface="Cambria Math" panose="02040503050406030204" pitchFamily="18" charset="0"/>
                                  <a:ea typeface="Cambria Math" panose="02040503050406030204" pitchFamily="18" charset="0"/>
                                  <a:cs typeface="Calibri"/>
                                </a:rPr>
                                <m:t>𝜋</m:t>
                              </m:r>
                              <m:r>
                                <a:rPr lang="fr-FR" b="0" i="1" smtClean="0">
                                  <a:latin typeface="Cambria Math" panose="02040503050406030204" pitchFamily="18" charset="0"/>
                                  <a:ea typeface="Cambria Math" panose="02040503050406030204" pitchFamily="18" charset="0"/>
                                  <a:cs typeface="Calibri"/>
                                </a:rPr>
                                <m:t>/</m:t>
                              </m:r>
                              <m:r>
                                <a:rPr lang="fr-FR" b="0" i="1" smtClean="0">
                                  <a:latin typeface="Cambria Math" panose="02040503050406030204" pitchFamily="18" charset="0"/>
                                  <a:ea typeface="Cambria Math" panose="02040503050406030204" pitchFamily="18" charset="0"/>
                                  <a:cs typeface="Calibri"/>
                                </a:rPr>
                                <m:t>𝑇</m:t>
                              </m:r>
                            </m:e>
                          </m:mr>
                          <m:mr>
                            <m:e>
                              <m:r>
                                <a:rPr lang="fr-FR" i="1">
                                  <a:latin typeface="Cambria Math" panose="02040503050406030204" pitchFamily="18" charset="0"/>
                                  <a:cs typeface="Calibri"/>
                                </a:rPr>
                                <m:t>2</m:t>
                              </m:r>
                              <m:r>
                                <a:rPr lang="el-GR" i="1">
                                  <a:latin typeface="Cambria Math" panose="02040503050406030204" pitchFamily="18" charset="0"/>
                                  <a:ea typeface="Cambria Math" panose="02040503050406030204" pitchFamily="18" charset="0"/>
                                  <a:cs typeface="Calibri"/>
                                </a:rPr>
                                <m:t>𝜋</m:t>
                              </m:r>
                              <m:r>
                                <a:rPr lang="fr-FR" i="1">
                                  <a:latin typeface="Cambria Math" panose="02040503050406030204" pitchFamily="18" charset="0"/>
                                  <a:ea typeface="Cambria Math" panose="02040503050406030204" pitchFamily="18" charset="0"/>
                                  <a:cs typeface="Calibri"/>
                                </a:rPr>
                                <m:t>/</m:t>
                              </m:r>
                              <m:r>
                                <a:rPr lang="fr-FR" i="1">
                                  <a:latin typeface="Cambria Math" panose="02040503050406030204" pitchFamily="18" charset="0"/>
                                  <a:ea typeface="Cambria Math" panose="02040503050406030204" pitchFamily="18" charset="0"/>
                                  <a:cs typeface="Calibri"/>
                                </a:rPr>
                                <m:t>𝑇</m:t>
                              </m:r>
                            </m:e>
                            <m:e>
                              <m:r>
                                <a:rPr lang="fr-FR" b="0" i="1" smtClean="0">
                                  <a:latin typeface="Cambria Math" panose="02040503050406030204" pitchFamily="18" charset="0"/>
                                  <a:cs typeface="Calibri"/>
                                </a:rPr>
                                <m:t>0</m:t>
                              </m:r>
                            </m:e>
                          </m:mr>
                        </m:m>
                      </m:e>
                    </m:d>
                    <m:d>
                      <m:dPr>
                        <m:ctrlPr>
                          <a:rPr lang="en-GB" b="0" i="1" smtClean="0">
                            <a:latin typeface="Cambria Math" panose="02040503050406030204" pitchFamily="18" charset="0"/>
                            <a:cs typeface="Calibri"/>
                          </a:rPr>
                        </m:ctrlPr>
                      </m:dPr>
                      <m:e>
                        <m:m>
                          <m:mPr>
                            <m:mcs>
                              <m:mc>
                                <m:mcPr>
                                  <m:count m:val="1"/>
                                  <m:mcJc m:val="center"/>
                                </m:mcPr>
                              </m:mc>
                            </m:mcs>
                            <m:ctrlPr>
                              <a:rPr lang="en-GB" i="1">
                                <a:latin typeface="Cambria Math" panose="02040503050406030204" pitchFamily="18" charset="0"/>
                                <a:cs typeface="Calibri"/>
                              </a:rPr>
                            </m:ctrlPr>
                          </m:mPr>
                          <m:mr>
                            <m:e>
                              <m:r>
                                <a:rPr lang="fr-FR" b="0" i="1" smtClean="0">
                                  <a:latin typeface="Cambria Math" panose="02040503050406030204" pitchFamily="18" charset="0"/>
                                  <a:cs typeface="Calibri"/>
                                </a:rPr>
                                <m:t>𝑦</m:t>
                              </m:r>
                            </m:e>
                          </m:mr>
                          <m:mr>
                            <m:e>
                              <m:r>
                                <a:rPr lang="fr-FR" b="0" i="1" smtClean="0">
                                  <a:latin typeface="Cambria Math" panose="02040503050406030204" pitchFamily="18" charset="0"/>
                                  <a:cs typeface="Calibri"/>
                                </a:rPr>
                                <m:t>𝑥</m:t>
                              </m:r>
                            </m:e>
                          </m:mr>
                        </m:m>
                      </m:e>
                    </m:d>
                    <m:r>
                      <a:rPr lang="en-GB" b="0" i="1" smtClean="0">
                        <a:latin typeface="Cambria Math" panose="02040503050406030204" pitchFamily="18" charset="0"/>
                        <a:ea typeface="Calibri"/>
                        <a:cs typeface="Calibri"/>
                      </a:rPr>
                      <m:t>=</m:t>
                    </m:r>
                    <m:d>
                      <m:dPr>
                        <m:ctrlPr>
                          <a:rPr lang="en-GB" i="1">
                            <a:latin typeface="Cambria Math" panose="02040503050406030204" pitchFamily="18" charset="0"/>
                            <a:cs typeface="Calibri"/>
                          </a:rPr>
                        </m:ctrlPr>
                      </m:dPr>
                      <m:e>
                        <m:m>
                          <m:mPr>
                            <m:mcs>
                              <m:mc>
                                <m:mcPr>
                                  <m:count m:val="1"/>
                                  <m:mcJc m:val="center"/>
                                </m:mcPr>
                              </m:mc>
                            </m:mcs>
                            <m:ctrlPr>
                              <a:rPr lang="en-GB" i="1">
                                <a:latin typeface="Cambria Math" panose="02040503050406030204" pitchFamily="18" charset="0"/>
                                <a:cs typeface="Calibri"/>
                              </a:rPr>
                            </m:ctrlPr>
                          </m:mPr>
                          <m:mr>
                            <m:e>
                              <m:acc>
                                <m:accPr>
                                  <m:chr m:val="̇"/>
                                  <m:ctrlPr>
                                    <a:rPr lang="en-GB" b="0" i="1" smtClean="0">
                                      <a:latin typeface="Cambria Math" panose="02040503050406030204" pitchFamily="18" charset="0"/>
                                      <a:cs typeface="Calibri"/>
                                    </a:rPr>
                                  </m:ctrlPr>
                                </m:accPr>
                                <m:e>
                                  <m:r>
                                    <a:rPr lang="fr-FR" b="0" i="1" smtClean="0">
                                      <a:latin typeface="Cambria Math" panose="02040503050406030204" pitchFamily="18" charset="0"/>
                                      <a:cs typeface="Calibri"/>
                                    </a:rPr>
                                    <m:t>𝑥</m:t>
                                  </m:r>
                                </m:e>
                              </m:acc>
                            </m:e>
                          </m:mr>
                          <m:mr>
                            <m:e>
                              <m:acc>
                                <m:accPr>
                                  <m:chr m:val="̇"/>
                                  <m:ctrlPr>
                                    <a:rPr lang="en-GB" i="1">
                                      <a:latin typeface="Cambria Math" panose="02040503050406030204" pitchFamily="18" charset="0"/>
                                      <a:cs typeface="Calibri"/>
                                    </a:rPr>
                                  </m:ctrlPr>
                                </m:accPr>
                                <m:e>
                                  <m:r>
                                    <a:rPr lang="fr-FR" b="0" i="1" smtClean="0">
                                      <a:latin typeface="Cambria Math" panose="02040503050406030204" pitchFamily="18" charset="0"/>
                                      <a:cs typeface="Calibri"/>
                                    </a:rPr>
                                    <m:t>𝑦</m:t>
                                  </m:r>
                                </m:e>
                              </m:acc>
                            </m:e>
                          </m:mr>
                        </m:m>
                      </m:e>
                    </m:d>
                  </m:oMath>
                </a14:m>
                <a:endParaRPr lang="fr-FR" dirty="0">
                  <a:cs typeface="Calibri"/>
                </a:endParaRPr>
              </a:p>
              <a:p>
                <a:pPr marL="0" indent="0">
                  <a:buNone/>
                </a:pPr>
                <a:r>
                  <a:rPr lang="en-GB" b="1" dirty="0">
                    <a:cs typeface="Calibri"/>
                  </a:rPr>
                  <a:t>Backward Euler method -&gt; Linear system</a:t>
                </a:r>
              </a:p>
              <a:p>
                <a:pPr marL="0" indent="0">
                  <a:buNone/>
                </a:pPr>
                <a:r>
                  <a:rPr lang="en-GB" dirty="0">
                    <a:ea typeface="Calibri"/>
                    <a:cs typeface="Calibri"/>
                  </a:rPr>
                  <a:t> </a:t>
                </a:r>
                <a14:m>
                  <m:oMath xmlns:m="http://schemas.openxmlformats.org/officeDocument/2006/math">
                    <m:d>
                      <m:dPr>
                        <m:ctrlPr>
                          <a:rPr lang="en-GB" b="0" i="1" smtClean="0">
                            <a:latin typeface="Cambria Math" panose="02040503050406030204" pitchFamily="18" charset="0"/>
                            <a:cs typeface="Calibri"/>
                          </a:rPr>
                        </m:ctrlPr>
                      </m:dPr>
                      <m:e>
                        <m:m>
                          <m:mPr>
                            <m:mcs>
                              <m:mc>
                                <m:mcPr>
                                  <m:count m:val="2"/>
                                  <m:mcJc m:val="center"/>
                                </m:mcPr>
                              </m:mc>
                            </m:mcs>
                            <m:ctrlPr>
                              <a:rPr lang="en-GB" b="0" i="1" smtClean="0">
                                <a:latin typeface="Cambria Math" panose="02040503050406030204" pitchFamily="18" charset="0"/>
                                <a:cs typeface="Calibri"/>
                              </a:rPr>
                            </m:ctrlPr>
                          </m:mPr>
                          <m:mr>
                            <m:e>
                              <m:r>
                                <a:rPr lang="fr-FR" b="0" i="1" smtClean="0">
                                  <a:latin typeface="Cambria Math" panose="02040503050406030204" pitchFamily="18" charset="0"/>
                                  <a:cs typeface="Calibri"/>
                                </a:rPr>
                                <m:t>1</m:t>
                              </m:r>
                            </m:e>
                            <m:e>
                              <m:r>
                                <a:rPr lang="fr-FR" b="0" i="1" smtClean="0">
                                  <a:latin typeface="Cambria Math" panose="02040503050406030204" pitchFamily="18" charset="0"/>
                                  <a:cs typeface="Calibri"/>
                                </a:rPr>
                                <m:t>2</m:t>
                              </m:r>
                              <m:r>
                                <a:rPr lang="el-GR" b="0" i="1" smtClean="0">
                                  <a:latin typeface="Cambria Math" panose="02040503050406030204" pitchFamily="18" charset="0"/>
                                  <a:ea typeface="Cambria Math" panose="02040503050406030204" pitchFamily="18" charset="0"/>
                                  <a:cs typeface="Calibri"/>
                                </a:rPr>
                                <m:t>𝜋</m:t>
                              </m:r>
                              <m:r>
                                <m:rPr>
                                  <m:sty m:val="p"/>
                                </m:rPr>
                                <a:rPr lang="el-GR" b="0" i="1" smtClean="0">
                                  <a:latin typeface="Cambria Math" panose="02040503050406030204" pitchFamily="18" charset="0"/>
                                  <a:ea typeface="Cambria Math" panose="02040503050406030204" pitchFamily="18" charset="0"/>
                                  <a:cs typeface="Calibri"/>
                                </a:rPr>
                                <m:t>Δ</m:t>
                              </m:r>
                              <m:r>
                                <a:rPr lang="fr-FR" b="0" i="1" smtClean="0">
                                  <a:latin typeface="Cambria Math" panose="02040503050406030204" pitchFamily="18" charset="0"/>
                                  <a:ea typeface="Cambria Math" panose="02040503050406030204" pitchFamily="18" charset="0"/>
                                  <a:cs typeface="Calibri"/>
                                </a:rPr>
                                <m:t>𝑡</m:t>
                              </m:r>
                              <m:r>
                                <a:rPr lang="fr-FR" b="0" i="1" smtClean="0">
                                  <a:latin typeface="Cambria Math" panose="02040503050406030204" pitchFamily="18" charset="0"/>
                                  <a:ea typeface="Cambria Math" panose="02040503050406030204" pitchFamily="18" charset="0"/>
                                  <a:cs typeface="Calibri"/>
                                </a:rPr>
                                <m:t>/</m:t>
                              </m:r>
                              <m:r>
                                <a:rPr lang="fr-FR" b="0" i="1" smtClean="0">
                                  <a:latin typeface="Cambria Math" panose="02040503050406030204" pitchFamily="18" charset="0"/>
                                  <a:ea typeface="Cambria Math" panose="02040503050406030204" pitchFamily="18" charset="0"/>
                                  <a:cs typeface="Calibri"/>
                                </a:rPr>
                                <m:t>𝑇</m:t>
                              </m:r>
                            </m:e>
                          </m:mr>
                          <m:mr>
                            <m:e>
                              <m:r>
                                <a:rPr lang="fr-FR" i="1">
                                  <a:latin typeface="Cambria Math" panose="02040503050406030204" pitchFamily="18" charset="0"/>
                                  <a:cs typeface="Calibri"/>
                                </a:rPr>
                                <m:t>−2</m:t>
                              </m:r>
                              <m:r>
                                <a:rPr lang="el-GR" i="1">
                                  <a:latin typeface="Cambria Math" panose="02040503050406030204" pitchFamily="18" charset="0"/>
                                  <a:ea typeface="Cambria Math" panose="02040503050406030204" pitchFamily="18" charset="0"/>
                                  <a:cs typeface="Calibri"/>
                                </a:rPr>
                                <m:t>𝜋</m:t>
                              </m:r>
                              <m:r>
                                <m:rPr>
                                  <m:sty m:val="p"/>
                                </m:rPr>
                                <a:rPr lang="el-GR" i="1">
                                  <a:latin typeface="Cambria Math" panose="02040503050406030204" pitchFamily="18" charset="0"/>
                                  <a:ea typeface="Cambria Math" panose="02040503050406030204" pitchFamily="18" charset="0"/>
                                  <a:cs typeface="Calibri"/>
                                </a:rPr>
                                <m:t>Δ</m:t>
                              </m:r>
                              <m:r>
                                <a:rPr lang="fr-FR" i="1">
                                  <a:latin typeface="Cambria Math" panose="02040503050406030204" pitchFamily="18" charset="0"/>
                                  <a:ea typeface="Cambria Math" panose="02040503050406030204" pitchFamily="18" charset="0"/>
                                  <a:cs typeface="Calibri"/>
                                </a:rPr>
                                <m:t>𝑡</m:t>
                              </m:r>
                              <m:r>
                                <a:rPr lang="fr-FR" i="1">
                                  <a:latin typeface="Cambria Math" panose="02040503050406030204" pitchFamily="18" charset="0"/>
                                  <a:ea typeface="Cambria Math" panose="02040503050406030204" pitchFamily="18" charset="0"/>
                                  <a:cs typeface="Calibri"/>
                                </a:rPr>
                                <m:t>/</m:t>
                              </m:r>
                              <m:r>
                                <a:rPr lang="fr-FR" i="1">
                                  <a:latin typeface="Cambria Math" panose="02040503050406030204" pitchFamily="18" charset="0"/>
                                  <a:ea typeface="Cambria Math" panose="02040503050406030204" pitchFamily="18" charset="0"/>
                                  <a:cs typeface="Calibri"/>
                                </a:rPr>
                                <m:t>𝑇</m:t>
                              </m:r>
                            </m:e>
                            <m:e>
                              <m:r>
                                <a:rPr lang="fr-FR" b="0" i="1" smtClean="0">
                                  <a:latin typeface="Cambria Math" panose="02040503050406030204" pitchFamily="18" charset="0"/>
                                  <a:cs typeface="Calibri"/>
                                </a:rPr>
                                <m:t>1</m:t>
                              </m:r>
                            </m:e>
                          </m:mr>
                        </m:m>
                      </m:e>
                    </m:d>
                    <m:d>
                      <m:dPr>
                        <m:ctrlPr>
                          <a:rPr lang="en-GB" b="0" i="1" smtClean="0">
                            <a:latin typeface="Cambria Math" panose="02040503050406030204" pitchFamily="18" charset="0"/>
                            <a:cs typeface="Calibri"/>
                          </a:rPr>
                        </m:ctrlPr>
                      </m:dPr>
                      <m:e>
                        <m:m>
                          <m:mPr>
                            <m:mcs>
                              <m:mc>
                                <m:mcPr>
                                  <m:count m:val="1"/>
                                  <m:mcJc m:val="center"/>
                                </m:mcPr>
                              </m:mc>
                            </m:mcs>
                            <m:ctrlPr>
                              <a:rPr lang="en-GB" i="1">
                                <a:latin typeface="Cambria Math" panose="02040503050406030204" pitchFamily="18" charset="0"/>
                                <a:cs typeface="Calibri"/>
                              </a:rPr>
                            </m:ctrlPr>
                          </m:mPr>
                          <m:mr>
                            <m:e>
                              <m:sSub>
                                <m:sSubPr>
                                  <m:ctrlPr>
                                    <a:rPr lang="fr-FR" b="0" i="1" smtClean="0">
                                      <a:latin typeface="Cambria Math" panose="02040503050406030204" pitchFamily="18" charset="0"/>
                                      <a:cs typeface="Calibri"/>
                                    </a:rPr>
                                  </m:ctrlPr>
                                </m:sSubPr>
                                <m:e>
                                  <m:r>
                                    <a:rPr lang="fr-FR" b="0" i="1" smtClean="0">
                                      <a:latin typeface="Cambria Math" panose="02040503050406030204" pitchFamily="18" charset="0"/>
                                      <a:cs typeface="Calibri"/>
                                    </a:rPr>
                                    <m:t>𝑥</m:t>
                                  </m:r>
                                </m:e>
                                <m:sub>
                                  <m:r>
                                    <a:rPr lang="fr-FR" b="0" i="1" smtClean="0">
                                      <a:latin typeface="Cambria Math" panose="02040503050406030204" pitchFamily="18" charset="0"/>
                                      <a:cs typeface="Calibri"/>
                                    </a:rPr>
                                    <m:t>𝑖</m:t>
                                  </m:r>
                                </m:sub>
                              </m:sSub>
                            </m:e>
                          </m:mr>
                          <m:mr>
                            <m:e>
                              <m:sSub>
                                <m:sSubPr>
                                  <m:ctrlPr>
                                    <a:rPr lang="fr-FR" b="0" i="1" smtClean="0">
                                      <a:latin typeface="Cambria Math" panose="02040503050406030204" pitchFamily="18" charset="0"/>
                                      <a:cs typeface="Calibri"/>
                                    </a:rPr>
                                  </m:ctrlPr>
                                </m:sSubPr>
                                <m:e>
                                  <m:r>
                                    <a:rPr lang="fr-FR" b="0" i="1" smtClean="0">
                                      <a:latin typeface="Cambria Math" panose="02040503050406030204" pitchFamily="18" charset="0"/>
                                      <a:cs typeface="Calibri"/>
                                    </a:rPr>
                                    <m:t>𝑦</m:t>
                                  </m:r>
                                </m:e>
                                <m:sub>
                                  <m:r>
                                    <a:rPr lang="fr-FR" b="0" i="1" smtClean="0">
                                      <a:latin typeface="Cambria Math" panose="02040503050406030204" pitchFamily="18" charset="0"/>
                                      <a:cs typeface="Calibri"/>
                                    </a:rPr>
                                    <m:t>𝑖</m:t>
                                  </m:r>
                                </m:sub>
                              </m:sSub>
                            </m:e>
                          </m:mr>
                        </m:m>
                      </m:e>
                    </m:d>
                    <m:r>
                      <a:rPr lang="en-GB" b="0" i="1" smtClean="0">
                        <a:latin typeface="Cambria Math" panose="02040503050406030204" pitchFamily="18" charset="0"/>
                        <a:ea typeface="Calibri"/>
                        <a:cs typeface="Calibri"/>
                      </a:rPr>
                      <m:t>=</m:t>
                    </m:r>
                    <m:d>
                      <m:dPr>
                        <m:ctrlPr>
                          <a:rPr lang="en-GB" i="1">
                            <a:latin typeface="Cambria Math" panose="02040503050406030204" pitchFamily="18" charset="0"/>
                            <a:cs typeface="Calibri"/>
                          </a:rPr>
                        </m:ctrlPr>
                      </m:dPr>
                      <m:e>
                        <m:m>
                          <m:mPr>
                            <m:mcs>
                              <m:mc>
                                <m:mcPr>
                                  <m:count m:val="1"/>
                                  <m:mcJc m:val="center"/>
                                </m:mcPr>
                              </m:mc>
                            </m:mcs>
                            <m:ctrlPr>
                              <a:rPr lang="en-GB" i="1">
                                <a:latin typeface="Cambria Math" panose="02040503050406030204" pitchFamily="18" charset="0"/>
                                <a:cs typeface="Calibri"/>
                              </a:rPr>
                            </m:ctrlPr>
                          </m:mPr>
                          <m:mr>
                            <m:e>
                              <m:sSub>
                                <m:sSubPr>
                                  <m:ctrlPr>
                                    <a:rPr lang="fr-FR" i="1">
                                      <a:latin typeface="Cambria Math" panose="02040503050406030204" pitchFamily="18" charset="0"/>
                                      <a:cs typeface="Calibri"/>
                                    </a:rPr>
                                  </m:ctrlPr>
                                </m:sSubPr>
                                <m:e>
                                  <m:r>
                                    <a:rPr lang="fr-FR" i="1">
                                      <a:latin typeface="Cambria Math" panose="02040503050406030204" pitchFamily="18" charset="0"/>
                                      <a:cs typeface="Calibri"/>
                                    </a:rPr>
                                    <m:t>𝑥</m:t>
                                  </m:r>
                                </m:e>
                                <m:sub>
                                  <m:r>
                                    <a:rPr lang="fr-FR" i="1">
                                      <a:latin typeface="Cambria Math" panose="02040503050406030204" pitchFamily="18" charset="0"/>
                                      <a:cs typeface="Calibri"/>
                                    </a:rPr>
                                    <m:t>𝑖</m:t>
                                  </m:r>
                                  <m:r>
                                    <a:rPr lang="fr-FR" b="0" i="1" smtClean="0">
                                      <a:latin typeface="Cambria Math" panose="02040503050406030204" pitchFamily="18" charset="0"/>
                                      <a:cs typeface="Calibri"/>
                                    </a:rPr>
                                    <m:t>+1</m:t>
                                  </m:r>
                                </m:sub>
                              </m:sSub>
                            </m:e>
                          </m:mr>
                          <m:mr>
                            <m:e>
                              <m:sSub>
                                <m:sSubPr>
                                  <m:ctrlPr>
                                    <a:rPr lang="fr-FR" i="1">
                                      <a:latin typeface="Cambria Math" panose="02040503050406030204" pitchFamily="18" charset="0"/>
                                      <a:cs typeface="Calibri"/>
                                    </a:rPr>
                                  </m:ctrlPr>
                                </m:sSubPr>
                                <m:e>
                                  <m:r>
                                    <a:rPr lang="fr-FR" i="1">
                                      <a:latin typeface="Cambria Math" panose="02040503050406030204" pitchFamily="18" charset="0"/>
                                      <a:cs typeface="Calibri"/>
                                    </a:rPr>
                                    <m:t>𝑦</m:t>
                                  </m:r>
                                </m:e>
                                <m:sub>
                                  <m:r>
                                    <a:rPr lang="fr-FR" b="0" i="1" smtClean="0">
                                      <a:latin typeface="Cambria Math" panose="02040503050406030204" pitchFamily="18" charset="0"/>
                                      <a:cs typeface="Calibri"/>
                                    </a:rPr>
                                    <m:t>𝑖</m:t>
                                  </m:r>
                                  <m:r>
                                    <a:rPr lang="fr-FR" b="0" i="1" smtClean="0">
                                      <a:latin typeface="Cambria Math" panose="02040503050406030204" pitchFamily="18" charset="0"/>
                                      <a:cs typeface="Calibri"/>
                                    </a:rPr>
                                    <m:t>+1</m:t>
                                  </m:r>
                                </m:sub>
                              </m:sSub>
                            </m:e>
                          </m:mr>
                        </m:m>
                      </m:e>
                    </m:d>
                  </m:oMath>
                </a14:m>
                <a:endParaRPr lang="en-GB" dirty="0">
                  <a:ea typeface="Calibri"/>
                  <a:cs typeface="Calibri"/>
                </a:endParaRPr>
              </a:p>
              <a:p>
                <a:pPr marL="0" indent="0">
                  <a:buNone/>
                </a:pPr>
                <a:r>
                  <a:rPr lang="en-GB" b="1" dirty="0">
                    <a:ea typeface="Calibri"/>
                    <a:cs typeface="Calibri"/>
                  </a:rPr>
                  <a:t>Simulation parameters</a:t>
                </a:r>
              </a:p>
              <a:p>
                <a:pPr marL="0" indent="0">
                  <a:buNone/>
                </a:pPr>
                <a:r>
                  <a:rPr lang="en-GB" dirty="0">
                    <a:ea typeface="Calibri"/>
                    <a:cs typeface="Calibri"/>
                  </a:rPr>
                  <a:t> </a:t>
                </a:r>
                <a14:m>
                  <m:oMath xmlns:m="http://schemas.openxmlformats.org/officeDocument/2006/math">
                    <m:r>
                      <a:rPr lang="en-GB" i="1" dirty="0" smtClean="0">
                        <a:latin typeface="Cambria Math" panose="02040503050406030204" pitchFamily="18" charset="0"/>
                        <a:ea typeface="Calibri"/>
                        <a:cs typeface="Calibri"/>
                      </a:rPr>
                      <m:t>𝑇</m:t>
                    </m:r>
                    <m:r>
                      <a:rPr lang="en-GB" i="1" dirty="0" smtClean="0">
                        <a:latin typeface="Cambria Math" panose="02040503050406030204" pitchFamily="18" charset="0"/>
                        <a:ea typeface="Calibri"/>
                        <a:cs typeface="Calibri"/>
                      </a:rPr>
                      <m:t>=6 </m:t>
                    </m:r>
                    <m:r>
                      <a:rPr lang="fr-FR" b="0" i="1" dirty="0" smtClean="0">
                        <a:latin typeface="Cambria Math" panose="02040503050406030204" pitchFamily="18" charset="0"/>
                        <a:ea typeface="Calibri"/>
                        <a:cs typeface="Calibri"/>
                      </a:rPr>
                      <m:t>𝑚𝑜𝑛𝑡h𝑠</m:t>
                    </m:r>
                    <m:r>
                      <a:rPr lang="en-GB" i="1" dirty="0" smtClean="0">
                        <a:latin typeface="Cambria Math" panose="02040503050406030204" pitchFamily="18" charset="0"/>
                        <a:ea typeface="Calibri"/>
                        <a:cs typeface="Calibri"/>
                      </a:rPr>
                      <m:t> </m:t>
                    </m:r>
                    <m:r>
                      <a:rPr lang="fr-FR" b="0" i="1" dirty="0" smtClean="0">
                        <a:latin typeface="Cambria Math" panose="02040503050406030204" pitchFamily="18" charset="0"/>
                        <a:ea typeface="Calibri"/>
                        <a:cs typeface="Calibri"/>
                      </a:rPr>
                      <m:t>, </m:t>
                    </m:r>
                    <m:r>
                      <m:rPr>
                        <m:sty m:val="p"/>
                      </m:rPr>
                      <a:rPr lang="el-GR" b="0" i="1" smtClean="0">
                        <a:latin typeface="Cambria Math" panose="02040503050406030204" pitchFamily="18" charset="0"/>
                        <a:ea typeface="Cambria Math" panose="02040503050406030204" pitchFamily="18" charset="0"/>
                        <a:cs typeface="Calibri"/>
                      </a:rPr>
                      <m:t>Δ</m:t>
                    </m:r>
                    <m:r>
                      <a:rPr lang="fr-FR" b="0" i="1" smtClean="0">
                        <a:latin typeface="Cambria Math" panose="02040503050406030204" pitchFamily="18" charset="0"/>
                        <a:ea typeface="Cambria Math" panose="02040503050406030204" pitchFamily="18" charset="0"/>
                        <a:cs typeface="Calibri"/>
                      </a:rPr>
                      <m:t>𝑡</m:t>
                    </m:r>
                    <m:r>
                      <a:rPr lang="fr-FR" b="0" i="1" smtClean="0">
                        <a:latin typeface="Cambria Math" panose="02040503050406030204" pitchFamily="18" charset="0"/>
                        <a:ea typeface="Cambria Math" panose="02040503050406030204" pitchFamily="18" charset="0"/>
                        <a:cs typeface="Calibri"/>
                      </a:rPr>
                      <m:t>=</m:t>
                    </m:r>
                    <m:sSup>
                      <m:sSupPr>
                        <m:ctrlPr>
                          <a:rPr lang="fr-FR" b="0" i="1" dirty="0" smtClean="0">
                            <a:latin typeface="Cambria Math" panose="02040503050406030204" pitchFamily="18" charset="0"/>
                            <a:ea typeface="Calibri"/>
                            <a:cs typeface="Calibri"/>
                          </a:rPr>
                        </m:ctrlPr>
                      </m:sSupPr>
                      <m:e>
                        <m:r>
                          <a:rPr lang="fr-FR" b="0" i="1" dirty="0" smtClean="0">
                            <a:latin typeface="Cambria Math" panose="02040503050406030204" pitchFamily="18" charset="0"/>
                            <a:ea typeface="Calibri"/>
                            <a:cs typeface="Calibri"/>
                          </a:rPr>
                          <m:t>10</m:t>
                        </m:r>
                      </m:e>
                      <m:sup>
                        <m:r>
                          <a:rPr lang="fr-FR" b="0" i="1" dirty="0" smtClean="0">
                            <a:latin typeface="Cambria Math" panose="02040503050406030204" pitchFamily="18" charset="0"/>
                            <a:ea typeface="Calibri"/>
                            <a:cs typeface="Calibri"/>
                          </a:rPr>
                          <m:t>−1</m:t>
                        </m:r>
                      </m:sup>
                    </m:sSup>
                    <m:r>
                      <a:rPr lang="en-GB" i="1" dirty="0" smtClean="0">
                        <a:latin typeface="Cambria Math" panose="02040503050406030204" pitchFamily="18" charset="0"/>
                        <a:ea typeface="Calibri"/>
                        <a:cs typeface="Calibri"/>
                      </a:rPr>
                      <m:t> </m:t>
                    </m:r>
                    <m:r>
                      <a:rPr lang="fr-FR" b="0" i="1" dirty="0" smtClean="0">
                        <a:latin typeface="Cambria Math" panose="02040503050406030204" pitchFamily="18" charset="0"/>
                        <a:ea typeface="Calibri"/>
                        <a:cs typeface="Calibri"/>
                      </a:rPr>
                      <m:t>, </m:t>
                    </m:r>
                  </m:oMath>
                </a14:m>
                <a:endParaRPr lang="fr-FR" b="0" i="1" dirty="0">
                  <a:latin typeface="Cambria Math" panose="02040503050406030204" pitchFamily="18" charset="0"/>
                  <a:cs typeface="Calibri"/>
                </a:endParaRPr>
              </a:p>
              <a:p>
                <a:pPr marL="0" indent="0">
                  <a:buNone/>
                </a:pPr>
                <a14:m>
                  <m:oMath xmlns:m="http://schemas.openxmlformats.org/officeDocument/2006/math">
                    <m:d>
                      <m:dPr>
                        <m:ctrlPr>
                          <a:rPr lang="fr-FR" b="0" i="1" dirty="0" smtClean="0">
                            <a:latin typeface="Cambria Math" panose="02040503050406030204" pitchFamily="18" charset="0"/>
                            <a:cs typeface="Calibri"/>
                          </a:rPr>
                        </m:ctrlPr>
                      </m:dPr>
                      <m:e>
                        <m:m>
                          <m:mPr>
                            <m:mcs>
                              <m:mc>
                                <m:mcPr>
                                  <m:count m:val="2"/>
                                  <m:mcJc m:val="center"/>
                                </m:mcPr>
                              </m:mc>
                            </m:mcs>
                            <m:ctrlPr>
                              <a:rPr lang="fr-FR" i="1" dirty="0">
                                <a:latin typeface="Cambria Math" panose="02040503050406030204" pitchFamily="18" charset="0"/>
                                <a:cs typeface="Calibri"/>
                              </a:rPr>
                            </m:ctrlPr>
                          </m:mPr>
                          <m:mr>
                            <m:e>
                              <m:sSub>
                                <m:sSubPr>
                                  <m:ctrlPr>
                                    <a:rPr lang="fr-FR" b="0" i="1" dirty="0" smtClean="0">
                                      <a:latin typeface="Cambria Math" panose="02040503050406030204" pitchFamily="18" charset="0"/>
                                      <a:cs typeface="Calibri"/>
                                    </a:rPr>
                                  </m:ctrlPr>
                                </m:sSubPr>
                                <m:e>
                                  <m:r>
                                    <m:rPr>
                                      <m:brk m:alnAt="7"/>
                                    </m:rPr>
                                    <a:rPr lang="fr-FR" b="0" i="1" dirty="0" smtClean="0">
                                      <a:latin typeface="Cambria Math" panose="02040503050406030204" pitchFamily="18" charset="0"/>
                                      <a:cs typeface="Calibri"/>
                                    </a:rPr>
                                    <m:t>𝑥</m:t>
                                  </m:r>
                                </m:e>
                                <m:sub>
                                  <m:r>
                                    <m:rPr>
                                      <m:brk m:alnAt="7"/>
                                    </m:rPr>
                                    <a:rPr lang="fr-FR" b="0" i="1" dirty="0" smtClean="0">
                                      <a:latin typeface="Cambria Math" panose="02040503050406030204" pitchFamily="18" charset="0"/>
                                      <a:cs typeface="Calibri"/>
                                    </a:rPr>
                                    <m:t>0</m:t>
                                  </m:r>
                                </m:sub>
                              </m:sSub>
                            </m:e>
                            <m:e>
                              <m:sSub>
                                <m:sSubPr>
                                  <m:ctrlPr>
                                    <a:rPr lang="fr-FR" b="0" i="1" dirty="0" smtClean="0">
                                      <a:latin typeface="Cambria Math" panose="02040503050406030204" pitchFamily="18" charset="0"/>
                                      <a:cs typeface="Calibri"/>
                                    </a:rPr>
                                  </m:ctrlPr>
                                </m:sSubPr>
                                <m:e>
                                  <m:r>
                                    <a:rPr lang="fr-FR" b="0" i="1" dirty="0" smtClean="0">
                                      <a:latin typeface="Cambria Math" panose="02040503050406030204" pitchFamily="18" charset="0"/>
                                      <a:cs typeface="Calibri"/>
                                    </a:rPr>
                                    <m:t>𝑦</m:t>
                                  </m:r>
                                </m:e>
                                <m:sub>
                                  <m:r>
                                    <a:rPr lang="fr-FR" b="0" i="1" dirty="0" smtClean="0">
                                      <a:latin typeface="Cambria Math" panose="02040503050406030204" pitchFamily="18" charset="0"/>
                                      <a:cs typeface="Calibri"/>
                                    </a:rPr>
                                    <m:t>0</m:t>
                                  </m:r>
                                </m:sub>
                              </m:sSub>
                            </m:e>
                          </m:mr>
                        </m:m>
                      </m:e>
                    </m:d>
                    <m:r>
                      <a:rPr lang="fr-FR" b="0" i="1" dirty="0" smtClean="0">
                        <a:latin typeface="Cambria Math" panose="02040503050406030204" pitchFamily="18" charset="0"/>
                        <a:cs typeface="Calibri"/>
                      </a:rPr>
                      <m:t>=</m:t>
                    </m:r>
                    <m:d>
                      <m:dPr>
                        <m:ctrlPr>
                          <a:rPr lang="fr-FR" i="1" dirty="0">
                            <a:latin typeface="Cambria Math" panose="02040503050406030204" pitchFamily="18" charset="0"/>
                            <a:cs typeface="Calibri"/>
                          </a:rPr>
                        </m:ctrlPr>
                      </m:dPr>
                      <m:e>
                        <m:m>
                          <m:mPr>
                            <m:mcs>
                              <m:mc>
                                <m:mcPr>
                                  <m:count m:val="2"/>
                                  <m:mcJc m:val="center"/>
                                </m:mcPr>
                              </m:mc>
                            </m:mcs>
                            <m:ctrlPr>
                              <a:rPr lang="fr-FR" i="1" dirty="0">
                                <a:latin typeface="Cambria Math" panose="02040503050406030204" pitchFamily="18" charset="0"/>
                                <a:cs typeface="Calibri"/>
                              </a:rPr>
                            </m:ctrlPr>
                          </m:mPr>
                          <m:mr>
                            <m:e>
                              <m:r>
                                <a:rPr lang="fr-FR" b="0" i="1" dirty="0" smtClean="0">
                                  <a:latin typeface="Cambria Math" panose="02040503050406030204" pitchFamily="18" charset="0"/>
                                  <a:cs typeface="Calibri"/>
                                </a:rPr>
                                <m:t>0</m:t>
                              </m:r>
                            </m:e>
                            <m:e>
                              <m:r>
                                <a:rPr lang="fr-FR" b="0" i="1" dirty="0" smtClean="0">
                                  <a:latin typeface="Cambria Math" panose="02040503050406030204" pitchFamily="18" charset="0"/>
                                  <a:cs typeface="Calibri"/>
                                </a:rPr>
                                <m:t>1.5</m:t>
                              </m:r>
                            </m:e>
                          </m:mr>
                        </m:m>
                      </m:e>
                    </m:d>
                  </m:oMath>
                </a14:m>
                <a:r>
                  <a:rPr lang="en-GB" dirty="0">
                    <a:ea typeface="Calibri"/>
                    <a:cs typeface="Calibri"/>
                  </a:rPr>
                  <a:t>, duration = T</a:t>
                </a:r>
              </a:p>
            </p:txBody>
          </p:sp>
        </mc:Choice>
        <mc:Fallback xmlns="">
          <p:sp>
            <p:nvSpPr>
              <p:cNvPr id="3" name="Sous-titre 2"/>
              <p:cNvSpPr>
                <a:spLocks noGrp="1" noRot="1" noChangeAspect="1" noMove="1" noResize="1" noEditPoints="1" noAdjustHandles="1" noChangeArrowheads="1" noChangeShapeType="1" noTextEdit="1"/>
              </p:cNvSpPr>
              <p:nvPr>
                <p:ph idx="1"/>
              </p:nvPr>
            </p:nvSpPr>
            <p:spPr>
              <a:blipFill>
                <a:blip r:embed="rId2"/>
                <a:stretch>
                  <a:fillRect l="-606" t="-2273"/>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2BB4278E-5196-1B02-7C99-C17C0DC9E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870" y="1828851"/>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D793FFCA-E8A5-ED00-3D6E-6A5411E60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5727" y="4461386"/>
            <a:ext cx="6240003" cy="1701161"/>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sp>
        <p:nvSpPr>
          <p:cNvPr id="5" name="ZoneTexte 4">
            <a:extLst>
              <a:ext uri="{FF2B5EF4-FFF2-40B4-BE49-F238E27FC236}">
                <a16:creationId xmlns:a16="http://schemas.microsoft.com/office/drawing/2014/main" id="{13B01E78-7100-4DBE-5649-9F0A8B92F899}"/>
              </a:ext>
            </a:extLst>
          </p:cNvPr>
          <p:cNvSpPr txBox="1"/>
          <p:nvPr/>
        </p:nvSpPr>
        <p:spPr>
          <a:xfrm>
            <a:off x="10585146" y="6152894"/>
            <a:ext cx="1319983" cy="369332"/>
          </a:xfrm>
          <a:prstGeom prst="rect">
            <a:avLst/>
          </a:prstGeom>
          <a:noFill/>
        </p:spPr>
        <p:txBody>
          <a:bodyPr wrap="square">
            <a:spAutoFit/>
          </a:bodyPr>
          <a:lstStyle/>
          <a:p>
            <a:r>
              <a:rPr lang="en-GB" i="1" dirty="0"/>
              <a:t>@ NASA</a:t>
            </a:r>
          </a:p>
        </p:txBody>
      </p:sp>
      <p:sp>
        <p:nvSpPr>
          <p:cNvPr id="7" name="Espace réservé du numéro de diapositive 6">
            <a:extLst>
              <a:ext uri="{FF2B5EF4-FFF2-40B4-BE49-F238E27FC236}">
                <a16:creationId xmlns:a16="http://schemas.microsoft.com/office/drawing/2014/main" id="{7487012E-D1BE-D25C-9CB3-27929C5D5C11}"/>
              </a:ext>
            </a:extLst>
          </p:cNvPr>
          <p:cNvSpPr>
            <a:spLocks noGrp="1"/>
          </p:cNvSpPr>
          <p:nvPr>
            <p:ph type="sldNum" sz="quarter" idx="12"/>
          </p:nvPr>
        </p:nvSpPr>
        <p:spPr/>
        <p:txBody>
          <a:bodyPr/>
          <a:lstStyle/>
          <a:p>
            <a:fld id="{27C6CCC6-2BE5-4E42-96A4-D1E8E81A3D8E}" type="slidenum">
              <a:rPr lang="fr-FR" smtClean="0"/>
              <a:t>3</a:t>
            </a:fld>
            <a:endParaRPr lang="fr-FR"/>
          </a:p>
        </p:txBody>
      </p:sp>
    </p:spTree>
    <p:extLst>
      <p:ext uri="{BB962C8B-B14F-4D97-AF65-F5344CB8AC3E}">
        <p14:creationId xmlns:p14="http://schemas.microsoft.com/office/powerpoint/2010/main" val="81667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a:ea typeface="Calibri Light"/>
                <a:cs typeface="Calibri Light"/>
              </a:rPr>
              <a:t>HHL Algorithm</a:t>
            </a:r>
            <a:endParaRPr lang="en-GB" dirty="0"/>
          </a:p>
        </p:txBody>
      </p:sp>
      <mc:AlternateContent xmlns:mc="http://schemas.openxmlformats.org/markup-compatibility/2006" xmlns:a14="http://schemas.microsoft.com/office/drawing/2010/main">
        <mc:Choice Requires="a14">
          <p:sp>
            <p:nvSpPr>
              <p:cNvPr id="3" name="Sous-titre 2"/>
              <p:cNvSpPr>
                <a:spLocks noGrp="1"/>
              </p:cNvSpPr>
              <p:nvPr>
                <p:ph idx="1"/>
              </p:nvPr>
            </p:nvSpPr>
            <p:spPr/>
            <p:txBody>
              <a:bodyPr vert="horz" lIns="91440" tIns="45720" rIns="91440" bIns="45720" rtlCol="0" anchor="t">
                <a:normAutofit/>
              </a:bodyPr>
              <a:lstStyle/>
              <a:p>
                <a:pPr marL="0" indent="0">
                  <a:buNone/>
                </a:pPr>
                <a:r>
                  <a:rPr lang="fr-FR" b="1" dirty="0">
                    <a:ea typeface="Calibri"/>
                    <a:cs typeface="Calibri"/>
                  </a:rPr>
                  <a:t>Simulation of 2 satellites</a:t>
                </a:r>
              </a:p>
              <a:p>
                <a:pPr marL="0" indent="0">
                  <a:buNone/>
                </a:pP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ea typeface="Cambria Math" panose="02040503050406030204" pitchFamily="18" charset="0"/>
                          <a:cs typeface="Calibri"/>
                        </a:rPr>
                        <m:t>𝚫</m:t>
                      </m:r>
                      <m:r>
                        <a:rPr lang="fr-FR" b="1" i="1" dirty="0" smtClean="0">
                          <a:latin typeface="Cambria Math" panose="02040503050406030204" pitchFamily="18" charset="0"/>
                          <a:ea typeface="Cambria Math" panose="02040503050406030204" pitchFamily="18" charset="0"/>
                          <a:cs typeface="Calibri"/>
                        </a:rPr>
                        <m:t>𝒕</m:t>
                      </m:r>
                      <m:r>
                        <a:rPr lang="fr-FR" b="1" i="1" dirty="0" smtClean="0">
                          <a:latin typeface="Cambria Math" panose="02040503050406030204" pitchFamily="18" charset="0"/>
                          <a:ea typeface="Cambria Math" panose="02040503050406030204" pitchFamily="18" charset="0"/>
                          <a:cs typeface="Calibri"/>
                        </a:rPr>
                        <m:t>=</m:t>
                      </m:r>
                      <m:f>
                        <m:fPr>
                          <m:ctrlPr>
                            <a:rPr lang="fr-FR" b="1" i="1" dirty="0" smtClean="0">
                              <a:latin typeface="Cambria Math" panose="02040503050406030204" pitchFamily="18" charset="0"/>
                              <a:ea typeface="Cambria Math" panose="02040503050406030204" pitchFamily="18" charset="0"/>
                              <a:cs typeface="Calibri"/>
                            </a:rPr>
                          </m:ctrlPr>
                        </m:fPr>
                        <m:num>
                          <m:r>
                            <a:rPr lang="fr-FR" b="1" i="1" dirty="0" smtClean="0">
                              <a:latin typeface="Cambria Math" panose="02040503050406030204" pitchFamily="18" charset="0"/>
                              <a:ea typeface="Cambria Math" panose="02040503050406030204" pitchFamily="18" charset="0"/>
                              <a:cs typeface="Calibri"/>
                            </a:rPr>
                            <m:t>𝟏</m:t>
                          </m:r>
                        </m:num>
                        <m:den>
                          <m:r>
                            <a:rPr lang="fr-FR" b="1" i="1" dirty="0" smtClean="0">
                              <a:latin typeface="Cambria Math" panose="02040503050406030204" pitchFamily="18" charset="0"/>
                              <a:ea typeface="Cambria Math" panose="02040503050406030204" pitchFamily="18" charset="0"/>
                              <a:cs typeface="Calibri"/>
                            </a:rPr>
                            <m:t>𝟒𝟎</m:t>
                          </m:r>
                        </m:den>
                      </m:f>
                      <m:r>
                        <a:rPr lang="fr-FR" b="1" i="1" dirty="0" smtClean="0">
                          <a:latin typeface="Cambria Math" panose="02040503050406030204" pitchFamily="18" charset="0"/>
                          <a:ea typeface="Cambria Math" panose="02040503050406030204" pitchFamily="18" charset="0"/>
                          <a:cs typeface="Calibri"/>
                        </a:rPr>
                        <m:t> ;</m:t>
                      </m:r>
                      <m:sSub>
                        <m:sSubPr>
                          <m:ctrlPr>
                            <a:rPr lang="fr-FR" b="1" i="1" dirty="0" smtClean="0">
                              <a:latin typeface="Cambria Math" panose="02040503050406030204" pitchFamily="18" charset="0"/>
                              <a:ea typeface="Cambria Math" panose="02040503050406030204" pitchFamily="18" charset="0"/>
                              <a:cs typeface="Calibri"/>
                            </a:rPr>
                          </m:ctrlPr>
                        </m:sSubPr>
                        <m:e>
                          <m:r>
                            <a:rPr lang="fr-FR" b="1" i="1" dirty="0" smtClean="0">
                              <a:latin typeface="Cambria Math" panose="02040503050406030204" pitchFamily="18" charset="0"/>
                              <a:ea typeface="Cambria Math" panose="02040503050406030204" pitchFamily="18" charset="0"/>
                              <a:cs typeface="Calibri"/>
                            </a:rPr>
                            <m:t>𝒕</m:t>
                          </m:r>
                        </m:e>
                        <m:sub>
                          <m:r>
                            <a:rPr lang="fr-FR" b="1" i="1" dirty="0" smtClean="0">
                              <a:latin typeface="Cambria Math" panose="02040503050406030204" pitchFamily="18" charset="0"/>
                              <a:ea typeface="Cambria Math" panose="02040503050406030204" pitchFamily="18" charset="0"/>
                              <a:cs typeface="Calibri"/>
                            </a:rPr>
                            <m:t>𝑬𝒏𝒅</m:t>
                          </m:r>
                        </m:sub>
                      </m:sSub>
                      <m:r>
                        <a:rPr lang="fr-FR" b="1" i="1" dirty="0" smtClean="0">
                          <a:latin typeface="Cambria Math" panose="02040503050406030204" pitchFamily="18" charset="0"/>
                          <a:ea typeface="Cambria Math" panose="02040503050406030204" pitchFamily="18" charset="0"/>
                          <a:cs typeface="Calibri"/>
                        </a:rPr>
                        <m:t>=</m:t>
                      </m:r>
                      <m:f>
                        <m:fPr>
                          <m:ctrlPr>
                            <a:rPr lang="fr-FR" b="1" i="1" dirty="0" smtClean="0">
                              <a:latin typeface="Cambria Math" panose="02040503050406030204" pitchFamily="18" charset="0"/>
                              <a:ea typeface="Cambria Math" panose="02040503050406030204" pitchFamily="18" charset="0"/>
                              <a:cs typeface="Calibri"/>
                            </a:rPr>
                          </m:ctrlPr>
                        </m:fPr>
                        <m:num>
                          <m:r>
                            <a:rPr lang="fr-FR" b="1" i="1" dirty="0" smtClean="0">
                              <a:latin typeface="Cambria Math" panose="02040503050406030204" pitchFamily="18" charset="0"/>
                              <a:ea typeface="Cambria Math" panose="02040503050406030204" pitchFamily="18" charset="0"/>
                              <a:cs typeface="Calibri"/>
                            </a:rPr>
                            <m:t>𝟏</m:t>
                          </m:r>
                        </m:num>
                        <m:den>
                          <m:r>
                            <a:rPr lang="fr-FR" b="1" i="1" dirty="0" smtClean="0">
                              <a:latin typeface="Cambria Math" panose="02040503050406030204" pitchFamily="18" charset="0"/>
                              <a:ea typeface="Cambria Math" panose="02040503050406030204" pitchFamily="18" charset="0"/>
                              <a:cs typeface="Calibri"/>
                            </a:rPr>
                            <m:t>𝟒</m:t>
                          </m:r>
                        </m:den>
                      </m:f>
                      <m:r>
                        <a:rPr lang="fr-FR" b="1" i="1" dirty="0" smtClean="0">
                          <a:latin typeface="Cambria Math" panose="02040503050406030204" pitchFamily="18" charset="0"/>
                          <a:ea typeface="Cambria Math" panose="02040503050406030204" pitchFamily="18" charset="0"/>
                          <a:cs typeface="Calibri"/>
                        </a:rPr>
                        <m:t>;  </m:t>
                      </m:r>
                      <m:d>
                        <m:dPr>
                          <m:begChr m:val="{"/>
                          <m:endChr m:val=""/>
                          <m:ctrlPr>
                            <a:rPr lang="fr-FR" b="1" i="1" dirty="0" smtClean="0">
                              <a:latin typeface="Cambria Math" panose="02040503050406030204" pitchFamily="18" charset="0"/>
                              <a:cs typeface="Calibri"/>
                            </a:rPr>
                          </m:ctrlPr>
                        </m:dPr>
                        <m:e>
                          <m:eqArr>
                            <m:eqArrPr>
                              <m:ctrlPr>
                                <a:rPr lang="fr-FR" b="1" i="1" dirty="0">
                                  <a:latin typeface="Cambria Math" panose="02040503050406030204" pitchFamily="18" charset="0"/>
                                  <a:cs typeface="Calibri"/>
                                </a:rPr>
                              </m:ctrlPr>
                            </m:eqArrPr>
                            <m:e>
                              <m:sSub>
                                <m:sSubPr>
                                  <m:ctrlPr>
                                    <a:rPr lang="fr-FR" b="1" i="1" dirty="0">
                                      <a:latin typeface="Cambria Math" panose="02040503050406030204" pitchFamily="18" charset="0"/>
                                      <a:ea typeface="Calibri"/>
                                      <a:cs typeface="Calibri"/>
                                    </a:rPr>
                                  </m:ctrlPr>
                                </m:sSubPr>
                                <m:e>
                                  <m:r>
                                    <a:rPr lang="fr-FR" b="1" i="1" dirty="0">
                                      <a:latin typeface="Cambria Math" panose="02040503050406030204" pitchFamily="18" charset="0"/>
                                      <a:ea typeface="Calibri"/>
                                      <a:cs typeface="Calibri"/>
                                    </a:rPr>
                                    <m:t>𝑻</m:t>
                                  </m:r>
                                </m:e>
                                <m:sub>
                                  <m:r>
                                    <a:rPr lang="fr-FR" b="1" i="1" dirty="0">
                                      <a:latin typeface="Cambria Math" panose="02040503050406030204" pitchFamily="18" charset="0"/>
                                      <a:ea typeface="Calibri"/>
                                      <a:cs typeface="Calibri"/>
                                    </a:rPr>
                                    <m:t>𝟏</m:t>
                                  </m:r>
                                </m:sub>
                              </m:sSub>
                              <m:r>
                                <a:rPr lang="fr-FR" b="1" i="1" dirty="0">
                                  <a:latin typeface="Cambria Math" panose="02040503050406030204" pitchFamily="18" charset="0"/>
                                  <a:ea typeface="Calibri"/>
                                  <a:cs typeface="Calibri"/>
                                </a:rPr>
                                <m:t>=</m:t>
                              </m:r>
                              <m:r>
                                <a:rPr lang="fr-FR" b="1" i="1" dirty="0">
                                  <a:latin typeface="Cambria Math" panose="02040503050406030204" pitchFamily="18" charset="0"/>
                                  <a:ea typeface="Calibri"/>
                                  <a:cs typeface="Calibri"/>
                                </a:rPr>
                                <m:t>𝟑</m:t>
                              </m:r>
                            </m:e>
                            <m:e>
                              <m:sSub>
                                <m:sSubPr>
                                  <m:ctrlPr>
                                    <a:rPr lang="fr-FR" b="1" i="1" dirty="0">
                                      <a:latin typeface="Cambria Math" panose="02040503050406030204" pitchFamily="18" charset="0"/>
                                      <a:cs typeface="Calibri"/>
                                    </a:rPr>
                                  </m:ctrlPr>
                                </m:sSubPr>
                                <m:e>
                                  <m:r>
                                    <a:rPr lang="fr-FR" b="1" i="1" dirty="0">
                                      <a:latin typeface="Cambria Math" panose="02040503050406030204" pitchFamily="18" charset="0"/>
                                      <a:cs typeface="Calibri"/>
                                    </a:rPr>
                                    <m:t>𝒓</m:t>
                                  </m:r>
                                </m:e>
                                <m:sub>
                                  <m:r>
                                    <a:rPr lang="fr-FR" b="1" i="1" dirty="0">
                                      <a:latin typeface="Cambria Math" panose="02040503050406030204" pitchFamily="18" charset="0"/>
                                      <a:cs typeface="Calibri"/>
                                    </a:rPr>
                                    <m:t>𝟏</m:t>
                                  </m:r>
                                </m:sub>
                              </m:sSub>
                              <m:r>
                                <a:rPr lang="fr-FR" b="1" i="1" dirty="0">
                                  <a:latin typeface="Cambria Math" panose="02040503050406030204" pitchFamily="18" charset="0"/>
                                  <a:cs typeface="Calibri"/>
                                </a:rPr>
                                <m:t>=</m:t>
                              </m:r>
                              <m:r>
                                <a:rPr lang="fr-FR" b="1" i="1" dirty="0">
                                  <a:latin typeface="Cambria Math" panose="02040503050406030204" pitchFamily="18" charset="0"/>
                                  <a:cs typeface="Calibri"/>
                                </a:rPr>
                                <m:t>𝟐</m:t>
                              </m:r>
                            </m:e>
                          </m:eqArr>
                        </m:e>
                      </m:d>
                      <m:r>
                        <a:rPr lang="fr-FR" b="1" i="1" dirty="0" smtClean="0">
                          <a:latin typeface="Cambria Math" panose="02040503050406030204" pitchFamily="18" charset="0"/>
                          <a:cs typeface="Calibri"/>
                        </a:rPr>
                        <m:t> </m:t>
                      </m:r>
                      <m:r>
                        <a:rPr lang="fr-FR" b="1" i="1" dirty="0" smtClean="0">
                          <a:latin typeface="Cambria Math" panose="02040503050406030204" pitchFamily="18" charset="0"/>
                          <a:cs typeface="Calibri"/>
                        </a:rPr>
                        <m:t>𝑨𝒏𝒅</m:t>
                      </m:r>
                      <m:r>
                        <a:rPr lang="fr-FR" b="1" i="1" dirty="0" smtClean="0">
                          <a:latin typeface="Cambria Math" panose="02040503050406030204" pitchFamily="18" charset="0"/>
                          <a:cs typeface="Calibri"/>
                        </a:rPr>
                        <m:t> </m:t>
                      </m:r>
                      <m:d>
                        <m:dPr>
                          <m:begChr m:val="{"/>
                          <m:endChr m:val=""/>
                          <m:ctrlPr>
                            <a:rPr lang="fr-FR" b="1" i="1" dirty="0">
                              <a:latin typeface="Cambria Math" panose="02040503050406030204" pitchFamily="18" charset="0"/>
                              <a:cs typeface="Calibri"/>
                            </a:rPr>
                          </m:ctrlPr>
                        </m:dPr>
                        <m:e>
                          <m:eqArr>
                            <m:eqArrPr>
                              <m:ctrlPr>
                                <a:rPr lang="fr-FR" b="1" i="1" dirty="0">
                                  <a:latin typeface="Cambria Math" panose="02040503050406030204" pitchFamily="18" charset="0"/>
                                  <a:cs typeface="Calibri"/>
                                </a:rPr>
                              </m:ctrlPr>
                            </m:eqArrPr>
                            <m:e>
                              <m:sSub>
                                <m:sSubPr>
                                  <m:ctrlPr>
                                    <a:rPr lang="fr-FR" b="1" i="1" dirty="0">
                                      <a:latin typeface="Cambria Math" panose="02040503050406030204" pitchFamily="18" charset="0"/>
                                      <a:ea typeface="Calibri"/>
                                      <a:cs typeface="Calibri"/>
                                    </a:rPr>
                                  </m:ctrlPr>
                                </m:sSubPr>
                                <m:e>
                                  <m:r>
                                    <a:rPr lang="fr-FR" b="1" i="1" dirty="0">
                                      <a:latin typeface="Cambria Math" panose="02040503050406030204" pitchFamily="18" charset="0"/>
                                      <a:ea typeface="Calibri"/>
                                      <a:cs typeface="Calibri"/>
                                    </a:rPr>
                                    <m:t>𝑻</m:t>
                                  </m:r>
                                </m:e>
                                <m:sub>
                                  <m:r>
                                    <a:rPr lang="fr-FR" b="1" i="1" dirty="0" smtClean="0">
                                      <a:latin typeface="Cambria Math" panose="02040503050406030204" pitchFamily="18" charset="0"/>
                                      <a:ea typeface="Calibri"/>
                                      <a:cs typeface="Calibri"/>
                                    </a:rPr>
                                    <m:t>𝟐</m:t>
                                  </m:r>
                                </m:sub>
                              </m:sSub>
                              <m:r>
                                <a:rPr lang="fr-FR" b="1" i="1" dirty="0">
                                  <a:latin typeface="Cambria Math" panose="02040503050406030204" pitchFamily="18" charset="0"/>
                                  <a:ea typeface="Calibri"/>
                                  <a:cs typeface="Calibri"/>
                                </a:rPr>
                                <m:t>=</m:t>
                              </m:r>
                              <m:r>
                                <a:rPr lang="fr-FR" b="1" i="1" dirty="0" smtClean="0">
                                  <a:latin typeface="Cambria Math" panose="02040503050406030204" pitchFamily="18" charset="0"/>
                                  <a:ea typeface="Calibri"/>
                                  <a:cs typeface="Calibri"/>
                                </a:rPr>
                                <m:t>𝟏</m:t>
                              </m:r>
                            </m:e>
                            <m:e>
                              <m:sSub>
                                <m:sSubPr>
                                  <m:ctrlPr>
                                    <a:rPr lang="fr-FR" b="1" i="1" dirty="0">
                                      <a:latin typeface="Cambria Math" panose="02040503050406030204" pitchFamily="18" charset="0"/>
                                      <a:cs typeface="Calibri"/>
                                    </a:rPr>
                                  </m:ctrlPr>
                                </m:sSubPr>
                                <m:e>
                                  <m:r>
                                    <a:rPr lang="fr-FR" b="1" i="1" dirty="0">
                                      <a:latin typeface="Cambria Math" panose="02040503050406030204" pitchFamily="18" charset="0"/>
                                      <a:cs typeface="Calibri"/>
                                    </a:rPr>
                                    <m:t>𝒓</m:t>
                                  </m:r>
                                </m:e>
                                <m:sub>
                                  <m:r>
                                    <a:rPr lang="fr-FR" b="1" i="1" dirty="0" smtClean="0">
                                      <a:latin typeface="Cambria Math" panose="02040503050406030204" pitchFamily="18" charset="0"/>
                                      <a:cs typeface="Calibri"/>
                                    </a:rPr>
                                    <m:t>𝟐</m:t>
                                  </m:r>
                                </m:sub>
                              </m:sSub>
                              <m:r>
                                <a:rPr lang="fr-FR" b="1" i="1" dirty="0">
                                  <a:latin typeface="Cambria Math" panose="02040503050406030204" pitchFamily="18" charset="0"/>
                                  <a:cs typeface="Calibri"/>
                                </a:rPr>
                                <m:t>=</m:t>
                              </m:r>
                              <m:r>
                                <a:rPr lang="fr-FR" b="1" i="1" dirty="0" smtClean="0">
                                  <a:latin typeface="Cambria Math" panose="02040503050406030204" pitchFamily="18" charset="0"/>
                                  <a:cs typeface="Calibri"/>
                                </a:rPr>
                                <m:t>𝟏</m:t>
                              </m:r>
                            </m:e>
                          </m:eqArr>
                        </m:e>
                      </m:d>
                    </m:oMath>
                  </m:oMathPara>
                </a14:m>
                <a:endParaRPr lang="en-GB" dirty="0">
                  <a:ea typeface="Calibri"/>
                  <a:cs typeface="Calibri"/>
                </a:endParaRPr>
              </a:p>
            </p:txBody>
          </p:sp>
        </mc:Choice>
        <mc:Fallback xmlns="">
          <p:sp>
            <p:nvSpPr>
              <p:cNvPr id="3" name="Sous-titre 2"/>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
        <p:nvSpPr>
          <p:cNvPr id="7" name="Espace réservé du numéro de diapositive 6">
            <a:extLst>
              <a:ext uri="{FF2B5EF4-FFF2-40B4-BE49-F238E27FC236}">
                <a16:creationId xmlns:a16="http://schemas.microsoft.com/office/drawing/2014/main" id="{7487012E-D1BE-D25C-9CB3-27929C5D5C11}"/>
              </a:ext>
            </a:extLst>
          </p:cNvPr>
          <p:cNvSpPr>
            <a:spLocks noGrp="1"/>
          </p:cNvSpPr>
          <p:nvPr>
            <p:ph type="sldNum" sz="quarter" idx="12"/>
          </p:nvPr>
        </p:nvSpPr>
        <p:spPr/>
        <p:txBody>
          <a:bodyPr/>
          <a:lstStyle/>
          <a:p>
            <a:fld id="{27C6CCC6-2BE5-4E42-96A4-D1E8E81A3D8E}" type="slidenum">
              <a:rPr lang="fr-FR" smtClean="0"/>
              <a:t>4</a:t>
            </a:fld>
            <a:endParaRPr lang="fr-FR"/>
          </a:p>
        </p:txBody>
      </p:sp>
      <p:pic>
        <p:nvPicPr>
          <p:cNvPr id="3074" name="Picture 2">
            <a:extLst>
              <a:ext uri="{FF2B5EF4-FFF2-40B4-BE49-F238E27FC236}">
                <a16:creationId xmlns:a16="http://schemas.microsoft.com/office/drawing/2014/main" id="{51D83983-5671-4C9C-B353-FB13CB64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3221144"/>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AEB3192-5DC5-BE14-773B-C3A637A84A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716" y="322114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57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a:ea typeface="Calibri Light"/>
                <a:cs typeface="Calibri Light"/>
              </a:rPr>
              <a:t>Amplitude Encoding of the input</a:t>
            </a:r>
            <a:endParaRPr lang="en-GB"/>
          </a:p>
        </p:txBody>
      </p:sp>
      <mc:AlternateContent xmlns:mc="http://schemas.openxmlformats.org/markup-compatibility/2006" xmlns:a14="http://schemas.microsoft.com/office/drawing/2010/main">
        <mc:Choice Requires="a14">
          <p:sp>
            <p:nvSpPr>
              <p:cNvPr id="3" name="Sous-titre 2"/>
              <p:cNvSpPr>
                <a:spLocks noGrp="1"/>
              </p:cNvSpPr>
              <p:nvPr>
                <p:ph idx="1"/>
              </p:nvPr>
            </p:nvSpPr>
            <p:spPr>
              <a:xfrm>
                <a:off x="1097280" y="1845733"/>
                <a:ext cx="10058400" cy="4571613"/>
              </a:xfrm>
            </p:spPr>
            <p:txBody>
              <a:bodyPr vert="horz" lIns="91440" tIns="45720" rIns="91440" bIns="45720" rtlCol="0" anchor="t">
                <a:normAutofit fontScale="92500" lnSpcReduction="10000"/>
              </a:bodyPr>
              <a:lstStyle/>
              <a:p>
                <a:r>
                  <a:rPr lang="en-GB" b="0" dirty="0">
                    <a:cs typeface="Calibri"/>
                  </a:rPr>
                  <a:t>Given N satellites whose initial position are </a:t>
                </a:r>
                <a14:m>
                  <m:oMath xmlns:m="http://schemas.openxmlformats.org/officeDocument/2006/math">
                    <m:d>
                      <m:dPr>
                        <m:ctrlPr>
                          <a:rPr lang="en-GB" b="0" i="1" smtClean="0">
                            <a:latin typeface="Cambria Math" panose="02040503050406030204" pitchFamily="18" charset="0"/>
                            <a:cs typeface="Calibri"/>
                          </a:rPr>
                        </m:ctrlPr>
                      </m:dPr>
                      <m:e>
                        <m:sSub>
                          <m:sSubPr>
                            <m:ctrlPr>
                              <a:rPr lang="en-GB" i="1">
                                <a:latin typeface="Cambria Math" panose="02040503050406030204" pitchFamily="18" charset="0"/>
                                <a:cs typeface="Calibri"/>
                              </a:rPr>
                            </m:ctrlPr>
                          </m:sSubPr>
                          <m:e>
                            <m:r>
                              <a:rPr lang="en-GB" i="1">
                                <a:latin typeface="Cambria Math" panose="02040503050406030204" pitchFamily="18" charset="0"/>
                                <a:cs typeface="Calibri"/>
                              </a:rPr>
                              <m:t>𝑥</m:t>
                            </m:r>
                          </m:e>
                          <m:sub>
                            <m:r>
                              <a:rPr lang="en-GB" i="1">
                                <a:latin typeface="Cambria Math" panose="02040503050406030204" pitchFamily="18" charset="0"/>
                                <a:cs typeface="Calibri"/>
                              </a:rPr>
                              <m:t>1</m:t>
                            </m:r>
                          </m:sub>
                        </m:sSub>
                        <m:r>
                          <a:rPr lang="en-GB" i="1">
                            <a:latin typeface="Cambria Math" panose="02040503050406030204" pitchFamily="18" charset="0"/>
                            <a:cs typeface="Calibri"/>
                          </a:rPr>
                          <m:t>,</m:t>
                        </m:r>
                        <m:sSub>
                          <m:sSubPr>
                            <m:ctrlPr>
                              <a:rPr lang="en-GB" i="1">
                                <a:latin typeface="Cambria Math" panose="02040503050406030204" pitchFamily="18" charset="0"/>
                                <a:cs typeface="Calibri"/>
                              </a:rPr>
                            </m:ctrlPr>
                          </m:sSubPr>
                          <m:e>
                            <m:r>
                              <a:rPr lang="en-GB" i="1">
                                <a:latin typeface="Cambria Math" panose="02040503050406030204" pitchFamily="18" charset="0"/>
                                <a:cs typeface="Calibri"/>
                              </a:rPr>
                              <m:t>𝑦</m:t>
                            </m:r>
                          </m:e>
                          <m:sub>
                            <m:r>
                              <a:rPr lang="en-GB" i="1">
                                <a:latin typeface="Cambria Math" panose="02040503050406030204" pitchFamily="18" charset="0"/>
                                <a:cs typeface="Calibri"/>
                              </a:rPr>
                              <m:t>1</m:t>
                            </m:r>
                          </m:sub>
                        </m:sSub>
                        <m:r>
                          <a:rPr lang="en-GB" b="0" i="1" smtClean="0">
                            <a:latin typeface="Cambria Math" panose="02040503050406030204" pitchFamily="18" charset="0"/>
                            <a:cs typeface="Calibri"/>
                          </a:rPr>
                          <m:t>,</m:t>
                        </m:r>
                        <m:sSub>
                          <m:sSubPr>
                            <m:ctrlPr>
                              <a:rPr lang="en-GB" i="1">
                                <a:latin typeface="Cambria Math" panose="02040503050406030204" pitchFamily="18" charset="0"/>
                                <a:cs typeface="Calibri"/>
                              </a:rPr>
                            </m:ctrlPr>
                          </m:sSubPr>
                          <m:e>
                            <m:r>
                              <a:rPr lang="en-GB" i="1">
                                <a:latin typeface="Cambria Math" panose="02040503050406030204" pitchFamily="18" charset="0"/>
                                <a:cs typeface="Calibri"/>
                              </a:rPr>
                              <m:t>𝑥</m:t>
                            </m:r>
                          </m:e>
                          <m:sub>
                            <m:r>
                              <a:rPr lang="en-GB" b="0" i="1" smtClean="0">
                                <a:latin typeface="Cambria Math" panose="02040503050406030204" pitchFamily="18" charset="0"/>
                                <a:cs typeface="Calibri"/>
                              </a:rPr>
                              <m:t>2</m:t>
                            </m:r>
                          </m:sub>
                        </m:sSub>
                        <m:r>
                          <a:rPr lang="en-GB" i="1">
                            <a:latin typeface="Cambria Math" panose="02040503050406030204" pitchFamily="18" charset="0"/>
                            <a:cs typeface="Calibri"/>
                          </a:rPr>
                          <m:t>,</m:t>
                        </m:r>
                        <m:sSub>
                          <m:sSubPr>
                            <m:ctrlPr>
                              <a:rPr lang="en-GB" i="1">
                                <a:latin typeface="Cambria Math" panose="02040503050406030204" pitchFamily="18" charset="0"/>
                                <a:cs typeface="Calibri"/>
                              </a:rPr>
                            </m:ctrlPr>
                          </m:sSubPr>
                          <m:e>
                            <m:r>
                              <a:rPr lang="en-GB" i="1">
                                <a:latin typeface="Cambria Math" panose="02040503050406030204" pitchFamily="18" charset="0"/>
                                <a:cs typeface="Calibri"/>
                              </a:rPr>
                              <m:t>𝑦</m:t>
                            </m:r>
                          </m:e>
                          <m:sub>
                            <m:r>
                              <a:rPr lang="en-GB" b="0" i="1" smtClean="0">
                                <a:latin typeface="Cambria Math" panose="02040503050406030204" pitchFamily="18" charset="0"/>
                                <a:cs typeface="Calibri"/>
                              </a:rPr>
                              <m:t>2</m:t>
                            </m:r>
                          </m:sub>
                        </m:sSub>
                        <m:r>
                          <a:rPr lang="en-GB" b="0" i="1" smtClean="0">
                            <a:latin typeface="Cambria Math" panose="02040503050406030204" pitchFamily="18" charset="0"/>
                            <a:cs typeface="Calibri"/>
                          </a:rPr>
                          <m:t>,…,</m:t>
                        </m:r>
                        <m:sSub>
                          <m:sSubPr>
                            <m:ctrlPr>
                              <a:rPr lang="en-GB" i="1">
                                <a:latin typeface="Cambria Math" panose="02040503050406030204" pitchFamily="18" charset="0"/>
                                <a:cs typeface="Calibri"/>
                              </a:rPr>
                            </m:ctrlPr>
                          </m:sSubPr>
                          <m:e>
                            <m:r>
                              <a:rPr lang="en-GB" i="1">
                                <a:latin typeface="Cambria Math" panose="02040503050406030204" pitchFamily="18" charset="0"/>
                                <a:cs typeface="Calibri"/>
                              </a:rPr>
                              <m:t>𝑥</m:t>
                            </m:r>
                          </m:e>
                          <m:sub>
                            <m:r>
                              <a:rPr lang="en-GB" b="0" i="1" smtClean="0">
                                <a:latin typeface="Cambria Math" panose="02040503050406030204" pitchFamily="18" charset="0"/>
                                <a:cs typeface="Calibri"/>
                              </a:rPr>
                              <m:t>𝑁</m:t>
                            </m:r>
                          </m:sub>
                        </m:sSub>
                        <m:r>
                          <a:rPr lang="en-GB" b="0" i="1" smtClean="0">
                            <a:latin typeface="Cambria Math" panose="02040503050406030204" pitchFamily="18" charset="0"/>
                            <a:cs typeface="Calibri"/>
                          </a:rPr>
                          <m:t>,</m:t>
                        </m:r>
                        <m:sSub>
                          <m:sSubPr>
                            <m:ctrlPr>
                              <a:rPr lang="en-GB" i="1">
                                <a:latin typeface="Cambria Math" panose="02040503050406030204" pitchFamily="18" charset="0"/>
                                <a:cs typeface="Calibri"/>
                              </a:rPr>
                            </m:ctrlPr>
                          </m:sSubPr>
                          <m:e>
                            <m:r>
                              <a:rPr lang="en-GB" i="1">
                                <a:latin typeface="Cambria Math" panose="02040503050406030204" pitchFamily="18" charset="0"/>
                                <a:cs typeface="Calibri"/>
                              </a:rPr>
                              <m:t>𝑦</m:t>
                            </m:r>
                          </m:e>
                          <m:sub>
                            <m:r>
                              <a:rPr lang="en-GB" b="0" i="1" smtClean="0">
                                <a:latin typeface="Cambria Math" panose="02040503050406030204" pitchFamily="18" charset="0"/>
                                <a:cs typeface="Calibri"/>
                              </a:rPr>
                              <m:t>𝑁</m:t>
                            </m:r>
                          </m:sub>
                        </m:sSub>
                      </m:e>
                    </m:d>
                  </m:oMath>
                </a14:m>
                <a:endParaRPr lang="en-GB" b="0" dirty="0">
                  <a:cs typeface="Calibri"/>
                </a:endParaRPr>
              </a:p>
              <a:p>
                <a:r>
                  <a:rPr lang="en-GB" dirty="0">
                    <a:ea typeface="Calibri"/>
                    <a:cs typeface="Calibri"/>
                  </a:rPr>
                  <a:t>We use </a:t>
                </a:r>
                <a14:m>
                  <m:oMath xmlns:m="http://schemas.openxmlformats.org/officeDocument/2006/math">
                    <m:r>
                      <a:rPr lang="en-GB" b="0" i="1" smtClean="0">
                        <a:latin typeface="Cambria Math" panose="02040503050406030204" pitchFamily="18" charset="0"/>
                        <a:ea typeface="Calibri"/>
                        <a:cs typeface="Calibri"/>
                      </a:rPr>
                      <m:t>𝑛</m:t>
                    </m:r>
                    <m:r>
                      <a:rPr lang="en-GB" b="0" i="1" smtClean="0">
                        <a:latin typeface="Cambria Math" panose="02040503050406030204" pitchFamily="18" charset="0"/>
                        <a:ea typeface="Calibri"/>
                        <a:cs typeface="Calibri"/>
                      </a:rPr>
                      <m:t>=</m:t>
                    </m:r>
                    <m:d>
                      <m:dPr>
                        <m:begChr m:val="⌈"/>
                        <m:endChr m:val="⌉"/>
                        <m:ctrlPr>
                          <a:rPr lang="en-GB" b="0" i="1" smtClean="0">
                            <a:latin typeface="Cambria Math" panose="02040503050406030204" pitchFamily="18" charset="0"/>
                            <a:cs typeface="Calibri"/>
                          </a:rPr>
                        </m:ctrlPr>
                      </m:dPr>
                      <m:e>
                        <m:r>
                          <a:rPr lang="en-GB" b="0" i="1" smtClean="0">
                            <a:latin typeface="Cambria Math" panose="02040503050406030204" pitchFamily="18" charset="0"/>
                            <a:cs typeface="Calibri"/>
                          </a:rPr>
                          <m:t>𝐿𝑜</m:t>
                        </m:r>
                        <m:sSub>
                          <m:sSubPr>
                            <m:ctrlPr>
                              <a:rPr lang="en-GB" b="0" i="1" smtClean="0">
                                <a:latin typeface="Cambria Math" panose="02040503050406030204" pitchFamily="18" charset="0"/>
                                <a:cs typeface="Calibri"/>
                              </a:rPr>
                            </m:ctrlPr>
                          </m:sSubPr>
                          <m:e>
                            <m:r>
                              <a:rPr lang="en-GB" b="0" i="1" smtClean="0">
                                <a:latin typeface="Cambria Math" panose="02040503050406030204" pitchFamily="18" charset="0"/>
                                <a:cs typeface="Calibri"/>
                              </a:rPr>
                              <m:t>𝑔</m:t>
                            </m:r>
                          </m:e>
                          <m:sub>
                            <m:r>
                              <a:rPr lang="en-GB" b="0" i="1" smtClean="0">
                                <a:latin typeface="Cambria Math" panose="02040503050406030204" pitchFamily="18" charset="0"/>
                                <a:cs typeface="Calibri"/>
                              </a:rPr>
                              <m:t>2</m:t>
                            </m:r>
                          </m:sub>
                        </m:sSub>
                        <m:r>
                          <a:rPr lang="en-GB" b="0" i="1" smtClean="0">
                            <a:latin typeface="Cambria Math" panose="02040503050406030204" pitchFamily="18" charset="0"/>
                            <a:cs typeface="Calibri"/>
                          </a:rPr>
                          <m:t>(2</m:t>
                        </m:r>
                        <m:r>
                          <a:rPr lang="en-GB" b="0" i="1" smtClean="0">
                            <a:latin typeface="Cambria Math" panose="02040503050406030204" pitchFamily="18" charset="0"/>
                            <a:cs typeface="Calibri"/>
                          </a:rPr>
                          <m:t>𝑁</m:t>
                        </m:r>
                        <m:r>
                          <a:rPr lang="en-GB" b="0" i="1" smtClean="0">
                            <a:latin typeface="Cambria Math" panose="02040503050406030204" pitchFamily="18" charset="0"/>
                            <a:cs typeface="Calibri"/>
                          </a:rPr>
                          <m:t>)</m:t>
                        </m:r>
                      </m:e>
                    </m:d>
                  </m:oMath>
                </a14:m>
                <a:endParaRPr lang="en-GB" dirty="0">
                  <a:ea typeface="Calibri"/>
                  <a:cs typeface="Calibri"/>
                </a:endParaRPr>
              </a:p>
              <a:p>
                <a:r>
                  <a:rPr lang="en-GB" dirty="0">
                    <a:ea typeface="Calibri"/>
                    <a:cs typeface="Calibri"/>
                  </a:rPr>
                  <a:t>Apply uniformly controlled rotation described in [1] and [2]</a:t>
                </a:r>
              </a:p>
              <a:p>
                <a:r>
                  <a:rPr lang="en-GB" b="1" dirty="0">
                    <a:ea typeface="Calibri"/>
                    <a:cs typeface="Calibri"/>
                  </a:rPr>
                  <a:t>Example of 8 satellites position encoding </a:t>
                </a:r>
              </a:p>
              <a:p>
                <a:endParaRPr lang="en-GB" dirty="0">
                  <a:cs typeface="Calibri"/>
                </a:endParaRPr>
              </a:p>
              <a:p>
                <a:endParaRPr lang="en-GB" dirty="0">
                  <a:cs typeface="Calibri"/>
                </a:endParaRPr>
              </a:p>
              <a:p>
                <a:endParaRPr lang="en-GB" dirty="0">
                  <a:cs typeface="Calibri"/>
                </a:endParaRPr>
              </a:p>
              <a:p>
                <a:endParaRPr lang="en-GB" dirty="0">
                  <a:cs typeface="Calibri"/>
                </a:endParaRPr>
              </a:p>
              <a:p>
                <a:r>
                  <a:rPr lang="en-GB" b="1" dirty="0"/>
                  <a:t>References</a:t>
                </a:r>
              </a:p>
              <a:p>
                <a:pPr lvl="1">
                  <a:buFont typeface="Arial" panose="020B0604020202020204" pitchFamily="34" charset="0"/>
                  <a:buChar char="•"/>
                </a:pPr>
                <a:r>
                  <a:rPr lang="en-US" dirty="0"/>
                  <a:t>[1] </a:t>
                </a:r>
                <a:r>
                  <a:rPr lang="en-US" dirty="0">
                    <a:hlinkClick r:id="rId2"/>
                  </a:rPr>
                  <a:t>Transformation of quantum states using uniformly controlled rotations, </a:t>
                </a:r>
                <a:r>
                  <a:rPr lang="en-US" dirty="0" err="1">
                    <a:hlinkClick r:id="rId2"/>
                  </a:rPr>
                  <a:t>Mikko</a:t>
                </a:r>
                <a:r>
                  <a:rPr lang="en-US" dirty="0">
                    <a:hlinkClick r:id="rId2"/>
                  </a:rPr>
                  <a:t> M ̈</a:t>
                </a:r>
                <a:r>
                  <a:rPr lang="en-US" dirty="0" err="1">
                    <a:hlinkClick r:id="rId2"/>
                  </a:rPr>
                  <a:t>ott</a:t>
                </a:r>
                <a:r>
                  <a:rPr lang="en-US" dirty="0">
                    <a:hlinkClick r:id="rId2"/>
                  </a:rPr>
                  <a:t> ̈</a:t>
                </a:r>
                <a:r>
                  <a:rPr lang="en-US" dirty="0" err="1">
                    <a:hlinkClick r:id="rId2"/>
                  </a:rPr>
                  <a:t>onen</a:t>
                </a:r>
                <a:r>
                  <a:rPr lang="en-US" dirty="0">
                    <a:hlinkClick r:id="rId2"/>
                  </a:rPr>
                  <a:t>, </a:t>
                </a:r>
                <a:r>
                  <a:rPr lang="en-US" dirty="0" err="1">
                    <a:hlinkClick r:id="rId2"/>
                  </a:rPr>
                  <a:t>Juha</a:t>
                </a:r>
                <a:r>
                  <a:rPr lang="en-US" dirty="0">
                    <a:hlinkClick r:id="rId2"/>
                  </a:rPr>
                  <a:t> J. </a:t>
                </a:r>
                <a:r>
                  <a:rPr lang="en-US" dirty="0" err="1">
                    <a:hlinkClick r:id="rId2"/>
                  </a:rPr>
                  <a:t>Vartiainen</a:t>
                </a:r>
                <a:r>
                  <a:rPr lang="en-US" dirty="0">
                    <a:hlinkClick r:id="rId2"/>
                  </a:rPr>
                  <a:t>, Ville </a:t>
                </a:r>
                <a:r>
                  <a:rPr lang="en-US" dirty="0" err="1">
                    <a:hlinkClick r:id="rId2"/>
                  </a:rPr>
                  <a:t>Bergholm</a:t>
                </a:r>
                <a:r>
                  <a:rPr lang="en-US" dirty="0">
                    <a:hlinkClick r:id="rId2"/>
                  </a:rPr>
                  <a:t>, and </a:t>
                </a:r>
                <a:r>
                  <a:rPr lang="en-US" dirty="0" err="1">
                    <a:hlinkClick r:id="rId2"/>
                  </a:rPr>
                  <a:t>Martti</a:t>
                </a:r>
                <a:r>
                  <a:rPr lang="en-US" dirty="0">
                    <a:hlinkClick r:id="rId2"/>
                  </a:rPr>
                  <a:t> M. </a:t>
                </a:r>
                <a:r>
                  <a:rPr lang="en-US" dirty="0" err="1">
                    <a:hlinkClick r:id="rId2"/>
                  </a:rPr>
                  <a:t>Salomaa</a:t>
                </a:r>
                <a:endParaRPr lang="en-US" dirty="0"/>
              </a:p>
              <a:p>
                <a:pPr lvl="1">
                  <a:buFont typeface="Arial" panose="020B0604020202020204" pitchFamily="34" charset="0"/>
                  <a:buChar char="•"/>
                </a:pPr>
                <a:r>
                  <a:rPr lang="en-US" dirty="0"/>
                  <a:t>[2] </a:t>
                </a:r>
                <a:r>
                  <a:rPr lang="en-US" dirty="0">
                    <a:hlinkClick r:id="rId3"/>
                  </a:rPr>
                  <a:t>A divide‑and‑conquer algorithm for quantum state </a:t>
                </a:r>
                <a:r>
                  <a:rPr lang="en-US" dirty="0" err="1">
                    <a:hlinkClick r:id="rId3"/>
                  </a:rPr>
                  <a:t>preparation,Israel</a:t>
                </a:r>
                <a:r>
                  <a:rPr lang="en-US" dirty="0">
                    <a:hlinkClick r:id="rId3"/>
                  </a:rPr>
                  <a:t> F. Araujo1, Daniel K. Park, Francesco </a:t>
                </a:r>
                <a:r>
                  <a:rPr lang="en-US" dirty="0" err="1">
                    <a:hlinkClick r:id="rId3"/>
                  </a:rPr>
                  <a:t>Petruccione</a:t>
                </a:r>
                <a:r>
                  <a:rPr lang="en-US" dirty="0">
                    <a:hlinkClick r:id="rId3"/>
                  </a:rPr>
                  <a:t> &amp; </a:t>
                </a:r>
                <a:r>
                  <a:rPr lang="en-US" dirty="0" err="1">
                    <a:hlinkClick r:id="rId3"/>
                  </a:rPr>
                  <a:t>Adenilton</a:t>
                </a:r>
                <a:r>
                  <a:rPr lang="en-US" dirty="0">
                    <a:hlinkClick r:id="rId3"/>
                  </a:rPr>
                  <a:t> J. da Silva</a:t>
                </a:r>
                <a:endParaRPr lang="en-US" dirty="0"/>
              </a:p>
            </p:txBody>
          </p:sp>
        </mc:Choice>
        <mc:Fallback xmlns="">
          <p:sp>
            <p:nvSpPr>
              <p:cNvPr id="3" name="Sous-titre 2"/>
              <p:cNvSpPr>
                <a:spLocks noGrp="1" noRot="1" noChangeAspect="1" noMove="1" noResize="1" noEditPoints="1" noAdjustHandles="1" noChangeArrowheads="1" noChangeShapeType="1" noTextEdit="1"/>
              </p:cNvSpPr>
              <p:nvPr>
                <p:ph idx="1"/>
              </p:nvPr>
            </p:nvSpPr>
            <p:spPr>
              <a:xfrm>
                <a:off x="1097280" y="1845733"/>
                <a:ext cx="10058400" cy="4571613"/>
              </a:xfrm>
              <a:blipFill>
                <a:blip r:embed="rId4"/>
                <a:stretch>
                  <a:fillRect l="-545" t="-1733" b="-1600"/>
                </a:stretch>
              </a:blipFill>
            </p:spPr>
            <p:txBody>
              <a:bodyPr/>
              <a:lstStyle/>
              <a:p>
                <a:r>
                  <a:rPr lang="en-US">
                    <a:noFill/>
                  </a:rPr>
                  <a:t> </a:t>
                </a:r>
              </a:p>
            </p:txBody>
          </p:sp>
        </mc:Fallback>
      </mc:AlternateContent>
      <p:pic>
        <p:nvPicPr>
          <p:cNvPr id="8" name="Image 7">
            <a:extLst>
              <a:ext uri="{FF2B5EF4-FFF2-40B4-BE49-F238E27FC236}">
                <a16:creationId xmlns:a16="http://schemas.microsoft.com/office/drawing/2014/main" id="{385D70C3-22EB-4ACE-715D-51A35193F84D}"/>
              </a:ext>
            </a:extLst>
          </p:cNvPr>
          <p:cNvPicPr>
            <a:picLocks noChangeAspect="1"/>
          </p:cNvPicPr>
          <p:nvPr/>
        </p:nvPicPr>
        <p:blipFill rotWithShape="1">
          <a:blip r:embed="rId5"/>
          <a:srcRect l="1113" t="8044" b="10537"/>
          <a:stretch/>
        </p:blipFill>
        <p:spPr>
          <a:xfrm>
            <a:off x="67901" y="3413163"/>
            <a:ext cx="12056198" cy="1580736"/>
          </a:xfrm>
          <a:prstGeom prst="rect">
            <a:avLst/>
          </a:prstGeom>
        </p:spPr>
      </p:pic>
      <p:sp>
        <p:nvSpPr>
          <p:cNvPr id="6" name="Espace réservé du numéro de diapositive 5">
            <a:extLst>
              <a:ext uri="{FF2B5EF4-FFF2-40B4-BE49-F238E27FC236}">
                <a16:creationId xmlns:a16="http://schemas.microsoft.com/office/drawing/2014/main" id="{73E822E2-BEC4-EF3A-6B54-D7D94A24D1DD}"/>
              </a:ext>
            </a:extLst>
          </p:cNvPr>
          <p:cNvSpPr>
            <a:spLocks noGrp="1"/>
          </p:cNvSpPr>
          <p:nvPr>
            <p:ph type="sldNum" sz="quarter" idx="12"/>
          </p:nvPr>
        </p:nvSpPr>
        <p:spPr/>
        <p:txBody>
          <a:bodyPr/>
          <a:lstStyle/>
          <a:p>
            <a:fld id="{27C6CCC6-2BE5-4E42-96A4-D1E8E81A3D8E}" type="slidenum">
              <a:rPr lang="fr-FR" smtClean="0"/>
              <a:t>5</a:t>
            </a:fld>
            <a:endParaRPr lang="fr-FR"/>
          </a:p>
        </p:txBody>
      </p:sp>
    </p:spTree>
    <p:extLst>
      <p:ext uri="{BB962C8B-B14F-4D97-AF65-F5344CB8AC3E}">
        <p14:creationId xmlns:p14="http://schemas.microsoft.com/office/powerpoint/2010/main" val="30802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a:ea typeface="Calibri Light"/>
                <a:cs typeface="Calibri Light"/>
              </a:rPr>
              <a:t>Amplitude Encoding of the input</a:t>
            </a:r>
            <a:endParaRPr lang="en-GB"/>
          </a:p>
        </p:txBody>
      </p:sp>
      <p:sp>
        <p:nvSpPr>
          <p:cNvPr id="3" name="Sous-titre 2"/>
          <p:cNvSpPr>
            <a:spLocks noGrp="1"/>
          </p:cNvSpPr>
          <p:nvPr>
            <p:ph idx="1"/>
          </p:nvPr>
        </p:nvSpPr>
        <p:spPr>
          <a:xfrm>
            <a:off x="1097280" y="5284760"/>
            <a:ext cx="10058400" cy="1132586"/>
          </a:xfrm>
        </p:spPr>
        <p:txBody>
          <a:bodyPr vert="horz" lIns="91440" tIns="45720" rIns="91440" bIns="45720" rtlCol="0" anchor="t">
            <a:normAutofit/>
          </a:bodyPr>
          <a:lstStyle/>
          <a:p>
            <a:pPr marL="0" indent="0">
              <a:buNone/>
            </a:pPr>
            <a:r>
              <a:rPr lang="en-GB" b="1" dirty="0">
                <a:solidFill>
                  <a:srgbClr val="FF0000"/>
                </a:solidFill>
                <a:ea typeface="Calibri"/>
                <a:cs typeface="Calibri"/>
              </a:rPr>
              <a:t>The encoding step is slowing down the quantum algorithm which makes it lose its advantage!</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D0F0D48-15D8-0310-6DAE-90453133A1F1}"/>
                  </a:ext>
                </a:extLst>
              </p:cNvPr>
              <p:cNvGraphicFramePr>
                <a:graphicFrameLocks noGrp="1"/>
              </p:cNvGraphicFramePr>
              <p:nvPr>
                <p:extLst>
                  <p:ext uri="{D42A27DB-BD31-4B8C-83A1-F6EECF244321}">
                    <p14:modId xmlns:p14="http://schemas.microsoft.com/office/powerpoint/2010/main" val="1488865948"/>
                  </p:ext>
                </p:extLst>
              </p:nvPr>
            </p:nvGraphicFramePr>
            <p:xfrm>
              <a:off x="1169377" y="3376055"/>
              <a:ext cx="9986301" cy="1499488"/>
            </p:xfrm>
            <a:graphic>
              <a:graphicData uri="http://schemas.openxmlformats.org/drawingml/2006/table">
                <a:tbl>
                  <a:tblPr firstRow="1" bandRow="1">
                    <a:tableStyleId>{93296810-A885-4BE3-A3E7-6D5BEEA58F35}</a:tableStyleId>
                  </a:tblPr>
                  <a:tblGrid>
                    <a:gridCol w="3328767">
                      <a:extLst>
                        <a:ext uri="{9D8B030D-6E8A-4147-A177-3AD203B41FA5}">
                          <a16:colId xmlns:a16="http://schemas.microsoft.com/office/drawing/2014/main" val="3333503062"/>
                        </a:ext>
                      </a:extLst>
                    </a:gridCol>
                    <a:gridCol w="3328767">
                      <a:extLst>
                        <a:ext uri="{9D8B030D-6E8A-4147-A177-3AD203B41FA5}">
                          <a16:colId xmlns:a16="http://schemas.microsoft.com/office/drawing/2014/main" val="1472104850"/>
                        </a:ext>
                      </a:extLst>
                    </a:gridCol>
                    <a:gridCol w="3328767">
                      <a:extLst>
                        <a:ext uri="{9D8B030D-6E8A-4147-A177-3AD203B41FA5}">
                          <a16:colId xmlns:a16="http://schemas.microsoft.com/office/drawing/2014/main" val="1625827725"/>
                        </a:ext>
                      </a:extLst>
                    </a:gridCol>
                  </a:tblGrid>
                  <a:tr h="370840">
                    <a:tc>
                      <a:txBody>
                        <a:bodyPr/>
                        <a:lstStyle/>
                        <a:p>
                          <a:r>
                            <a:rPr lang="en-GB" dirty="0"/>
                            <a:t>Size of the system</a:t>
                          </a:r>
                        </a:p>
                      </a:txBody>
                      <a:tcPr/>
                    </a:tc>
                    <a:tc>
                      <a:txBody>
                        <a:bodyPr/>
                        <a:lstStyle/>
                        <a:p>
                          <a:r>
                            <a:rPr lang="en-GB" dirty="0"/>
                            <a:t>Classical</a:t>
                          </a:r>
                        </a:p>
                      </a:txBody>
                      <a:tcPr/>
                    </a:tc>
                    <a:tc>
                      <a:txBody>
                        <a:bodyPr/>
                        <a:lstStyle/>
                        <a:p>
                          <a:r>
                            <a:rPr lang="en-GB"/>
                            <a:t>Quantum</a:t>
                          </a:r>
                          <a:endParaRPr lang="en-GB" dirty="0"/>
                        </a:p>
                      </a:txBody>
                      <a:tcPr/>
                    </a:tc>
                    <a:extLst>
                      <a:ext uri="{0D108BD9-81ED-4DB2-BD59-A6C34878D82A}">
                        <a16:rowId xmlns:a16="http://schemas.microsoft.com/office/drawing/2014/main" val="779078047"/>
                      </a:ext>
                    </a:extLst>
                  </a:tr>
                  <a:tr h="370839">
                    <a:tc>
                      <a:txBody>
                        <a:bodyPr/>
                        <a:lstStyle/>
                        <a:p>
                          <a:pPr lvl="0">
                            <a:buNone/>
                          </a:pPr>
                          <a:r>
                            <a:rPr lang="en-GB" sz="1800" b="0" u="none" strike="noStrike" noProof="0" dirty="0"/>
                            <a:t>10 x 10</a:t>
                          </a:r>
                          <a:endParaRPr lang="en-GB" dirty="0"/>
                        </a:p>
                      </a:txBody>
                      <a:tcPr/>
                    </a:tc>
                    <a:tc>
                      <a:txBody>
                        <a:bodyPr/>
                        <a:lstStyle/>
                        <a:p>
                          <a:pPr lvl="0">
                            <a:buNone/>
                          </a:pPr>
                          <a:r>
                            <a:rPr lang="en-GB" dirty="0"/>
                            <a:t>1s</a:t>
                          </a:r>
                        </a:p>
                      </a:txBody>
                      <a:tcPr/>
                    </a:tc>
                    <a:tc>
                      <a:txBody>
                        <a:bodyPr/>
                        <a:lstStyle/>
                        <a:p>
                          <a:pPr lvl="0">
                            <a:buNone/>
                          </a:pPr>
                          <a:r>
                            <a:rPr lang="en-GB" dirty="0"/>
                            <a:t>1s</a:t>
                          </a:r>
                        </a:p>
                      </a:txBody>
                      <a:tcPr/>
                    </a:tc>
                    <a:extLst>
                      <a:ext uri="{0D108BD9-81ED-4DB2-BD59-A6C34878D82A}">
                        <a16:rowId xmlns:a16="http://schemas.microsoft.com/office/drawing/2014/main" val="2052006633"/>
                      </a:ext>
                    </a:extLst>
                  </a:tr>
                  <a:tr h="370840">
                    <a:tc>
                      <a:txBody>
                        <a:bodyPr/>
                        <a:lstStyle/>
                        <a:p>
                          <a:endParaRPr lang="en-GB" dirty="0"/>
                        </a:p>
                      </a:txBody>
                      <a:tcPr/>
                    </a:tc>
                    <a:tc>
                      <a:txBody>
                        <a:bodyPr/>
                        <a:lstStyle/>
                        <a:p>
                          <a:r>
                            <a:rPr lang="fr-FR" b="0" dirty="0"/>
                            <a:t> </a:t>
                          </a:r>
                          <a14:m>
                            <m:oMath xmlns:m="http://schemas.openxmlformats.org/officeDocument/2006/math">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𝑡</m:t>
                                  </m:r>
                                </m:e>
                                <m:sub>
                                  <m:r>
                                    <a:rPr lang="fr-FR" b="0" i="1" dirty="0" smtClean="0">
                                      <a:latin typeface="Cambria Math" panose="02040503050406030204" pitchFamily="18" charset="0"/>
                                    </a:rPr>
                                    <m:t>𝑐</m:t>
                                  </m:r>
                                </m:sub>
                              </m:sSub>
                              <m:r>
                                <a:rPr lang="fr-FR" b="0" i="1" dirty="0" smtClean="0">
                                  <a:latin typeface="Cambria Math" panose="02040503050406030204" pitchFamily="18" charset="0"/>
                                </a:rPr>
                                <m:t>=</m:t>
                              </m:r>
                              <m:r>
                                <a:rPr lang="fr-FR" b="0" i="1" dirty="0" smtClean="0">
                                  <a:latin typeface="Cambria Math" panose="02040503050406030204" pitchFamily="18" charset="0"/>
                                </a:rPr>
                                <m:t>𝐶</m:t>
                              </m:r>
                              <m:r>
                                <a:rPr lang="fr-FR" b="0"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 →</m:t>
                              </m:r>
                              <m:r>
                                <a:rPr lang="fr-FR" b="0" i="1" dirty="0" smtClean="0">
                                  <a:latin typeface="Cambria Math" panose="02040503050406030204" pitchFamily="18" charset="0"/>
                                </a:rPr>
                                <m:t>𝐶</m:t>
                              </m:r>
                              <m:r>
                                <a:rPr lang="en-GB" i="1" dirty="0" smtClean="0">
                                  <a:latin typeface="Cambria Math" panose="02040503050406030204" pitchFamily="18" charset="0"/>
                                </a:rPr>
                                <m:t> = 0.1</m:t>
                              </m:r>
                            </m:oMath>
                          </a14:m>
                          <a:endParaRPr lang="en-GB" dirty="0"/>
                        </a:p>
                      </a:txBody>
                      <a:tcPr/>
                    </a:tc>
                    <a:tc>
                      <a:txBody>
                        <a:bodyPr/>
                        <a:lstStyle/>
                        <a:p>
                          <a:r>
                            <a:rPr lang="fr-FR" b="0" dirty="0"/>
                            <a:t> </a:t>
                          </a:r>
                          <a14:m>
                            <m:oMath xmlns:m="http://schemas.openxmlformats.org/officeDocument/2006/math">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𝑡</m:t>
                                  </m:r>
                                </m:e>
                                <m:sub>
                                  <m:r>
                                    <a:rPr lang="fr-FR" b="0" i="1" dirty="0" smtClean="0">
                                      <a:latin typeface="Cambria Math" panose="02040503050406030204" pitchFamily="18" charset="0"/>
                                    </a:rPr>
                                    <m:t>𝑞</m:t>
                                  </m:r>
                                </m:sub>
                              </m:sSub>
                              <m:r>
                                <a:rPr lang="fr-FR" b="0" i="1" dirty="0" smtClean="0">
                                  <a:latin typeface="Cambria Math" panose="02040503050406030204" pitchFamily="18" charset="0"/>
                                </a:rPr>
                                <m:t>=</m:t>
                              </m:r>
                              <m:r>
                                <a:rPr lang="fr-FR" b="0" i="1" dirty="0" smtClean="0">
                                  <a:latin typeface="Cambria Math" panose="02040503050406030204" pitchFamily="18" charset="0"/>
                                </a:rPr>
                                <m:t>𝐶</m:t>
                              </m:r>
                              <m:r>
                                <a:rPr lang="fr-FR" b="0" i="1" dirty="0" smtClean="0">
                                  <a:latin typeface="Cambria Math" panose="02040503050406030204" pitchFamily="18" charset="0"/>
                                  <a:ea typeface="Cambria Math" panose="02040503050406030204" pitchFamily="18" charset="0"/>
                                </a:rPr>
                                <m:t>×</m:t>
                              </m:r>
                              <m:func>
                                <m:funcPr>
                                  <m:ctrlPr>
                                    <a:rPr lang="fr-FR" b="0" i="1" dirty="0" smtClean="0">
                                      <a:latin typeface="Cambria Math" panose="02040503050406030204" pitchFamily="18" charset="0"/>
                                      <a:ea typeface="Cambria Math" panose="02040503050406030204" pitchFamily="18" charset="0"/>
                                    </a:rPr>
                                  </m:ctrlPr>
                                </m:funcPr>
                                <m:fName>
                                  <m:sSub>
                                    <m:sSubPr>
                                      <m:ctrlPr>
                                        <a:rPr lang="fr-FR" b="0" i="1" dirty="0" smtClean="0">
                                          <a:latin typeface="Cambria Math" panose="02040503050406030204" pitchFamily="18" charset="0"/>
                                          <a:ea typeface="Cambria Math" panose="02040503050406030204" pitchFamily="18" charset="0"/>
                                        </a:rPr>
                                      </m:ctrlPr>
                                    </m:sSubPr>
                                    <m:e>
                                      <m:r>
                                        <m:rPr>
                                          <m:sty m:val="p"/>
                                        </m:rPr>
                                        <a:rPr lang="fr-FR" b="0" i="0" dirty="0" smtClean="0">
                                          <a:latin typeface="Cambria Math" panose="02040503050406030204" pitchFamily="18" charset="0"/>
                                          <a:ea typeface="Cambria Math" panose="02040503050406030204" pitchFamily="18" charset="0"/>
                                        </a:rPr>
                                        <m:t>log</m:t>
                                      </m:r>
                                    </m:e>
                                    <m:sub>
                                      <m:r>
                                        <a:rPr lang="fr-FR" b="0" i="1" dirty="0" smtClean="0">
                                          <a:latin typeface="Cambria Math" panose="02040503050406030204" pitchFamily="18" charset="0"/>
                                          <a:ea typeface="Cambria Math" panose="02040503050406030204" pitchFamily="18" charset="0"/>
                                        </a:rPr>
                                        <m:t>10</m:t>
                                      </m:r>
                                    </m:sub>
                                  </m:sSub>
                                </m:fName>
                                <m:e>
                                  <m:d>
                                    <m:dPr>
                                      <m:ctrlPr>
                                        <a:rPr lang="fr-FR" b="0" i="1" dirty="0" smtClean="0">
                                          <a:latin typeface="Cambria Math" panose="02040503050406030204" pitchFamily="18" charset="0"/>
                                          <a:ea typeface="Cambria Math" panose="02040503050406030204" pitchFamily="18" charset="0"/>
                                        </a:rPr>
                                      </m:ctrlPr>
                                    </m:dPr>
                                    <m:e>
                                      <m:r>
                                        <a:rPr lang="en-GB" i="1" dirty="0" smtClean="0">
                                          <a:latin typeface="Cambria Math" panose="02040503050406030204" pitchFamily="18" charset="0"/>
                                        </a:rPr>
                                        <m:t>𝑛</m:t>
                                      </m:r>
                                    </m:e>
                                  </m:d>
                                </m:e>
                              </m:func>
                              <m:r>
                                <a:rPr lang="en-GB" i="1" dirty="0" smtClean="0">
                                  <a:latin typeface="Cambria Math" panose="02040503050406030204" pitchFamily="18" charset="0"/>
                                </a:rPr>
                                <m:t>→</m:t>
                              </m:r>
                              <m:r>
                                <a:rPr lang="fr-FR" b="0" i="1" dirty="0" smtClean="0">
                                  <a:latin typeface="Cambria Math" panose="02040503050406030204" pitchFamily="18" charset="0"/>
                                </a:rPr>
                                <m:t>𝐶</m:t>
                              </m:r>
                              <m:r>
                                <a:rPr lang="en-GB" i="1" dirty="0" smtClean="0">
                                  <a:latin typeface="Cambria Math" panose="02040503050406030204" pitchFamily="18" charset="0"/>
                                </a:rPr>
                                <m:t> =</m:t>
                              </m:r>
                              <m:r>
                                <a:rPr lang="fr-FR" b="0" i="1" dirty="0" smtClean="0">
                                  <a:latin typeface="Cambria Math" panose="02040503050406030204" pitchFamily="18" charset="0"/>
                                </a:rPr>
                                <m:t>1</m:t>
                              </m:r>
                            </m:oMath>
                          </a14:m>
                          <a:endParaRPr lang="en-GB" dirty="0"/>
                        </a:p>
                      </a:txBody>
                      <a:tcPr/>
                    </a:tc>
                    <a:extLst>
                      <a:ext uri="{0D108BD9-81ED-4DB2-BD59-A6C34878D82A}">
                        <a16:rowId xmlns:a16="http://schemas.microsoft.com/office/drawing/2014/main" val="1118841687"/>
                      </a:ext>
                    </a:extLst>
                  </a:tr>
                  <a:tr h="370840">
                    <a:tc>
                      <a:txBody>
                        <a:bodyPr/>
                        <a:lstStyle/>
                        <a:p>
                          <a:pPr lvl="0">
                            <a:buNone/>
                          </a:pPr>
                          <a:r>
                            <a:rPr lang="en-GB"/>
                            <a:t>10</a:t>
                          </a:r>
                          <a:r>
                            <a:rPr lang="en-GB" baseline="30000"/>
                            <a:t>12</a:t>
                          </a:r>
                          <a:r>
                            <a:rPr lang="en-GB" baseline="0"/>
                            <a:t> x </a:t>
                          </a:r>
                          <a:r>
                            <a:rPr lang="en-GB" sz="1800" b="0" u="none" strike="noStrike" baseline="0" noProof="0"/>
                            <a:t>10</a:t>
                          </a:r>
                          <a:r>
                            <a:rPr lang="en-GB" sz="1800" b="0" u="none" strike="noStrike" baseline="30000" noProof="0"/>
                            <a:t>12</a:t>
                          </a:r>
                          <a:endParaRPr lang="en-GB" baseline="30000" dirty="0"/>
                        </a:p>
                      </a:txBody>
                      <a:tcPr/>
                    </a:tc>
                    <a:tc>
                      <a:txBody>
                        <a:bodyPr/>
                        <a:lstStyle/>
                        <a:p>
                          <a:pPr lvl="0">
                            <a:buNone/>
                          </a:pPr>
                          <a:r>
                            <a:rPr lang="en-GB" sz="1800" b="0" u="none" strike="noStrike" noProof="0"/>
                            <a:t>10</a:t>
                          </a:r>
                          <a:r>
                            <a:rPr lang="en-GB" sz="1800" b="0" u="none" strike="noStrike" baseline="30000" noProof="0"/>
                            <a:t>11</a:t>
                          </a:r>
                          <a:r>
                            <a:rPr lang="en-GB" sz="1800" b="0" u="none" strike="noStrike" noProof="0"/>
                            <a:t>s ≈ 3169 years</a:t>
                          </a:r>
                          <a:endParaRPr lang="en-GB" dirty="0"/>
                        </a:p>
                      </a:txBody>
                      <a:tcPr/>
                    </a:tc>
                    <a:tc>
                      <a:txBody>
                        <a:bodyPr/>
                        <a:lstStyle/>
                        <a:p>
                          <a:r>
                            <a:rPr lang="en-GB" dirty="0"/>
                            <a:t>12s</a:t>
                          </a:r>
                        </a:p>
                      </a:txBody>
                      <a:tcPr/>
                    </a:tc>
                    <a:extLst>
                      <a:ext uri="{0D108BD9-81ED-4DB2-BD59-A6C34878D82A}">
                        <a16:rowId xmlns:a16="http://schemas.microsoft.com/office/drawing/2014/main" val="2934259774"/>
                      </a:ext>
                    </a:extLst>
                  </a:tr>
                </a:tbl>
              </a:graphicData>
            </a:graphic>
          </p:graphicFrame>
        </mc:Choice>
        <mc:Fallback xmlns="">
          <p:graphicFrame>
            <p:nvGraphicFramePr>
              <p:cNvPr id="4" name="Table 4">
                <a:extLst>
                  <a:ext uri="{FF2B5EF4-FFF2-40B4-BE49-F238E27FC236}">
                    <a16:creationId xmlns:a16="http://schemas.microsoft.com/office/drawing/2014/main" id="{DD0F0D48-15D8-0310-6DAE-90453133A1F1}"/>
                  </a:ext>
                </a:extLst>
              </p:cNvPr>
              <p:cNvGraphicFramePr>
                <a:graphicFrameLocks noGrp="1"/>
              </p:cNvGraphicFramePr>
              <p:nvPr>
                <p:extLst>
                  <p:ext uri="{D42A27DB-BD31-4B8C-83A1-F6EECF244321}">
                    <p14:modId xmlns:p14="http://schemas.microsoft.com/office/powerpoint/2010/main" val="1488865948"/>
                  </p:ext>
                </p:extLst>
              </p:nvPr>
            </p:nvGraphicFramePr>
            <p:xfrm>
              <a:off x="1169377" y="3376055"/>
              <a:ext cx="9986301" cy="1499488"/>
            </p:xfrm>
            <a:graphic>
              <a:graphicData uri="http://schemas.openxmlformats.org/drawingml/2006/table">
                <a:tbl>
                  <a:tblPr firstRow="1" bandRow="1">
                    <a:tableStyleId>{93296810-A885-4BE3-A3E7-6D5BEEA58F35}</a:tableStyleId>
                  </a:tblPr>
                  <a:tblGrid>
                    <a:gridCol w="3328767">
                      <a:extLst>
                        <a:ext uri="{9D8B030D-6E8A-4147-A177-3AD203B41FA5}">
                          <a16:colId xmlns:a16="http://schemas.microsoft.com/office/drawing/2014/main" val="3333503062"/>
                        </a:ext>
                      </a:extLst>
                    </a:gridCol>
                    <a:gridCol w="3328767">
                      <a:extLst>
                        <a:ext uri="{9D8B030D-6E8A-4147-A177-3AD203B41FA5}">
                          <a16:colId xmlns:a16="http://schemas.microsoft.com/office/drawing/2014/main" val="1472104850"/>
                        </a:ext>
                      </a:extLst>
                    </a:gridCol>
                    <a:gridCol w="3328767">
                      <a:extLst>
                        <a:ext uri="{9D8B030D-6E8A-4147-A177-3AD203B41FA5}">
                          <a16:colId xmlns:a16="http://schemas.microsoft.com/office/drawing/2014/main" val="1625827725"/>
                        </a:ext>
                      </a:extLst>
                    </a:gridCol>
                  </a:tblGrid>
                  <a:tr h="370840">
                    <a:tc>
                      <a:txBody>
                        <a:bodyPr/>
                        <a:lstStyle/>
                        <a:p>
                          <a:r>
                            <a:rPr lang="en-GB" dirty="0"/>
                            <a:t>Size of the system</a:t>
                          </a:r>
                        </a:p>
                      </a:txBody>
                      <a:tcPr/>
                    </a:tc>
                    <a:tc>
                      <a:txBody>
                        <a:bodyPr/>
                        <a:lstStyle/>
                        <a:p>
                          <a:r>
                            <a:rPr lang="en-GB" dirty="0"/>
                            <a:t>Classical</a:t>
                          </a:r>
                        </a:p>
                      </a:txBody>
                      <a:tcPr/>
                    </a:tc>
                    <a:tc>
                      <a:txBody>
                        <a:bodyPr/>
                        <a:lstStyle/>
                        <a:p>
                          <a:r>
                            <a:rPr lang="en-GB"/>
                            <a:t>Quantum</a:t>
                          </a:r>
                          <a:endParaRPr lang="en-GB" dirty="0"/>
                        </a:p>
                      </a:txBody>
                      <a:tcPr/>
                    </a:tc>
                    <a:extLst>
                      <a:ext uri="{0D108BD9-81ED-4DB2-BD59-A6C34878D82A}">
                        <a16:rowId xmlns:a16="http://schemas.microsoft.com/office/drawing/2014/main" val="779078047"/>
                      </a:ext>
                    </a:extLst>
                  </a:tr>
                  <a:tr h="370839">
                    <a:tc>
                      <a:txBody>
                        <a:bodyPr/>
                        <a:lstStyle/>
                        <a:p>
                          <a:pPr lvl="0">
                            <a:buNone/>
                          </a:pPr>
                          <a:r>
                            <a:rPr lang="en-GB" sz="1800" b="0" u="none" strike="noStrike" noProof="0" dirty="0"/>
                            <a:t>10 x 10</a:t>
                          </a:r>
                          <a:endParaRPr lang="en-GB" dirty="0"/>
                        </a:p>
                      </a:txBody>
                      <a:tcPr/>
                    </a:tc>
                    <a:tc>
                      <a:txBody>
                        <a:bodyPr/>
                        <a:lstStyle/>
                        <a:p>
                          <a:pPr lvl="0">
                            <a:buNone/>
                          </a:pPr>
                          <a:r>
                            <a:rPr lang="en-GB" dirty="0"/>
                            <a:t>1s</a:t>
                          </a:r>
                        </a:p>
                      </a:txBody>
                      <a:tcPr/>
                    </a:tc>
                    <a:tc>
                      <a:txBody>
                        <a:bodyPr/>
                        <a:lstStyle/>
                        <a:p>
                          <a:pPr lvl="0">
                            <a:buNone/>
                          </a:pPr>
                          <a:r>
                            <a:rPr lang="en-GB" dirty="0"/>
                            <a:t>1s</a:t>
                          </a:r>
                        </a:p>
                      </a:txBody>
                      <a:tcPr/>
                    </a:tc>
                    <a:extLst>
                      <a:ext uri="{0D108BD9-81ED-4DB2-BD59-A6C34878D82A}">
                        <a16:rowId xmlns:a16="http://schemas.microsoft.com/office/drawing/2014/main" val="2052006633"/>
                      </a:ext>
                    </a:extLst>
                  </a:tr>
                  <a:tr h="386969">
                    <a:tc>
                      <a:txBody>
                        <a:bodyPr/>
                        <a:lstStyle/>
                        <a:p>
                          <a:endParaRPr lang="en-GB" dirty="0"/>
                        </a:p>
                      </a:txBody>
                      <a:tcPr/>
                    </a:tc>
                    <a:tc>
                      <a:txBody>
                        <a:bodyPr/>
                        <a:lstStyle/>
                        <a:p>
                          <a:endParaRPr lang="en-US"/>
                        </a:p>
                      </a:txBody>
                      <a:tcPr>
                        <a:blipFill>
                          <a:blip r:embed="rId2"/>
                          <a:stretch>
                            <a:fillRect l="-100000" t="-198438" r="-100731" b="-118750"/>
                          </a:stretch>
                        </a:blipFill>
                      </a:tcPr>
                    </a:tc>
                    <a:tc>
                      <a:txBody>
                        <a:bodyPr/>
                        <a:lstStyle/>
                        <a:p>
                          <a:endParaRPr lang="en-US"/>
                        </a:p>
                      </a:txBody>
                      <a:tcPr>
                        <a:blipFill>
                          <a:blip r:embed="rId2"/>
                          <a:stretch>
                            <a:fillRect l="-200366" t="-198438" r="-916" b="-118750"/>
                          </a:stretch>
                        </a:blipFill>
                      </a:tcPr>
                    </a:tc>
                    <a:extLst>
                      <a:ext uri="{0D108BD9-81ED-4DB2-BD59-A6C34878D82A}">
                        <a16:rowId xmlns:a16="http://schemas.microsoft.com/office/drawing/2014/main" val="1118841687"/>
                      </a:ext>
                    </a:extLst>
                  </a:tr>
                  <a:tr h="370840">
                    <a:tc>
                      <a:txBody>
                        <a:bodyPr/>
                        <a:lstStyle/>
                        <a:p>
                          <a:pPr lvl="0">
                            <a:buNone/>
                          </a:pPr>
                          <a:r>
                            <a:rPr lang="en-GB"/>
                            <a:t>10</a:t>
                          </a:r>
                          <a:r>
                            <a:rPr lang="en-GB" baseline="30000"/>
                            <a:t>12</a:t>
                          </a:r>
                          <a:r>
                            <a:rPr lang="en-GB" baseline="0"/>
                            <a:t> x </a:t>
                          </a:r>
                          <a:r>
                            <a:rPr lang="en-GB" sz="1800" b="0" u="none" strike="noStrike" baseline="0" noProof="0"/>
                            <a:t>10</a:t>
                          </a:r>
                          <a:r>
                            <a:rPr lang="en-GB" sz="1800" b="0" u="none" strike="noStrike" baseline="30000" noProof="0"/>
                            <a:t>12</a:t>
                          </a:r>
                          <a:endParaRPr lang="en-GB" baseline="30000" dirty="0"/>
                        </a:p>
                      </a:txBody>
                      <a:tcPr/>
                    </a:tc>
                    <a:tc>
                      <a:txBody>
                        <a:bodyPr/>
                        <a:lstStyle/>
                        <a:p>
                          <a:pPr lvl="0">
                            <a:buNone/>
                          </a:pPr>
                          <a:r>
                            <a:rPr lang="en-GB" sz="1800" b="0" u="none" strike="noStrike" noProof="0"/>
                            <a:t>10</a:t>
                          </a:r>
                          <a:r>
                            <a:rPr lang="en-GB" sz="1800" b="0" u="none" strike="noStrike" baseline="30000" noProof="0"/>
                            <a:t>11</a:t>
                          </a:r>
                          <a:r>
                            <a:rPr lang="en-GB" sz="1800" b="0" u="none" strike="noStrike" noProof="0"/>
                            <a:t>s ≈ 3169 years</a:t>
                          </a:r>
                          <a:endParaRPr lang="en-GB" dirty="0"/>
                        </a:p>
                      </a:txBody>
                      <a:tcPr/>
                    </a:tc>
                    <a:tc>
                      <a:txBody>
                        <a:bodyPr/>
                        <a:lstStyle/>
                        <a:p>
                          <a:r>
                            <a:rPr lang="en-GB" dirty="0"/>
                            <a:t>12s</a:t>
                          </a:r>
                        </a:p>
                      </a:txBody>
                      <a:tcPr/>
                    </a:tc>
                    <a:extLst>
                      <a:ext uri="{0D108BD9-81ED-4DB2-BD59-A6C34878D82A}">
                        <a16:rowId xmlns:a16="http://schemas.microsoft.com/office/drawing/2014/main" val="293425977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ACB7CF87-032B-8686-9B22-69127F503556}"/>
                  </a:ext>
                </a:extLst>
              </p:cNvPr>
              <p:cNvGraphicFramePr>
                <a:graphicFrameLocks noGrp="1"/>
              </p:cNvGraphicFramePr>
              <p:nvPr>
                <p:extLst>
                  <p:ext uri="{D42A27DB-BD31-4B8C-83A1-F6EECF244321}">
                    <p14:modId xmlns:p14="http://schemas.microsoft.com/office/powerpoint/2010/main" val="1261943701"/>
                  </p:ext>
                </p:extLst>
              </p:nvPr>
            </p:nvGraphicFramePr>
            <p:xfrm>
              <a:off x="1169378" y="1818124"/>
              <a:ext cx="9986301" cy="1132586"/>
            </p:xfrm>
            <a:graphic>
              <a:graphicData uri="http://schemas.openxmlformats.org/drawingml/2006/table">
                <a:tbl>
                  <a:tblPr firstCol="1">
                    <a:tableStyleId>{073A0DAA-6AF3-43AB-8588-CEC1D06C72B9}</a:tableStyleId>
                  </a:tblPr>
                  <a:tblGrid>
                    <a:gridCol w="1432634">
                      <a:extLst>
                        <a:ext uri="{9D8B030D-6E8A-4147-A177-3AD203B41FA5}">
                          <a16:colId xmlns:a16="http://schemas.microsoft.com/office/drawing/2014/main" val="3333503062"/>
                        </a:ext>
                      </a:extLst>
                    </a:gridCol>
                    <a:gridCol w="1137680">
                      <a:extLst>
                        <a:ext uri="{9D8B030D-6E8A-4147-A177-3AD203B41FA5}">
                          <a16:colId xmlns:a16="http://schemas.microsoft.com/office/drawing/2014/main" val="1472104850"/>
                        </a:ext>
                      </a:extLst>
                    </a:gridCol>
                    <a:gridCol w="1559043">
                      <a:extLst>
                        <a:ext uri="{9D8B030D-6E8A-4147-A177-3AD203B41FA5}">
                          <a16:colId xmlns:a16="http://schemas.microsoft.com/office/drawing/2014/main" val="193129363"/>
                        </a:ext>
                      </a:extLst>
                    </a:gridCol>
                    <a:gridCol w="2486041">
                      <a:extLst>
                        <a:ext uri="{9D8B030D-6E8A-4147-A177-3AD203B41FA5}">
                          <a16:colId xmlns:a16="http://schemas.microsoft.com/office/drawing/2014/main" val="3757860775"/>
                        </a:ext>
                      </a:extLst>
                    </a:gridCol>
                    <a:gridCol w="3370903">
                      <a:extLst>
                        <a:ext uri="{9D8B030D-6E8A-4147-A177-3AD203B41FA5}">
                          <a16:colId xmlns:a16="http://schemas.microsoft.com/office/drawing/2014/main" val="1450522699"/>
                        </a:ext>
                      </a:extLst>
                    </a:gridCol>
                  </a:tblGrid>
                  <a:tr h="0">
                    <a:tc rowSpan="2">
                      <a:txBody>
                        <a:bodyPr/>
                        <a:lstStyle/>
                        <a:p>
                          <a:pPr marL="0" algn="ctr" defTabSz="914400" rtl="0" eaLnBrk="1" latinLnBrk="0" hangingPunct="1"/>
                          <a:endParaRPr lang="en-GB" sz="1800" b="1" kern="1200" dirty="0">
                            <a:solidFill>
                              <a:schemeClr val="lt1"/>
                            </a:solidFill>
                            <a:latin typeface="+mn-lt"/>
                            <a:ea typeface="+mn-ea"/>
                            <a:cs typeface="+mn-cs"/>
                          </a:endParaRPr>
                        </a:p>
                      </a:txBody>
                      <a:tcPr anchor="ctr">
                        <a:solidFill>
                          <a:schemeClr val="tx1"/>
                        </a:solidFill>
                      </a:tcPr>
                    </a:tc>
                    <a:tc rowSpan="2">
                      <a:txBody>
                        <a:bodyPr/>
                        <a:lstStyle/>
                        <a:p>
                          <a:pPr marL="0" algn="ctr" defTabSz="914400" rtl="0" eaLnBrk="1" latinLnBrk="0" hangingPunct="1"/>
                          <a:r>
                            <a:rPr lang="en-GB" sz="1800" b="1" kern="1200" dirty="0">
                              <a:solidFill>
                                <a:schemeClr val="lt1"/>
                              </a:solidFill>
                              <a:latin typeface="+mn-lt"/>
                              <a:ea typeface="+mn-ea"/>
                              <a:cs typeface="+mn-cs"/>
                            </a:rPr>
                            <a:t>Classical</a:t>
                          </a:r>
                        </a:p>
                      </a:txBody>
                      <a:tcPr anchor="ctr">
                        <a:solidFill>
                          <a:schemeClr val="tx1"/>
                        </a:solidFill>
                      </a:tcPr>
                    </a:tc>
                    <a:tc gridSpan="3">
                      <a:txBody>
                        <a:bodyPr/>
                        <a:lstStyle/>
                        <a:p>
                          <a:pPr marL="0" algn="ctr" defTabSz="914400" rtl="0" eaLnBrk="1" latinLnBrk="0" hangingPunct="1"/>
                          <a:r>
                            <a:rPr lang="en-GB" sz="1800" b="1" kern="1200" dirty="0">
                              <a:solidFill>
                                <a:schemeClr val="lt1"/>
                              </a:solidFill>
                              <a:latin typeface="+mn-lt"/>
                              <a:ea typeface="+mn-ea"/>
                              <a:cs typeface="+mn-cs"/>
                            </a:rPr>
                            <a:t>Quantum</a:t>
                          </a:r>
                        </a:p>
                      </a:txBody>
                      <a:tcPr anchor="ctr">
                        <a:solidFill>
                          <a:schemeClr val="tx1"/>
                        </a:solidFill>
                      </a:tcPr>
                    </a:tc>
                    <a:tc hMerge="1">
                      <a:txBody>
                        <a:bodyPr/>
                        <a:lstStyle/>
                        <a:p>
                          <a:endParaRPr lang="en-GB" dirty="0"/>
                        </a:p>
                      </a:txBody>
                      <a:tcPr/>
                    </a:tc>
                    <a:tc hMerge="1">
                      <a:txBody>
                        <a:bodyPr/>
                        <a:lstStyle/>
                        <a:p>
                          <a:pPr marL="0" algn="ctr" defTabSz="914400" rtl="0" eaLnBrk="1" latinLnBrk="0" hangingPunct="1"/>
                          <a:endParaRPr lang="en-GB" sz="1800" b="1" kern="1200" dirty="0">
                            <a:solidFill>
                              <a:schemeClr val="lt1"/>
                            </a:solidFill>
                            <a:latin typeface="+mn-lt"/>
                            <a:ea typeface="+mn-ea"/>
                            <a:cs typeface="+mn-cs"/>
                          </a:endParaRPr>
                        </a:p>
                      </a:txBody>
                      <a:tcPr anchor="ctr">
                        <a:solidFill>
                          <a:schemeClr val="tx1"/>
                        </a:solidFill>
                      </a:tcPr>
                    </a:tc>
                    <a:extLst>
                      <a:ext uri="{0D108BD9-81ED-4DB2-BD59-A6C34878D82A}">
                        <a16:rowId xmlns:a16="http://schemas.microsoft.com/office/drawing/2014/main" val="779078047"/>
                      </a:ext>
                    </a:extLst>
                  </a:tr>
                  <a:tr h="0">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latin typeface="+mn-lt"/>
                              <a:ea typeface="+mn-ea"/>
                              <a:cs typeface="+mn-cs"/>
                            </a:rPr>
                            <a:t>HHL</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latin typeface="+mn-lt"/>
                              <a:ea typeface="+mn-ea"/>
                              <a:cs typeface="+mn-cs"/>
                            </a:rPr>
                            <a:t>Amplitude encoding</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latin typeface="+mn-lt"/>
                              <a:ea typeface="+mn-ea"/>
                              <a:cs typeface="+mn-cs"/>
                            </a:rPr>
                            <a:t>Quantum</a:t>
                          </a:r>
                        </a:p>
                      </a:txBody>
                      <a:tcPr anchor="ctr">
                        <a:solidFill>
                          <a:schemeClr val="tx1"/>
                        </a:solidFill>
                      </a:tcPr>
                    </a:tc>
                    <a:extLst>
                      <a:ext uri="{0D108BD9-81ED-4DB2-BD59-A6C34878D82A}">
                        <a16:rowId xmlns:a16="http://schemas.microsoft.com/office/drawing/2014/main" val="3337387350"/>
                      </a:ext>
                    </a:extLst>
                  </a:tr>
                  <a:tr h="0">
                    <a:tc>
                      <a:txBody>
                        <a:bodyPr/>
                        <a:lstStyle/>
                        <a:p>
                          <a:pPr lvl="0" algn="l">
                            <a:buNone/>
                          </a:pPr>
                          <a:r>
                            <a:rPr lang="en-GB" sz="1800" b="0" u="none" strike="noStrike" noProof="0" dirty="0"/>
                            <a:t>Complexity</a:t>
                          </a:r>
                          <a:endParaRPr lang="en-GB" dirty="0"/>
                        </a:p>
                      </a:txBody>
                      <a:tcPr anchor="ctr"/>
                    </a:tc>
                    <a:tc>
                      <a:txBody>
                        <a:bodyPr/>
                        <a:lstStyle/>
                        <a:p>
                          <a:pPr lvl="0" algn="l">
                            <a:buNone/>
                          </a:pPr>
                          <a14:m>
                            <m:oMathPara xmlns:m="http://schemas.openxmlformats.org/officeDocument/2006/math">
                              <m:oMathParaPr>
                                <m:jc m:val="centerGroup"/>
                              </m:oMathParaPr>
                              <m:oMath xmlns:m="http://schemas.openxmlformats.org/officeDocument/2006/math">
                                <m:r>
                                  <a:rPr lang="en-GB" b="1" dirty="0" smtClean="0">
                                    <a:latin typeface="Cambria Math" panose="02040503050406030204" pitchFamily="18" charset="0"/>
                                  </a:rPr>
                                  <m:t>𝑶</m:t>
                                </m:r>
                                <m:r>
                                  <a:rPr lang="en-GB" b="1" dirty="0" smtClean="0">
                                    <a:latin typeface="Cambria Math" panose="02040503050406030204" pitchFamily="18" charset="0"/>
                                  </a:rPr>
                                  <m:t>(</m:t>
                                </m:r>
                                <m:r>
                                  <a:rPr lang="en-GB" b="1" dirty="0" smtClean="0">
                                    <a:latin typeface="Cambria Math" panose="02040503050406030204" pitchFamily="18" charset="0"/>
                                  </a:rPr>
                                  <m:t>𝑵</m:t>
                                </m:r>
                                <m:r>
                                  <a:rPr lang="en-GB" b="1" dirty="0" smtClean="0">
                                    <a:latin typeface="Cambria Math" panose="02040503050406030204" pitchFamily="18" charset="0"/>
                                  </a:rPr>
                                  <m:t>)</m:t>
                                </m:r>
                              </m:oMath>
                            </m:oMathPara>
                          </a14:m>
                          <a:endParaRPr lang="en-GB" dirty="0"/>
                        </a:p>
                      </a:txBody>
                      <a:tcPr anchor="ctr"/>
                    </a:tc>
                    <a:tc>
                      <a:txBody>
                        <a:bodyPr/>
                        <a:lstStyle/>
                        <a:p>
                          <a:pPr lvl="0" algn="l">
                            <a:buNone/>
                          </a:pPr>
                          <a14:m>
                            <m:oMathPara xmlns:m="http://schemas.openxmlformats.org/officeDocument/2006/math">
                              <m:oMathParaPr>
                                <m:jc m:val="centerGroup"/>
                              </m:oMathParaPr>
                              <m:oMath xmlns:m="http://schemas.openxmlformats.org/officeDocument/2006/math">
                                <m:r>
                                  <a:rPr lang="en-GB" b="1" dirty="0" smtClean="0">
                                    <a:latin typeface="Cambria Math" panose="02040503050406030204" pitchFamily="18" charset="0"/>
                                  </a:rPr>
                                  <m:t>𝑶</m:t>
                                </m:r>
                                <m:d>
                                  <m:dPr>
                                    <m:ctrlPr>
                                      <a:rPr lang="en-GB" b="1" i="1" dirty="0" smtClean="0">
                                        <a:latin typeface="Cambria Math" panose="02040503050406030204" pitchFamily="18" charset="0"/>
                                      </a:rPr>
                                    </m:ctrlPr>
                                  </m:dPr>
                                  <m:e>
                                    <m:r>
                                      <a:rPr lang="fr-FR" b="1" dirty="0" smtClean="0">
                                        <a:latin typeface="Cambria Math" panose="02040503050406030204" pitchFamily="18" charset="0"/>
                                      </a:rPr>
                                      <m:t>𝒍𝒐𝒈</m:t>
                                    </m:r>
                                    <m:d>
                                      <m:dPr>
                                        <m:ctrlPr>
                                          <a:rPr lang="fr-FR" b="1" i="1" dirty="0" smtClean="0">
                                            <a:latin typeface="Cambria Math" panose="02040503050406030204" pitchFamily="18" charset="0"/>
                                          </a:rPr>
                                        </m:ctrlPr>
                                      </m:dPr>
                                      <m:e>
                                        <m:r>
                                          <a:rPr lang="en-GB" b="1" dirty="0" smtClean="0">
                                            <a:latin typeface="Cambria Math" panose="02040503050406030204" pitchFamily="18" charset="0"/>
                                          </a:rPr>
                                          <m:t>𝑵</m:t>
                                        </m:r>
                                      </m:e>
                                    </m:d>
                                  </m:e>
                                </m:d>
                              </m:oMath>
                            </m:oMathPara>
                          </a14:m>
                          <a:endParaRPr lang="en-GB" dirty="0"/>
                        </a:p>
                      </a:txBody>
                      <a:tcPr anchor="ctr"/>
                    </a:tc>
                    <a:tc>
                      <a:txBody>
                        <a:bodyPr/>
                        <a:lstStyle/>
                        <a:p>
                          <a:pPr lvl="0" algn="l">
                            <a:buNone/>
                          </a:pPr>
                          <a14:m>
                            <m:oMathPara xmlns:m="http://schemas.openxmlformats.org/officeDocument/2006/math">
                              <m:oMathParaPr>
                                <m:jc m:val="centerGroup"/>
                              </m:oMathParaPr>
                              <m:oMath xmlns:m="http://schemas.openxmlformats.org/officeDocument/2006/math">
                                <m:r>
                                  <a:rPr lang="en-GB" b="1" dirty="0" smtClean="0">
                                    <a:latin typeface="Cambria Math" panose="02040503050406030204" pitchFamily="18" charset="0"/>
                                  </a:rPr>
                                  <m:t>𝑶</m:t>
                                </m:r>
                                <m:r>
                                  <a:rPr lang="en-GB" b="1" dirty="0" smtClean="0">
                                    <a:latin typeface="Cambria Math" panose="02040503050406030204" pitchFamily="18" charset="0"/>
                                  </a:rPr>
                                  <m:t>(</m:t>
                                </m:r>
                                <m:r>
                                  <a:rPr lang="en-GB" b="1" dirty="0" smtClean="0">
                                    <a:latin typeface="Cambria Math" panose="02040503050406030204" pitchFamily="18" charset="0"/>
                                  </a:rPr>
                                  <m:t>𝑵</m:t>
                                </m:r>
                                <m:r>
                                  <a:rPr lang="en-GB" b="1" dirty="0" smtClean="0">
                                    <a:latin typeface="Cambria Math" panose="02040503050406030204" pitchFamily="18" charset="0"/>
                                  </a:rPr>
                                  <m:t>)</m:t>
                                </m:r>
                              </m:oMath>
                            </m:oMathPara>
                          </a14:m>
                          <a:endParaRPr lang="en-GB"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b="1" dirty="0" smtClean="0">
                                  <a:latin typeface="Cambria Math" panose="02040503050406030204" pitchFamily="18" charset="0"/>
                                </a:rPr>
                                <m:t>𝑶</m:t>
                              </m:r>
                              <m:d>
                                <m:dPr>
                                  <m:ctrlPr>
                                    <a:rPr lang="en-GB" b="1" i="1" dirty="0" smtClean="0">
                                      <a:latin typeface="Cambria Math" panose="02040503050406030204" pitchFamily="18" charset="0"/>
                                    </a:rPr>
                                  </m:ctrlPr>
                                </m:dPr>
                                <m:e>
                                  <m:r>
                                    <a:rPr lang="fr-FR" b="1" dirty="0" smtClean="0">
                                      <a:latin typeface="Cambria Math" panose="02040503050406030204" pitchFamily="18" charset="0"/>
                                    </a:rPr>
                                    <m:t>𝒍𝒐𝒈</m:t>
                                  </m:r>
                                  <m:d>
                                    <m:dPr>
                                      <m:ctrlPr>
                                        <a:rPr lang="fr-FR" b="1" i="1" dirty="0" smtClean="0">
                                          <a:latin typeface="Cambria Math" panose="02040503050406030204" pitchFamily="18" charset="0"/>
                                        </a:rPr>
                                      </m:ctrlPr>
                                    </m:dPr>
                                    <m:e>
                                      <m:r>
                                        <a:rPr lang="en-GB" b="1" dirty="0" smtClean="0">
                                          <a:latin typeface="Cambria Math" panose="02040503050406030204" pitchFamily="18" charset="0"/>
                                        </a:rPr>
                                        <m:t>𝑵</m:t>
                                      </m:r>
                                    </m:e>
                                  </m:d>
                                </m:e>
                              </m:d>
                              <m:r>
                                <a:rPr lang="fr-FR" b="1" i="1" dirty="0" smtClean="0">
                                  <a:latin typeface="Cambria Math" panose="02040503050406030204" pitchFamily="18" charset="0"/>
                                </a:rPr>
                                <m:t>+</m:t>
                              </m:r>
                              <m:r>
                                <a:rPr lang="fr-FR" b="1" i="1" dirty="0" smtClean="0">
                                  <a:latin typeface="Cambria Math" panose="02040503050406030204" pitchFamily="18" charset="0"/>
                                </a:rPr>
                                <m:t>𝑶</m:t>
                              </m:r>
                              <m:d>
                                <m:dPr>
                                  <m:ctrlPr>
                                    <a:rPr lang="fr-FR" b="1" i="1" dirty="0" smtClean="0">
                                      <a:latin typeface="Cambria Math" panose="02040503050406030204" pitchFamily="18" charset="0"/>
                                    </a:rPr>
                                  </m:ctrlPr>
                                </m:dPr>
                                <m:e>
                                  <m:r>
                                    <a:rPr lang="fr-FR" b="1" i="1" dirty="0" smtClean="0">
                                      <a:latin typeface="Cambria Math" panose="02040503050406030204" pitchFamily="18" charset="0"/>
                                    </a:rPr>
                                    <m:t>𝑵</m:t>
                                  </m:r>
                                </m:e>
                              </m:d>
                            </m:oMath>
                          </a14:m>
                          <a:r>
                            <a:rPr lang="en-GB" dirty="0"/>
                            <a:t> = </a:t>
                          </a:r>
                          <a14:m>
                            <m:oMath xmlns:m="http://schemas.openxmlformats.org/officeDocument/2006/math">
                              <m:r>
                                <a:rPr lang="fr-FR" b="1" i="1" dirty="0" smtClean="0">
                                  <a:latin typeface="Cambria Math" panose="02040503050406030204" pitchFamily="18" charset="0"/>
                                </a:rPr>
                                <m:t>𝑶</m:t>
                              </m:r>
                              <m:d>
                                <m:dPr>
                                  <m:ctrlPr>
                                    <a:rPr lang="fr-FR" b="1" i="1" dirty="0" smtClean="0">
                                      <a:latin typeface="Cambria Math" panose="02040503050406030204" pitchFamily="18" charset="0"/>
                                    </a:rPr>
                                  </m:ctrlPr>
                                </m:dPr>
                                <m:e>
                                  <m:r>
                                    <a:rPr lang="fr-FR" b="1" i="1" dirty="0" smtClean="0">
                                      <a:latin typeface="Cambria Math" panose="02040503050406030204" pitchFamily="18" charset="0"/>
                                    </a:rPr>
                                    <m:t>𝑵</m:t>
                                  </m:r>
                                </m:e>
                              </m:d>
                            </m:oMath>
                          </a14:m>
                          <a:endParaRPr lang="en-GB" dirty="0"/>
                        </a:p>
                      </a:txBody>
                      <a:tcPr anchor="ctr"/>
                    </a:tc>
                    <a:extLst>
                      <a:ext uri="{0D108BD9-81ED-4DB2-BD59-A6C34878D82A}">
                        <a16:rowId xmlns:a16="http://schemas.microsoft.com/office/drawing/2014/main" val="2052006633"/>
                      </a:ext>
                    </a:extLst>
                  </a:tr>
                </a:tbl>
              </a:graphicData>
            </a:graphic>
          </p:graphicFrame>
        </mc:Choice>
        <mc:Fallback xmlns="">
          <p:graphicFrame>
            <p:nvGraphicFramePr>
              <p:cNvPr id="5" name="Table 4">
                <a:extLst>
                  <a:ext uri="{FF2B5EF4-FFF2-40B4-BE49-F238E27FC236}">
                    <a16:creationId xmlns:a16="http://schemas.microsoft.com/office/drawing/2014/main" id="{ACB7CF87-032B-8686-9B22-69127F503556}"/>
                  </a:ext>
                </a:extLst>
              </p:cNvPr>
              <p:cNvGraphicFramePr>
                <a:graphicFrameLocks noGrp="1"/>
              </p:cNvGraphicFramePr>
              <p:nvPr>
                <p:extLst>
                  <p:ext uri="{D42A27DB-BD31-4B8C-83A1-F6EECF244321}">
                    <p14:modId xmlns:p14="http://schemas.microsoft.com/office/powerpoint/2010/main" val="1261943701"/>
                  </p:ext>
                </p:extLst>
              </p:nvPr>
            </p:nvGraphicFramePr>
            <p:xfrm>
              <a:off x="1169378" y="1818124"/>
              <a:ext cx="9986301" cy="1132586"/>
            </p:xfrm>
            <a:graphic>
              <a:graphicData uri="http://schemas.openxmlformats.org/drawingml/2006/table">
                <a:tbl>
                  <a:tblPr firstCol="1">
                    <a:tableStyleId>{073A0DAA-6AF3-43AB-8588-CEC1D06C72B9}</a:tableStyleId>
                  </a:tblPr>
                  <a:tblGrid>
                    <a:gridCol w="1432634">
                      <a:extLst>
                        <a:ext uri="{9D8B030D-6E8A-4147-A177-3AD203B41FA5}">
                          <a16:colId xmlns:a16="http://schemas.microsoft.com/office/drawing/2014/main" val="3333503062"/>
                        </a:ext>
                      </a:extLst>
                    </a:gridCol>
                    <a:gridCol w="1137680">
                      <a:extLst>
                        <a:ext uri="{9D8B030D-6E8A-4147-A177-3AD203B41FA5}">
                          <a16:colId xmlns:a16="http://schemas.microsoft.com/office/drawing/2014/main" val="1472104850"/>
                        </a:ext>
                      </a:extLst>
                    </a:gridCol>
                    <a:gridCol w="1559043">
                      <a:extLst>
                        <a:ext uri="{9D8B030D-6E8A-4147-A177-3AD203B41FA5}">
                          <a16:colId xmlns:a16="http://schemas.microsoft.com/office/drawing/2014/main" val="193129363"/>
                        </a:ext>
                      </a:extLst>
                    </a:gridCol>
                    <a:gridCol w="2486041">
                      <a:extLst>
                        <a:ext uri="{9D8B030D-6E8A-4147-A177-3AD203B41FA5}">
                          <a16:colId xmlns:a16="http://schemas.microsoft.com/office/drawing/2014/main" val="3757860775"/>
                        </a:ext>
                      </a:extLst>
                    </a:gridCol>
                    <a:gridCol w="3370903">
                      <a:extLst>
                        <a:ext uri="{9D8B030D-6E8A-4147-A177-3AD203B41FA5}">
                          <a16:colId xmlns:a16="http://schemas.microsoft.com/office/drawing/2014/main" val="1450522699"/>
                        </a:ext>
                      </a:extLst>
                    </a:gridCol>
                  </a:tblGrid>
                  <a:tr h="365760">
                    <a:tc rowSpan="2">
                      <a:txBody>
                        <a:bodyPr/>
                        <a:lstStyle/>
                        <a:p>
                          <a:pPr marL="0" algn="ctr" defTabSz="914400" rtl="0" eaLnBrk="1" latinLnBrk="0" hangingPunct="1"/>
                          <a:endParaRPr lang="en-GB" sz="1800" b="1" kern="1200" dirty="0">
                            <a:solidFill>
                              <a:schemeClr val="lt1"/>
                            </a:solidFill>
                            <a:latin typeface="+mn-lt"/>
                            <a:ea typeface="+mn-ea"/>
                            <a:cs typeface="+mn-cs"/>
                          </a:endParaRPr>
                        </a:p>
                      </a:txBody>
                      <a:tcPr anchor="ctr">
                        <a:solidFill>
                          <a:schemeClr val="tx1"/>
                        </a:solidFill>
                      </a:tcPr>
                    </a:tc>
                    <a:tc rowSpan="2">
                      <a:txBody>
                        <a:bodyPr/>
                        <a:lstStyle/>
                        <a:p>
                          <a:pPr marL="0" algn="ctr" defTabSz="914400" rtl="0" eaLnBrk="1" latinLnBrk="0" hangingPunct="1"/>
                          <a:r>
                            <a:rPr lang="en-GB" sz="1800" b="1" kern="1200" dirty="0">
                              <a:solidFill>
                                <a:schemeClr val="lt1"/>
                              </a:solidFill>
                              <a:latin typeface="+mn-lt"/>
                              <a:ea typeface="+mn-ea"/>
                              <a:cs typeface="+mn-cs"/>
                            </a:rPr>
                            <a:t>Classical</a:t>
                          </a:r>
                        </a:p>
                      </a:txBody>
                      <a:tcPr anchor="ctr">
                        <a:solidFill>
                          <a:schemeClr val="tx1"/>
                        </a:solidFill>
                      </a:tcPr>
                    </a:tc>
                    <a:tc gridSpan="3">
                      <a:txBody>
                        <a:bodyPr/>
                        <a:lstStyle/>
                        <a:p>
                          <a:pPr marL="0" algn="ctr" defTabSz="914400" rtl="0" eaLnBrk="1" latinLnBrk="0" hangingPunct="1"/>
                          <a:r>
                            <a:rPr lang="en-GB" sz="1800" b="1" kern="1200" dirty="0">
                              <a:solidFill>
                                <a:schemeClr val="lt1"/>
                              </a:solidFill>
                              <a:latin typeface="+mn-lt"/>
                              <a:ea typeface="+mn-ea"/>
                              <a:cs typeface="+mn-cs"/>
                            </a:rPr>
                            <a:t>Quantum</a:t>
                          </a:r>
                        </a:p>
                      </a:txBody>
                      <a:tcPr anchor="ctr">
                        <a:solidFill>
                          <a:schemeClr val="tx1"/>
                        </a:solidFill>
                      </a:tcPr>
                    </a:tc>
                    <a:tc hMerge="1">
                      <a:txBody>
                        <a:bodyPr/>
                        <a:lstStyle/>
                        <a:p>
                          <a:endParaRPr lang="en-GB" dirty="0"/>
                        </a:p>
                      </a:txBody>
                      <a:tcPr/>
                    </a:tc>
                    <a:tc hMerge="1">
                      <a:txBody>
                        <a:bodyPr/>
                        <a:lstStyle/>
                        <a:p>
                          <a:pPr marL="0" algn="ctr" defTabSz="914400" rtl="0" eaLnBrk="1" latinLnBrk="0" hangingPunct="1"/>
                          <a:endParaRPr lang="en-GB" sz="1800" b="1" kern="1200" dirty="0">
                            <a:solidFill>
                              <a:schemeClr val="lt1"/>
                            </a:solidFill>
                            <a:latin typeface="+mn-lt"/>
                            <a:ea typeface="+mn-ea"/>
                            <a:cs typeface="+mn-cs"/>
                          </a:endParaRPr>
                        </a:p>
                      </a:txBody>
                      <a:tcPr anchor="ctr">
                        <a:solidFill>
                          <a:schemeClr val="tx1"/>
                        </a:solidFill>
                      </a:tcPr>
                    </a:tc>
                    <a:extLst>
                      <a:ext uri="{0D108BD9-81ED-4DB2-BD59-A6C34878D82A}">
                        <a16:rowId xmlns:a16="http://schemas.microsoft.com/office/drawing/2014/main" val="779078047"/>
                      </a:ext>
                    </a:extLst>
                  </a:tr>
                  <a:tr h="365760">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latin typeface="+mn-lt"/>
                              <a:ea typeface="+mn-ea"/>
                              <a:cs typeface="+mn-cs"/>
                            </a:rPr>
                            <a:t>HHL</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latin typeface="+mn-lt"/>
                              <a:ea typeface="+mn-ea"/>
                              <a:cs typeface="+mn-cs"/>
                            </a:rPr>
                            <a:t>Amplitude encoding</a:t>
                          </a:r>
                        </a:p>
                      </a:txBody>
                      <a:tcPr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latin typeface="+mn-lt"/>
                              <a:ea typeface="+mn-ea"/>
                              <a:cs typeface="+mn-cs"/>
                            </a:rPr>
                            <a:t>Quantum</a:t>
                          </a:r>
                        </a:p>
                      </a:txBody>
                      <a:tcPr anchor="ctr">
                        <a:solidFill>
                          <a:schemeClr val="tx1"/>
                        </a:solidFill>
                      </a:tcPr>
                    </a:tc>
                    <a:extLst>
                      <a:ext uri="{0D108BD9-81ED-4DB2-BD59-A6C34878D82A}">
                        <a16:rowId xmlns:a16="http://schemas.microsoft.com/office/drawing/2014/main" val="3337387350"/>
                      </a:ext>
                    </a:extLst>
                  </a:tr>
                  <a:tr h="401066">
                    <a:tc>
                      <a:txBody>
                        <a:bodyPr/>
                        <a:lstStyle/>
                        <a:p>
                          <a:pPr lvl="0" algn="l">
                            <a:buNone/>
                          </a:pPr>
                          <a:r>
                            <a:rPr lang="en-GB" sz="1800" b="0" u="none" strike="noStrike" noProof="0" dirty="0"/>
                            <a:t>Complexity</a:t>
                          </a:r>
                          <a:endParaRPr lang="en-GB" dirty="0"/>
                        </a:p>
                      </a:txBody>
                      <a:tcPr anchor="ctr"/>
                    </a:tc>
                    <a:tc>
                      <a:txBody>
                        <a:bodyPr/>
                        <a:lstStyle/>
                        <a:p>
                          <a:endParaRPr lang="en-US"/>
                        </a:p>
                      </a:txBody>
                      <a:tcPr anchor="ctr">
                        <a:blipFill>
                          <a:blip r:embed="rId3"/>
                          <a:stretch>
                            <a:fillRect l="-126203" t="-190909" r="-652406" b="-19697"/>
                          </a:stretch>
                        </a:blipFill>
                      </a:tcPr>
                    </a:tc>
                    <a:tc>
                      <a:txBody>
                        <a:bodyPr/>
                        <a:lstStyle/>
                        <a:p>
                          <a:endParaRPr lang="en-US"/>
                        </a:p>
                      </a:txBody>
                      <a:tcPr anchor="ctr">
                        <a:blipFill>
                          <a:blip r:embed="rId3"/>
                          <a:stretch>
                            <a:fillRect l="-165234" t="-190909" r="-376563" b="-19697"/>
                          </a:stretch>
                        </a:blipFill>
                      </a:tcPr>
                    </a:tc>
                    <a:tc>
                      <a:txBody>
                        <a:bodyPr/>
                        <a:lstStyle/>
                        <a:p>
                          <a:endParaRPr lang="en-US"/>
                        </a:p>
                      </a:txBody>
                      <a:tcPr anchor="ctr">
                        <a:blipFill>
                          <a:blip r:embed="rId3"/>
                          <a:stretch>
                            <a:fillRect l="-166422" t="-190909" r="-136275" b="-19697"/>
                          </a:stretch>
                        </a:blipFill>
                      </a:tcPr>
                    </a:tc>
                    <a:tc>
                      <a:txBody>
                        <a:bodyPr/>
                        <a:lstStyle/>
                        <a:p>
                          <a:endParaRPr lang="en-US"/>
                        </a:p>
                      </a:txBody>
                      <a:tcPr anchor="ctr">
                        <a:blipFill>
                          <a:blip r:embed="rId3"/>
                          <a:stretch>
                            <a:fillRect l="-196564" t="-190909" r="-542" b="-19697"/>
                          </a:stretch>
                        </a:blipFill>
                      </a:tcPr>
                    </a:tc>
                    <a:extLst>
                      <a:ext uri="{0D108BD9-81ED-4DB2-BD59-A6C34878D82A}">
                        <a16:rowId xmlns:a16="http://schemas.microsoft.com/office/drawing/2014/main" val="2052006633"/>
                      </a:ext>
                    </a:extLst>
                  </a:tr>
                </a:tbl>
              </a:graphicData>
            </a:graphic>
          </p:graphicFrame>
        </mc:Fallback>
      </mc:AlternateContent>
      <p:sp>
        <p:nvSpPr>
          <p:cNvPr id="7" name="Espace réservé du numéro de diapositive 6">
            <a:extLst>
              <a:ext uri="{FF2B5EF4-FFF2-40B4-BE49-F238E27FC236}">
                <a16:creationId xmlns:a16="http://schemas.microsoft.com/office/drawing/2014/main" id="{0D82D05D-1C10-2336-E320-01338B6B3445}"/>
              </a:ext>
            </a:extLst>
          </p:cNvPr>
          <p:cNvSpPr>
            <a:spLocks noGrp="1"/>
          </p:cNvSpPr>
          <p:nvPr>
            <p:ph type="sldNum" sz="quarter" idx="12"/>
          </p:nvPr>
        </p:nvSpPr>
        <p:spPr/>
        <p:txBody>
          <a:bodyPr/>
          <a:lstStyle/>
          <a:p>
            <a:fld id="{27C6CCC6-2BE5-4E42-96A4-D1E8E81A3D8E}" type="slidenum">
              <a:rPr lang="fr-FR" smtClean="0"/>
              <a:t>6</a:t>
            </a:fld>
            <a:endParaRPr lang="fr-FR"/>
          </a:p>
        </p:txBody>
      </p:sp>
    </p:spTree>
    <p:extLst>
      <p:ext uri="{BB962C8B-B14F-4D97-AF65-F5344CB8AC3E}">
        <p14:creationId xmlns:p14="http://schemas.microsoft.com/office/powerpoint/2010/main" val="104786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ea typeface="Calibri Light"/>
                <a:cs typeface="Calibri Light"/>
              </a:rPr>
              <a:t>Quantum teleportation</a:t>
            </a:r>
            <a:endParaRPr lang="en-GB" dirty="0"/>
          </a:p>
        </p:txBody>
      </p:sp>
      <mc:AlternateContent xmlns:mc="http://schemas.openxmlformats.org/markup-compatibility/2006" xmlns:a14="http://schemas.microsoft.com/office/drawing/2010/main">
        <mc:Choice Requires="a14">
          <p:sp>
            <p:nvSpPr>
              <p:cNvPr id="3" name="Sous-titre 2"/>
              <p:cNvSpPr>
                <a:spLocks noGrp="1"/>
              </p:cNvSpPr>
              <p:nvPr>
                <p:ph idx="1"/>
              </p:nvPr>
            </p:nvSpPr>
            <p:spPr>
              <a:xfrm>
                <a:off x="1097280" y="1845733"/>
                <a:ext cx="10058400" cy="4571613"/>
              </a:xfrm>
            </p:spPr>
            <p:txBody>
              <a:bodyPr vert="horz" lIns="91440" tIns="45720" rIns="91440" bIns="45720" rtlCol="0" anchor="t">
                <a:normAutofit/>
              </a:bodyPr>
              <a:lstStyle/>
              <a:p>
                <a:r>
                  <a:rPr lang="en-GB" b="0" dirty="0">
                    <a:cs typeface="Calibri"/>
                  </a:rPr>
                  <a:t>Imagine that a quantum sensor prepares the states,</a:t>
                </a:r>
              </a:p>
              <a:p>
                <a14:m>
                  <m:oMath xmlns:m="http://schemas.openxmlformats.org/officeDocument/2006/math">
                    <m:r>
                      <a:rPr lang="fr-FR" b="0" i="1" smtClean="0">
                        <a:latin typeface="Cambria Math" panose="02040503050406030204" pitchFamily="18" charset="0"/>
                        <a:cs typeface="Calibri"/>
                      </a:rPr>
                      <m:t>→</m:t>
                    </m:r>
                  </m:oMath>
                </a14:m>
                <a:r>
                  <a:rPr lang="en-GB" b="0" dirty="0">
                    <a:cs typeface="Calibri"/>
                  </a:rPr>
                  <a:t> all we have to do is teleport them to the quantum computer</a:t>
                </a:r>
              </a:p>
            </p:txBody>
          </p:sp>
        </mc:Choice>
        <mc:Fallback xmlns="">
          <p:sp>
            <p:nvSpPr>
              <p:cNvPr id="3" name="Sous-titre 2"/>
              <p:cNvSpPr>
                <a:spLocks noGrp="1" noRot="1" noChangeAspect="1" noMove="1" noResize="1" noEditPoints="1" noAdjustHandles="1" noChangeArrowheads="1" noChangeShapeType="1" noTextEdit="1"/>
              </p:cNvSpPr>
              <p:nvPr>
                <p:ph idx="1"/>
              </p:nvPr>
            </p:nvSpPr>
            <p:spPr>
              <a:xfrm>
                <a:off x="1097280" y="1845733"/>
                <a:ext cx="10058400" cy="4571613"/>
              </a:xfrm>
              <a:blipFill>
                <a:blip r:embed="rId2"/>
                <a:stretch>
                  <a:fillRect l="-606" t="-1467"/>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E26EEB00-B43B-E34F-1D0C-9E5E0DDFF188}"/>
              </a:ext>
            </a:extLst>
          </p:cNvPr>
          <p:cNvSpPr>
            <a:spLocks noGrp="1"/>
          </p:cNvSpPr>
          <p:nvPr>
            <p:ph type="sldNum" sz="quarter" idx="12"/>
          </p:nvPr>
        </p:nvSpPr>
        <p:spPr/>
        <p:txBody>
          <a:bodyPr/>
          <a:lstStyle/>
          <a:p>
            <a:fld id="{27C6CCC6-2BE5-4E42-96A4-D1E8E81A3D8E}" type="slidenum">
              <a:rPr lang="fr-FR" smtClean="0"/>
              <a:t>7</a:t>
            </a:fld>
            <a:endParaRPr lang="fr-FR"/>
          </a:p>
        </p:txBody>
      </p:sp>
      <p:pic>
        <p:nvPicPr>
          <p:cNvPr id="2050" name="Picture 2">
            <a:extLst>
              <a:ext uri="{FF2B5EF4-FFF2-40B4-BE49-F238E27FC236}">
                <a16:creationId xmlns:a16="http://schemas.microsoft.com/office/drawing/2014/main" id="{7BBAC806-F02E-7C08-B874-9EA4FE49A0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20" b="17786"/>
          <a:stretch/>
        </p:blipFill>
        <p:spPr bwMode="auto">
          <a:xfrm>
            <a:off x="1097280" y="2714240"/>
            <a:ext cx="8088923" cy="34052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EDA644E7-B184-E0B5-C4D1-E78594923B62}"/>
                  </a:ext>
                </a:extLst>
              </p:cNvPr>
              <p:cNvSpPr txBox="1"/>
              <p:nvPr/>
            </p:nvSpPr>
            <p:spPr>
              <a:xfrm>
                <a:off x="9700851" y="3075709"/>
                <a:ext cx="855619" cy="2715491"/>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fr-FR" sz="4000" b="1" i="1" dirty="0" smtClean="0">
                          <a:latin typeface="Cambria Math" panose="02040503050406030204" pitchFamily="18" charset="0"/>
                          <a:ea typeface="Cambria Math" panose="02040503050406030204" pitchFamily="18" charset="0"/>
                        </a:rPr>
                        <m:t>×</m:t>
                      </m:r>
                      <m:sSub>
                        <m:sSubPr>
                          <m:ctrlPr>
                            <a:rPr lang="fr-FR" sz="4000" b="1" i="1" dirty="0" smtClean="0">
                              <a:latin typeface="Cambria Math" panose="02040503050406030204" pitchFamily="18" charset="0"/>
                              <a:ea typeface="Cambria Math" panose="02040503050406030204" pitchFamily="18" charset="0"/>
                            </a:rPr>
                          </m:ctrlPr>
                        </m:sSubPr>
                        <m:e>
                          <m:r>
                            <a:rPr lang="fr-FR" sz="4000" b="1" i="1" dirty="0" smtClean="0">
                              <a:latin typeface="Cambria Math" panose="02040503050406030204" pitchFamily="18" charset="0"/>
                              <a:ea typeface="Cambria Math" panose="02040503050406030204" pitchFamily="18" charset="0"/>
                            </a:rPr>
                            <m:t>𝒏</m:t>
                          </m:r>
                        </m:e>
                        <m:sub>
                          <m:r>
                            <a:rPr lang="fr-FR" sz="4000" b="1" i="1" dirty="0" smtClean="0">
                              <a:latin typeface="Cambria Math" panose="02040503050406030204" pitchFamily="18" charset="0"/>
                              <a:ea typeface="Cambria Math" panose="02040503050406030204" pitchFamily="18" charset="0"/>
                            </a:rPr>
                            <m:t>𝒒𝒖𝒃𝒊𝒕𝒔</m:t>
                          </m:r>
                        </m:sub>
                      </m:sSub>
                    </m:oMath>
                  </m:oMathPara>
                </a14:m>
                <a:endParaRPr lang="en-US" sz="4000" b="1" dirty="0"/>
              </a:p>
            </p:txBody>
          </p:sp>
        </mc:Choice>
        <mc:Fallback xmlns="">
          <p:sp>
            <p:nvSpPr>
              <p:cNvPr id="6" name="ZoneTexte 5">
                <a:extLst>
                  <a:ext uri="{FF2B5EF4-FFF2-40B4-BE49-F238E27FC236}">
                    <a16:creationId xmlns:a16="http://schemas.microsoft.com/office/drawing/2014/main" id="{EDA644E7-B184-E0B5-C4D1-E78594923B62}"/>
                  </a:ext>
                </a:extLst>
              </p:cNvPr>
              <p:cNvSpPr txBox="1">
                <a:spLocks noRot="1" noChangeAspect="1" noMove="1" noResize="1" noEditPoints="1" noAdjustHandles="1" noChangeArrowheads="1" noChangeShapeType="1" noTextEdit="1"/>
              </p:cNvSpPr>
              <p:nvPr/>
            </p:nvSpPr>
            <p:spPr>
              <a:xfrm>
                <a:off x="9700851" y="3075709"/>
                <a:ext cx="855619" cy="2715491"/>
              </a:xfrm>
              <a:prstGeom prst="rect">
                <a:avLst/>
              </a:prstGeom>
              <a:blipFill>
                <a:blip r:embed="rId4"/>
                <a:stretch>
                  <a:fillRect/>
                </a:stretch>
              </a:blipFill>
            </p:spPr>
            <p:txBody>
              <a:bodyPr/>
              <a:lstStyle/>
              <a:p>
                <a:r>
                  <a:rPr lang="en-US">
                    <a:noFill/>
                  </a:rPr>
                  <a:t> </a:t>
                </a:r>
              </a:p>
            </p:txBody>
          </p:sp>
        </mc:Fallback>
      </mc:AlternateContent>
      <p:sp>
        <p:nvSpPr>
          <p:cNvPr id="8" name="Accolade fermante 7">
            <a:extLst>
              <a:ext uri="{FF2B5EF4-FFF2-40B4-BE49-F238E27FC236}">
                <a16:creationId xmlns:a16="http://schemas.microsoft.com/office/drawing/2014/main" id="{359A54C7-2F12-6A12-D833-9CACE6BA64D5}"/>
              </a:ext>
            </a:extLst>
          </p:cNvPr>
          <p:cNvSpPr/>
          <p:nvPr/>
        </p:nvSpPr>
        <p:spPr>
          <a:xfrm>
            <a:off x="9186203" y="3075709"/>
            <a:ext cx="514648" cy="271549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159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6EEB00-B43B-E34F-1D0C-9E5E0DDFF188}"/>
              </a:ext>
            </a:extLst>
          </p:cNvPr>
          <p:cNvSpPr>
            <a:spLocks noGrp="1"/>
          </p:cNvSpPr>
          <p:nvPr>
            <p:ph type="sldNum" sz="quarter" idx="12"/>
          </p:nvPr>
        </p:nvSpPr>
        <p:spPr/>
        <p:txBody>
          <a:bodyPr/>
          <a:lstStyle/>
          <a:p>
            <a:fld id="{27C6CCC6-2BE5-4E42-96A4-D1E8E81A3D8E}" type="slidenum">
              <a:rPr lang="fr-FR" smtClean="0"/>
              <a:t>8</a:t>
            </a:fld>
            <a:endParaRPr lang="fr-FR"/>
          </a:p>
        </p:txBody>
      </p:sp>
      <p:sp>
        <p:nvSpPr>
          <p:cNvPr id="2" name="Titre 1"/>
          <p:cNvSpPr>
            <a:spLocks noGrp="1"/>
          </p:cNvSpPr>
          <p:nvPr>
            <p:ph type="title" idx="4294967295"/>
          </p:nvPr>
        </p:nvSpPr>
        <p:spPr>
          <a:xfrm>
            <a:off x="2133600" y="287338"/>
            <a:ext cx="10058400" cy="1449387"/>
          </a:xfrm>
        </p:spPr>
        <p:txBody>
          <a:bodyPr/>
          <a:lstStyle/>
          <a:p>
            <a:r>
              <a:rPr lang="en-GB" dirty="0">
                <a:ea typeface="Calibri Light"/>
                <a:cs typeface="Calibri Light"/>
              </a:rPr>
              <a:t>Quantum teleportation</a:t>
            </a:r>
            <a:endParaRPr lang="en-GB" dirty="0"/>
          </a:p>
        </p:txBody>
      </p:sp>
      <p:pic>
        <p:nvPicPr>
          <p:cNvPr id="1026" name="Picture 2">
            <a:extLst>
              <a:ext uri="{FF2B5EF4-FFF2-40B4-BE49-F238E27FC236}">
                <a16:creationId xmlns:a16="http://schemas.microsoft.com/office/drawing/2014/main" id="{CB07A6D8-7468-2331-211A-E1771181B4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03" b="2132"/>
          <a:stretch/>
        </p:blipFill>
        <p:spPr bwMode="auto">
          <a:xfrm>
            <a:off x="1436983" y="241618"/>
            <a:ext cx="9318034" cy="61475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66872E3-124B-2880-413E-8832D219F398}"/>
                  </a:ext>
                </a:extLst>
              </p:cNvPr>
              <p:cNvSpPr txBox="1"/>
              <p:nvPr/>
            </p:nvSpPr>
            <p:spPr>
              <a:xfrm>
                <a:off x="664390" y="2757055"/>
                <a:ext cx="931665" cy="2929437"/>
              </a:xfrm>
              <a:prstGeom prst="rect">
                <a:avLst/>
              </a:prstGeom>
              <a:noFill/>
            </p:spPr>
            <p:txBody>
              <a:bodyPr vert="vert270" wrap="square" rtlCol="0">
                <a:spAutoFit/>
              </a:bodyPr>
              <a:lstStyle/>
              <a:p>
                <a:pPr algn="ctr"/>
                <a:r>
                  <a:rPr lang="fr-FR" sz="2400" b="1" dirty="0"/>
                  <a:t>4 satellites positions (</a:t>
                </a:r>
                <a14:m>
                  <m:oMath xmlns:m="http://schemas.openxmlformats.org/officeDocument/2006/math">
                    <m:r>
                      <a:rPr lang="fr-FR" sz="2400" b="1" i="1" dirty="0" smtClean="0">
                        <a:latin typeface="Cambria Math" panose="02040503050406030204" pitchFamily="18" charset="0"/>
                      </a:rPr>
                      <m:t>𝒔𝒊𝒛𝒆</m:t>
                    </m:r>
                    <m:r>
                      <a:rPr lang="fr-FR" sz="2400" b="1" i="1" dirty="0" smtClean="0">
                        <a:latin typeface="Cambria Math" panose="02040503050406030204" pitchFamily="18" charset="0"/>
                      </a:rPr>
                      <m:t> =</m:t>
                    </m:r>
                    <m:r>
                      <a:rPr lang="fr-FR" sz="2400" b="1" i="1" dirty="0" smtClean="0">
                        <a:latin typeface="Cambria Math" panose="02040503050406030204" pitchFamily="18" charset="0"/>
                      </a:rPr>
                      <m:t>𝟖</m:t>
                    </m:r>
                    <m:r>
                      <a:rPr lang="fr-FR" sz="2400" b="1" i="1" dirty="0" smtClean="0">
                        <a:latin typeface="Cambria Math" panose="02040503050406030204" pitchFamily="18" charset="0"/>
                      </a:rPr>
                      <m:t>=</m:t>
                    </m:r>
                    <m:sSup>
                      <m:sSupPr>
                        <m:ctrlPr>
                          <a:rPr lang="fr-FR" sz="2400" b="1" i="1" dirty="0" smtClean="0">
                            <a:latin typeface="Cambria Math" panose="02040503050406030204" pitchFamily="18" charset="0"/>
                          </a:rPr>
                        </m:ctrlPr>
                      </m:sSupPr>
                      <m:e>
                        <m:r>
                          <a:rPr lang="fr-FR" sz="2400" b="1" i="1" dirty="0" smtClean="0">
                            <a:latin typeface="Cambria Math" panose="02040503050406030204" pitchFamily="18" charset="0"/>
                          </a:rPr>
                          <m:t>𝟐</m:t>
                        </m:r>
                      </m:e>
                      <m:sup>
                        <m:r>
                          <a:rPr lang="fr-FR" sz="2400" b="1" i="1" dirty="0" smtClean="0">
                            <a:latin typeface="Cambria Math" panose="02040503050406030204" pitchFamily="18" charset="0"/>
                          </a:rPr>
                          <m:t>𝟑</m:t>
                        </m:r>
                      </m:sup>
                    </m:sSup>
                  </m:oMath>
                </a14:m>
                <a:r>
                  <a:rPr lang="fr-FR" sz="2400" b="1" dirty="0"/>
                  <a:t>)</a:t>
                </a:r>
                <a:endParaRPr lang="en-US" sz="2400" b="1" dirty="0"/>
              </a:p>
            </p:txBody>
          </p:sp>
        </mc:Choice>
        <mc:Fallback xmlns="">
          <p:sp>
            <p:nvSpPr>
              <p:cNvPr id="7" name="ZoneTexte 6">
                <a:extLst>
                  <a:ext uri="{FF2B5EF4-FFF2-40B4-BE49-F238E27FC236}">
                    <a16:creationId xmlns:a16="http://schemas.microsoft.com/office/drawing/2014/main" id="{F66872E3-124B-2880-413E-8832D219F398}"/>
                  </a:ext>
                </a:extLst>
              </p:cNvPr>
              <p:cNvSpPr txBox="1">
                <a:spLocks noRot="1" noChangeAspect="1" noMove="1" noResize="1" noEditPoints="1" noAdjustHandles="1" noChangeArrowheads="1" noChangeShapeType="1" noTextEdit="1"/>
              </p:cNvSpPr>
              <p:nvPr/>
            </p:nvSpPr>
            <p:spPr>
              <a:xfrm>
                <a:off x="664390" y="2757055"/>
                <a:ext cx="931665" cy="2929437"/>
              </a:xfrm>
              <a:prstGeom prst="rect">
                <a:avLst/>
              </a:prstGeom>
              <a:blipFill>
                <a:blip r:embed="rId3"/>
                <a:stretch>
                  <a:fillRect l="-654" t="-2287" r="-9150" b="-416"/>
                </a:stretch>
              </a:blipFill>
            </p:spPr>
            <p:txBody>
              <a:bodyPr/>
              <a:lstStyle/>
              <a:p>
                <a:r>
                  <a:rPr lang="en-US">
                    <a:noFill/>
                  </a:rPr>
                  <a:t> </a:t>
                </a:r>
              </a:p>
            </p:txBody>
          </p:sp>
        </mc:Fallback>
      </mc:AlternateContent>
    </p:spTree>
    <p:extLst>
      <p:ext uri="{BB962C8B-B14F-4D97-AF65-F5344CB8AC3E}">
        <p14:creationId xmlns:p14="http://schemas.microsoft.com/office/powerpoint/2010/main" val="85994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7A2BA-8B93-7A12-F209-19AFDFC3C53D}"/>
              </a:ext>
            </a:extLst>
          </p:cNvPr>
          <p:cNvSpPr>
            <a:spLocks noGrp="1"/>
          </p:cNvSpPr>
          <p:nvPr>
            <p:ph type="title"/>
          </p:nvPr>
        </p:nvSpPr>
        <p:spPr>
          <a:xfrm>
            <a:off x="6411685" y="634946"/>
            <a:ext cx="5127171" cy="1450757"/>
          </a:xfrm>
        </p:spPr>
        <p:txBody>
          <a:bodyPr>
            <a:normAutofit/>
          </a:bodyPr>
          <a:lstStyle/>
          <a:p>
            <a:r>
              <a:rPr lang="en-US" sz="3400" dirty="0">
                <a:cs typeface="Calibri"/>
              </a:rPr>
              <a:t>Molecular dynamics </a:t>
            </a:r>
            <a:r>
              <a:rPr lang="en-US" sz="3600" dirty="0">
                <a:cs typeface="Calibri Light"/>
              </a:rPr>
              <a:t>Synthesis of 2D materials</a:t>
            </a:r>
            <a:endParaRPr lang="en-US" sz="3400" dirty="0"/>
          </a:p>
        </p:txBody>
      </p:sp>
      <p:pic>
        <p:nvPicPr>
          <p:cNvPr id="6" name="Picture 2">
            <a:extLst>
              <a:ext uri="{FF2B5EF4-FFF2-40B4-BE49-F238E27FC236}">
                <a16:creationId xmlns:a16="http://schemas.microsoft.com/office/drawing/2014/main" id="{F5F9A8FE-B4C6-0657-A320-D522EF76E3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9428" y="645106"/>
            <a:ext cx="4419155" cy="524774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F4C459-8F94-C20C-7446-9EE2E8EAE241}"/>
              </a:ext>
            </a:extLst>
          </p:cNvPr>
          <p:cNvSpPr>
            <a:spLocks noGrp="1"/>
          </p:cNvSpPr>
          <p:nvPr>
            <p:ph idx="1"/>
          </p:nvPr>
        </p:nvSpPr>
        <p:spPr>
          <a:xfrm>
            <a:off x="6411684" y="2198914"/>
            <a:ext cx="5127172" cy="3670180"/>
          </a:xfrm>
        </p:spPr>
        <p:txBody>
          <a:bodyPr vert="horz" lIns="91440" tIns="45720" rIns="91440" bIns="45720" rtlCol="0">
            <a:normAutofit/>
          </a:bodyPr>
          <a:lstStyle/>
          <a:p>
            <a:pPr>
              <a:lnSpc>
                <a:spcPct val="100000"/>
              </a:lnSpc>
            </a:pPr>
            <a:r>
              <a:rPr lang="en-US" sz="1500" b="1" dirty="0">
                <a:cs typeface="Calibri"/>
              </a:rPr>
              <a:t>Goal</a:t>
            </a:r>
          </a:p>
          <a:p>
            <a:pPr>
              <a:lnSpc>
                <a:spcPct val="100000"/>
              </a:lnSpc>
            </a:pPr>
            <a:r>
              <a:rPr lang="en-US" sz="1500" dirty="0">
                <a:cs typeface="Calibri"/>
              </a:rPr>
              <a:t>Molecular dynamics aims to predict atoms position time evolution using classical approximation to quantum equations governing the movement</a:t>
            </a:r>
          </a:p>
          <a:p>
            <a:r>
              <a:rPr lang="en-US" sz="1500" b="1" dirty="0">
                <a:cs typeface="Calibri"/>
              </a:rPr>
              <a:t>Approximations</a:t>
            </a:r>
          </a:p>
          <a:p>
            <a:pPr lvl="1">
              <a:buClrTx/>
            </a:pPr>
            <a:r>
              <a:rPr lang="en-US" sz="1500" dirty="0">
                <a:cs typeface="Calibri"/>
              </a:rPr>
              <a:t> </a:t>
            </a:r>
            <a:r>
              <a:rPr lang="en-US" sz="1500" dirty="0" err="1">
                <a:cs typeface="Calibri"/>
              </a:rPr>
              <a:t>DeBroglie</a:t>
            </a:r>
            <a:r>
              <a:rPr lang="en-US" sz="1500" dirty="0">
                <a:cs typeface="Calibri"/>
              </a:rPr>
              <a:t> wavelength is very small with regards to interatomic distances</a:t>
            </a:r>
          </a:p>
          <a:p>
            <a:pPr lvl="1">
              <a:buClrTx/>
            </a:pPr>
            <a:r>
              <a:rPr lang="en-US" sz="1500" dirty="0">
                <a:cs typeface="Calibri"/>
              </a:rPr>
              <a:t>The possibility to dissociate electron motion from that of nuclei according to </a:t>
            </a:r>
            <a:r>
              <a:rPr lang="en-US" sz="1500" dirty="0">
                <a:ea typeface="+mn-lt"/>
                <a:cs typeface="+mn-lt"/>
              </a:rPr>
              <a:t>Born–Oppenheimer approximation.</a:t>
            </a:r>
          </a:p>
          <a:p>
            <a:pPr>
              <a:buClrTx/>
            </a:pPr>
            <a:r>
              <a:rPr lang="en-US" sz="1700" b="1" dirty="0">
                <a:ea typeface="+mn-lt"/>
                <a:cs typeface="+mn-lt"/>
              </a:rPr>
              <a:t>Applications</a:t>
            </a:r>
          </a:p>
          <a:p>
            <a:pPr lvl="1">
              <a:buClrTx/>
            </a:pPr>
            <a:r>
              <a:rPr lang="en-US" sz="1300" dirty="0">
                <a:ea typeface="+mn-lt"/>
                <a:cs typeface="+mn-lt"/>
              </a:rPr>
              <a:t>Production of new material with high performances adapted to usage in future Qubits and Quantum computers</a:t>
            </a:r>
            <a:endParaRPr lang="en-US" sz="1300" dirty="0">
              <a:cs typeface="Calibri"/>
            </a:endParaRPr>
          </a:p>
          <a:p>
            <a:endParaRPr lang="en-US" sz="1500" dirty="0">
              <a:ea typeface="+mn-lt"/>
              <a:cs typeface="+mn-lt"/>
            </a:endParaRPr>
          </a:p>
          <a:p>
            <a:endParaRPr lang="en-US" sz="1500" dirty="0">
              <a:cs typeface="Calibri"/>
            </a:endParaRPr>
          </a:p>
          <a:p>
            <a:endParaRPr lang="en-US" sz="1500" i="1" dirty="0">
              <a:cs typeface="Calibri"/>
            </a:endParaRPr>
          </a:p>
          <a:p>
            <a:endParaRPr lang="en-US" sz="1500" dirty="0">
              <a:cs typeface="Calibri"/>
            </a:endParaRP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Espace réservé du numéro de diapositive 4">
            <a:extLst>
              <a:ext uri="{FF2B5EF4-FFF2-40B4-BE49-F238E27FC236}">
                <a16:creationId xmlns:a16="http://schemas.microsoft.com/office/drawing/2014/main" id="{341EA4A3-FB4F-0985-5D4D-E68F6933BA8A}"/>
              </a:ext>
            </a:extLst>
          </p:cNvPr>
          <p:cNvSpPr>
            <a:spLocks noGrp="1"/>
          </p:cNvSpPr>
          <p:nvPr>
            <p:ph type="sldNum" sz="quarter" idx="12"/>
          </p:nvPr>
        </p:nvSpPr>
        <p:spPr>
          <a:xfrm>
            <a:off x="9900458" y="6459785"/>
            <a:ext cx="1312025" cy="365125"/>
          </a:xfrm>
        </p:spPr>
        <p:txBody>
          <a:bodyPr>
            <a:normAutofit/>
          </a:bodyPr>
          <a:lstStyle/>
          <a:p>
            <a:pPr>
              <a:spcAft>
                <a:spcPts val="600"/>
              </a:spcAft>
            </a:pPr>
            <a:fld id="{27C6CCC6-2BE5-4E42-96A4-D1E8E81A3D8E}" type="slidenum">
              <a:rPr lang="fr-FR" smtClean="0"/>
              <a:pPr>
                <a:spcAft>
                  <a:spcPts val="600"/>
                </a:spcAft>
              </a:pPr>
              <a:t>9</a:t>
            </a:fld>
            <a:endParaRPr lang="fr-FR"/>
          </a:p>
        </p:txBody>
      </p:sp>
      <p:sp>
        <p:nvSpPr>
          <p:cNvPr id="7" name="ZoneTexte 6">
            <a:extLst>
              <a:ext uri="{FF2B5EF4-FFF2-40B4-BE49-F238E27FC236}">
                <a16:creationId xmlns:a16="http://schemas.microsoft.com/office/drawing/2014/main" id="{31D70BE9-70CA-C540-1326-66F29C9D4DFF}"/>
              </a:ext>
            </a:extLst>
          </p:cNvPr>
          <p:cNvSpPr txBox="1"/>
          <p:nvPr/>
        </p:nvSpPr>
        <p:spPr>
          <a:xfrm>
            <a:off x="2578430" y="5564743"/>
            <a:ext cx="1581150" cy="369332"/>
          </a:xfrm>
          <a:prstGeom prst="rect">
            <a:avLst/>
          </a:prstGeom>
          <a:noFill/>
        </p:spPr>
        <p:txBody>
          <a:bodyPr wrap="square" rtlCol="0">
            <a:spAutoFit/>
          </a:bodyPr>
          <a:lstStyle/>
          <a:p>
            <a:r>
              <a:rPr lang="fr-FR" i="1" dirty="0"/>
              <a:t>@Wikipedia</a:t>
            </a:r>
            <a:endParaRPr lang="en-US" i="1" dirty="0"/>
          </a:p>
        </p:txBody>
      </p:sp>
    </p:spTree>
    <p:extLst>
      <p:ext uri="{BB962C8B-B14F-4D97-AF65-F5344CB8AC3E}">
        <p14:creationId xmlns:p14="http://schemas.microsoft.com/office/powerpoint/2010/main" val="1733765545"/>
      </p:ext>
    </p:extLst>
  </p:cSld>
  <p:clrMapOvr>
    <a:masterClrMapping/>
  </p:clrMapOvr>
</p:sld>
</file>

<file path=ppt/theme/theme1.xml><?xml version="1.0" encoding="utf-8"?>
<a:theme xmlns:a="http://schemas.openxmlformats.org/drawingml/2006/main" name="Rétrospectiv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520</TotalTime>
  <Words>836</Words>
  <Application>Microsoft Office PowerPoint</Application>
  <PresentationFormat>Grand écran</PresentationFormat>
  <Paragraphs>147</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Cambria Math</vt:lpstr>
      <vt:lpstr>Rétrospective</vt:lpstr>
      <vt:lpstr>End-to-end quantum simulation of space telescopes</vt:lpstr>
      <vt:lpstr>HHL Algorithm</vt:lpstr>
      <vt:lpstr>HHL Algorithm</vt:lpstr>
      <vt:lpstr>HHL Algorithm</vt:lpstr>
      <vt:lpstr>Amplitude Encoding of the input</vt:lpstr>
      <vt:lpstr>Amplitude Encoding of the input</vt:lpstr>
      <vt:lpstr>Quantum teleportation</vt:lpstr>
      <vt:lpstr>Quantum teleportation</vt:lpstr>
      <vt:lpstr>Molecular dynamics Synthesis of 2D materials</vt:lpstr>
      <vt:lpstr>Molecular dynamics</vt:lpstr>
      <vt:lpstr>Molecular dynamics</vt:lpstr>
      <vt:lpstr>Future perspectives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Abderrahman ABERDA</cp:lastModifiedBy>
  <cp:revision>108</cp:revision>
  <dcterms:created xsi:type="dcterms:W3CDTF">2022-08-15T12:41:44Z</dcterms:created>
  <dcterms:modified xsi:type="dcterms:W3CDTF">2022-08-24T00:29:07Z</dcterms:modified>
</cp:coreProperties>
</file>