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" y="0"/>
            <a:ext cx="1166352" cy="23667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549396"/>
            <a:ext cx="219456" cy="6614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4482084"/>
            <a:ext cx="242315" cy="23622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4027" y="4867656"/>
            <a:ext cx="975844" cy="199034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71612" y="0"/>
            <a:ext cx="529304" cy="626363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32107" y="5551932"/>
            <a:ext cx="507492" cy="1296923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631168" y="4572"/>
            <a:ext cx="384048" cy="1725167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440668" y="4867655"/>
            <a:ext cx="384048" cy="1981199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2665476" y="1266444"/>
            <a:ext cx="6739255" cy="4965700"/>
          </a:xfrm>
          <a:custGeom>
            <a:avLst/>
            <a:gdLst/>
            <a:ahLst/>
            <a:cxnLst/>
            <a:rect l="l" t="t" r="r" b="b"/>
            <a:pathLst>
              <a:path w="6739255" h="4965700">
                <a:moveTo>
                  <a:pt x="0" y="4965192"/>
                </a:moveTo>
                <a:lnTo>
                  <a:pt x="6739128" y="4965192"/>
                </a:lnTo>
                <a:lnTo>
                  <a:pt x="6739128" y="0"/>
                </a:lnTo>
                <a:lnTo>
                  <a:pt x="0" y="0"/>
                </a:lnTo>
                <a:lnTo>
                  <a:pt x="0" y="49651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" y="0"/>
            <a:ext cx="1166352" cy="23667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3549396"/>
            <a:ext cx="219456" cy="6614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482084"/>
            <a:ext cx="242315" cy="23622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4027" y="4867656"/>
            <a:ext cx="975844" cy="199034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371612" y="0"/>
            <a:ext cx="529304" cy="626363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532107" y="5551932"/>
            <a:ext cx="507492" cy="1296923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631168" y="4572"/>
            <a:ext cx="384048" cy="1725167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440668" y="4867655"/>
            <a:ext cx="384048" cy="1981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9266" y="391668"/>
            <a:ext cx="4633467" cy="562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7009" y="1331721"/>
            <a:ext cx="9237980" cy="4781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345" y="2671064"/>
            <a:ext cx="5769610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-530"/>
              <a:t>GIT</a:t>
            </a:r>
            <a:r>
              <a:rPr dirty="0" sz="6600" spc="-80"/>
              <a:t> </a:t>
            </a:r>
            <a:r>
              <a:rPr dirty="0" sz="6600" spc="-1065"/>
              <a:t>W</a:t>
            </a:r>
            <a:r>
              <a:rPr dirty="0" sz="6600" spc="-795"/>
              <a:t>ORKF</a:t>
            </a:r>
            <a:r>
              <a:rPr dirty="0" sz="6600" spc="-745"/>
              <a:t>L</a:t>
            </a:r>
            <a:r>
              <a:rPr dirty="0" sz="6600" spc="-315"/>
              <a:t>O</a:t>
            </a:r>
            <a:r>
              <a:rPr dirty="0" sz="6600" spc="-1005"/>
              <a:t>W</a:t>
            </a:r>
            <a:endParaRPr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4711" y="4021835"/>
            <a:ext cx="190500" cy="18897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67155" y="0"/>
            <a:ext cx="1407160" cy="2708275"/>
            <a:chOff x="867155" y="0"/>
            <a:chExt cx="1407160" cy="270827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783" y="0"/>
              <a:ext cx="1335531" cy="27081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7155" y="4572"/>
              <a:ext cx="237744" cy="108966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9144"/>
            <a:ext cx="524256" cy="46634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355" y="5480303"/>
            <a:ext cx="513588" cy="137312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4944" y="4572"/>
            <a:ext cx="385572" cy="17404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881371"/>
            <a:ext cx="443484" cy="19583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5883" y="4572"/>
            <a:ext cx="813816" cy="4026407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04444" y="9144"/>
            <a:ext cx="1794510" cy="6849109"/>
            <a:chOff x="504444" y="9144"/>
            <a:chExt cx="1794510" cy="6849109"/>
          </a:xfrm>
        </p:grpSpPr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9783" y="4867655"/>
              <a:ext cx="978819" cy="19903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4444" y="9144"/>
              <a:ext cx="833628" cy="6835139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2665476" y="1266444"/>
            <a:ext cx="6739255" cy="4965700"/>
          </a:xfrm>
          <a:custGeom>
            <a:avLst/>
            <a:gdLst/>
            <a:ahLst/>
            <a:cxnLst/>
            <a:rect l="l" t="t" r="r" b="b"/>
            <a:pathLst>
              <a:path w="6739255" h="4965700">
                <a:moveTo>
                  <a:pt x="0" y="4965192"/>
                </a:moveTo>
                <a:lnTo>
                  <a:pt x="6739128" y="4965192"/>
                </a:lnTo>
                <a:lnTo>
                  <a:pt x="6739128" y="0"/>
                </a:lnTo>
                <a:lnTo>
                  <a:pt x="0" y="0"/>
                </a:lnTo>
                <a:lnTo>
                  <a:pt x="0" y="49651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883154" y="1891411"/>
            <a:ext cx="6302375" cy="3684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254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Git est un système de </a:t>
            </a:r>
            <a:r>
              <a:rPr dirty="0" sz="2000" spc="-5">
                <a:solidFill>
                  <a:srgbClr val="FFFFFF"/>
                </a:solidFill>
                <a:latin typeface="Arial Black"/>
                <a:cs typeface="Arial Black"/>
              </a:rPr>
              <a:t>contrôle 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de version </a:t>
            </a:r>
            <a:r>
              <a:rPr dirty="0" sz="2000" spc="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largement utilisé </a:t>
            </a:r>
            <a:r>
              <a:rPr dirty="0" sz="2000" spc="-5">
                <a:solidFill>
                  <a:srgbClr val="FFFFFF"/>
                </a:solidFill>
                <a:latin typeface="Arial Black"/>
                <a:cs typeface="Arial Black"/>
              </a:rPr>
              <a:t>pour 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la gestion de code </a:t>
            </a:r>
            <a:r>
              <a:rPr dirty="0" sz="2000" spc="5">
                <a:solidFill>
                  <a:srgbClr val="FFFFFF"/>
                </a:solidFill>
                <a:latin typeface="Arial Black"/>
                <a:cs typeface="Arial Black"/>
              </a:rPr>
              <a:t> source 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dans le </a:t>
            </a:r>
            <a:r>
              <a:rPr dirty="0" sz="2000" spc="-5">
                <a:solidFill>
                  <a:srgbClr val="FFFFFF"/>
                </a:solidFill>
                <a:latin typeface="Arial Black"/>
                <a:cs typeface="Arial Black"/>
              </a:rPr>
              <a:t>développement 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logiciel. </a:t>
            </a:r>
            <a:r>
              <a:rPr dirty="0" sz="2000" spc="-5">
                <a:solidFill>
                  <a:srgbClr val="FFFFFF"/>
                </a:solidFill>
                <a:latin typeface="Arial Black"/>
                <a:cs typeface="Arial Black"/>
              </a:rPr>
              <a:t>L'une </a:t>
            </a:r>
            <a:r>
              <a:rPr dirty="0" sz="2000" spc="-6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Black"/>
                <a:cs typeface="Arial Black"/>
              </a:rPr>
              <a:t>des pratiques 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essentielles de </a:t>
            </a:r>
            <a:r>
              <a:rPr dirty="0" sz="2000" spc="-5">
                <a:solidFill>
                  <a:srgbClr val="FFFFFF"/>
                </a:solidFill>
                <a:latin typeface="Arial Black"/>
                <a:cs typeface="Arial Black"/>
              </a:rPr>
              <a:t>l'utilisation 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de </a:t>
            </a:r>
            <a:r>
              <a:rPr dirty="0" sz="2000" spc="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Git est la mise en place </a:t>
            </a:r>
            <a:r>
              <a:rPr dirty="0" sz="2000" spc="-5">
                <a:solidFill>
                  <a:srgbClr val="FFFFFF"/>
                </a:solidFill>
                <a:latin typeface="Arial Black"/>
                <a:cs typeface="Arial Black"/>
              </a:rPr>
              <a:t>d'un 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flux de travail </a:t>
            </a:r>
            <a:r>
              <a:rPr dirty="0" sz="2000" spc="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Black"/>
                <a:cs typeface="Arial Black"/>
              </a:rPr>
              <a:t>(workflow) 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efficace </a:t>
            </a:r>
            <a:r>
              <a:rPr dirty="0" sz="2000" spc="-5">
                <a:solidFill>
                  <a:srgbClr val="FFFFFF"/>
                </a:solidFill>
                <a:latin typeface="Arial Black"/>
                <a:cs typeface="Arial Black"/>
              </a:rPr>
              <a:t>pour </a:t>
            </a:r>
            <a:r>
              <a:rPr dirty="0" sz="2000" spc="5">
                <a:solidFill>
                  <a:srgbClr val="FFFFFF"/>
                </a:solidFill>
                <a:latin typeface="Arial Black"/>
                <a:cs typeface="Arial Black"/>
              </a:rPr>
              <a:t>collaborer 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sur </a:t>
            </a:r>
            <a:r>
              <a:rPr dirty="0" sz="2000" spc="-5">
                <a:solidFill>
                  <a:srgbClr val="FFFFFF"/>
                </a:solidFill>
                <a:latin typeface="Arial Black"/>
                <a:cs typeface="Arial Black"/>
              </a:rPr>
              <a:t>des 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 projets, </a:t>
            </a:r>
            <a:r>
              <a:rPr dirty="0" sz="2000" spc="5">
                <a:solidFill>
                  <a:srgbClr val="FFFFFF"/>
                </a:solidFill>
                <a:latin typeface="Arial Black"/>
                <a:cs typeface="Arial Black"/>
              </a:rPr>
              <a:t>gérer 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les </a:t>
            </a:r>
            <a:r>
              <a:rPr dirty="0" sz="2000" spc="-5">
                <a:solidFill>
                  <a:srgbClr val="FFFFFF"/>
                </a:solidFill>
                <a:latin typeface="Arial Black"/>
                <a:cs typeface="Arial Black"/>
              </a:rPr>
              <a:t>modifications 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et garantir </a:t>
            </a:r>
            <a:r>
              <a:rPr dirty="0" sz="2000" spc="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l'intégrité du </a:t>
            </a:r>
            <a:r>
              <a:rPr dirty="0" sz="2000" spc="-5">
                <a:solidFill>
                  <a:srgbClr val="FFFFFF"/>
                </a:solidFill>
                <a:latin typeface="Arial Black"/>
                <a:cs typeface="Arial Black"/>
              </a:rPr>
              <a:t>code. Il </a:t>
            </a:r>
            <a:r>
              <a:rPr dirty="0" sz="2000" spc="-10">
                <a:solidFill>
                  <a:srgbClr val="FFFFFF"/>
                </a:solidFill>
                <a:latin typeface="Arial Black"/>
                <a:cs typeface="Arial Black"/>
              </a:rPr>
              <a:t>existe </a:t>
            </a:r>
            <a:r>
              <a:rPr dirty="0" sz="2000" spc="5">
                <a:solidFill>
                  <a:srgbClr val="FFFFFF"/>
                </a:solidFill>
                <a:latin typeface="Arial Black"/>
                <a:cs typeface="Arial Black"/>
              </a:rPr>
              <a:t>plusieurs </a:t>
            </a:r>
            <a:r>
              <a:rPr dirty="0" sz="2000" spc="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Black"/>
                <a:cs typeface="Arial Black"/>
              </a:rPr>
              <a:t>workflows 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Git, mais je vais </a:t>
            </a:r>
            <a:r>
              <a:rPr dirty="0" sz="2000" spc="-15">
                <a:solidFill>
                  <a:srgbClr val="FFFFFF"/>
                </a:solidFill>
                <a:latin typeface="Arial Black"/>
                <a:cs typeface="Arial Black"/>
              </a:rPr>
              <a:t>vous </a:t>
            </a:r>
            <a:r>
              <a:rPr dirty="0" sz="2000" spc="-5">
                <a:solidFill>
                  <a:srgbClr val="FFFFFF"/>
                </a:solidFill>
                <a:latin typeface="Arial Black"/>
                <a:cs typeface="Arial Black"/>
              </a:rPr>
              <a:t>présenter 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le </a:t>
            </a:r>
            <a:r>
              <a:rPr dirty="0" sz="2000" spc="-6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Git </a:t>
            </a:r>
            <a:r>
              <a:rPr dirty="0" sz="2000" spc="-5">
                <a:solidFill>
                  <a:srgbClr val="FFFFFF"/>
                </a:solidFill>
                <a:latin typeface="Arial Black"/>
                <a:cs typeface="Arial Black"/>
              </a:rPr>
              <a:t>Workflow 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centralisé, le Git </a:t>
            </a:r>
            <a:r>
              <a:rPr dirty="0" sz="2000" spc="-5">
                <a:solidFill>
                  <a:srgbClr val="FFFFFF"/>
                </a:solidFill>
                <a:latin typeface="Arial Black"/>
                <a:cs typeface="Arial Black"/>
              </a:rPr>
              <a:t>Workflow 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de </a:t>
            </a:r>
            <a:r>
              <a:rPr dirty="0" sz="2000" spc="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 Black"/>
                <a:cs typeface="Arial Black"/>
              </a:rPr>
              <a:t>feature </a:t>
            </a:r>
            <a:r>
              <a:rPr dirty="0" sz="2000" spc="-5">
                <a:solidFill>
                  <a:srgbClr val="FFFFFF"/>
                </a:solidFill>
                <a:latin typeface="Arial Black"/>
                <a:cs typeface="Arial Black"/>
              </a:rPr>
              <a:t>branching, 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et le Git </a:t>
            </a:r>
            <a:r>
              <a:rPr dirty="0" sz="2000" spc="-5">
                <a:solidFill>
                  <a:srgbClr val="FFFFFF"/>
                </a:solidFill>
                <a:latin typeface="Arial Black"/>
                <a:cs typeface="Arial Black"/>
              </a:rPr>
              <a:t>Workflow </a:t>
            </a:r>
            <a:r>
              <a:rPr dirty="0" sz="2000" spc="-25">
                <a:solidFill>
                  <a:srgbClr val="FFFFFF"/>
                </a:solidFill>
                <a:latin typeface="Arial Black"/>
                <a:cs typeface="Arial Black"/>
              </a:rPr>
              <a:t>Gitflow, </a:t>
            </a:r>
            <a:r>
              <a:rPr dirty="0" sz="2000" spc="-6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Black"/>
                <a:cs typeface="Arial Black"/>
              </a:rPr>
              <a:t>qui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Black"/>
                <a:cs typeface="Arial Black"/>
              </a:rPr>
              <a:t>sont</a:t>
            </a:r>
            <a:r>
              <a:rPr dirty="0" sz="2000" spc="-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15">
                <a:solidFill>
                  <a:srgbClr val="FFFFFF"/>
                </a:solidFill>
                <a:latin typeface="Arial Black"/>
                <a:cs typeface="Arial Black"/>
              </a:rPr>
              <a:t>parmi</a:t>
            </a:r>
            <a:r>
              <a:rPr dirty="0" sz="2000" spc="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les</a:t>
            </a:r>
            <a:r>
              <a:rPr dirty="0" sz="2000" spc="-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plus</a:t>
            </a:r>
            <a:r>
              <a:rPr dirty="0" sz="2000" spc="-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couramment</a:t>
            </a:r>
            <a:r>
              <a:rPr dirty="0" sz="2000" spc="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utilisés.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6996" y="352043"/>
            <a:ext cx="5590540" cy="562610"/>
          </a:xfrm>
          <a:prstGeom prst="rect"/>
          <a:ln w="9144">
            <a:solidFill>
              <a:srgbClr val="000000"/>
            </a:solidFill>
          </a:ln>
        </p:spPr>
        <p:txBody>
          <a:bodyPr wrap="square" lIns="0" tIns="11303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890"/>
              </a:spcBef>
            </a:pPr>
            <a:r>
              <a:rPr dirty="0" sz="2000" spc="-45"/>
              <a:t>1.</a:t>
            </a:r>
            <a:r>
              <a:rPr dirty="0" sz="2000" spc="-25"/>
              <a:t> </a:t>
            </a:r>
            <a:r>
              <a:rPr dirty="0" sz="2000" spc="-175"/>
              <a:t>G</a:t>
            </a:r>
            <a:r>
              <a:rPr dirty="0" sz="2000" spc="-95"/>
              <a:t>it</a:t>
            </a:r>
            <a:r>
              <a:rPr dirty="0" sz="2000" spc="-20"/>
              <a:t> </a:t>
            </a:r>
            <a:r>
              <a:rPr dirty="0" sz="2000" spc="-395"/>
              <a:t>W</a:t>
            </a:r>
            <a:r>
              <a:rPr dirty="0" sz="2000" spc="-190"/>
              <a:t>o</a:t>
            </a:r>
            <a:r>
              <a:rPr dirty="0" sz="2000" spc="-105"/>
              <a:t>r</a:t>
            </a:r>
            <a:r>
              <a:rPr dirty="0" sz="2000" spc="-90"/>
              <a:t>kf</a:t>
            </a:r>
            <a:r>
              <a:rPr dirty="0" sz="2000" spc="-65"/>
              <a:t>l</a:t>
            </a:r>
            <a:r>
              <a:rPr dirty="0" sz="2000" spc="-195"/>
              <a:t>o</a:t>
            </a:r>
            <a:r>
              <a:rPr dirty="0" sz="2000" spc="30"/>
              <a:t>w</a:t>
            </a:r>
            <a:r>
              <a:rPr dirty="0" sz="2000" spc="-25"/>
              <a:t> </a:t>
            </a:r>
            <a:r>
              <a:rPr dirty="0" sz="2000" spc="-190"/>
              <a:t>Cent</a:t>
            </a:r>
            <a:r>
              <a:rPr dirty="0" sz="2000" spc="-120"/>
              <a:t>r</a:t>
            </a:r>
            <a:r>
              <a:rPr dirty="0" sz="2000" spc="-60"/>
              <a:t>a</a:t>
            </a:r>
            <a:r>
              <a:rPr dirty="0" sz="2000" spc="-40"/>
              <a:t>l</a:t>
            </a:r>
            <a:r>
              <a:rPr dirty="0" sz="2000" spc="-100"/>
              <a:t>i</a:t>
            </a:r>
            <a:r>
              <a:rPr dirty="0" sz="2000" spc="-204"/>
              <a:t>s</a:t>
            </a:r>
            <a:r>
              <a:rPr dirty="0" sz="2000" spc="-155"/>
              <a:t>é</a:t>
            </a:r>
            <a:r>
              <a:rPr dirty="0" sz="2000" spc="-10"/>
              <a:t> </a:t>
            </a:r>
            <a:r>
              <a:rPr dirty="0" sz="2000" spc="-100"/>
              <a:t>(</a:t>
            </a:r>
            <a:r>
              <a:rPr dirty="0" sz="2000" spc="-229"/>
              <a:t>C</a:t>
            </a:r>
            <a:r>
              <a:rPr dirty="0" sz="2000" spc="-165"/>
              <a:t>ent</a:t>
            </a:r>
            <a:r>
              <a:rPr dirty="0" sz="2000" spc="-110"/>
              <a:t>r</a:t>
            </a:r>
            <a:r>
              <a:rPr dirty="0" sz="2000" spc="-60"/>
              <a:t>a</a:t>
            </a:r>
            <a:r>
              <a:rPr dirty="0" sz="2000" spc="-40"/>
              <a:t>l</a:t>
            </a:r>
            <a:r>
              <a:rPr dirty="0" sz="2000" spc="-30"/>
              <a:t>i</a:t>
            </a:r>
            <a:r>
              <a:rPr dirty="0" sz="2000" spc="-80"/>
              <a:t>z</a:t>
            </a:r>
            <a:r>
              <a:rPr dirty="0" sz="2000" spc="-160"/>
              <a:t>ed</a:t>
            </a:r>
            <a:r>
              <a:rPr dirty="0" sz="2000" spc="-5"/>
              <a:t> </a:t>
            </a:r>
            <a:r>
              <a:rPr dirty="0" sz="2000" spc="-395"/>
              <a:t>W</a:t>
            </a:r>
            <a:r>
              <a:rPr dirty="0" sz="2000" spc="-190"/>
              <a:t>o</a:t>
            </a:r>
            <a:r>
              <a:rPr dirty="0" sz="2000" spc="-105"/>
              <a:t>r</a:t>
            </a:r>
            <a:r>
              <a:rPr dirty="0" sz="2000" spc="-90"/>
              <a:t>kf</a:t>
            </a:r>
            <a:r>
              <a:rPr dirty="0" sz="2000" spc="-65"/>
              <a:t>l</a:t>
            </a:r>
            <a:r>
              <a:rPr dirty="0" sz="2000" spc="-195"/>
              <a:t>o</a:t>
            </a:r>
            <a:r>
              <a:rPr dirty="0" sz="2000" spc="-10"/>
              <a:t>w</a:t>
            </a:r>
            <a:r>
              <a:rPr dirty="0" sz="2000" spc="-15"/>
              <a:t>)</a:t>
            </a:r>
            <a:r>
              <a:rPr dirty="0" sz="2000" spc="-150"/>
              <a:t>: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1548383" y="1110996"/>
            <a:ext cx="9287510" cy="5316220"/>
          </a:xfrm>
          <a:custGeom>
            <a:avLst/>
            <a:gdLst/>
            <a:ahLst/>
            <a:cxnLst/>
            <a:rect l="l" t="t" r="r" b="b"/>
            <a:pathLst>
              <a:path w="9287510" h="5316220">
                <a:moveTo>
                  <a:pt x="0" y="5315712"/>
                </a:moveTo>
                <a:lnTo>
                  <a:pt x="9287256" y="5315712"/>
                </a:lnTo>
                <a:lnTo>
                  <a:pt x="9287256" y="0"/>
                </a:lnTo>
                <a:lnTo>
                  <a:pt x="0" y="0"/>
                </a:lnTo>
                <a:lnTo>
                  <a:pt x="0" y="53157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2560" marR="340995">
              <a:lnSpc>
                <a:spcPct val="100000"/>
              </a:lnSpc>
              <a:spcBef>
                <a:spcPts val="100"/>
              </a:spcBef>
              <a:buChar char="-"/>
              <a:tabLst>
                <a:tab pos="339725" algn="l"/>
              </a:tabLst>
            </a:pPr>
            <a:r>
              <a:rPr dirty="0" spc="-315"/>
              <a:t>Le</a:t>
            </a:r>
            <a:r>
              <a:rPr dirty="0" spc="-30"/>
              <a:t> </a:t>
            </a:r>
            <a:r>
              <a:rPr dirty="0" spc="-105"/>
              <a:t>workflow</a:t>
            </a:r>
            <a:r>
              <a:rPr dirty="0" spc="-35"/>
              <a:t> </a:t>
            </a:r>
            <a:r>
              <a:rPr dirty="0" spc="-175"/>
              <a:t>centralisé</a:t>
            </a:r>
            <a:r>
              <a:rPr dirty="0" spc="-25"/>
              <a:t> </a:t>
            </a:r>
            <a:r>
              <a:rPr dirty="0" spc="-225"/>
              <a:t>est</a:t>
            </a:r>
            <a:r>
              <a:rPr dirty="0" spc="-25"/>
              <a:t> </a:t>
            </a:r>
            <a:r>
              <a:rPr dirty="0" spc="-175"/>
              <a:t>simple</a:t>
            </a:r>
            <a:r>
              <a:rPr dirty="0" spc="-15"/>
              <a:t> </a:t>
            </a:r>
            <a:r>
              <a:rPr dirty="0" spc="-185"/>
              <a:t>et</a:t>
            </a:r>
            <a:r>
              <a:rPr dirty="0" spc="-25"/>
              <a:t> </a:t>
            </a:r>
            <a:r>
              <a:rPr dirty="0" spc="-180"/>
              <a:t>convient</a:t>
            </a:r>
            <a:r>
              <a:rPr dirty="0" spc="-10"/>
              <a:t> </a:t>
            </a:r>
            <a:r>
              <a:rPr dirty="0" spc="-110"/>
              <a:t>aux</a:t>
            </a:r>
            <a:r>
              <a:rPr dirty="0" spc="-25"/>
              <a:t> </a:t>
            </a:r>
            <a:r>
              <a:rPr dirty="0" spc="-185"/>
              <a:t>projets</a:t>
            </a:r>
            <a:r>
              <a:rPr dirty="0" spc="-30"/>
              <a:t> </a:t>
            </a:r>
            <a:r>
              <a:rPr dirty="0" spc="-185"/>
              <a:t>plus</a:t>
            </a:r>
            <a:r>
              <a:rPr dirty="0" spc="-30"/>
              <a:t> </a:t>
            </a:r>
            <a:r>
              <a:rPr dirty="0" spc="-185"/>
              <a:t>petits </a:t>
            </a:r>
            <a:r>
              <a:rPr dirty="0" spc="-650"/>
              <a:t> </a:t>
            </a:r>
            <a:r>
              <a:rPr dirty="0" spc="-195"/>
              <a:t>ou</a:t>
            </a:r>
            <a:r>
              <a:rPr dirty="0" spc="-190"/>
              <a:t> </a:t>
            </a:r>
            <a:r>
              <a:rPr dirty="0" spc="-70"/>
              <a:t>à </a:t>
            </a:r>
            <a:r>
              <a:rPr dirty="0" spc="-229"/>
              <a:t>des</a:t>
            </a:r>
            <a:r>
              <a:rPr dirty="0" spc="-225"/>
              <a:t> </a:t>
            </a:r>
            <a:r>
              <a:rPr dirty="0" spc="-190"/>
              <a:t>équipes</a:t>
            </a:r>
            <a:r>
              <a:rPr dirty="0" spc="-185"/>
              <a:t> </a:t>
            </a:r>
            <a:r>
              <a:rPr dirty="0" spc="-190"/>
              <a:t>de</a:t>
            </a:r>
            <a:r>
              <a:rPr dirty="0" spc="-185"/>
              <a:t> </a:t>
            </a:r>
            <a:r>
              <a:rPr dirty="0" spc="-175"/>
              <a:t>développement</a:t>
            </a:r>
            <a:r>
              <a:rPr dirty="0" spc="-170"/>
              <a:t> </a:t>
            </a:r>
            <a:r>
              <a:rPr dirty="0" spc="-180"/>
              <a:t>avec</a:t>
            </a:r>
            <a:r>
              <a:rPr dirty="0" spc="-175"/>
              <a:t> </a:t>
            </a:r>
            <a:r>
              <a:rPr dirty="0" spc="-190"/>
              <a:t>une</a:t>
            </a:r>
            <a:r>
              <a:rPr dirty="0" spc="-185"/>
              <a:t> </a:t>
            </a:r>
            <a:r>
              <a:rPr dirty="0" spc="-190"/>
              <a:t>seule</a:t>
            </a:r>
            <a:r>
              <a:rPr dirty="0" spc="-185"/>
              <a:t> </a:t>
            </a:r>
            <a:r>
              <a:rPr dirty="0" spc="-210"/>
              <a:t>personne </a:t>
            </a:r>
            <a:r>
              <a:rPr dirty="0" spc="-204"/>
              <a:t> </a:t>
            </a:r>
            <a:r>
              <a:rPr dirty="0" spc="-135"/>
              <a:t>r</a:t>
            </a:r>
            <a:r>
              <a:rPr dirty="0" spc="-220"/>
              <a:t>esp</a:t>
            </a:r>
            <a:r>
              <a:rPr dirty="0" spc="-245"/>
              <a:t>o</a:t>
            </a:r>
            <a:r>
              <a:rPr dirty="0" spc="-265"/>
              <a:t>n</a:t>
            </a:r>
            <a:r>
              <a:rPr dirty="0" spc="-250"/>
              <a:t>s</a:t>
            </a:r>
            <a:r>
              <a:rPr dirty="0" spc="-125"/>
              <a:t>able</a:t>
            </a:r>
            <a:r>
              <a:rPr dirty="0" spc="-30"/>
              <a:t> </a:t>
            </a:r>
            <a:r>
              <a:rPr dirty="0" spc="-190"/>
              <a:t>de</a:t>
            </a:r>
            <a:r>
              <a:rPr dirty="0" spc="-20"/>
              <a:t> </a:t>
            </a:r>
            <a:r>
              <a:rPr dirty="0" spc="-60"/>
              <a:t>la</a:t>
            </a:r>
            <a:r>
              <a:rPr dirty="0" spc="-40"/>
              <a:t> </a:t>
            </a:r>
            <a:r>
              <a:rPr dirty="0" spc="-190"/>
              <a:t>gestion</a:t>
            </a:r>
            <a:r>
              <a:rPr dirty="0" spc="-30"/>
              <a:t> </a:t>
            </a:r>
            <a:r>
              <a:rPr dirty="0" spc="-229"/>
              <a:t>des</a:t>
            </a:r>
            <a:r>
              <a:rPr dirty="0" spc="-25"/>
              <a:t> </a:t>
            </a:r>
            <a:r>
              <a:rPr dirty="0" spc="-254"/>
              <a:t>m</a:t>
            </a:r>
            <a:r>
              <a:rPr dirty="0" spc="-185"/>
              <a:t>o</a:t>
            </a:r>
            <a:r>
              <a:rPr dirty="0" spc="-120"/>
              <a:t>dific</a:t>
            </a:r>
            <a:r>
              <a:rPr dirty="0" spc="-110"/>
              <a:t>a</a:t>
            </a:r>
            <a:r>
              <a:rPr dirty="0" spc="-180"/>
              <a:t>tion</a:t>
            </a:r>
            <a:r>
              <a:rPr dirty="0" spc="-275"/>
              <a:t>s</a:t>
            </a:r>
            <a:r>
              <a:rPr dirty="0" spc="-45"/>
              <a:t>.</a:t>
            </a:r>
          </a:p>
          <a:p>
            <a:pPr marL="339090" indent="-177165">
              <a:lnSpc>
                <a:spcPct val="100000"/>
              </a:lnSpc>
              <a:buChar char="-"/>
              <a:tabLst>
                <a:tab pos="339725" algn="l"/>
              </a:tabLst>
            </a:pPr>
            <a:r>
              <a:rPr dirty="0" spc="-300"/>
              <a:t>Tous</a:t>
            </a:r>
            <a:r>
              <a:rPr dirty="0" spc="-20"/>
              <a:t> </a:t>
            </a:r>
            <a:r>
              <a:rPr dirty="0" spc="-180"/>
              <a:t>les</a:t>
            </a:r>
            <a:r>
              <a:rPr dirty="0" spc="-30"/>
              <a:t> </a:t>
            </a:r>
            <a:r>
              <a:rPr dirty="0" spc="-180"/>
              <a:t>développeurs</a:t>
            </a:r>
            <a:r>
              <a:rPr dirty="0" spc="-25"/>
              <a:t> </a:t>
            </a:r>
            <a:r>
              <a:rPr dirty="0" spc="-114"/>
              <a:t>travaillent</a:t>
            </a:r>
            <a:r>
              <a:rPr dirty="0" spc="-40"/>
              <a:t> </a:t>
            </a:r>
            <a:r>
              <a:rPr dirty="0" spc="-235"/>
              <a:t>sur</a:t>
            </a:r>
            <a:r>
              <a:rPr dirty="0" spc="-25"/>
              <a:t> </a:t>
            </a:r>
            <a:r>
              <a:rPr dirty="0" spc="-190"/>
              <a:t>une</a:t>
            </a:r>
            <a:r>
              <a:rPr dirty="0" spc="-25"/>
              <a:t> </a:t>
            </a:r>
            <a:r>
              <a:rPr dirty="0" spc="-185"/>
              <a:t>seule</a:t>
            </a:r>
            <a:r>
              <a:rPr dirty="0" spc="-25"/>
              <a:t> </a:t>
            </a:r>
            <a:r>
              <a:rPr dirty="0" spc="-195"/>
              <a:t>branche</a:t>
            </a:r>
            <a:r>
              <a:rPr dirty="0" spc="-20"/>
              <a:t> </a:t>
            </a:r>
            <a:r>
              <a:rPr dirty="0" spc="-145"/>
              <a:t>principale,</a:t>
            </a:r>
          </a:p>
          <a:p>
            <a:pPr marL="162560">
              <a:lnSpc>
                <a:spcPct val="100000"/>
              </a:lnSpc>
            </a:pPr>
            <a:r>
              <a:rPr dirty="0" spc="-170"/>
              <a:t>généralement</a:t>
            </a:r>
            <a:r>
              <a:rPr dirty="0" spc="-50"/>
              <a:t> </a:t>
            </a:r>
            <a:r>
              <a:rPr dirty="0" spc="-155"/>
              <a:t>appelée</a:t>
            </a:r>
            <a:r>
              <a:rPr dirty="0" spc="-25"/>
              <a:t> </a:t>
            </a:r>
            <a:r>
              <a:rPr dirty="0" spc="-95"/>
              <a:t>"main"</a:t>
            </a:r>
            <a:r>
              <a:rPr dirty="0" spc="-35"/>
              <a:t> </a:t>
            </a:r>
            <a:r>
              <a:rPr dirty="0" spc="-195"/>
              <a:t>ou</a:t>
            </a:r>
            <a:r>
              <a:rPr dirty="0" spc="-25"/>
              <a:t> </a:t>
            </a:r>
            <a:r>
              <a:rPr dirty="0" spc="-140"/>
              <a:t>"master".</a:t>
            </a:r>
          </a:p>
          <a:p>
            <a:pPr marL="339090" indent="-177165">
              <a:lnSpc>
                <a:spcPct val="100000"/>
              </a:lnSpc>
              <a:buChar char="-"/>
              <a:tabLst>
                <a:tab pos="339725" algn="l"/>
              </a:tabLst>
            </a:pPr>
            <a:r>
              <a:rPr dirty="0" spc="-195"/>
              <a:t>Chaque</a:t>
            </a:r>
            <a:r>
              <a:rPr dirty="0" spc="-50"/>
              <a:t> </a:t>
            </a:r>
            <a:r>
              <a:rPr dirty="0" spc="-170"/>
              <a:t>développeur</a:t>
            </a:r>
            <a:r>
              <a:rPr dirty="0" spc="-25"/>
              <a:t> </a:t>
            </a:r>
            <a:r>
              <a:rPr dirty="0" spc="-200"/>
              <a:t>clone</a:t>
            </a:r>
            <a:r>
              <a:rPr dirty="0" spc="-20"/>
              <a:t> </a:t>
            </a:r>
            <a:r>
              <a:rPr dirty="0" spc="-114"/>
              <a:t>le</a:t>
            </a:r>
            <a:r>
              <a:rPr dirty="0" spc="-30"/>
              <a:t> </a:t>
            </a:r>
            <a:r>
              <a:rPr dirty="0" spc="-145"/>
              <a:t>référentiel</a:t>
            </a:r>
            <a:r>
              <a:rPr dirty="0" spc="-50"/>
              <a:t> </a:t>
            </a:r>
            <a:r>
              <a:rPr dirty="0" spc="-155"/>
              <a:t>central.</a:t>
            </a:r>
          </a:p>
          <a:p>
            <a:pPr marL="162560" marR="335280">
              <a:lnSpc>
                <a:spcPct val="100000"/>
              </a:lnSpc>
              <a:buChar char="-"/>
              <a:tabLst>
                <a:tab pos="339725" algn="l"/>
              </a:tabLst>
            </a:pPr>
            <a:r>
              <a:rPr dirty="0" spc="-135"/>
              <a:t>Ils</a:t>
            </a:r>
            <a:r>
              <a:rPr dirty="0" spc="-35"/>
              <a:t> </a:t>
            </a:r>
            <a:r>
              <a:rPr dirty="0" spc="-215"/>
              <a:t>créent</a:t>
            </a:r>
            <a:r>
              <a:rPr dirty="0" spc="-25"/>
              <a:t> </a:t>
            </a:r>
            <a:r>
              <a:rPr dirty="0" spc="-190"/>
              <a:t>une</a:t>
            </a:r>
            <a:r>
              <a:rPr dirty="0" spc="-25"/>
              <a:t> </a:t>
            </a:r>
            <a:r>
              <a:rPr dirty="0" spc="-195"/>
              <a:t>copie</a:t>
            </a:r>
            <a:r>
              <a:rPr dirty="0" spc="-30"/>
              <a:t> </a:t>
            </a:r>
            <a:r>
              <a:rPr dirty="0" spc="-150"/>
              <a:t>locale</a:t>
            </a:r>
            <a:r>
              <a:rPr dirty="0" spc="-25"/>
              <a:t> </a:t>
            </a:r>
            <a:r>
              <a:rPr dirty="0" spc="-195"/>
              <a:t>du</a:t>
            </a:r>
            <a:r>
              <a:rPr dirty="0" spc="-25"/>
              <a:t> </a:t>
            </a:r>
            <a:r>
              <a:rPr dirty="0" spc="-145"/>
              <a:t>référentiel</a:t>
            </a:r>
            <a:r>
              <a:rPr dirty="0" spc="-50"/>
              <a:t> </a:t>
            </a:r>
            <a:r>
              <a:rPr dirty="0" spc="-155"/>
              <a:t>central,</a:t>
            </a:r>
            <a:r>
              <a:rPr dirty="0" spc="-30"/>
              <a:t> </a:t>
            </a:r>
            <a:r>
              <a:rPr dirty="0" spc="-114"/>
              <a:t>travaillent</a:t>
            </a:r>
            <a:r>
              <a:rPr dirty="0" spc="-40"/>
              <a:t> </a:t>
            </a:r>
            <a:r>
              <a:rPr dirty="0" spc="-235"/>
              <a:t>sur</a:t>
            </a:r>
            <a:r>
              <a:rPr dirty="0" spc="-25"/>
              <a:t> </a:t>
            </a:r>
            <a:r>
              <a:rPr dirty="0" spc="-185"/>
              <a:t>leurs </a:t>
            </a:r>
            <a:r>
              <a:rPr dirty="0" spc="-650"/>
              <a:t> </a:t>
            </a:r>
            <a:r>
              <a:rPr dirty="0" spc="-254"/>
              <a:t>m</a:t>
            </a:r>
            <a:r>
              <a:rPr dirty="0" spc="-185"/>
              <a:t>o</a:t>
            </a:r>
            <a:r>
              <a:rPr dirty="0" spc="-120"/>
              <a:t>dific</a:t>
            </a:r>
            <a:r>
              <a:rPr dirty="0" spc="-114"/>
              <a:t>a</a:t>
            </a:r>
            <a:r>
              <a:rPr dirty="0" spc="-135"/>
              <a:t>tio</a:t>
            </a:r>
            <a:r>
              <a:rPr dirty="0" spc="-210"/>
              <a:t>n</a:t>
            </a:r>
            <a:r>
              <a:rPr dirty="0" spc="-310"/>
              <a:t>s</a:t>
            </a:r>
            <a:r>
              <a:rPr dirty="0" spc="-30"/>
              <a:t> </a:t>
            </a:r>
            <a:r>
              <a:rPr dirty="0" spc="-180"/>
              <a:t>et</a:t>
            </a:r>
            <a:r>
              <a:rPr dirty="0" spc="-30"/>
              <a:t> </a:t>
            </a:r>
            <a:r>
              <a:rPr dirty="0" spc="-180"/>
              <a:t>les</a:t>
            </a:r>
            <a:r>
              <a:rPr dirty="0" spc="-30"/>
              <a:t> </a:t>
            </a:r>
            <a:r>
              <a:rPr dirty="0" spc="-85"/>
              <a:t>v</a:t>
            </a:r>
            <a:r>
              <a:rPr dirty="0" spc="-130"/>
              <a:t>alident</a:t>
            </a:r>
            <a:r>
              <a:rPr dirty="0" spc="-35"/>
              <a:t> </a:t>
            </a:r>
            <a:r>
              <a:rPr dirty="0" spc="-165"/>
              <a:t>localeme</a:t>
            </a:r>
            <a:r>
              <a:rPr dirty="0" spc="-200"/>
              <a:t>n</a:t>
            </a:r>
            <a:r>
              <a:rPr dirty="0" spc="-110"/>
              <a:t>t.</a:t>
            </a:r>
          </a:p>
          <a:p>
            <a:pPr marL="162560" marR="922655">
              <a:lnSpc>
                <a:spcPct val="100000"/>
              </a:lnSpc>
              <a:spcBef>
                <a:spcPts val="5"/>
              </a:spcBef>
              <a:buChar char="-"/>
              <a:tabLst>
                <a:tab pos="339725" algn="l"/>
              </a:tabLst>
            </a:pPr>
            <a:r>
              <a:rPr dirty="0" spc="-200"/>
              <a:t>Une</a:t>
            </a:r>
            <a:r>
              <a:rPr dirty="0" spc="-30"/>
              <a:t> </a:t>
            </a:r>
            <a:r>
              <a:rPr dirty="0" spc="-155"/>
              <a:t>fois</a:t>
            </a:r>
            <a:r>
              <a:rPr dirty="0" spc="-30"/>
              <a:t> </a:t>
            </a:r>
            <a:r>
              <a:rPr dirty="0" spc="-180"/>
              <a:t>les</a:t>
            </a:r>
            <a:r>
              <a:rPr dirty="0" spc="-25"/>
              <a:t> </a:t>
            </a:r>
            <a:r>
              <a:rPr dirty="0" spc="-160"/>
              <a:t>modifications</a:t>
            </a:r>
            <a:r>
              <a:rPr dirty="0" spc="-30"/>
              <a:t> </a:t>
            </a:r>
            <a:r>
              <a:rPr dirty="0" spc="-180"/>
              <a:t>terminées,</a:t>
            </a:r>
            <a:r>
              <a:rPr dirty="0" spc="-25"/>
              <a:t> </a:t>
            </a:r>
            <a:r>
              <a:rPr dirty="0" spc="-155"/>
              <a:t>elles</a:t>
            </a:r>
            <a:r>
              <a:rPr dirty="0" spc="-30"/>
              <a:t> </a:t>
            </a:r>
            <a:r>
              <a:rPr dirty="0" spc="-220"/>
              <a:t>sont</a:t>
            </a:r>
            <a:r>
              <a:rPr dirty="0" spc="-25"/>
              <a:t> </a:t>
            </a:r>
            <a:r>
              <a:rPr dirty="0" spc="-240"/>
              <a:t>poussées</a:t>
            </a:r>
            <a:r>
              <a:rPr dirty="0" spc="-5"/>
              <a:t> </a:t>
            </a:r>
            <a:r>
              <a:rPr dirty="0" spc="-235"/>
              <a:t>sur</a:t>
            </a:r>
            <a:r>
              <a:rPr dirty="0" spc="-25"/>
              <a:t> </a:t>
            </a:r>
            <a:r>
              <a:rPr dirty="0" spc="-114"/>
              <a:t>le </a:t>
            </a:r>
            <a:r>
              <a:rPr dirty="0" spc="-655"/>
              <a:t> </a:t>
            </a:r>
            <a:r>
              <a:rPr dirty="0" spc="-155"/>
              <a:t>ré</a:t>
            </a:r>
            <a:r>
              <a:rPr dirty="0" spc="-105"/>
              <a:t>f</a:t>
            </a:r>
            <a:r>
              <a:rPr dirty="0" spc="-220"/>
              <a:t>é</a:t>
            </a:r>
            <a:r>
              <a:rPr dirty="0" spc="-105"/>
              <a:t>r</a:t>
            </a:r>
            <a:r>
              <a:rPr dirty="0" spc="-140"/>
              <a:t>entiel</a:t>
            </a:r>
            <a:r>
              <a:rPr dirty="0" spc="-55"/>
              <a:t> </a:t>
            </a:r>
            <a:r>
              <a:rPr dirty="0" spc="-235"/>
              <a:t>cent</a:t>
            </a:r>
            <a:r>
              <a:rPr dirty="0" spc="-155"/>
              <a:t>r</a:t>
            </a:r>
            <a:r>
              <a:rPr dirty="0" spc="-55"/>
              <a:t>al.</a:t>
            </a:r>
          </a:p>
          <a:p>
            <a:pPr marL="162560" marR="5080">
              <a:lnSpc>
                <a:spcPct val="100000"/>
              </a:lnSpc>
              <a:buChar char="-"/>
              <a:tabLst>
                <a:tab pos="339725" algn="l"/>
              </a:tabLst>
            </a:pPr>
            <a:r>
              <a:rPr dirty="0" spc="-260"/>
              <a:t>Ce</a:t>
            </a:r>
            <a:r>
              <a:rPr dirty="0" spc="-35"/>
              <a:t> </a:t>
            </a:r>
            <a:r>
              <a:rPr dirty="0" spc="-105"/>
              <a:t>workflow</a:t>
            </a:r>
            <a:r>
              <a:rPr dirty="0" spc="-40"/>
              <a:t> </a:t>
            </a:r>
            <a:r>
              <a:rPr dirty="0" spc="-225"/>
              <a:t>est</a:t>
            </a:r>
            <a:r>
              <a:rPr dirty="0" spc="-25"/>
              <a:t> </a:t>
            </a:r>
            <a:r>
              <a:rPr dirty="0" spc="-155"/>
              <a:t>simple,</a:t>
            </a:r>
            <a:r>
              <a:rPr dirty="0" spc="-30"/>
              <a:t> </a:t>
            </a:r>
            <a:r>
              <a:rPr dirty="0" spc="-165"/>
              <a:t>mais</a:t>
            </a:r>
            <a:r>
              <a:rPr dirty="0" spc="-35"/>
              <a:t> </a:t>
            </a:r>
            <a:r>
              <a:rPr dirty="0" spc="-45"/>
              <a:t>il</a:t>
            </a:r>
            <a:r>
              <a:rPr dirty="0" spc="-20"/>
              <a:t> </a:t>
            </a:r>
            <a:r>
              <a:rPr dirty="0" spc="-190"/>
              <a:t>peut</a:t>
            </a:r>
            <a:r>
              <a:rPr dirty="0" spc="-30"/>
              <a:t> </a:t>
            </a:r>
            <a:r>
              <a:rPr dirty="0" spc="-155"/>
              <a:t>entraîner</a:t>
            </a:r>
            <a:r>
              <a:rPr dirty="0" spc="-40"/>
              <a:t> </a:t>
            </a:r>
            <a:r>
              <a:rPr dirty="0" spc="-229"/>
              <a:t>des</a:t>
            </a:r>
            <a:r>
              <a:rPr dirty="0" spc="-30"/>
              <a:t> </a:t>
            </a:r>
            <a:r>
              <a:rPr dirty="0" spc="-175"/>
              <a:t>conflits</a:t>
            </a:r>
            <a:r>
              <a:rPr dirty="0" spc="-30"/>
              <a:t> </a:t>
            </a:r>
            <a:r>
              <a:rPr dirty="0" spc="-185"/>
              <a:t>fréquents</a:t>
            </a:r>
            <a:r>
              <a:rPr dirty="0" spc="-50"/>
              <a:t> </a:t>
            </a:r>
            <a:r>
              <a:rPr dirty="0" spc="-180"/>
              <a:t>si </a:t>
            </a:r>
            <a:r>
              <a:rPr dirty="0" spc="-650"/>
              <a:t> </a:t>
            </a:r>
            <a:r>
              <a:rPr dirty="0" spc="-185"/>
              <a:t>plusieurs</a:t>
            </a:r>
            <a:r>
              <a:rPr dirty="0" spc="-180"/>
              <a:t> développeurs</a:t>
            </a:r>
            <a:r>
              <a:rPr dirty="0" spc="-175"/>
              <a:t> </a:t>
            </a:r>
            <a:r>
              <a:rPr dirty="0" spc="-150"/>
              <a:t>modifient </a:t>
            </a:r>
            <a:r>
              <a:rPr dirty="0" spc="-55"/>
              <a:t>la </a:t>
            </a:r>
            <a:r>
              <a:rPr dirty="0" spc="-215"/>
              <a:t>même</a:t>
            </a:r>
            <a:r>
              <a:rPr dirty="0" spc="-210"/>
              <a:t> </a:t>
            </a:r>
            <a:r>
              <a:rPr dirty="0" spc="-125"/>
              <a:t>partie </a:t>
            </a:r>
            <a:r>
              <a:rPr dirty="0" spc="-195"/>
              <a:t>du</a:t>
            </a:r>
            <a:r>
              <a:rPr dirty="0" spc="-190"/>
              <a:t> </a:t>
            </a:r>
            <a:r>
              <a:rPr dirty="0" spc="-235"/>
              <a:t>code</a:t>
            </a:r>
            <a:r>
              <a:rPr dirty="0" spc="-229"/>
              <a:t> </a:t>
            </a:r>
            <a:r>
              <a:rPr dirty="0" spc="-190"/>
              <a:t>en</a:t>
            </a:r>
            <a:r>
              <a:rPr dirty="0" spc="-185"/>
              <a:t> </a:t>
            </a:r>
            <a:r>
              <a:rPr dirty="0" spc="-210"/>
              <a:t>même </a:t>
            </a:r>
            <a:r>
              <a:rPr dirty="0" spc="-204"/>
              <a:t> </a:t>
            </a:r>
            <a:r>
              <a:rPr dirty="0" spc="-200"/>
              <a:t>temps.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6996" y="352043"/>
            <a:ext cx="5590540" cy="562610"/>
          </a:xfrm>
          <a:prstGeom prst="rect"/>
          <a:ln w="9144">
            <a:solidFill>
              <a:srgbClr val="000000"/>
            </a:solidFill>
          </a:ln>
        </p:spPr>
        <p:txBody>
          <a:bodyPr wrap="square" lIns="0" tIns="113030" rIns="0" bIns="0" rtlCol="0" vert="horz">
            <a:spAutoFit/>
          </a:bodyPr>
          <a:lstStyle/>
          <a:p>
            <a:pPr marL="778510">
              <a:lnSpc>
                <a:spcPct val="100000"/>
              </a:lnSpc>
              <a:spcBef>
                <a:spcPts val="890"/>
              </a:spcBef>
            </a:pPr>
            <a:r>
              <a:rPr dirty="0" sz="2000" spc="-50"/>
              <a:t>2</a:t>
            </a:r>
            <a:r>
              <a:rPr dirty="0" sz="2000" spc="-40"/>
              <a:t>.</a:t>
            </a:r>
            <a:r>
              <a:rPr dirty="0" sz="2000" spc="-25"/>
              <a:t> </a:t>
            </a:r>
            <a:r>
              <a:rPr dirty="0" sz="2000" spc="-120"/>
              <a:t>Git</a:t>
            </a:r>
            <a:r>
              <a:rPr dirty="0" sz="2000" spc="-15"/>
              <a:t> </a:t>
            </a:r>
            <a:r>
              <a:rPr dirty="0" sz="2000" spc="-390"/>
              <a:t>W</a:t>
            </a:r>
            <a:r>
              <a:rPr dirty="0" sz="2000" spc="-160"/>
              <a:t>o</a:t>
            </a:r>
            <a:r>
              <a:rPr dirty="0" sz="2000" spc="-135"/>
              <a:t>r</a:t>
            </a:r>
            <a:r>
              <a:rPr dirty="0" sz="2000" spc="-85"/>
              <a:t>kfl</a:t>
            </a:r>
            <a:r>
              <a:rPr dirty="0" sz="2000" spc="-170"/>
              <a:t>o</a:t>
            </a:r>
            <a:r>
              <a:rPr dirty="0" sz="2000" spc="30"/>
              <a:t>w</a:t>
            </a:r>
            <a:r>
              <a:rPr dirty="0" sz="2000" spc="-20"/>
              <a:t> </a:t>
            </a:r>
            <a:r>
              <a:rPr dirty="0" sz="2000" spc="-160"/>
              <a:t>d</a:t>
            </a:r>
            <a:r>
              <a:rPr dirty="0" sz="2000" spc="-155"/>
              <a:t>e</a:t>
            </a:r>
            <a:r>
              <a:rPr dirty="0" sz="2000" spc="-15"/>
              <a:t> </a:t>
            </a:r>
            <a:r>
              <a:rPr dirty="0" sz="2000" spc="-160"/>
              <a:t>Fe</a:t>
            </a:r>
            <a:r>
              <a:rPr dirty="0" sz="2000" spc="-114"/>
              <a:t>a</a:t>
            </a:r>
            <a:r>
              <a:rPr dirty="0" sz="2000" spc="-165"/>
              <a:t>tu</a:t>
            </a:r>
            <a:r>
              <a:rPr dirty="0" sz="2000" spc="-105"/>
              <a:t>r</a:t>
            </a:r>
            <a:r>
              <a:rPr dirty="0" sz="2000" spc="-155"/>
              <a:t>e</a:t>
            </a:r>
            <a:r>
              <a:rPr dirty="0" sz="2000" spc="-5"/>
              <a:t> </a:t>
            </a:r>
            <a:r>
              <a:rPr dirty="0" sz="2000" spc="-350"/>
              <a:t>B</a:t>
            </a:r>
            <a:r>
              <a:rPr dirty="0" sz="2000" spc="-175"/>
              <a:t>r</a:t>
            </a:r>
            <a:r>
              <a:rPr dirty="0" sz="2000" spc="-110"/>
              <a:t>an</a:t>
            </a:r>
            <a:r>
              <a:rPr dirty="0" sz="2000" spc="-165"/>
              <a:t>ching: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1548383" y="1110996"/>
            <a:ext cx="9287510" cy="5316220"/>
          </a:xfrm>
          <a:custGeom>
            <a:avLst/>
            <a:gdLst/>
            <a:ahLst/>
            <a:cxnLst/>
            <a:rect l="l" t="t" r="r" b="b"/>
            <a:pathLst>
              <a:path w="9287510" h="5316220">
                <a:moveTo>
                  <a:pt x="0" y="5315712"/>
                </a:moveTo>
                <a:lnTo>
                  <a:pt x="9287256" y="5315712"/>
                </a:lnTo>
                <a:lnTo>
                  <a:pt x="9287256" y="0"/>
                </a:lnTo>
                <a:lnTo>
                  <a:pt x="0" y="0"/>
                </a:lnTo>
                <a:lnTo>
                  <a:pt x="0" y="53157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26870" y="1148283"/>
            <a:ext cx="9065260" cy="5147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44880">
              <a:lnSpc>
                <a:spcPct val="100000"/>
              </a:lnSpc>
              <a:spcBef>
                <a:spcPts val="100"/>
              </a:spcBef>
            </a:pPr>
            <a:r>
              <a:rPr dirty="0" sz="2400" spc="-315" b="1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dirty="0" sz="2400" spc="-3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5" b="1">
                <a:solidFill>
                  <a:srgbClr val="FFFFFF"/>
                </a:solidFill>
                <a:latin typeface="Arial"/>
                <a:cs typeface="Arial"/>
              </a:rPr>
              <a:t>workflow </a:t>
            </a:r>
            <a:r>
              <a:rPr dirty="0" sz="2400" spc="-19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400" spc="-1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35" b="1">
                <a:solidFill>
                  <a:srgbClr val="FFFFFF"/>
                </a:solidFill>
                <a:latin typeface="Arial"/>
                <a:cs typeface="Arial"/>
              </a:rPr>
              <a:t>feature </a:t>
            </a:r>
            <a:r>
              <a:rPr dirty="0" sz="2400" spc="-180" b="1">
                <a:solidFill>
                  <a:srgbClr val="FFFFFF"/>
                </a:solidFill>
                <a:latin typeface="Arial"/>
                <a:cs typeface="Arial"/>
              </a:rPr>
              <a:t>branching </a:t>
            </a:r>
            <a:r>
              <a:rPr dirty="0" sz="2400" spc="-225" b="1">
                <a:solidFill>
                  <a:srgbClr val="FFFFFF"/>
                </a:solidFill>
                <a:latin typeface="Arial"/>
                <a:cs typeface="Arial"/>
              </a:rPr>
              <a:t>est</a:t>
            </a:r>
            <a:r>
              <a:rPr dirty="0" sz="2400" spc="-2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FFFFFF"/>
                </a:solidFill>
                <a:latin typeface="Arial"/>
                <a:cs typeface="Arial"/>
              </a:rPr>
              <a:t>plus</a:t>
            </a:r>
            <a:r>
              <a:rPr dirty="0" sz="2400" spc="-1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FFFFFF"/>
                </a:solidFill>
                <a:latin typeface="Arial"/>
                <a:cs typeface="Arial"/>
              </a:rPr>
              <a:t>adapté </a:t>
            </a:r>
            <a:r>
              <a:rPr dirty="0" sz="2400" spc="-110" b="1">
                <a:solidFill>
                  <a:srgbClr val="FFFFFF"/>
                </a:solidFill>
                <a:latin typeface="Arial"/>
                <a:cs typeface="Arial"/>
              </a:rPr>
              <a:t>aux </a:t>
            </a:r>
            <a:r>
              <a:rPr dirty="0" sz="2400" spc="-185" b="1">
                <a:solidFill>
                  <a:srgbClr val="FFFFFF"/>
                </a:solidFill>
                <a:latin typeface="Arial"/>
                <a:cs typeface="Arial"/>
              </a:rPr>
              <a:t>projets </a:t>
            </a:r>
            <a:r>
              <a:rPr dirty="0" sz="2400" spc="-1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FFFFFF"/>
                </a:solidFill>
                <a:latin typeface="Arial"/>
                <a:cs typeface="Arial"/>
              </a:rPr>
              <a:t>collaboratifs</a:t>
            </a:r>
            <a:r>
              <a:rPr dirty="0" sz="2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10" b="1">
                <a:solidFill>
                  <a:srgbClr val="FFFFFF"/>
                </a:solidFill>
                <a:latin typeface="Arial"/>
                <a:cs typeface="Arial"/>
              </a:rPr>
              <a:t>aux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FFFFFF"/>
                </a:solidFill>
                <a:latin typeface="Arial"/>
                <a:cs typeface="Arial"/>
              </a:rPr>
              <a:t>projets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FFFFFF"/>
                </a:solidFill>
                <a:latin typeface="Arial"/>
                <a:cs typeface="Arial"/>
              </a:rPr>
              <a:t>plus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FFFFFF"/>
                </a:solidFill>
                <a:latin typeface="Arial"/>
                <a:cs typeface="Arial"/>
              </a:rPr>
              <a:t>grande</a:t>
            </a:r>
            <a:r>
              <a:rPr dirty="0" sz="2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55" b="1">
                <a:solidFill>
                  <a:srgbClr val="FFFFFF"/>
                </a:solidFill>
                <a:latin typeface="Arial"/>
                <a:cs typeface="Arial"/>
              </a:rPr>
              <a:t>envergure.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45" b="1">
                <a:solidFill>
                  <a:srgbClr val="FFFFFF"/>
                </a:solidFill>
                <a:latin typeface="Arial"/>
                <a:cs typeface="Arial"/>
              </a:rPr>
              <a:t>Il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FFFFFF"/>
                </a:solidFill>
                <a:latin typeface="Arial"/>
                <a:cs typeface="Arial"/>
              </a:rPr>
              <a:t>permet </a:t>
            </a:r>
            <a:r>
              <a:rPr dirty="0" sz="2400" spc="-6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FFFFFF"/>
                </a:solidFill>
                <a:latin typeface="Arial"/>
                <a:cs typeface="Arial"/>
              </a:rPr>
              <a:t>d'isoler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65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2400" spc="-190" b="1">
                <a:solidFill>
                  <a:srgbClr val="FFFFFF"/>
                </a:solidFill>
                <a:latin typeface="Arial"/>
                <a:cs typeface="Arial"/>
              </a:rPr>
              <a:t>onctio</a:t>
            </a:r>
            <a:r>
              <a:rPr dirty="0" sz="2400" spc="-24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400" spc="-150" b="1">
                <a:solidFill>
                  <a:srgbClr val="FFFFFF"/>
                </a:solidFill>
                <a:latin typeface="Arial"/>
                <a:cs typeface="Arial"/>
              </a:rPr>
              <a:t>nalités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50" b="1">
                <a:solidFill>
                  <a:srgbClr val="FFFFFF"/>
                </a:solidFill>
                <a:latin typeface="Arial"/>
                <a:cs typeface="Arial"/>
              </a:rPr>
              <a:t>cours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FFFFFF"/>
                </a:solidFill>
                <a:latin typeface="Arial"/>
                <a:cs typeface="Arial"/>
              </a:rPr>
              <a:t>dé</a:t>
            </a:r>
            <a:r>
              <a:rPr dirty="0" sz="2400" spc="-170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400" spc="-160" b="1">
                <a:solidFill>
                  <a:srgbClr val="FFFFFF"/>
                </a:solidFill>
                <a:latin typeface="Arial"/>
                <a:cs typeface="Arial"/>
              </a:rPr>
              <a:t>eloppe</a:t>
            </a:r>
            <a:r>
              <a:rPr dirty="0" sz="2400" spc="-275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2400" spc="-150" b="1">
                <a:solidFill>
                  <a:srgbClr val="FFFFFF"/>
                </a:solidFill>
                <a:latin typeface="Arial"/>
                <a:cs typeface="Arial"/>
              </a:rPr>
              <a:t>ent.</a:t>
            </a:r>
            <a:endParaRPr sz="2400">
              <a:latin typeface="Arial"/>
              <a:cs typeface="Arial"/>
            </a:endParaRPr>
          </a:p>
          <a:p>
            <a:pPr marL="12700" marR="1487170">
              <a:lnSpc>
                <a:spcPct val="100000"/>
              </a:lnSpc>
              <a:spcBef>
                <a:spcPts val="5"/>
              </a:spcBef>
              <a:buChar char="-"/>
              <a:tabLst>
                <a:tab pos="189865" algn="l"/>
              </a:tabLst>
            </a:pPr>
            <a:r>
              <a:rPr dirty="0" sz="2400" spc="-195" b="1">
                <a:solidFill>
                  <a:srgbClr val="FFFFFF"/>
                </a:solidFill>
                <a:latin typeface="Arial"/>
                <a:cs typeface="Arial"/>
              </a:rPr>
              <a:t>Chaque</a:t>
            </a:r>
            <a:r>
              <a:rPr dirty="0" sz="24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FFFFFF"/>
                </a:solidFill>
                <a:latin typeface="Arial"/>
                <a:cs typeface="Arial"/>
              </a:rPr>
              <a:t>nouvelle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55" b="1">
                <a:solidFill>
                  <a:srgbClr val="FFFFFF"/>
                </a:solidFill>
                <a:latin typeface="Arial"/>
                <a:cs typeface="Arial"/>
              </a:rPr>
              <a:t>fonctionnalité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dirty="0" sz="2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00" b="1">
                <a:solidFill>
                  <a:srgbClr val="FFFFFF"/>
                </a:solidFill>
                <a:latin typeface="Arial"/>
                <a:cs typeface="Arial"/>
              </a:rPr>
              <a:t>correction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FFFFFF"/>
                </a:solidFill>
                <a:latin typeface="Arial"/>
                <a:cs typeface="Arial"/>
              </a:rPr>
              <a:t>bogue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25" b="1">
                <a:solidFill>
                  <a:srgbClr val="FFFFFF"/>
                </a:solidFill>
                <a:latin typeface="Arial"/>
                <a:cs typeface="Arial"/>
              </a:rPr>
              <a:t>est </a:t>
            </a:r>
            <a:r>
              <a:rPr dirty="0" sz="2400" spc="-6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FFFFFF"/>
                </a:solidFill>
                <a:latin typeface="Arial"/>
                <a:cs typeface="Arial"/>
              </a:rPr>
              <a:t>dé</a:t>
            </a:r>
            <a:r>
              <a:rPr dirty="0" sz="2400" spc="-180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400" spc="-155" b="1">
                <a:solidFill>
                  <a:srgbClr val="FFFFFF"/>
                </a:solidFill>
                <a:latin typeface="Arial"/>
                <a:cs typeface="Arial"/>
              </a:rPr>
              <a:t>elop</a:t>
            </a:r>
            <a:r>
              <a:rPr dirty="0" sz="2400" spc="-195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400" spc="-185" b="1">
                <a:solidFill>
                  <a:srgbClr val="FFFFFF"/>
                </a:solidFill>
                <a:latin typeface="Arial"/>
                <a:cs typeface="Arial"/>
              </a:rPr>
              <a:t>ée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FFFFFF"/>
                </a:solidFill>
                <a:latin typeface="Arial"/>
                <a:cs typeface="Arial"/>
              </a:rPr>
              <a:t>dans</a:t>
            </a:r>
            <a:r>
              <a:rPr dirty="0" sz="2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32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400" spc="-7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00" b="1">
                <a:solidFill>
                  <a:srgbClr val="FFFFFF"/>
                </a:solidFill>
                <a:latin typeface="Arial"/>
                <a:cs typeface="Arial"/>
              </a:rPr>
              <a:t>prop</a:t>
            </a:r>
            <a:r>
              <a:rPr dirty="0" sz="2400" spc="-10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400" spc="-18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2400" spc="-13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400" spc="-175" b="1">
                <a:solidFill>
                  <a:srgbClr val="FFFFFF"/>
                </a:solidFill>
                <a:latin typeface="Arial"/>
                <a:cs typeface="Arial"/>
              </a:rPr>
              <a:t>anche.</a:t>
            </a:r>
            <a:endParaRPr sz="2400">
              <a:latin typeface="Arial"/>
              <a:cs typeface="Arial"/>
            </a:endParaRPr>
          </a:p>
          <a:p>
            <a:pPr marL="12700" marR="610235">
              <a:lnSpc>
                <a:spcPct val="100000"/>
              </a:lnSpc>
              <a:buChar char="-"/>
              <a:tabLst>
                <a:tab pos="189865" algn="l"/>
              </a:tabLst>
            </a:pPr>
            <a:r>
              <a:rPr dirty="0" sz="2400" spc="-315" b="1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dirty="0" sz="2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2400" spc="-13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400" spc="-220" b="1">
                <a:solidFill>
                  <a:srgbClr val="FFFFFF"/>
                </a:solidFill>
                <a:latin typeface="Arial"/>
                <a:cs typeface="Arial"/>
              </a:rPr>
              <a:t>anches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65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2400" spc="-190" b="1">
                <a:solidFill>
                  <a:srgbClr val="FFFFFF"/>
                </a:solidFill>
                <a:latin typeface="Arial"/>
                <a:cs typeface="Arial"/>
              </a:rPr>
              <a:t>onctio</a:t>
            </a:r>
            <a:r>
              <a:rPr dirty="0" sz="2400" spc="-24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400" spc="-150" b="1">
                <a:solidFill>
                  <a:srgbClr val="FFFFFF"/>
                </a:solidFill>
                <a:latin typeface="Arial"/>
                <a:cs typeface="Arial"/>
              </a:rPr>
              <a:t>nalités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4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400" spc="-27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400" spc="-185" b="1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36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400" spc="-175" b="1">
                <a:solidFill>
                  <a:srgbClr val="FFFFFF"/>
                </a:solidFill>
                <a:latin typeface="Arial"/>
                <a:cs typeface="Arial"/>
              </a:rPr>
              <a:t>ré</a:t>
            </a:r>
            <a:r>
              <a:rPr dirty="0" sz="2400" spc="-200" b="1">
                <a:solidFill>
                  <a:srgbClr val="FFFFFF"/>
                </a:solidFill>
                <a:latin typeface="Arial"/>
                <a:cs typeface="Arial"/>
              </a:rPr>
              <a:t>é</a:t>
            </a:r>
            <a:r>
              <a:rPr dirty="0" sz="2400" spc="-250" b="1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70" b="1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dirty="0" sz="2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dirty="0" sz="2400" spc="1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400" spc="-135" b="1">
                <a:solidFill>
                  <a:srgbClr val="FFFFFF"/>
                </a:solidFill>
                <a:latin typeface="Arial"/>
                <a:cs typeface="Arial"/>
              </a:rPr>
              <a:t>tir</a:t>
            </a:r>
            <a:r>
              <a:rPr dirty="0" sz="2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60" b="1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z="2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2400" spc="-13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400" spc="-175" b="1">
                <a:solidFill>
                  <a:srgbClr val="FFFFFF"/>
                </a:solidFill>
                <a:latin typeface="Arial"/>
                <a:cs typeface="Arial"/>
              </a:rPr>
              <a:t>anche  </a:t>
            </a:r>
            <a:r>
              <a:rPr dirty="0" sz="2400" spc="-155" b="1">
                <a:solidFill>
                  <a:srgbClr val="FFFFFF"/>
                </a:solidFill>
                <a:latin typeface="Arial"/>
                <a:cs typeface="Arial"/>
              </a:rPr>
              <a:t>principale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FFFFFF"/>
                </a:solidFill>
                <a:latin typeface="Arial"/>
                <a:cs typeface="Arial"/>
              </a:rPr>
              <a:t>(habituellement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85" b="1">
                <a:solidFill>
                  <a:srgbClr val="FFFFFF"/>
                </a:solidFill>
                <a:latin typeface="Arial"/>
                <a:cs typeface="Arial"/>
              </a:rPr>
              <a:t>"main").</a:t>
            </a:r>
            <a:endParaRPr sz="24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buChar char="-"/>
              <a:tabLst>
                <a:tab pos="189865" algn="l"/>
              </a:tabLst>
            </a:pPr>
            <a:r>
              <a:rPr dirty="0" sz="2400" spc="-315" b="1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dirty="0" sz="2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FFFFFF"/>
                </a:solidFill>
                <a:latin typeface="Arial"/>
                <a:cs typeface="Arial"/>
              </a:rPr>
              <a:t>développeurs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14" b="1">
                <a:solidFill>
                  <a:srgbClr val="FFFFFF"/>
                </a:solidFill>
                <a:latin typeface="Arial"/>
                <a:cs typeface="Arial"/>
              </a:rPr>
              <a:t>travaillent</a:t>
            </a:r>
            <a:r>
              <a:rPr dirty="0" sz="24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35" b="1">
                <a:solidFill>
                  <a:srgbClr val="FFFFFF"/>
                </a:solidFill>
                <a:latin typeface="Arial"/>
                <a:cs typeface="Arial"/>
              </a:rPr>
              <a:t>sur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FFFFFF"/>
                </a:solidFill>
                <a:latin typeface="Arial"/>
                <a:cs typeface="Arial"/>
              </a:rPr>
              <a:t>leurs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10" b="1">
                <a:solidFill>
                  <a:srgbClr val="FFFFFF"/>
                </a:solidFill>
                <a:latin typeface="Arial"/>
                <a:cs typeface="Arial"/>
              </a:rPr>
              <a:t>branches</a:t>
            </a:r>
            <a:r>
              <a:rPr dirty="0" sz="2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FFFFFF"/>
                </a:solidFill>
                <a:latin typeface="Arial"/>
                <a:cs typeface="Arial"/>
              </a:rPr>
              <a:t>fonctionnalités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90" b="1">
                <a:solidFill>
                  <a:srgbClr val="FFFFFF"/>
                </a:solidFill>
                <a:latin typeface="Arial"/>
                <a:cs typeface="Arial"/>
              </a:rPr>
              <a:t>respectives.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89865" algn="l"/>
              </a:tabLst>
            </a:pPr>
            <a:r>
              <a:rPr dirty="0" sz="2400" spc="-200" b="1">
                <a:solidFill>
                  <a:srgbClr val="FFFFFF"/>
                </a:solidFill>
                <a:latin typeface="Arial"/>
                <a:cs typeface="Arial"/>
              </a:rPr>
              <a:t>Une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55" b="1">
                <a:solidFill>
                  <a:srgbClr val="FFFFFF"/>
                </a:solidFill>
                <a:latin typeface="Arial"/>
                <a:cs typeface="Arial"/>
              </a:rPr>
              <a:t>fois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FFFFFF"/>
                </a:solidFill>
                <a:latin typeface="Arial"/>
                <a:cs typeface="Arial"/>
              </a:rPr>
              <a:t>une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55" b="1">
                <a:solidFill>
                  <a:srgbClr val="FFFFFF"/>
                </a:solidFill>
                <a:latin typeface="Arial"/>
                <a:cs typeface="Arial"/>
              </a:rPr>
              <a:t>fonctionnalité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55" b="1">
                <a:solidFill>
                  <a:srgbClr val="FFFFFF"/>
                </a:solidFill>
                <a:latin typeface="Arial"/>
                <a:cs typeface="Arial"/>
              </a:rPr>
              <a:t>terminée,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60" b="1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FFFFFF"/>
                </a:solidFill>
                <a:latin typeface="Arial"/>
                <a:cs typeface="Arial"/>
              </a:rPr>
              <a:t>branche</a:t>
            </a:r>
            <a:r>
              <a:rPr dirty="0" sz="2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25" b="1">
                <a:solidFill>
                  <a:srgbClr val="FFFFFF"/>
                </a:solidFill>
                <a:latin typeface="Arial"/>
                <a:cs typeface="Arial"/>
              </a:rPr>
              <a:t>est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FFFFFF"/>
                </a:solidFill>
                <a:latin typeface="Arial"/>
                <a:cs typeface="Arial"/>
              </a:rPr>
              <a:t>fusionnée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FFFFFF"/>
                </a:solidFill>
                <a:latin typeface="Arial"/>
                <a:cs typeface="Arial"/>
              </a:rPr>
              <a:t>dans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60" b="1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dirty="0" sz="2400" spc="-6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2400" spc="-13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400" spc="-204" b="1">
                <a:solidFill>
                  <a:srgbClr val="FFFFFF"/>
                </a:solidFill>
                <a:latin typeface="Arial"/>
                <a:cs typeface="Arial"/>
              </a:rPr>
              <a:t>anche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FFFFFF"/>
                </a:solidFill>
                <a:latin typeface="Arial"/>
                <a:cs typeface="Arial"/>
              </a:rPr>
              <a:t>principal</a:t>
            </a:r>
            <a:r>
              <a:rPr dirty="0" sz="2400" spc="-17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400" spc="-45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buChar char="-"/>
              <a:tabLst>
                <a:tab pos="189865" algn="l"/>
              </a:tabLst>
            </a:pPr>
            <a:r>
              <a:rPr dirty="0" sz="2400" spc="-315" b="1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dirty="0" sz="2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FFFFFF"/>
                </a:solidFill>
                <a:latin typeface="Arial"/>
                <a:cs typeface="Arial"/>
              </a:rPr>
              <a:t>conflits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FFFFFF"/>
                </a:solidFill>
                <a:latin typeface="Arial"/>
                <a:cs typeface="Arial"/>
              </a:rPr>
              <a:t>potentiels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20" b="1">
                <a:solidFill>
                  <a:srgbClr val="FFFFFF"/>
                </a:solidFill>
                <a:latin typeface="Arial"/>
                <a:cs typeface="Arial"/>
              </a:rPr>
              <a:t>sont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FFFFFF"/>
                </a:solidFill>
                <a:latin typeface="Arial"/>
                <a:cs typeface="Arial"/>
              </a:rPr>
              <a:t>résolus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FFFFFF"/>
                </a:solidFill>
                <a:latin typeface="Arial"/>
                <a:cs typeface="Arial"/>
              </a:rPr>
              <a:t>lors</a:t>
            </a:r>
            <a:r>
              <a:rPr dirty="0" sz="2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5" b="1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FFFFFF"/>
                </a:solidFill>
                <a:latin typeface="Arial"/>
                <a:cs typeface="Arial"/>
              </a:rPr>
              <a:t>fusion.</a:t>
            </a:r>
            <a:endParaRPr sz="2400">
              <a:latin typeface="Arial"/>
              <a:cs typeface="Arial"/>
            </a:endParaRPr>
          </a:p>
          <a:p>
            <a:pPr marL="12700" marR="469265">
              <a:lnSpc>
                <a:spcPct val="100000"/>
              </a:lnSpc>
              <a:buChar char="-"/>
              <a:tabLst>
                <a:tab pos="189865" algn="l"/>
              </a:tabLst>
            </a:pPr>
            <a:r>
              <a:rPr dirty="0" sz="2400" spc="-260" b="1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dirty="0" sz="2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5" b="1">
                <a:solidFill>
                  <a:srgbClr val="FFFFFF"/>
                </a:solidFill>
                <a:latin typeface="Arial"/>
                <a:cs typeface="Arial"/>
              </a:rPr>
              <a:t>workflow</a:t>
            </a:r>
            <a:r>
              <a:rPr dirty="0" sz="2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40" b="1">
                <a:solidFill>
                  <a:srgbClr val="FFFFFF"/>
                </a:solidFill>
                <a:latin typeface="Arial"/>
                <a:cs typeface="Arial"/>
              </a:rPr>
              <a:t>favorise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14" b="1">
                <a:solidFill>
                  <a:srgbClr val="FFFFFF"/>
                </a:solidFill>
                <a:latin typeface="Arial"/>
                <a:cs typeface="Arial"/>
              </a:rPr>
              <a:t>l'isolation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FFFFFF"/>
                </a:solidFill>
                <a:latin typeface="Arial"/>
                <a:cs typeface="Arial"/>
              </a:rPr>
              <a:t>des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FFFFFF"/>
                </a:solidFill>
                <a:latin typeface="Arial"/>
                <a:cs typeface="Arial"/>
              </a:rPr>
              <a:t>modifications,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80" b="1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FFFFFF"/>
                </a:solidFill>
                <a:latin typeface="Arial"/>
                <a:cs typeface="Arial"/>
              </a:rPr>
              <a:t>qui</a:t>
            </a:r>
            <a:r>
              <a:rPr dirty="0" sz="2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FFFFFF"/>
                </a:solidFill>
                <a:latin typeface="Arial"/>
                <a:cs typeface="Arial"/>
              </a:rPr>
              <a:t>réduit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14" b="1">
                <a:solidFill>
                  <a:srgbClr val="FFFFFF"/>
                </a:solidFill>
                <a:latin typeface="Arial"/>
                <a:cs typeface="Arial"/>
              </a:rPr>
              <a:t>le </a:t>
            </a:r>
            <a:r>
              <a:rPr dirty="0" sz="2400" spc="-6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FFFFFF"/>
                </a:solidFill>
                <a:latin typeface="Arial"/>
                <a:cs typeface="Arial"/>
              </a:rPr>
              <a:t>risque</a:t>
            </a:r>
            <a:r>
              <a:rPr dirty="0" sz="2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FFFFFF"/>
                </a:solidFill>
                <a:latin typeface="Arial"/>
                <a:cs typeface="Arial"/>
              </a:rPr>
              <a:t>conflits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14" b="1">
                <a:solidFill>
                  <a:srgbClr val="FFFFFF"/>
                </a:solidFill>
                <a:latin typeface="Arial"/>
                <a:cs typeface="Arial"/>
              </a:rPr>
              <a:t>maj</a:t>
            </a:r>
            <a:r>
              <a:rPr dirty="0" sz="2400" spc="-215" b="1">
                <a:solidFill>
                  <a:srgbClr val="FFFFFF"/>
                </a:solidFill>
                <a:latin typeface="Arial"/>
                <a:cs typeface="Arial"/>
              </a:rPr>
              <a:t>eur</a:t>
            </a:r>
            <a:r>
              <a:rPr dirty="0" sz="2400" spc="-28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400" spc="-45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0103" y="391668"/>
            <a:ext cx="4532630" cy="562610"/>
          </a:xfrm>
          <a:prstGeom prst="rect"/>
          <a:ln w="9144">
            <a:solidFill>
              <a:srgbClr val="000000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marL="727075">
              <a:lnSpc>
                <a:spcPct val="100000"/>
              </a:lnSpc>
              <a:spcBef>
                <a:spcPts val="630"/>
              </a:spcBef>
            </a:pPr>
            <a:r>
              <a:rPr dirty="0" spc="-55"/>
              <a:t>3.</a:t>
            </a:r>
            <a:r>
              <a:rPr dirty="0" spc="-30"/>
              <a:t> </a:t>
            </a:r>
            <a:r>
              <a:rPr dirty="0" spc="-145"/>
              <a:t>Git</a:t>
            </a:r>
            <a:r>
              <a:rPr dirty="0" spc="-30"/>
              <a:t> </a:t>
            </a:r>
            <a:r>
              <a:rPr dirty="0" spc="-470"/>
              <a:t>W</a:t>
            </a:r>
            <a:r>
              <a:rPr dirty="0" spc="-229"/>
              <a:t>o</a:t>
            </a:r>
            <a:r>
              <a:rPr dirty="0" spc="-130"/>
              <a:t>r</a:t>
            </a:r>
            <a:r>
              <a:rPr dirty="0" spc="-105"/>
              <a:t>kfl</a:t>
            </a:r>
            <a:r>
              <a:rPr dirty="0" spc="-210"/>
              <a:t>o</a:t>
            </a:r>
            <a:r>
              <a:rPr dirty="0" spc="30"/>
              <a:t>w</a:t>
            </a:r>
            <a:r>
              <a:rPr dirty="0" spc="-40"/>
              <a:t> </a:t>
            </a:r>
            <a:r>
              <a:rPr dirty="0" spc="-130"/>
              <a:t>Git</a:t>
            </a:r>
            <a:r>
              <a:rPr dirty="0" spc="-90"/>
              <a:t>f</a:t>
            </a:r>
            <a:r>
              <a:rPr dirty="0" spc="-75"/>
              <a:t>l</a:t>
            </a:r>
            <a:r>
              <a:rPr dirty="0" spc="-215"/>
              <a:t>o</a:t>
            </a:r>
            <a:r>
              <a:rPr dirty="0" spc="-75"/>
              <a:t>w:</a:t>
            </a:r>
          </a:p>
        </p:txBody>
      </p:sp>
      <p:sp>
        <p:nvSpPr>
          <p:cNvPr id="3" name="object 3"/>
          <p:cNvSpPr/>
          <p:nvPr/>
        </p:nvSpPr>
        <p:spPr>
          <a:xfrm>
            <a:off x="1548383" y="1110996"/>
            <a:ext cx="9287510" cy="5538470"/>
          </a:xfrm>
          <a:custGeom>
            <a:avLst/>
            <a:gdLst/>
            <a:ahLst/>
            <a:cxnLst/>
            <a:rect l="l" t="t" r="r" b="b"/>
            <a:pathLst>
              <a:path w="9287510" h="5538470">
                <a:moveTo>
                  <a:pt x="0" y="5538216"/>
                </a:moveTo>
                <a:lnTo>
                  <a:pt x="9287256" y="5538216"/>
                </a:lnTo>
                <a:lnTo>
                  <a:pt x="9287256" y="0"/>
                </a:lnTo>
                <a:lnTo>
                  <a:pt x="0" y="0"/>
                </a:lnTo>
                <a:lnTo>
                  <a:pt x="0" y="553821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26870" y="1259840"/>
            <a:ext cx="9025890" cy="5147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81610">
              <a:lnSpc>
                <a:spcPct val="100000"/>
              </a:lnSpc>
              <a:spcBef>
                <a:spcPts val="100"/>
              </a:spcBef>
            </a:pPr>
            <a:r>
              <a:rPr dirty="0" sz="2400" spc="-315" b="1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FFFFFF"/>
                </a:solidFill>
                <a:latin typeface="Arial"/>
                <a:cs typeface="Arial"/>
              </a:rPr>
              <a:t>Git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470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2400" spc="-229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400" spc="-13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400" spc="-105" b="1">
                <a:solidFill>
                  <a:srgbClr val="FFFFFF"/>
                </a:solidFill>
                <a:latin typeface="Arial"/>
                <a:cs typeface="Arial"/>
              </a:rPr>
              <a:t>kfl</a:t>
            </a:r>
            <a:r>
              <a:rPr dirty="0" sz="2400" spc="-21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400" spc="30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2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30" b="1">
                <a:solidFill>
                  <a:srgbClr val="FFFFFF"/>
                </a:solidFill>
                <a:latin typeface="Arial"/>
                <a:cs typeface="Arial"/>
              </a:rPr>
              <a:t>Git</a:t>
            </a:r>
            <a:r>
              <a:rPr dirty="0" sz="2400" spc="-90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2400" spc="-7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400" spc="-21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400" spc="30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2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25" b="1">
                <a:solidFill>
                  <a:srgbClr val="FFFFFF"/>
                </a:solidFill>
                <a:latin typeface="Arial"/>
                <a:cs typeface="Arial"/>
              </a:rPr>
              <a:t>est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2400" spc="-229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400" spc="-13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400" spc="-105" b="1">
                <a:solidFill>
                  <a:srgbClr val="FFFFFF"/>
                </a:solidFill>
                <a:latin typeface="Arial"/>
                <a:cs typeface="Arial"/>
              </a:rPr>
              <a:t>kfl</a:t>
            </a:r>
            <a:r>
              <a:rPr dirty="0" sz="2400" spc="-21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400" spc="30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FFFFFF"/>
                </a:solidFill>
                <a:latin typeface="Arial"/>
                <a:cs typeface="Arial"/>
              </a:rPr>
              <a:t>plus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20" b="1">
                <a:solidFill>
                  <a:srgbClr val="FFFFFF"/>
                </a:solidFill>
                <a:latin typeface="Arial"/>
                <a:cs typeface="Arial"/>
              </a:rPr>
              <a:t>structuré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25" b="1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dirty="0" sz="2400" spc="-355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2400" spc="-130" b="1">
                <a:solidFill>
                  <a:srgbClr val="FFFFFF"/>
                </a:solidFill>
                <a:latin typeface="Arial"/>
                <a:cs typeface="Arial"/>
              </a:rPr>
              <a:t>pl</a:t>
            </a:r>
            <a:r>
              <a:rPr dirty="0" sz="2400" spc="-21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400" spc="-95" b="1">
                <a:solidFill>
                  <a:srgbClr val="FFFFFF"/>
                </a:solidFill>
                <a:latin typeface="Arial"/>
                <a:cs typeface="Arial"/>
              </a:rPr>
              <a:t>xe  </a:t>
            </a:r>
            <a:r>
              <a:rPr dirty="0" sz="2400" spc="-150" b="1">
                <a:solidFill>
                  <a:srgbClr val="FFFFFF"/>
                </a:solidFill>
                <a:latin typeface="Arial"/>
                <a:cs typeface="Arial"/>
              </a:rPr>
              <a:t>adapté</a:t>
            </a:r>
            <a:r>
              <a:rPr dirty="0" sz="2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10" b="1">
                <a:solidFill>
                  <a:srgbClr val="FFFFFF"/>
                </a:solidFill>
                <a:latin typeface="Arial"/>
                <a:cs typeface="Arial"/>
              </a:rPr>
              <a:t>aux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FFFFFF"/>
                </a:solidFill>
                <a:latin typeface="Arial"/>
                <a:cs typeface="Arial"/>
              </a:rPr>
              <a:t>projets</a:t>
            </a:r>
            <a:r>
              <a:rPr dirty="0" sz="2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FFFFFF"/>
                </a:solidFill>
                <a:latin typeface="Arial"/>
                <a:cs typeface="Arial"/>
              </a:rPr>
              <a:t>plus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FFFFFF"/>
                </a:solidFill>
                <a:latin typeface="Arial"/>
                <a:cs typeface="Arial"/>
              </a:rPr>
              <a:t>importants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FFFFFF"/>
                </a:solidFill>
                <a:latin typeface="Arial"/>
                <a:cs typeface="Arial"/>
              </a:rPr>
              <a:t>avec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FFFFFF"/>
                </a:solidFill>
                <a:latin typeface="Arial"/>
                <a:cs typeface="Arial"/>
              </a:rPr>
              <a:t>des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FFFFFF"/>
                </a:solidFill>
                <a:latin typeface="Arial"/>
                <a:cs typeface="Arial"/>
              </a:rPr>
              <a:t>versions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FFFFFF"/>
                </a:solidFill>
                <a:latin typeface="Arial"/>
                <a:cs typeface="Arial"/>
              </a:rPr>
              <a:t>des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FFFFFF"/>
                </a:solidFill>
                <a:latin typeface="Arial"/>
                <a:cs typeface="Arial"/>
              </a:rPr>
              <a:t>cycles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dirty="0" sz="2400" spc="-6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FFFFFF"/>
                </a:solidFill>
                <a:latin typeface="Arial"/>
                <a:cs typeface="Arial"/>
              </a:rPr>
              <a:t>dé</a:t>
            </a:r>
            <a:r>
              <a:rPr dirty="0" sz="2400" spc="-180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400" spc="-155" b="1">
                <a:solidFill>
                  <a:srgbClr val="FFFFFF"/>
                </a:solidFill>
                <a:latin typeface="Arial"/>
                <a:cs typeface="Arial"/>
              </a:rPr>
              <a:t>elop</a:t>
            </a:r>
            <a:r>
              <a:rPr dirty="0" sz="2400" spc="-195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400" spc="-204" b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z="2400" spc="-19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400" spc="-18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40" b="1">
                <a:solidFill>
                  <a:srgbClr val="FFFFFF"/>
                </a:solidFill>
                <a:latin typeface="Arial"/>
                <a:cs typeface="Arial"/>
              </a:rPr>
              <a:t>défini</a:t>
            </a:r>
            <a:r>
              <a:rPr dirty="0" sz="2400" spc="-23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400" spc="-45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algn="just" marL="12700" marR="572135">
              <a:lnSpc>
                <a:spcPct val="100000"/>
              </a:lnSpc>
              <a:buChar char="-"/>
              <a:tabLst>
                <a:tab pos="189865" algn="l"/>
              </a:tabLst>
            </a:pPr>
            <a:r>
              <a:rPr dirty="0" sz="2400" spc="-45" b="1">
                <a:solidFill>
                  <a:srgbClr val="FFFFFF"/>
                </a:solidFill>
                <a:latin typeface="Arial"/>
                <a:cs typeface="Arial"/>
              </a:rPr>
              <a:t>Il </a:t>
            </a:r>
            <a:r>
              <a:rPr dirty="0" sz="2400" spc="-145" b="1">
                <a:solidFill>
                  <a:srgbClr val="FFFFFF"/>
                </a:solidFill>
                <a:latin typeface="Arial"/>
                <a:cs typeface="Arial"/>
              </a:rPr>
              <a:t>divise </a:t>
            </a:r>
            <a:r>
              <a:rPr dirty="0" sz="2400" spc="-114" b="1">
                <a:solidFill>
                  <a:srgbClr val="FFFFFF"/>
                </a:solidFill>
                <a:latin typeface="Arial"/>
                <a:cs typeface="Arial"/>
              </a:rPr>
              <a:t>le </a:t>
            </a:r>
            <a:r>
              <a:rPr dirty="0" sz="2400" spc="-254" b="1">
                <a:solidFill>
                  <a:srgbClr val="FFFFFF"/>
                </a:solidFill>
                <a:latin typeface="Arial"/>
                <a:cs typeface="Arial"/>
              </a:rPr>
              <a:t>processus </a:t>
            </a:r>
            <a:r>
              <a:rPr dirty="0" sz="2400" spc="-190" b="1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dirty="0" sz="2400" spc="-175" b="1">
                <a:solidFill>
                  <a:srgbClr val="FFFFFF"/>
                </a:solidFill>
                <a:latin typeface="Arial"/>
                <a:cs typeface="Arial"/>
              </a:rPr>
              <a:t>développement </a:t>
            </a:r>
            <a:r>
              <a:rPr dirty="0" sz="2400" spc="-190" b="1">
                <a:solidFill>
                  <a:srgbClr val="FFFFFF"/>
                </a:solidFill>
                <a:latin typeface="Arial"/>
                <a:cs typeface="Arial"/>
              </a:rPr>
              <a:t>en </a:t>
            </a:r>
            <a:r>
              <a:rPr dirty="0" sz="2400" spc="-150" b="1">
                <a:solidFill>
                  <a:srgbClr val="FFFFFF"/>
                </a:solidFill>
                <a:latin typeface="Arial"/>
                <a:cs typeface="Arial"/>
              </a:rPr>
              <a:t>différentes </a:t>
            </a:r>
            <a:r>
              <a:rPr dirty="0" sz="2400" spc="-210" b="1">
                <a:solidFill>
                  <a:srgbClr val="FFFFFF"/>
                </a:solidFill>
                <a:latin typeface="Arial"/>
                <a:cs typeface="Arial"/>
              </a:rPr>
              <a:t>branches </a:t>
            </a:r>
            <a:r>
              <a:rPr dirty="0" sz="2400" spc="-180" b="1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2400" spc="-1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95" b="1">
                <a:solidFill>
                  <a:srgbClr val="FFFFFF"/>
                </a:solidFill>
                <a:latin typeface="Arial"/>
                <a:cs typeface="Arial"/>
              </a:rPr>
              <a:t>"main" </a:t>
            </a:r>
            <a:r>
              <a:rPr dirty="0" sz="2400" spc="-145" b="1">
                <a:solidFill>
                  <a:srgbClr val="FFFFFF"/>
                </a:solidFill>
                <a:latin typeface="Arial"/>
                <a:cs typeface="Arial"/>
              </a:rPr>
              <a:t>(ou </a:t>
            </a:r>
            <a:r>
              <a:rPr dirty="0" sz="2400" spc="-130" b="1">
                <a:solidFill>
                  <a:srgbClr val="FFFFFF"/>
                </a:solidFill>
                <a:latin typeface="Arial"/>
                <a:cs typeface="Arial"/>
              </a:rPr>
              <a:t>"master"), </a:t>
            </a:r>
            <a:r>
              <a:rPr dirty="0" sz="2400" spc="-120" b="1">
                <a:solidFill>
                  <a:srgbClr val="FFFFFF"/>
                </a:solidFill>
                <a:latin typeface="Arial"/>
                <a:cs typeface="Arial"/>
              </a:rPr>
              <a:t>"develop", </a:t>
            </a:r>
            <a:r>
              <a:rPr dirty="0" sz="2400" spc="-100" b="1">
                <a:solidFill>
                  <a:srgbClr val="FFFFFF"/>
                </a:solidFill>
                <a:latin typeface="Arial"/>
                <a:cs typeface="Arial"/>
              </a:rPr>
              <a:t>"feature", </a:t>
            </a:r>
            <a:r>
              <a:rPr dirty="0" sz="2400" spc="-120" b="1">
                <a:solidFill>
                  <a:srgbClr val="FFFFFF"/>
                </a:solidFill>
                <a:latin typeface="Arial"/>
                <a:cs typeface="Arial"/>
              </a:rPr>
              <a:t>"release", </a:t>
            </a:r>
            <a:r>
              <a:rPr dirty="0" sz="2400" spc="-185" b="1">
                <a:solidFill>
                  <a:srgbClr val="FFFFFF"/>
                </a:solidFill>
                <a:latin typeface="Arial"/>
                <a:cs typeface="Arial"/>
              </a:rPr>
              <a:t>et </a:t>
            </a:r>
            <a:r>
              <a:rPr dirty="0" sz="2400" spc="-95" b="1">
                <a:solidFill>
                  <a:srgbClr val="FFFFFF"/>
                </a:solidFill>
                <a:latin typeface="Arial"/>
                <a:cs typeface="Arial"/>
              </a:rPr>
              <a:t>"hotfix" </a:t>
            </a:r>
            <a:r>
              <a:rPr dirty="0" sz="24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FFFFFF"/>
                </a:solidFill>
                <a:latin typeface="Arial"/>
                <a:cs typeface="Arial"/>
              </a:rPr>
              <a:t>(pour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80" b="1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dirty="0" sz="2400" spc="-14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400" spc="-13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400" spc="-175" b="1">
                <a:solidFill>
                  <a:srgbClr val="FFFFFF"/>
                </a:solidFill>
                <a:latin typeface="Arial"/>
                <a:cs typeface="Arial"/>
              </a:rPr>
              <a:t>ecti</a:t>
            </a:r>
            <a:r>
              <a:rPr dirty="0" sz="2400" spc="-130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2400" spc="-135" b="1">
                <a:solidFill>
                  <a:srgbClr val="FFFFFF"/>
                </a:solidFill>
                <a:latin typeface="Arial"/>
                <a:cs typeface="Arial"/>
              </a:rPr>
              <a:t>s).</a:t>
            </a:r>
            <a:endParaRPr sz="2400">
              <a:latin typeface="Arial"/>
              <a:cs typeface="Arial"/>
            </a:endParaRPr>
          </a:p>
          <a:p>
            <a:pPr algn="just" marL="189230" indent="-177165">
              <a:lnSpc>
                <a:spcPct val="100000"/>
              </a:lnSpc>
              <a:buChar char="-"/>
              <a:tabLst>
                <a:tab pos="189865" algn="l"/>
              </a:tabLst>
            </a:pPr>
            <a:r>
              <a:rPr dirty="0" sz="2400" spc="-315" b="1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dirty="0" sz="2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FFFFFF"/>
                </a:solidFill>
                <a:latin typeface="Arial"/>
                <a:cs typeface="Arial"/>
              </a:rPr>
              <a:t>fonctionnalités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20" b="1">
                <a:solidFill>
                  <a:srgbClr val="FFFFFF"/>
                </a:solidFill>
                <a:latin typeface="Arial"/>
                <a:cs typeface="Arial"/>
              </a:rPr>
              <a:t>sont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FFFFFF"/>
                </a:solidFill>
                <a:latin typeface="Arial"/>
                <a:cs typeface="Arial"/>
              </a:rPr>
              <a:t>développées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FFFFFF"/>
                </a:solidFill>
                <a:latin typeface="Arial"/>
                <a:cs typeface="Arial"/>
              </a:rPr>
              <a:t>dans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35" b="1">
                <a:solidFill>
                  <a:srgbClr val="FFFFFF"/>
                </a:solidFill>
                <a:latin typeface="Arial"/>
                <a:cs typeface="Arial"/>
              </a:rPr>
              <a:t>des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10" b="1">
                <a:solidFill>
                  <a:srgbClr val="FFFFFF"/>
                </a:solidFill>
                <a:latin typeface="Arial"/>
                <a:cs typeface="Arial"/>
              </a:rPr>
              <a:t>branches</a:t>
            </a:r>
            <a:r>
              <a:rPr dirty="0" sz="2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60" b="1">
                <a:solidFill>
                  <a:srgbClr val="FFFFFF"/>
                </a:solidFill>
                <a:latin typeface="Arial"/>
                <a:cs typeface="Arial"/>
              </a:rPr>
              <a:t>fonctionnalités.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89865" algn="l"/>
              </a:tabLst>
            </a:pPr>
            <a:r>
              <a:rPr dirty="0" sz="2400" spc="-210" b="1">
                <a:solidFill>
                  <a:srgbClr val="FFFFFF"/>
                </a:solidFill>
                <a:latin typeface="Arial"/>
                <a:cs typeface="Arial"/>
              </a:rPr>
              <a:t>Lorsqu'une</a:t>
            </a:r>
            <a:r>
              <a:rPr dirty="0" sz="2400" spc="-20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55" b="1">
                <a:solidFill>
                  <a:srgbClr val="FFFFFF"/>
                </a:solidFill>
                <a:latin typeface="Arial"/>
                <a:cs typeface="Arial"/>
              </a:rPr>
              <a:t>fonctionnalité </a:t>
            </a:r>
            <a:r>
              <a:rPr dirty="0" sz="2400" spc="-225" b="1">
                <a:solidFill>
                  <a:srgbClr val="FFFFFF"/>
                </a:solidFill>
                <a:latin typeface="Arial"/>
                <a:cs typeface="Arial"/>
              </a:rPr>
              <a:t>est</a:t>
            </a:r>
            <a:r>
              <a:rPr dirty="0" sz="2400" spc="-2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FFFFFF"/>
                </a:solidFill>
                <a:latin typeface="Arial"/>
                <a:cs typeface="Arial"/>
              </a:rPr>
              <a:t>prête, </a:t>
            </a:r>
            <a:r>
              <a:rPr dirty="0" sz="2400" spc="-114" b="1">
                <a:solidFill>
                  <a:srgbClr val="FFFFFF"/>
                </a:solidFill>
                <a:latin typeface="Arial"/>
                <a:cs typeface="Arial"/>
              </a:rPr>
              <a:t>elle </a:t>
            </a:r>
            <a:r>
              <a:rPr dirty="0" sz="2400" spc="-225" b="1">
                <a:solidFill>
                  <a:srgbClr val="FFFFFF"/>
                </a:solidFill>
                <a:latin typeface="Arial"/>
                <a:cs typeface="Arial"/>
              </a:rPr>
              <a:t>est</a:t>
            </a:r>
            <a:r>
              <a:rPr dirty="0" sz="2400" spc="-2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FFFFFF"/>
                </a:solidFill>
                <a:latin typeface="Arial"/>
                <a:cs typeface="Arial"/>
              </a:rPr>
              <a:t>fusionnée </a:t>
            </a:r>
            <a:r>
              <a:rPr dirty="0" sz="2400" spc="-195" b="1">
                <a:solidFill>
                  <a:srgbClr val="FFFFFF"/>
                </a:solidFill>
                <a:latin typeface="Arial"/>
                <a:cs typeface="Arial"/>
              </a:rPr>
              <a:t>dans </a:t>
            </a:r>
            <a:r>
              <a:rPr dirty="0" sz="2400" spc="-60" b="1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dirty="0" sz="2400" spc="-195" b="1">
                <a:solidFill>
                  <a:srgbClr val="FFFFFF"/>
                </a:solidFill>
                <a:latin typeface="Arial"/>
                <a:cs typeface="Arial"/>
              </a:rPr>
              <a:t>branche </a:t>
            </a:r>
            <a:r>
              <a:rPr dirty="0" sz="2400" spc="-6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20" b="1">
                <a:solidFill>
                  <a:srgbClr val="FFFFFF"/>
                </a:solidFill>
                <a:latin typeface="Arial"/>
                <a:cs typeface="Arial"/>
              </a:rPr>
              <a:t>"develop".</a:t>
            </a:r>
            <a:endParaRPr sz="24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buChar char="-"/>
              <a:tabLst>
                <a:tab pos="189865" algn="l"/>
              </a:tabLst>
            </a:pPr>
            <a:r>
              <a:rPr dirty="0" sz="2400" spc="-315" b="1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dirty="0" sz="2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FFFFFF"/>
                </a:solidFill>
                <a:latin typeface="Arial"/>
                <a:cs typeface="Arial"/>
              </a:rPr>
              <a:t>versions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20" b="1">
                <a:solidFill>
                  <a:srgbClr val="FFFFFF"/>
                </a:solidFill>
                <a:latin typeface="Arial"/>
                <a:cs typeface="Arial"/>
              </a:rPr>
              <a:t>sont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FFFFFF"/>
                </a:solidFill>
                <a:latin typeface="Arial"/>
                <a:cs typeface="Arial"/>
              </a:rPr>
              <a:t>préparées</a:t>
            </a:r>
            <a:r>
              <a:rPr dirty="0" sz="24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FFFFFF"/>
                </a:solidFill>
                <a:latin typeface="Arial"/>
                <a:cs typeface="Arial"/>
              </a:rPr>
              <a:t>dans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FFFFFF"/>
                </a:solidFill>
                <a:latin typeface="Arial"/>
                <a:cs typeface="Arial"/>
              </a:rPr>
              <a:t>des</a:t>
            </a:r>
            <a:r>
              <a:rPr dirty="0" sz="2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10" b="1">
                <a:solidFill>
                  <a:srgbClr val="FFFFFF"/>
                </a:solidFill>
                <a:latin typeface="Arial"/>
                <a:cs typeface="Arial"/>
              </a:rPr>
              <a:t>branches</a:t>
            </a:r>
            <a:r>
              <a:rPr dirty="0" sz="2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FFFFFF"/>
                </a:solidFill>
                <a:latin typeface="Arial"/>
                <a:cs typeface="Arial"/>
              </a:rPr>
              <a:t>"release"</a:t>
            </a:r>
            <a:r>
              <a:rPr dirty="0" sz="24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FFFFFF"/>
                </a:solidFill>
                <a:latin typeface="Arial"/>
                <a:cs typeface="Arial"/>
              </a:rPr>
              <a:t>une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155" b="1">
                <a:solidFill>
                  <a:srgbClr val="FFFFFF"/>
                </a:solidFill>
                <a:latin typeface="Arial"/>
                <a:cs typeface="Arial"/>
              </a:rPr>
              <a:t>fois</a:t>
            </a:r>
            <a:r>
              <a:rPr dirty="0" sz="2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FFFFFF"/>
                </a:solidFill>
                <a:latin typeface="Arial"/>
                <a:cs typeface="Arial"/>
              </a:rPr>
              <a:t>prêtes,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55" b="1">
                <a:solidFill>
                  <a:srgbClr val="FFFFFF"/>
                </a:solidFill>
                <a:latin typeface="Arial"/>
                <a:cs typeface="Arial"/>
              </a:rPr>
              <a:t>elles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25" b="1">
                <a:solidFill>
                  <a:srgbClr val="FFFFFF"/>
                </a:solidFill>
                <a:latin typeface="Arial"/>
                <a:cs typeface="Arial"/>
              </a:rPr>
              <a:t>sont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FFFFFF"/>
                </a:solidFill>
                <a:latin typeface="Arial"/>
                <a:cs typeface="Arial"/>
              </a:rPr>
              <a:t>fusionnées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FFFFFF"/>
                </a:solidFill>
                <a:latin typeface="Arial"/>
                <a:cs typeface="Arial"/>
              </a:rPr>
              <a:t>dans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95" b="1">
                <a:solidFill>
                  <a:srgbClr val="FFFFFF"/>
                </a:solidFill>
                <a:latin typeface="Arial"/>
                <a:cs typeface="Arial"/>
              </a:rPr>
              <a:t>"main"</a:t>
            </a:r>
            <a:r>
              <a:rPr dirty="0" sz="2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20" b="1">
                <a:solidFill>
                  <a:srgbClr val="FFFFFF"/>
                </a:solidFill>
                <a:latin typeface="Arial"/>
                <a:cs typeface="Arial"/>
              </a:rPr>
              <a:t>"develop".</a:t>
            </a:r>
            <a:endParaRPr sz="2400">
              <a:latin typeface="Arial"/>
              <a:cs typeface="Arial"/>
            </a:endParaRPr>
          </a:p>
          <a:p>
            <a:pPr marL="12700" marR="194945">
              <a:lnSpc>
                <a:spcPct val="100000"/>
              </a:lnSpc>
              <a:buChar char="-"/>
              <a:tabLst>
                <a:tab pos="189865" algn="l"/>
              </a:tabLst>
            </a:pPr>
            <a:r>
              <a:rPr dirty="0" sz="2400" spc="-315" b="1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dirty="0" sz="2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FFFFFF"/>
                </a:solidFill>
                <a:latin typeface="Arial"/>
                <a:cs typeface="Arial"/>
              </a:rPr>
              <a:t>correctifs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FFFFFF"/>
                </a:solidFill>
                <a:latin typeface="Arial"/>
                <a:cs typeface="Arial"/>
              </a:rPr>
              <a:t>d'urgence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25" b="1">
                <a:solidFill>
                  <a:srgbClr val="FFFFFF"/>
                </a:solidFill>
                <a:latin typeface="Arial"/>
                <a:cs typeface="Arial"/>
              </a:rPr>
              <a:t>sont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FFFFFF"/>
                </a:solidFill>
                <a:latin typeface="Arial"/>
                <a:cs typeface="Arial"/>
              </a:rPr>
              <a:t>effectués</a:t>
            </a:r>
            <a:r>
              <a:rPr dirty="0" sz="2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FFFFFF"/>
                </a:solidFill>
                <a:latin typeface="Arial"/>
                <a:cs typeface="Arial"/>
              </a:rPr>
              <a:t>dans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FFFFFF"/>
                </a:solidFill>
                <a:latin typeface="Arial"/>
                <a:cs typeface="Arial"/>
              </a:rPr>
              <a:t>des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10" b="1">
                <a:solidFill>
                  <a:srgbClr val="FFFFFF"/>
                </a:solidFill>
                <a:latin typeface="Arial"/>
                <a:cs typeface="Arial"/>
              </a:rPr>
              <a:t>branches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95" b="1">
                <a:solidFill>
                  <a:srgbClr val="FFFFFF"/>
                </a:solidFill>
                <a:latin typeface="Arial"/>
                <a:cs typeface="Arial"/>
              </a:rPr>
              <a:t>"hotfix"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FFFFFF"/>
                </a:solidFill>
                <a:latin typeface="Arial"/>
                <a:cs typeface="Arial"/>
              </a:rPr>
              <a:t>et </a:t>
            </a:r>
            <a:r>
              <a:rPr dirty="0" sz="2400" spc="-6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FFFFFF"/>
                </a:solidFill>
                <a:latin typeface="Arial"/>
                <a:cs typeface="Arial"/>
              </a:rPr>
              <a:t>fusio</a:t>
            </a:r>
            <a:r>
              <a:rPr dirty="0" sz="2400" spc="-21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400" spc="-229" b="1">
                <a:solidFill>
                  <a:srgbClr val="FFFFFF"/>
                </a:solidFill>
                <a:latin typeface="Arial"/>
                <a:cs typeface="Arial"/>
              </a:rPr>
              <a:t>nés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FFFFFF"/>
                </a:solidFill>
                <a:latin typeface="Arial"/>
                <a:cs typeface="Arial"/>
              </a:rPr>
              <a:t>dans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0" b="1">
                <a:solidFill>
                  <a:srgbClr val="FFFFFF"/>
                </a:solidFill>
                <a:latin typeface="Arial"/>
                <a:cs typeface="Arial"/>
              </a:rPr>
              <a:t>"main</a:t>
            </a:r>
            <a:r>
              <a:rPr dirty="0" sz="2400" spc="-80" b="1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dirty="0" sz="2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30" b="1">
                <a:solidFill>
                  <a:srgbClr val="FFFFFF"/>
                </a:solidFill>
                <a:latin typeface="Arial"/>
                <a:cs typeface="Arial"/>
              </a:rPr>
              <a:t>"d</a:t>
            </a:r>
            <a:r>
              <a:rPr dirty="0" sz="2400" spc="-18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400" spc="-95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400" spc="-110" b="1">
                <a:solidFill>
                  <a:srgbClr val="FFFFFF"/>
                </a:solidFill>
                <a:latin typeface="Arial"/>
                <a:cs typeface="Arial"/>
              </a:rPr>
              <a:t>elop".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3061" y="2236470"/>
            <a:ext cx="5747385" cy="2952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-3175">
              <a:lnSpc>
                <a:spcPct val="100000"/>
              </a:lnSpc>
              <a:spcBef>
                <a:spcPts val="105"/>
              </a:spcBef>
            </a:pPr>
            <a:r>
              <a:rPr dirty="0" sz="3200" spc="-420" b="1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dirty="0" sz="32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95" b="1">
                <a:solidFill>
                  <a:srgbClr val="FFFFFF"/>
                </a:solidFill>
                <a:latin typeface="Arial"/>
                <a:cs typeface="Arial"/>
              </a:rPr>
              <a:t>Git</a:t>
            </a:r>
            <a:r>
              <a:rPr dirty="0" sz="32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620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3200" spc="-30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200" spc="-15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200" spc="-140" b="1">
                <a:solidFill>
                  <a:srgbClr val="FFFFFF"/>
                </a:solidFill>
                <a:latin typeface="Arial"/>
                <a:cs typeface="Arial"/>
              </a:rPr>
              <a:t>kfl</a:t>
            </a:r>
            <a:r>
              <a:rPr dirty="0" sz="3200" spc="-27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200" spc="45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32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20" b="1">
                <a:solidFill>
                  <a:srgbClr val="FFFFFF"/>
                </a:solidFill>
                <a:latin typeface="Arial"/>
                <a:cs typeface="Arial"/>
              </a:rPr>
              <a:t>Gi</a:t>
            </a:r>
            <a:r>
              <a:rPr dirty="0" sz="3200" spc="-15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200" spc="-95" b="1">
                <a:solidFill>
                  <a:srgbClr val="FFFFFF"/>
                </a:solidFill>
                <a:latin typeface="Arial"/>
                <a:cs typeface="Arial"/>
              </a:rPr>
              <a:t>fl</a:t>
            </a:r>
            <a:r>
              <a:rPr dirty="0" sz="3200" spc="-25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200" spc="45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32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1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200" spc="-20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3200" spc="-145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3200" spc="-10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200" spc="-24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2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00" b="1">
                <a:solidFill>
                  <a:srgbClr val="FFFFFF"/>
                </a:solidFill>
                <a:latin typeface="Arial"/>
                <a:cs typeface="Arial"/>
              </a:rPr>
              <a:t>une  </a:t>
            </a:r>
            <a:r>
              <a:rPr dirty="0" sz="3200" spc="-305" b="1">
                <a:solidFill>
                  <a:srgbClr val="FFFFFF"/>
                </a:solidFill>
                <a:latin typeface="Arial"/>
                <a:cs typeface="Arial"/>
              </a:rPr>
              <a:t>structu</a:t>
            </a:r>
            <a:r>
              <a:rPr dirty="0" sz="3200" spc="-18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200" spc="-24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2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90" b="1">
                <a:solidFill>
                  <a:srgbClr val="FFFFFF"/>
                </a:solidFill>
                <a:latin typeface="Arial"/>
                <a:cs typeface="Arial"/>
              </a:rPr>
              <a:t>clai</a:t>
            </a:r>
            <a:r>
              <a:rPr dirty="0" sz="3200" spc="-12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200" spc="-24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2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54" b="1">
                <a:solidFill>
                  <a:srgbClr val="FFFFFF"/>
                </a:solidFill>
                <a:latin typeface="Arial"/>
                <a:cs typeface="Arial"/>
              </a:rPr>
              <a:t>pour</a:t>
            </a:r>
            <a:r>
              <a:rPr dirty="0" sz="32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30" b="1">
                <a:solidFill>
                  <a:srgbClr val="FFFFFF"/>
                </a:solidFill>
                <a:latin typeface="Arial"/>
                <a:cs typeface="Arial"/>
              </a:rPr>
              <a:t>le  </a:t>
            </a:r>
            <a:r>
              <a:rPr dirty="0" sz="3200" spc="-195" b="1">
                <a:solidFill>
                  <a:srgbClr val="FFFFFF"/>
                </a:solidFill>
                <a:latin typeface="Arial"/>
                <a:cs typeface="Arial"/>
              </a:rPr>
              <a:t>dé</a:t>
            </a:r>
            <a:r>
              <a:rPr dirty="0" sz="3200" spc="-225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3200" spc="-245" b="1">
                <a:solidFill>
                  <a:srgbClr val="FFFFFF"/>
                </a:solidFill>
                <a:latin typeface="Arial"/>
                <a:cs typeface="Arial"/>
              </a:rPr>
              <a:t>eloppemen</a:t>
            </a:r>
            <a:r>
              <a:rPr dirty="0" sz="3200" spc="-15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200" spc="-60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32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40" b="1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dirty="0" sz="32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5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200" spc="-325" b="1">
                <a:solidFill>
                  <a:srgbClr val="FFFFFF"/>
                </a:solidFill>
                <a:latin typeface="Arial"/>
                <a:cs typeface="Arial"/>
              </a:rPr>
              <a:t>ests</a:t>
            </a:r>
            <a:r>
              <a:rPr dirty="0" sz="32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40" b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z="32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60" b="1">
                <a:solidFill>
                  <a:srgbClr val="FFFFFF"/>
                </a:solidFill>
                <a:latin typeface="Arial"/>
                <a:cs typeface="Arial"/>
              </a:rPr>
              <a:t>la  </a:t>
            </a:r>
            <a:r>
              <a:rPr dirty="0" sz="3200" spc="-190" b="1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dirty="0" sz="3200" spc="-8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200" spc="-260" b="1">
                <a:solidFill>
                  <a:srgbClr val="FFFFFF"/>
                </a:solidFill>
                <a:latin typeface="Arial"/>
                <a:cs typeface="Arial"/>
              </a:rPr>
              <a:t>ntenance</a:t>
            </a:r>
            <a:r>
              <a:rPr dirty="0" sz="32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5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3200" spc="-330" b="1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z="32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14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3200" spc="-265" b="1">
                <a:solidFill>
                  <a:srgbClr val="FFFFFF"/>
                </a:solidFill>
                <a:latin typeface="Arial"/>
                <a:cs typeface="Arial"/>
              </a:rPr>
              <a:t>ersion</a:t>
            </a:r>
            <a:r>
              <a:rPr dirty="0" sz="3200" spc="-38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3200" spc="-60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32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90" b="1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dirty="0" sz="3200" spc="-8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200" spc="-41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32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60" b="1">
                <a:solidFill>
                  <a:srgbClr val="FFFFFF"/>
                </a:solidFill>
                <a:latin typeface="Arial"/>
                <a:cs typeface="Arial"/>
              </a:rPr>
              <a:t>il  </a:t>
            </a:r>
            <a:r>
              <a:rPr dirty="0" sz="3200" spc="-250" b="1">
                <a:solidFill>
                  <a:srgbClr val="FFFFFF"/>
                </a:solidFill>
                <a:latin typeface="Arial"/>
                <a:cs typeface="Arial"/>
              </a:rPr>
              <a:t>peut</a:t>
            </a:r>
            <a:r>
              <a:rPr dirty="0" sz="32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54" b="1">
                <a:solidFill>
                  <a:srgbClr val="FFFFFF"/>
                </a:solidFill>
                <a:latin typeface="Arial"/>
                <a:cs typeface="Arial"/>
              </a:rPr>
              <a:t>êt</a:t>
            </a:r>
            <a:r>
              <a:rPr dirty="0" sz="3200" spc="-16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200" spc="-24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2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70" b="1">
                <a:solidFill>
                  <a:srgbClr val="FFFFFF"/>
                </a:solidFill>
                <a:latin typeface="Arial"/>
                <a:cs typeface="Arial"/>
              </a:rPr>
              <a:t>compl</a:t>
            </a:r>
            <a:r>
              <a:rPr dirty="0" sz="3200" spc="-32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200" spc="-165" b="1">
                <a:solidFill>
                  <a:srgbClr val="FFFFFF"/>
                </a:solidFill>
                <a:latin typeface="Arial"/>
                <a:cs typeface="Arial"/>
              </a:rPr>
              <a:t>xe</a:t>
            </a:r>
            <a:r>
              <a:rPr dirty="0" sz="32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90" b="1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dirty="0" sz="32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85" b="1">
                <a:solidFill>
                  <a:srgbClr val="FFFFFF"/>
                </a:solidFill>
                <a:latin typeface="Arial"/>
                <a:cs typeface="Arial"/>
              </a:rPr>
              <a:t>gé</a:t>
            </a:r>
            <a:r>
              <a:rPr dirty="0" sz="3200" spc="-13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200" spc="-245" b="1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dirty="0" sz="32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10" b="1">
                <a:solidFill>
                  <a:srgbClr val="FFFFFF"/>
                </a:solidFill>
                <a:latin typeface="Arial"/>
                <a:cs typeface="Arial"/>
              </a:rPr>
              <a:t>pour  </a:t>
            </a:r>
            <a:r>
              <a:rPr dirty="0" sz="3200" spc="-240" b="1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dirty="0" sz="32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29" b="1">
                <a:solidFill>
                  <a:srgbClr val="FFFFFF"/>
                </a:solidFill>
                <a:latin typeface="Arial"/>
                <a:cs typeface="Arial"/>
              </a:rPr>
              <a:t>proje</a:t>
            </a:r>
            <a:r>
              <a:rPr dirty="0" sz="3200" spc="-17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200" spc="-41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32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45" b="1">
                <a:solidFill>
                  <a:srgbClr val="FFFFFF"/>
                </a:solidFill>
                <a:latin typeface="Arial"/>
                <a:cs typeface="Arial"/>
              </a:rPr>
              <a:t>plus</a:t>
            </a:r>
            <a:r>
              <a:rPr dirty="0" sz="32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85" b="1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dirty="0" sz="3200" spc="-17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200" spc="-13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200" spc="-17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200" spc="-48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3200" spc="-60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566" y="2010282"/>
            <a:ext cx="6565900" cy="3439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95"/>
              </a:spcBef>
            </a:pPr>
            <a:r>
              <a:rPr dirty="0" sz="2800" spc="-380" b="1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28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1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800" spc="-270" b="1">
                <a:solidFill>
                  <a:srgbClr val="FFFFFF"/>
                </a:solidFill>
                <a:latin typeface="Arial"/>
                <a:cs typeface="Arial"/>
              </a:rPr>
              <a:t>ésum</a:t>
            </a:r>
            <a:r>
              <a:rPr dirty="0" sz="2800" spc="-225" b="1">
                <a:solidFill>
                  <a:srgbClr val="FFFFFF"/>
                </a:solidFill>
                <a:latin typeface="Arial"/>
                <a:cs typeface="Arial"/>
              </a:rPr>
              <a:t>é</a:t>
            </a:r>
            <a:r>
              <a:rPr dirty="0" sz="2800" spc="-55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28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35" b="1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dirty="0" sz="28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70" b="1">
                <a:solidFill>
                  <a:srgbClr val="FFFFFF"/>
                </a:solidFill>
                <a:latin typeface="Arial"/>
                <a:cs typeface="Arial"/>
              </a:rPr>
              <a:t>cho</a:t>
            </a:r>
            <a:r>
              <a:rPr dirty="0" sz="2800" spc="-12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 spc="-75" b="1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28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70" b="1">
                <a:solidFill>
                  <a:srgbClr val="FFFFFF"/>
                </a:solidFill>
                <a:latin typeface="Arial"/>
                <a:cs typeface="Arial"/>
              </a:rPr>
              <a:t>d'un</a:t>
            </a:r>
            <a:r>
              <a:rPr dirty="0" sz="2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5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2800" spc="-27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800" spc="-15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800" spc="-125" b="1">
                <a:solidFill>
                  <a:srgbClr val="FFFFFF"/>
                </a:solidFill>
                <a:latin typeface="Arial"/>
                <a:cs typeface="Arial"/>
              </a:rPr>
              <a:t>kf</a:t>
            </a:r>
            <a:r>
              <a:rPr dirty="0" sz="2800" spc="-7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800" spc="-29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800" spc="35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28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45" b="1">
                <a:solidFill>
                  <a:srgbClr val="FFFFFF"/>
                </a:solidFill>
                <a:latin typeface="Arial"/>
                <a:cs typeface="Arial"/>
              </a:rPr>
              <a:t>Git  </a:t>
            </a:r>
            <a:r>
              <a:rPr dirty="0" sz="2800" spc="-225" b="1">
                <a:solidFill>
                  <a:srgbClr val="FFFFFF"/>
                </a:solidFill>
                <a:latin typeface="Arial"/>
                <a:cs typeface="Arial"/>
              </a:rPr>
              <a:t>dé</a:t>
            </a:r>
            <a:r>
              <a:rPr dirty="0" sz="2800" spc="-229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800" spc="-225" b="1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dirty="0" sz="28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25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8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4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800" spc="-8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8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30" b="1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dirty="0" sz="2800" spc="-8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 spc="-5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800" spc="-5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800" spc="-22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8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15" b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z="28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25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8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4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800" spc="-8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8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6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800" spc="-9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800" spc="-229" b="1">
                <a:solidFill>
                  <a:srgbClr val="FFFFFF"/>
                </a:solidFill>
                <a:latin typeface="Arial"/>
                <a:cs typeface="Arial"/>
              </a:rPr>
              <a:t>tu</a:t>
            </a:r>
            <a:r>
              <a:rPr dirty="0" sz="2800" spc="-12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800" spc="-22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8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25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8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25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800" spc="-229" b="1">
                <a:solidFill>
                  <a:srgbClr val="FFFFFF"/>
                </a:solidFill>
                <a:latin typeface="Arial"/>
                <a:cs typeface="Arial"/>
              </a:rPr>
              <a:t>ot</a:t>
            </a:r>
            <a:r>
              <a:rPr dirty="0" sz="2800" spc="-12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800" spc="-150" b="1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dirty="0" sz="2800" spc="-204" b="1">
                <a:solidFill>
                  <a:srgbClr val="FFFFFF"/>
                </a:solidFill>
                <a:latin typeface="Arial"/>
                <a:cs typeface="Arial"/>
              </a:rPr>
              <a:t>pro</a:t>
            </a:r>
            <a:r>
              <a:rPr dirty="0" sz="2800" spc="-105" b="1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dirty="0" sz="2800" spc="-160" b="1">
                <a:solidFill>
                  <a:srgbClr val="FFFFFF"/>
                </a:solidFill>
                <a:latin typeface="Arial"/>
                <a:cs typeface="Arial"/>
              </a:rPr>
              <a:t>et,</a:t>
            </a:r>
            <a:r>
              <a:rPr dirty="0" sz="28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55" b="1">
                <a:solidFill>
                  <a:srgbClr val="FFFFFF"/>
                </a:solidFill>
                <a:latin typeface="Arial"/>
                <a:cs typeface="Arial"/>
              </a:rPr>
              <a:t>ainsi</a:t>
            </a:r>
            <a:r>
              <a:rPr dirty="0" sz="28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25" b="1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z="28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25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70" b="1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z="28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80" b="1">
                <a:solidFill>
                  <a:srgbClr val="FFFFFF"/>
                </a:solidFill>
                <a:latin typeface="Arial"/>
                <a:cs typeface="Arial"/>
              </a:rPr>
              <a:t>préf</a:t>
            </a:r>
            <a:r>
              <a:rPr dirty="0" sz="2800" spc="-210" b="1">
                <a:solidFill>
                  <a:srgbClr val="FFFFFF"/>
                </a:solidFill>
                <a:latin typeface="Arial"/>
                <a:cs typeface="Arial"/>
              </a:rPr>
              <a:t>é</a:t>
            </a:r>
            <a:r>
              <a:rPr dirty="0" sz="2800" spc="-16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800" spc="-275" b="1">
                <a:solidFill>
                  <a:srgbClr val="FFFFFF"/>
                </a:solidFill>
                <a:latin typeface="Arial"/>
                <a:cs typeface="Arial"/>
              </a:rPr>
              <a:t>ence</a:t>
            </a:r>
            <a:r>
              <a:rPr dirty="0" sz="28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25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8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30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800" spc="-229" b="1">
                <a:solidFill>
                  <a:srgbClr val="FFFFFF"/>
                </a:solidFill>
                <a:latin typeface="Arial"/>
                <a:cs typeface="Arial"/>
              </a:rPr>
              <a:t>ot</a:t>
            </a:r>
            <a:r>
              <a:rPr dirty="0" sz="2800" spc="-12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800" spc="-145" b="1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dirty="0" sz="2800" spc="-215" b="1">
                <a:solidFill>
                  <a:srgbClr val="FFFFFF"/>
                </a:solidFill>
                <a:latin typeface="Arial"/>
                <a:cs typeface="Arial"/>
              </a:rPr>
              <a:t>équ</a:t>
            </a:r>
            <a:r>
              <a:rPr dirty="0" sz="2800" spc="-9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 spc="-170" b="1">
                <a:solidFill>
                  <a:srgbClr val="FFFFFF"/>
                </a:solidFill>
                <a:latin typeface="Arial"/>
                <a:cs typeface="Arial"/>
              </a:rPr>
              <a:t>pe.</a:t>
            </a:r>
            <a:r>
              <a:rPr dirty="0" sz="28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29" b="1">
                <a:solidFill>
                  <a:srgbClr val="FFFFFF"/>
                </a:solidFill>
                <a:latin typeface="Arial"/>
                <a:cs typeface="Arial"/>
              </a:rPr>
              <a:t>Chaque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5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2800" spc="-27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800" spc="-15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800" spc="-125" b="1">
                <a:solidFill>
                  <a:srgbClr val="FFFFFF"/>
                </a:solidFill>
                <a:latin typeface="Arial"/>
                <a:cs typeface="Arial"/>
              </a:rPr>
              <a:t>kf</a:t>
            </a:r>
            <a:r>
              <a:rPr dirty="0" sz="2800" spc="-7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800" spc="-29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800" spc="35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28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8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320" b="1">
                <a:solidFill>
                  <a:srgbClr val="FFFFFF"/>
                </a:solidFill>
                <a:latin typeface="Arial"/>
                <a:cs typeface="Arial"/>
              </a:rPr>
              <a:t>ses</a:t>
            </a:r>
            <a:r>
              <a:rPr dirty="0" sz="2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8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800" spc="-100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800" spc="-145" b="1">
                <a:solidFill>
                  <a:srgbClr val="FFFFFF"/>
                </a:solidFill>
                <a:latin typeface="Arial"/>
                <a:cs typeface="Arial"/>
              </a:rPr>
              <a:t>ant</a:t>
            </a:r>
            <a:r>
              <a:rPr dirty="0" sz="2800" spc="-10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800" spc="-220" b="1">
                <a:solidFill>
                  <a:srgbClr val="FFFFFF"/>
                </a:solidFill>
                <a:latin typeface="Arial"/>
                <a:cs typeface="Arial"/>
              </a:rPr>
              <a:t>ges  </a:t>
            </a:r>
            <a:r>
              <a:rPr dirty="0" sz="2800" spc="-215" b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z="28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20" b="1">
                <a:solidFill>
                  <a:srgbClr val="FFFFFF"/>
                </a:solidFill>
                <a:latin typeface="Arial"/>
                <a:cs typeface="Arial"/>
              </a:rPr>
              <a:t>inc</a:t>
            </a:r>
            <a:r>
              <a:rPr dirty="0" sz="2800" spc="-27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800" spc="-180" b="1">
                <a:solidFill>
                  <a:srgbClr val="FFFFFF"/>
                </a:solidFill>
                <a:latin typeface="Arial"/>
                <a:cs typeface="Arial"/>
              </a:rPr>
              <a:t>nv</a:t>
            </a:r>
            <a:r>
              <a:rPr dirty="0" sz="2800" spc="-165" b="1">
                <a:solidFill>
                  <a:srgbClr val="FFFFFF"/>
                </a:solidFill>
                <a:latin typeface="Arial"/>
                <a:cs typeface="Arial"/>
              </a:rPr>
              <a:t>é</a:t>
            </a:r>
            <a:r>
              <a:rPr dirty="0" sz="2800" spc="-155" b="1">
                <a:solidFill>
                  <a:srgbClr val="FFFFFF"/>
                </a:solidFill>
                <a:latin typeface="Arial"/>
                <a:cs typeface="Arial"/>
              </a:rPr>
              <a:t>ni</a:t>
            </a:r>
            <a:r>
              <a:rPr dirty="0" sz="2800" spc="-18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800" spc="-254" b="1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dirty="0" sz="2800" spc="-38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800" spc="-55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28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75" b="1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dirty="0" sz="2800" spc="-6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 spc="-36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8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25" b="1">
                <a:solidFill>
                  <a:srgbClr val="FFFFFF"/>
                </a:solidFill>
                <a:latin typeface="Arial"/>
                <a:cs typeface="Arial"/>
              </a:rPr>
              <a:t>l'obj</a:t>
            </a:r>
            <a:r>
              <a:rPr dirty="0" sz="2800" spc="-16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800" spc="-265" b="1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dirty="0" sz="2800" spc="-16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 spc="-60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2800" spc="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85" b="1">
                <a:solidFill>
                  <a:srgbClr val="FFFFFF"/>
                </a:solidFill>
                <a:latin typeface="Arial"/>
                <a:cs typeface="Arial"/>
              </a:rPr>
              <a:t>com</a:t>
            </a:r>
            <a:r>
              <a:rPr dirty="0" sz="2800" spc="-355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2800" spc="-229" b="1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z="28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20" b="1">
                <a:solidFill>
                  <a:srgbClr val="FFFFFF"/>
                </a:solidFill>
                <a:latin typeface="Arial"/>
                <a:cs typeface="Arial"/>
              </a:rPr>
              <a:t>est  </a:t>
            </a:r>
            <a:r>
              <a:rPr dirty="0" sz="2800" spc="-225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800" spc="-2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50" b="1">
                <a:solidFill>
                  <a:srgbClr val="FFFFFF"/>
                </a:solidFill>
                <a:latin typeface="Arial"/>
                <a:cs typeface="Arial"/>
              </a:rPr>
              <a:t>faciliter </a:t>
            </a:r>
            <a:r>
              <a:rPr dirty="0" sz="2800" spc="-70" b="1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dirty="0" sz="2800" spc="-165" b="1">
                <a:solidFill>
                  <a:srgbClr val="FFFFFF"/>
                </a:solidFill>
                <a:latin typeface="Arial"/>
                <a:cs typeface="Arial"/>
              </a:rPr>
              <a:t>collaboration, </a:t>
            </a:r>
            <a:r>
              <a:rPr dirty="0" sz="2800" spc="-225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800" spc="-2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80" b="1">
                <a:solidFill>
                  <a:srgbClr val="FFFFFF"/>
                </a:solidFill>
                <a:latin typeface="Arial"/>
                <a:cs typeface="Arial"/>
              </a:rPr>
              <a:t>suivre </a:t>
            </a:r>
            <a:r>
              <a:rPr dirty="0" sz="2800" spc="-210" b="1">
                <a:solidFill>
                  <a:srgbClr val="FFFFFF"/>
                </a:solidFill>
                <a:latin typeface="Arial"/>
                <a:cs typeface="Arial"/>
              </a:rPr>
              <a:t>les </a:t>
            </a:r>
            <a:r>
              <a:rPr dirty="0" sz="2800" spc="-20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30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2800" spc="-20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800" spc="-125" b="1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dirty="0" sz="2800" spc="-90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2800" spc="-170" b="1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dirty="0" sz="2800" spc="-16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800" spc="-215" b="1">
                <a:solidFill>
                  <a:srgbClr val="FFFFFF"/>
                </a:solidFill>
                <a:latin typeface="Arial"/>
                <a:cs typeface="Arial"/>
              </a:rPr>
              <a:t>tions</a:t>
            </a:r>
            <a:r>
              <a:rPr dirty="0" sz="28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15" b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z="28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25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8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00" b="1">
                <a:solidFill>
                  <a:srgbClr val="FFFFFF"/>
                </a:solidFill>
                <a:latin typeface="Arial"/>
                <a:cs typeface="Arial"/>
              </a:rPr>
              <a:t>ga</a:t>
            </a:r>
            <a:r>
              <a:rPr dirty="0" sz="2800" spc="-11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800" spc="-160" b="1">
                <a:solidFill>
                  <a:srgbClr val="FFFFFF"/>
                </a:solidFill>
                <a:latin typeface="Arial"/>
                <a:cs typeface="Arial"/>
              </a:rPr>
              <a:t>ant</a:t>
            </a:r>
            <a:r>
              <a:rPr dirty="0" sz="2800" spc="-8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 spc="-21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8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70" b="1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z="28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04" b="1">
                <a:solidFill>
                  <a:srgbClr val="FFFFFF"/>
                </a:solidFill>
                <a:latin typeface="Arial"/>
                <a:cs typeface="Arial"/>
              </a:rPr>
              <a:t>stab</a:t>
            </a:r>
            <a:r>
              <a:rPr dirty="0" sz="2800" spc="-11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 spc="-5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800" spc="-5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 spc="-215" b="1">
                <a:solidFill>
                  <a:srgbClr val="FFFFFF"/>
                </a:solidFill>
                <a:latin typeface="Arial"/>
                <a:cs typeface="Arial"/>
              </a:rPr>
              <a:t>té</a:t>
            </a:r>
            <a:r>
              <a:rPr dirty="0" sz="28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65" b="1">
                <a:solidFill>
                  <a:srgbClr val="FFFFFF"/>
                </a:solidFill>
                <a:latin typeface="Arial"/>
                <a:cs typeface="Arial"/>
              </a:rPr>
              <a:t>du  </a:t>
            </a:r>
            <a:r>
              <a:rPr dirty="0" sz="2800" spc="-275" b="1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dirty="0" sz="2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80" b="1">
                <a:solidFill>
                  <a:srgbClr val="FFFFFF"/>
                </a:solidFill>
                <a:latin typeface="Arial"/>
                <a:cs typeface="Arial"/>
              </a:rPr>
              <a:t>sourc</a:t>
            </a:r>
            <a:r>
              <a:rPr dirty="0" sz="2800" spc="-27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5">
                <a:latin typeface="Segoe UI Symbol"/>
                <a:cs typeface="Segoe UI Symbol"/>
              </a:rPr>
              <a:t>.</a:t>
            </a:r>
            <a:endParaRPr sz="20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hamoudi abderrahman</dc:creator>
  <dc:title>Présentation PowerPoint</dc:title>
  <dcterms:created xsi:type="dcterms:W3CDTF">2023-10-20T08:48:32Z</dcterms:created>
  <dcterms:modified xsi:type="dcterms:W3CDTF">2023-10-20T08:48:32Z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2023-10-20T00:00:00Z</vt:filetime>
  </property>
</Properties>
</file>