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4A241E-D14E-4F21-95AF-43E93A884F97}"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6D4C4-3753-4926-B63A-FF811C8EA31B}" type="slidenum">
              <a:rPr lang="en-US" smtClean="0"/>
              <a:t>‹#›</a:t>
            </a:fld>
            <a:endParaRPr lang="en-US"/>
          </a:p>
        </p:txBody>
      </p:sp>
    </p:spTree>
    <p:extLst>
      <p:ext uri="{BB962C8B-B14F-4D97-AF65-F5344CB8AC3E}">
        <p14:creationId xmlns:p14="http://schemas.microsoft.com/office/powerpoint/2010/main" val="346339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4A241E-D14E-4F21-95AF-43E93A884F97}"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6D4C4-3753-4926-B63A-FF811C8EA31B}" type="slidenum">
              <a:rPr lang="en-US" smtClean="0"/>
              <a:t>‹#›</a:t>
            </a:fld>
            <a:endParaRPr lang="en-US"/>
          </a:p>
        </p:txBody>
      </p:sp>
    </p:spTree>
    <p:extLst>
      <p:ext uri="{BB962C8B-B14F-4D97-AF65-F5344CB8AC3E}">
        <p14:creationId xmlns:p14="http://schemas.microsoft.com/office/powerpoint/2010/main" val="323840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4A241E-D14E-4F21-95AF-43E93A884F97}"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6D4C4-3753-4926-B63A-FF811C8EA31B}" type="slidenum">
              <a:rPr lang="en-US" smtClean="0"/>
              <a:t>‹#›</a:t>
            </a:fld>
            <a:endParaRPr lang="en-US"/>
          </a:p>
        </p:txBody>
      </p:sp>
    </p:spTree>
    <p:extLst>
      <p:ext uri="{BB962C8B-B14F-4D97-AF65-F5344CB8AC3E}">
        <p14:creationId xmlns:p14="http://schemas.microsoft.com/office/powerpoint/2010/main" val="970247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4A241E-D14E-4F21-95AF-43E93A884F97}"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6D4C4-3753-4926-B63A-FF811C8EA31B}" type="slidenum">
              <a:rPr lang="en-US" smtClean="0"/>
              <a:t>‹#›</a:t>
            </a:fld>
            <a:endParaRPr lang="en-US"/>
          </a:p>
        </p:txBody>
      </p:sp>
    </p:spTree>
    <p:extLst>
      <p:ext uri="{BB962C8B-B14F-4D97-AF65-F5344CB8AC3E}">
        <p14:creationId xmlns:p14="http://schemas.microsoft.com/office/powerpoint/2010/main" val="1489294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4A241E-D14E-4F21-95AF-43E93A884F97}" type="datetimeFigureOut">
              <a:rPr lang="en-US" smtClean="0"/>
              <a:t>12/27/2018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6D4C4-3753-4926-B63A-FF811C8EA31B}" type="slidenum">
              <a:rPr lang="en-US" smtClean="0"/>
              <a:t>‹#›</a:t>
            </a:fld>
            <a:endParaRPr lang="en-US"/>
          </a:p>
        </p:txBody>
      </p:sp>
    </p:spTree>
    <p:extLst>
      <p:ext uri="{BB962C8B-B14F-4D97-AF65-F5344CB8AC3E}">
        <p14:creationId xmlns:p14="http://schemas.microsoft.com/office/powerpoint/2010/main" val="217024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4A241E-D14E-4F21-95AF-43E93A884F97}" type="datetimeFigureOut">
              <a:rPr lang="en-US" smtClean="0"/>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6D4C4-3753-4926-B63A-FF811C8EA31B}" type="slidenum">
              <a:rPr lang="en-US" smtClean="0"/>
              <a:t>‹#›</a:t>
            </a:fld>
            <a:endParaRPr lang="en-US"/>
          </a:p>
        </p:txBody>
      </p:sp>
    </p:spTree>
    <p:extLst>
      <p:ext uri="{BB962C8B-B14F-4D97-AF65-F5344CB8AC3E}">
        <p14:creationId xmlns:p14="http://schemas.microsoft.com/office/powerpoint/2010/main" val="191861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4A241E-D14E-4F21-95AF-43E93A884F97}" type="datetimeFigureOut">
              <a:rPr lang="en-US" smtClean="0"/>
              <a:t>12/27/2018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6D4C4-3753-4926-B63A-FF811C8EA31B}" type="slidenum">
              <a:rPr lang="en-US" smtClean="0"/>
              <a:t>‹#›</a:t>
            </a:fld>
            <a:endParaRPr lang="en-US"/>
          </a:p>
        </p:txBody>
      </p:sp>
    </p:spTree>
    <p:extLst>
      <p:ext uri="{BB962C8B-B14F-4D97-AF65-F5344CB8AC3E}">
        <p14:creationId xmlns:p14="http://schemas.microsoft.com/office/powerpoint/2010/main" val="176147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4A241E-D14E-4F21-95AF-43E93A884F97}" type="datetimeFigureOut">
              <a:rPr lang="en-US" smtClean="0"/>
              <a:t>12/27/2018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6D4C4-3753-4926-B63A-FF811C8EA31B}" type="slidenum">
              <a:rPr lang="en-US" smtClean="0"/>
              <a:t>‹#›</a:t>
            </a:fld>
            <a:endParaRPr lang="en-US"/>
          </a:p>
        </p:txBody>
      </p:sp>
    </p:spTree>
    <p:extLst>
      <p:ext uri="{BB962C8B-B14F-4D97-AF65-F5344CB8AC3E}">
        <p14:creationId xmlns:p14="http://schemas.microsoft.com/office/powerpoint/2010/main" val="48825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A241E-D14E-4F21-95AF-43E93A884F97}" type="datetimeFigureOut">
              <a:rPr lang="en-US" smtClean="0"/>
              <a:t>12/27/2018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6D4C4-3753-4926-B63A-FF811C8EA31B}" type="slidenum">
              <a:rPr lang="en-US" smtClean="0"/>
              <a:t>‹#›</a:t>
            </a:fld>
            <a:endParaRPr lang="en-US"/>
          </a:p>
        </p:txBody>
      </p:sp>
    </p:spTree>
    <p:extLst>
      <p:ext uri="{BB962C8B-B14F-4D97-AF65-F5344CB8AC3E}">
        <p14:creationId xmlns:p14="http://schemas.microsoft.com/office/powerpoint/2010/main" val="361534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4A241E-D14E-4F21-95AF-43E93A884F97}" type="datetimeFigureOut">
              <a:rPr lang="en-US" smtClean="0"/>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6D4C4-3753-4926-B63A-FF811C8EA31B}" type="slidenum">
              <a:rPr lang="en-US" smtClean="0"/>
              <a:t>‹#›</a:t>
            </a:fld>
            <a:endParaRPr lang="en-US"/>
          </a:p>
        </p:txBody>
      </p:sp>
    </p:spTree>
    <p:extLst>
      <p:ext uri="{BB962C8B-B14F-4D97-AF65-F5344CB8AC3E}">
        <p14:creationId xmlns:p14="http://schemas.microsoft.com/office/powerpoint/2010/main" val="2511175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4A241E-D14E-4F21-95AF-43E93A884F97}" type="datetimeFigureOut">
              <a:rPr lang="en-US" smtClean="0"/>
              <a:t>12/27/2018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6D4C4-3753-4926-B63A-FF811C8EA31B}" type="slidenum">
              <a:rPr lang="en-US" smtClean="0"/>
              <a:t>‹#›</a:t>
            </a:fld>
            <a:endParaRPr lang="en-US"/>
          </a:p>
        </p:txBody>
      </p:sp>
    </p:spTree>
    <p:extLst>
      <p:ext uri="{BB962C8B-B14F-4D97-AF65-F5344CB8AC3E}">
        <p14:creationId xmlns:p14="http://schemas.microsoft.com/office/powerpoint/2010/main" val="29795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A241E-D14E-4F21-95AF-43E93A884F97}" type="datetimeFigureOut">
              <a:rPr lang="en-US" smtClean="0"/>
              <a:t>12/27/2018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6D4C4-3753-4926-B63A-FF811C8EA31B}" type="slidenum">
              <a:rPr lang="en-US" smtClean="0"/>
              <a:t>‹#›</a:t>
            </a:fld>
            <a:endParaRPr lang="en-US"/>
          </a:p>
        </p:txBody>
      </p:sp>
    </p:spTree>
    <p:extLst>
      <p:ext uri="{BB962C8B-B14F-4D97-AF65-F5344CB8AC3E}">
        <p14:creationId xmlns:p14="http://schemas.microsoft.com/office/powerpoint/2010/main" val="898722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333491866"/>
              </p:ext>
            </p:extLst>
          </p:nvPr>
        </p:nvGraphicFramePr>
        <p:xfrm>
          <a:off x="1376362" y="304800"/>
          <a:ext cx="6391275" cy="1856677"/>
        </p:xfrm>
        <a:graphic>
          <a:graphicData uri="http://schemas.openxmlformats.org/drawingml/2006/table">
            <a:tbl>
              <a:tblPr firstRow="1" firstCol="1" bandRow="1">
                <a:tableStyleId>{5C22544A-7EE6-4342-B048-85BDC9FD1C3A}</a:tableStyleId>
              </a:tblPr>
              <a:tblGrid>
                <a:gridCol w="6391275"/>
              </a:tblGrid>
              <a:tr h="468630">
                <a:tc>
                  <a:txBody>
                    <a:bodyPr/>
                    <a:lstStyle/>
                    <a:p>
                      <a:pPr marL="0" marR="0" algn="l" rtl="0">
                        <a:lnSpc>
                          <a:spcPct val="115000"/>
                        </a:lnSpc>
                        <a:spcBef>
                          <a:spcPts val="0"/>
                        </a:spcBef>
                        <a:spcAft>
                          <a:spcPts val="0"/>
                        </a:spcAft>
                        <a:tabLst>
                          <a:tab pos="931545" algn="l"/>
                          <a:tab pos="5283200" algn="r"/>
                        </a:tabLst>
                      </a:pPr>
                      <a:r>
                        <a:rPr lang="ar-IQ" sz="1600">
                          <a:effectLst/>
                        </a:rPr>
                        <a:t>		                   </a:t>
                      </a:r>
                      <a:r>
                        <a:rPr lang="ar-IQ" sz="1800">
                          <a:effectLst/>
                        </a:rPr>
                        <a:t>                  </a:t>
                      </a:r>
                      <a:endParaRPr lang="en-US" sz="1100">
                        <a:effectLst/>
                      </a:endParaRPr>
                    </a:p>
                    <a:p>
                      <a:pPr marL="0" marR="0" algn="r" rtl="0">
                        <a:lnSpc>
                          <a:spcPct val="115000"/>
                        </a:lnSpc>
                        <a:spcBef>
                          <a:spcPts val="0"/>
                        </a:spcBef>
                        <a:spcAft>
                          <a:spcPts val="0"/>
                        </a:spcAft>
                      </a:pPr>
                      <a:r>
                        <a:rPr lang="ar-IQ" sz="1800">
                          <a:effectLst/>
                        </a:rPr>
                        <a:t>                                         تشابه بين النمو والتنمية</a:t>
                      </a:r>
                      <a:endParaRPr lang="en-US" sz="1100">
                        <a:effectLst/>
                        <a:latin typeface="Calibri"/>
                        <a:ea typeface="Calibri"/>
                        <a:cs typeface="Arial"/>
                      </a:endParaRPr>
                    </a:p>
                  </a:txBody>
                  <a:tcPr marL="68580" marR="68580" marT="0" marB="0"/>
                </a:tc>
              </a:tr>
              <a:tr h="841375">
                <a:tc>
                  <a:txBody>
                    <a:bodyPr/>
                    <a:lstStyle/>
                    <a:p>
                      <a:pPr marL="0" marR="0" algn="r" rtl="1">
                        <a:lnSpc>
                          <a:spcPct val="115000"/>
                        </a:lnSpc>
                        <a:spcBef>
                          <a:spcPts val="0"/>
                        </a:spcBef>
                        <a:spcAft>
                          <a:spcPts val="0"/>
                        </a:spcAft>
                      </a:pPr>
                      <a:r>
                        <a:rPr lang="en-US" sz="1600" dirty="0">
                          <a:effectLst/>
                        </a:rPr>
                        <a:t> </a:t>
                      </a:r>
                      <a:r>
                        <a:rPr lang="en-US" sz="1400" dirty="0">
                          <a:effectLst/>
                        </a:rPr>
                        <a:t> </a:t>
                      </a:r>
                      <a:endParaRPr lang="en-US" sz="1100" dirty="0">
                        <a:effectLst/>
                      </a:endParaRPr>
                    </a:p>
                    <a:p>
                      <a:pPr marL="0" marR="0" algn="r" rtl="1">
                        <a:lnSpc>
                          <a:spcPct val="115000"/>
                        </a:lnSpc>
                        <a:spcBef>
                          <a:spcPts val="0"/>
                        </a:spcBef>
                        <a:spcAft>
                          <a:spcPts val="0"/>
                        </a:spcAft>
                      </a:pPr>
                      <a:r>
                        <a:rPr lang="ar-IQ" sz="1400" dirty="0">
                          <a:effectLst/>
                        </a:rPr>
                        <a:t>- كلاهما يشيران الى معدل زيادة في الناتج القومي الإجمالي الحقيقي خلال فترة زمنية طويلة</a:t>
                      </a:r>
                      <a:endParaRPr lang="en-US" sz="1100" dirty="0">
                        <a:effectLst/>
                      </a:endParaRPr>
                    </a:p>
                    <a:p>
                      <a:pPr marL="0" marR="0" algn="r" rtl="0">
                        <a:lnSpc>
                          <a:spcPct val="115000"/>
                        </a:lnSpc>
                        <a:spcBef>
                          <a:spcPts val="0"/>
                        </a:spcBef>
                        <a:spcAft>
                          <a:spcPts val="0"/>
                        </a:spcAft>
                      </a:pPr>
                      <a:r>
                        <a:rPr lang="ar-IQ" sz="1400" dirty="0">
                          <a:effectLst/>
                        </a:rPr>
                        <a:t>  - كلاهما يشيران الى زيادة في متوسط نصيب الفرد من الدخل القومي</a:t>
                      </a:r>
                      <a:endParaRPr lang="en-US" sz="1100" dirty="0">
                        <a:effectLst/>
                      </a:endParaRPr>
                    </a:p>
                    <a:p>
                      <a:pPr marL="0" marR="0" algn="r" rtl="0">
                        <a:lnSpc>
                          <a:spcPct val="115000"/>
                        </a:lnSpc>
                        <a:spcBef>
                          <a:spcPts val="0"/>
                        </a:spcBef>
                        <a:spcAft>
                          <a:spcPts val="0"/>
                        </a:spcAft>
                      </a:pPr>
                      <a:r>
                        <a:rPr lang="ar-IQ" sz="1400" dirty="0">
                          <a:effectLst/>
                        </a:rPr>
                        <a:t>  - ان تكون الزيادة في متوسط دخل الفرد حقيقية وليست نقدية</a:t>
                      </a:r>
                      <a:endParaRPr lang="en-US" sz="1100" dirty="0">
                        <a:effectLst/>
                      </a:endParaRPr>
                    </a:p>
                    <a:p>
                      <a:pPr marL="0" marR="0" algn="r" rtl="0">
                        <a:lnSpc>
                          <a:spcPct val="115000"/>
                        </a:lnSpc>
                        <a:spcBef>
                          <a:spcPts val="0"/>
                        </a:spcBef>
                        <a:spcAft>
                          <a:spcPts val="0"/>
                        </a:spcAft>
                      </a:pPr>
                      <a:r>
                        <a:rPr lang="ar-IQ" sz="1400" dirty="0">
                          <a:effectLst/>
                        </a:rPr>
                        <a:t>  - ان تتسم الزيادة في متوسط دخل الفرد بصفة الاستمرارية</a:t>
                      </a:r>
                      <a:r>
                        <a:rPr lang="en-US" sz="1400" dirty="0">
                          <a:effectLst/>
                        </a:rPr>
                        <a:t>  </a:t>
                      </a:r>
                      <a:endParaRPr lang="en-US" sz="1100" dirty="0">
                        <a:effectLst/>
                        <a:latin typeface="Calibri"/>
                        <a:ea typeface="Calibri"/>
                        <a:cs typeface="Arial"/>
                      </a:endParaRPr>
                    </a:p>
                  </a:txBody>
                  <a:tcPr marL="68580" marR="68580" marT="0" marB="0"/>
                </a:tc>
              </a:tr>
            </a:tbl>
          </a:graphicData>
        </a:graphic>
      </p:graphicFrame>
      <p:sp>
        <p:nvSpPr>
          <p:cNvPr id="8" name="Rectangle 2"/>
          <p:cNvSpPr>
            <a:spLocks noGrp="1" noChangeArrowheads="1"/>
          </p:cNvSpPr>
          <p:nvPr>
            <p:ph type="subTitle" idx="1"/>
          </p:nvPr>
        </p:nvSpPr>
        <p:spPr bwMode="auto">
          <a:xfrm>
            <a:off x="381000" y="457200"/>
            <a:ext cx="8382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tab pos="931863" algn="l"/>
                <a:tab pos="5283200" algn="r"/>
              </a:tabLst>
            </a:pPr>
            <a:r>
              <a:rPr kumimoji="0" lang="en-US" sz="1200" b="1" i="0" u="none" strike="noStrike" cap="none" normalizeH="0" baseline="0" smtClean="0">
                <a:ln>
                  <a:noFill/>
                </a:ln>
                <a:solidFill>
                  <a:schemeClr val="tx1"/>
                </a:solidFill>
                <a:effectLst/>
                <a:latin typeface="Calibri" pitchFamily="34" charset="0"/>
                <a:ea typeface="Times New Roman" pitchFamily="18" charset="0"/>
                <a:cs typeface="Arial" pitchFamily="34" charset="0"/>
              </a:rPr>
              <a:t/>
            </a:r>
            <a:br>
              <a:rPr kumimoji="0" lang="en-US" sz="1200" b="1" i="0" u="none" strike="noStrike" cap="none" normalizeH="0" baseline="0" smtClean="0">
                <a:ln>
                  <a:noFill/>
                </a:ln>
                <a:solidFill>
                  <a:schemeClr val="tx1"/>
                </a:solidFill>
                <a:effectLst/>
                <a:latin typeface="Calibri" pitchFamily="34" charset="0"/>
                <a:ea typeface="Times New Roman" pitchFamily="18" charset="0"/>
                <a:cs typeface="Arial" pitchFamily="34" charset="0"/>
              </a:rPr>
            </a:br>
            <a:r>
              <a:rPr kumimoji="0" lang="en-US" sz="1200" b="1" i="0" u="none" strike="noStrike" cap="none" normalizeH="0" baseline="0" smtClean="0">
                <a:ln>
                  <a:noFill/>
                </a:ln>
                <a:solidFill>
                  <a:schemeClr val="tx1"/>
                </a:solidFill>
                <a:effectLst/>
                <a:latin typeface="Calibri" pitchFamily="34" charset="0"/>
                <a:ea typeface="Times New Roman" pitchFamily="18" charset="0"/>
                <a:cs typeface="Arial" pitchFamily="34" charset="0"/>
              </a:rPr>
              <a:t/>
            </a:r>
            <a:br>
              <a:rPr kumimoji="0" lang="en-US" sz="1200" b="1" i="0" u="none" strike="noStrike" cap="none" normalizeH="0" baseline="0" smtClean="0">
                <a:ln>
                  <a:noFill/>
                </a:ln>
                <a:solidFill>
                  <a:schemeClr val="tx1"/>
                </a:solidFill>
                <a:effectLst/>
                <a:latin typeface="Calibri"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9733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lgn="just" rtl="1">
              <a:buNone/>
            </a:pPr>
            <a:r>
              <a:rPr lang="ar-IQ" dirty="0" smtClean="0"/>
              <a:t>اختلاف بين النمو والتنمية</a:t>
            </a:r>
            <a:endParaRPr lang="en-US" dirty="0" smtClean="0"/>
          </a:p>
          <a:p>
            <a:pPr marL="0" indent="0" algn="just" rtl="1">
              <a:buNone/>
            </a:pPr>
            <a:endParaRPr lang="en-US" dirty="0"/>
          </a:p>
        </p:txBody>
      </p:sp>
      <p:graphicFrame>
        <p:nvGraphicFramePr>
          <p:cNvPr id="4" name="Table 3"/>
          <p:cNvGraphicFramePr>
            <a:graphicFrameLocks noGrp="1"/>
          </p:cNvGraphicFramePr>
          <p:nvPr/>
        </p:nvGraphicFramePr>
        <p:xfrm>
          <a:off x="1472699" y="1600200"/>
          <a:ext cx="6198602" cy="4525963"/>
        </p:xfrm>
        <a:graphic>
          <a:graphicData uri="http://schemas.openxmlformats.org/drawingml/2006/table">
            <a:tbl>
              <a:tblPr rtl="1" firstRow="1" firstCol="1" bandRow="1">
                <a:tableStyleId>{5C22544A-7EE6-4342-B048-85BDC9FD1C3A}</a:tableStyleId>
              </a:tblPr>
              <a:tblGrid>
                <a:gridCol w="3412693"/>
                <a:gridCol w="2785909"/>
              </a:tblGrid>
              <a:tr h="301731">
                <a:tc>
                  <a:txBody>
                    <a:bodyPr/>
                    <a:lstStyle/>
                    <a:p>
                      <a:pPr marL="0" marR="0" algn="r" rtl="1">
                        <a:lnSpc>
                          <a:spcPct val="115000"/>
                        </a:lnSpc>
                        <a:spcBef>
                          <a:spcPts val="0"/>
                        </a:spcBef>
                        <a:spcAft>
                          <a:spcPts val="0"/>
                        </a:spcAft>
                        <a:tabLst>
                          <a:tab pos="1283970" algn="ctr"/>
                          <a:tab pos="1921510" algn="l"/>
                        </a:tabLst>
                      </a:pPr>
                      <a:r>
                        <a:rPr lang="ar-SA" sz="1700">
                          <a:effectLst/>
                        </a:rPr>
                        <a:t>	النمو	</a:t>
                      </a:r>
                      <a:endParaRPr lang="en-US" sz="1100">
                        <a:effectLst/>
                        <a:latin typeface="Calibri"/>
                        <a:ea typeface="Calibri"/>
                        <a:cs typeface="Arial"/>
                      </a:endParaRPr>
                    </a:p>
                  </a:txBody>
                  <a:tcPr marL="65594" marR="65594" marT="0" marB="0"/>
                </a:tc>
                <a:tc>
                  <a:txBody>
                    <a:bodyPr/>
                    <a:lstStyle/>
                    <a:p>
                      <a:pPr marL="0" marR="0" algn="ctr" rtl="1">
                        <a:lnSpc>
                          <a:spcPct val="115000"/>
                        </a:lnSpc>
                        <a:spcBef>
                          <a:spcPts val="0"/>
                        </a:spcBef>
                        <a:spcAft>
                          <a:spcPts val="0"/>
                        </a:spcAft>
                      </a:pPr>
                      <a:r>
                        <a:rPr lang="ar-SA" sz="1700">
                          <a:effectLst/>
                        </a:rPr>
                        <a:t>التنمية</a:t>
                      </a:r>
                      <a:endParaRPr lang="en-US" sz="1100">
                        <a:effectLst/>
                        <a:latin typeface="Calibri"/>
                        <a:ea typeface="Calibri"/>
                        <a:cs typeface="Arial"/>
                      </a:endParaRPr>
                    </a:p>
                  </a:txBody>
                  <a:tcPr marL="65594" marR="65594" marT="0" marB="0"/>
                </a:tc>
              </a:tr>
              <a:tr h="1173398">
                <a:tc>
                  <a:txBody>
                    <a:bodyPr/>
                    <a:lstStyle/>
                    <a:p>
                      <a:pPr marL="0" marR="0" algn="justLow" rtl="1">
                        <a:lnSpc>
                          <a:spcPct val="115000"/>
                        </a:lnSpc>
                        <a:spcBef>
                          <a:spcPts val="0"/>
                        </a:spcBef>
                        <a:spcAft>
                          <a:spcPts val="0"/>
                        </a:spcAft>
                      </a:pPr>
                      <a:r>
                        <a:rPr lang="ar-SA" sz="1300">
                          <a:effectLst/>
                        </a:rPr>
                        <a:t> </a:t>
                      </a:r>
                      <a:endParaRPr lang="en-US" sz="1100">
                        <a:effectLst/>
                      </a:endParaRPr>
                    </a:p>
                    <a:p>
                      <a:pPr marL="0" marR="0" algn="justLow" rtl="1">
                        <a:lnSpc>
                          <a:spcPct val="115000"/>
                        </a:lnSpc>
                        <a:spcBef>
                          <a:spcPts val="0"/>
                        </a:spcBef>
                        <a:spcAft>
                          <a:spcPts val="0"/>
                        </a:spcAft>
                      </a:pPr>
                      <a:r>
                        <a:rPr lang="ar-SA" sz="1300">
                          <a:effectLst/>
                        </a:rPr>
                        <a:t>النمو يشير الى الزيادة المضطردة في الناتج القومي الإجمالي لفترة طويلة من الزمن دون إحداث تغيرات مهمة وملموسة في الجوانب الاقتصادية والاجتماعية والسياسية والثقافية..الخ </a:t>
                      </a:r>
                      <a:endParaRPr lang="en-US" sz="1100">
                        <a:effectLst/>
                        <a:latin typeface="Calibri"/>
                        <a:ea typeface="Calibri"/>
                        <a:cs typeface="Arial"/>
                      </a:endParaRPr>
                    </a:p>
                  </a:txBody>
                  <a:tcPr marL="65594" marR="65594" marT="0" marB="0"/>
                </a:tc>
                <a:tc>
                  <a:txBody>
                    <a:bodyPr/>
                    <a:lstStyle/>
                    <a:p>
                      <a:pPr marL="0" marR="0" algn="justLow" rtl="1">
                        <a:lnSpc>
                          <a:spcPct val="115000"/>
                        </a:lnSpc>
                        <a:spcBef>
                          <a:spcPts val="0"/>
                        </a:spcBef>
                        <a:spcAft>
                          <a:spcPts val="0"/>
                        </a:spcAft>
                      </a:pPr>
                      <a:r>
                        <a:rPr lang="ar-SA" sz="1300">
                          <a:effectLst/>
                        </a:rPr>
                        <a:t> </a:t>
                      </a:r>
                      <a:endParaRPr lang="en-US" sz="1100">
                        <a:effectLst/>
                      </a:endParaRPr>
                    </a:p>
                    <a:p>
                      <a:pPr marL="0" marR="0" algn="justLow" rtl="1">
                        <a:lnSpc>
                          <a:spcPct val="115000"/>
                        </a:lnSpc>
                        <a:spcBef>
                          <a:spcPts val="0"/>
                        </a:spcBef>
                        <a:spcAft>
                          <a:spcPts val="0"/>
                        </a:spcAft>
                      </a:pPr>
                      <a:r>
                        <a:rPr lang="ar-SA" sz="1300">
                          <a:effectLst/>
                        </a:rPr>
                        <a:t>التنمية إضافة الى النمو في الناتج القومي الإجمالي حصول تغيرات هيكلية مهمة وواسعة في المجالات الاقتصادية والاجتماعية والسياسية والثقافية وفي التشريعات والأنظمة</a:t>
                      </a:r>
                      <a:endParaRPr lang="en-US" sz="1100">
                        <a:effectLst/>
                        <a:latin typeface="Calibri"/>
                        <a:ea typeface="Calibri"/>
                        <a:cs typeface="Arial"/>
                      </a:endParaRPr>
                    </a:p>
                  </a:txBody>
                  <a:tcPr marL="65594" marR="65594" marT="0" marB="0"/>
                </a:tc>
              </a:tr>
              <a:tr h="469359">
                <a:tc>
                  <a:txBody>
                    <a:bodyPr/>
                    <a:lstStyle/>
                    <a:p>
                      <a:pPr marL="0" marR="0" algn="r" rtl="1">
                        <a:lnSpc>
                          <a:spcPct val="115000"/>
                        </a:lnSpc>
                        <a:spcBef>
                          <a:spcPts val="0"/>
                        </a:spcBef>
                        <a:spcAft>
                          <a:spcPts val="0"/>
                        </a:spcAft>
                      </a:pPr>
                      <a:r>
                        <a:rPr lang="ar-SA" sz="1300">
                          <a:effectLst/>
                        </a:rPr>
                        <a:t> </a:t>
                      </a:r>
                      <a:endParaRPr lang="en-US" sz="1100">
                        <a:effectLst/>
                      </a:endParaRPr>
                    </a:p>
                    <a:p>
                      <a:pPr marL="0" marR="0" algn="r" rtl="1">
                        <a:lnSpc>
                          <a:spcPct val="115000"/>
                        </a:lnSpc>
                        <a:spcBef>
                          <a:spcPts val="0"/>
                        </a:spcBef>
                        <a:spcAft>
                          <a:spcPts val="0"/>
                        </a:spcAft>
                      </a:pPr>
                      <a:r>
                        <a:rPr lang="ar-SA" sz="1300">
                          <a:effectLst/>
                        </a:rPr>
                        <a:t>النمو يشير الى البلدان المتقدمة </a:t>
                      </a:r>
                      <a:endParaRPr lang="en-US" sz="1100">
                        <a:effectLst/>
                        <a:latin typeface="Calibri"/>
                        <a:ea typeface="Calibri"/>
                        <a:cs typeface="Arial"/>
                      </a:endParaRPr>
                    </a:p>
                  </a:txBody>
                  <a:tcPr marL="65594" marR="65594" marT="0" marB="0"/>
                </a:tc>
                <a:tc>
                  <a:txBody>
                    <a:bodyPr/>
                    <a:lstStyle/>
                    <a:p>
                      <a:pPr marL="0" marR="0" algn="r" rtl="1">
                        <a:lnSpc>
                          <a:spcPct val="115000"/>
                        </a:lnSpc>
                        <a:spcBef>
                          <a:spcPts val="0"/>
                        </a:spcBef>
                        <a:spcAft>
                          <a:spcPts val="0"/>
                        </a:spcAft>
                      </a:pPr>
                      <a:r>
                        <a:rPr lang="ar-SA" sz="1300">
                          <a:effectLst/>
                        </a:rPr>
                        <a:t> </a:t>
                      </a:r>
                      <a:endParaRPr lang="en-US" sz="1100">
                        <a:effectLst/>
                      </a:endParaRPr>
                    </a:p>
                    <a:p>
                      <a:pPr marL="0" marR="0" algn="r" rtl="1">
                        <a:lnSpc>
                          <a:spcPct val="115000"/>
                        </a:lnSpc>
                        <a:spcBef>
                          <a:spcPts val="0"/>
                        </a:spcBef>
                        <a:spcAft>
                          <a:spcPts val="0"/>
                        </a:spcAft>
                      </a:pPr>
                      <a:r>
                        <a:rPr lang="ar-SA" sz="1300">
                          <a:effectLst/>
                        </a:rPr>
                        <a:t>التنمية يشير إلى البلدان النامية </a:t>
                      </a:r>
                      <a:endParaRPr lang="en-US" sz="1100">
                        <a:effectLst/>
                        <a:latin typeface="Calibri"/>
                        <a:ea typeface="Calibri"/>
                        <a:cs typeface="Arial"/>
                      </a:endParaRPr>
                    </a:p>
                  </a:txBody>
                  <a:tcPr marL="65594" marR="65594" marT="0" marB="0"/>
                </a:tc>
              </a:tr>
              <a:tr h="938718">
                <a:tc>
                  <a:txBody>
                    <a:bodyPr/>
                    <a:lstStyle/>
                    <a:p>
                      <a:pPr marL="0" marR="0" algn="r" rtl="1">
                        <a:lnSpc>
                          <a:spcPct val="115000"/>
                        </a:lnSpc>
                        <a:spcBef>
                          <a:spcPts val="0"/>
                        </a:spcBef>
                        <a:spcAft>
                          <a:spcPts val="0"/>
                        </a:spcAft>
                      </a:pPr>
                      <a:r>
                        <a:rPr lang="ar-SA" sz="1300">
                          <a:effectLst/>
                        </a:rPr>
                        <a:t> </a:t>
                      </a:r>
                      <a:endParaRPr lang="en-US" sz="1100">
                        <a:effectLst/>
                      </a:endParaRPr>
                    </a:p>
                    <a:p>
                      <a:pPr marL="0" marR="0" algn="r" rtl="1">
                        <a:lnSpc>
                          <a:spcPct val="115000"/>
                        </a:lnSpc>
                        <a:spcBef>
                          <a:spcPts val="0"/>
                        </a:spcBef>
                        <a:spcAft>
                          <a:spcPts val="0"/>
                        </a:spcAft>
                      </a:pPr>
                      <a:r>
                        <a:rPr lang="ar-SA" sz="1300">
                          <a:effectLst/>
                        </a:rPr>
                        <a:t>النمو هو تغير تدريجي ومستقر في الأجل الطويل  </a:t>
                      </a:r>
                      <a:endParaRPr lang="en-US" sz="1100">
                        <a:effectLst/>
                        <a:latin typeface="Calibri"/>
                        <a:ea typeface="Calibri"/>
                        <a:cs typeface="Arial"/>
                      </a:endParaRPr>
                    </a:p>
                  </a:txBody>
                  <a:tcPr marL="65594" marR="65594" marT="0" marB="0"/>
                </a:tc>
                <a:tc>
                  <a:txBody>
                    <a:bodyPr/>
                    <a:lstStyle/>
                    <a:p>
                      <a:pPr marL="0" marR="0" algn="r" rtl="1">
                        <a:lnSpc>
                          <a:spcPct val="115000"/>
                        </a:lnSpc>
                        <a:spcBef>
                          <a:spcPts val="0"/>
                        </a:spcBef>
                        <a:spcAft>
                          <a:spcPts val="0"/>
                        </a:spcAft>
                      </a:pPr>
                      <a:r>
                        <a:rPr lang="ar-SA" sz="1300">
                          <a:effectLst/>
                        </a:rPr>
                        <a:t> </a:t>
                      </a:r>
                      <a:endParaRPr lang="en-US" sz="1100">
                        <a:effectLst/>
                      </a:endParaRPr>
                    </a:p>
                    <a:p>
                      <a:pPr marL="0" marR="0" algn="r" rtl="1">
                        <a:lnSpc>
                          <a:spcPct val="115000"/>
                        </a:lnSpc>
                        <a:spcBef>
                          <a:spcPts val="0"/>
                        </a:spcBef>
                        <a:spcAft>
                          <a:spcPts val="0"/>
                        </a:spcAft>
                      </a:pPr>
                      <a:r>
                        <a:rPr lang="ar-SA" sz="1300">
                          <a:effectLst/>
                        </a:rPr>
                        <a:t>التنمية تغير غير مستمرة وفجائي في الحالة المستقرة </a:t>
                      </a:r>
                      <a:endParaRPr lang="en-US" sz="1100">
                        <a:effectLst/>
                      </a:endParaRPr>
                    </a:p>
                    <a:p>
                      <a:pPr marL="0" marR="0" algn="r" rtl="1">
                        <a:lnSpc>
                          <a:spcPct val="115000"/>
                        </a:lnSpc>
                        <a:spcBef>
                          <a:spcPts val="0"/>
                        </a:spcBef>
                        <a:spcAft>
                          <a:spcPts val="0"/>
                        </a:spcAft>
                      </a:pPr>
                      <a:r>
                        <a:rPr lang="ar-SA" sz="1300">
                          <a:effectLst/>
                        </a:rPr>
                        <a:t> </a:t>
                      </a:r>
                      <a:endParaRPr lang="en-US" sz="1100">
                        <a:effectLst/>
                        <a:latin typeface="Calibri"/>
                        <a:ea typeface="Calibri"/>
                        <a:cs typeface="Arial"/>
                      </a:endParaRPr>
                    </a:p>
                  </a:txBody>
                  <a:tcPr marL="65594" marR="65594" marT="0" marB="0"/>
                </a:tc>
              </a:tr>
              <a:tr h="469359">
                <a:tc>
                  <a:txBody>
                    <a:bodyPr/>
                    <a:lstStyle/>
                    <a:p>
                      <a:pPr marL="0" marR="0" algn="r" rtl="1">
                        <a:lnSpc>
                          <a:spcPct val="115000"/>
                        </a:lnSpc>
                        <a:spcBef>
                          <a:spcPts val="0"/>
                        </a:spcBef>
                        <a:spcAft>
                          <a:spcPts val="0"/>
                        </a:spcAft>
                      </a:pPr>
                      <a:r>
                        <a:rPr lang="ar-SA" sz="1300">
                          <a:effectLst/>
                        </a:rPr>
                        <a:t> </a:t>
                      </a:r>
                      <a:endParaRPr lang="en-US" sz="1100">
                        <a:effectLst/>
                      </a:endParaRPr>
                    </a:p>
                    <a:p>
                      <a:pPr marL="0" marR="0" algn="r" rtl="1">
                        <a:lnSpc>
                          <a:spcPct val="115000"/>
                        </a:lnSpc>
                        <a:spcBef>
                          <a:spcPts val="0"/>
                        </a:spcBef>
                        <a:spcAft>
                          <a:spcPts val="0"/>
                        </a:spcAft>
                      </a:pPr>
                      <a:r>
                        <a:rPr lang="ar-SA" sz="1300">
                          <a:effectLst/>
                        </a:rPr>
                        <a:t>عدم إجراء تغيرات في الهيكل والبنيان الاقتصادي</a:t>
                      </a:r>
                      <a:endParaRPr lang="en-US" sz="1100">
                        <a:effectLst/>
                        <a:latin typeface="Calibri"/>
                        <a:ea typeface="Calibri"/>
                        <a:cs typeface="Arial"/>
                      </a:endParaRPr>
                    </a:p>
                  </a:txBody>
                  <a:tcPr marL="65594" marR="65594" marT="0" marB="0"/>
                </a:tc>
                <a:tc>
                  <a:txBody>
                    <a:bodyPr/>
                    <a:lstStyle/>
                    <a:p>
                      <a:pPr marL="0" marR="0" algn="r" rtl="1">
                        <a:lnSpc>
                          <a:spcPct val="115000"/>
                        </a:lnSpc>
                        <a:spcBef>
                          <a:spcPts val="0"/>
                        </a:spcBef>
                        <a:spcAft>
                          <a:spcPts val="0"/>
                        </a:spcAft>
                      </a:pPr>
                      <a:r>
                        <a:rPr lang="ar-SA" sz="1300">
                          <a:effectLst/>
                        </a:rPr>
                        <a:t> </a:t>
                      </a:r>
                      <a:endParaRPr lang="en-US" sz="1100">
                        <a:effectLst/>
                      </a:endParaRPr>
                    </a:p>
                    <a:p>
                      <a:pPr marL="0" marR="0" algn="r" rtl="1">
                        <a:lnSpc>
                          <a:spcPct val="115000"/>
                        </a:lnSpc>
                        <a:spcBef>
                          <a:spcPts val="0"/>
                        </a:spcBef>
                        <a:spcAft>
                          <a:spcPts val="0"/>
                        </a:spcAft>
                      </a:pPr>
                      <a:r>
                        <a:rPr lang="ar-SA" sz="1300">
                          <a:effectLst/>
                        </a:rPr>
                        <a:t>إجراء تغيرات في الهيكل والبنيان الاقتصادي</a:t>
                      </a:r>
                      <a:endParaRPr lang="en-US" sz="1100">
                        <a:effectLst/>
                        <a:latin typeface="Calibri"/>
                        <a:ea typeface="Calibri"/>
                        <a:cs typeface="Arial"/>
                      </a:endParaRPr>
                    </a:p>
                  </a:txBody>
                  <a:tcPr marL="65594" marR="65594" marT="0" marB="0"/>
                </a:tc>
              </a:tr>
              <a:tr h="704039">
                <a:tc>
                  <a:txBody>
                    <a:bodyPr/>
                    <a:lstStyle/>
                    <a:p>
                      <a:pPr marL="0" marR="0" algn="r" rtl="1">
                        <a:lnSpc>
                          <a:spcPct val="115000"/>
                        </a:lnSpc>
                        <a:spcBef>
                          <a:spcPts val="0"/>
                        </a:spcBef>
                        <a:spcAft>
                          <a:spcPts val="0"/>
                        </a:spcAft>
                      </a:pPr>
                      <a:r>
                        <a:rPr lang="ar-SA" sz="1300">
                          <a:effectLst/>
                        </a:rPr>
                        <a:t> </a:t>
                      </a:r>
                      <a:endParaRPr lang="en-US" sz="1100">
                        <a:effectLst/>
                      </a:endParaRPr>
                    </a:p>
                    <a:p>
                      <a:pPr marL="0" marR="0" algn="r" rtl="1">
                        <a:lnSpc>
                          <a:spcPct val="115000"/>
                        </a:lnSpc>
                        <a:spcBef>
                          <a:spcPts val="0"/>
                        </a:spcBef>
                        <a:spcAft>
                          <a:spcPts val="0"/>
                        </a:spcAft>
                      </a:pPr>
                      <a:r>
                        <a:rPr lang="ar-SA" sz="1300">
                          <a:effectLst/>
                        </a:rPr>
                        <a:t>التفاوت في توزيع الدخول بين أغنياء والفقراء</a:t>
                      </a:r>
                      <a:endParaRPr lang="en-US" sz="1100">
                        <a:effectLst/>
                        <a:latin typeface="Calibri"/>
                        <a:ea typeface="Calibri"/>
                        <a:cs typeface="Arial"/>
                      </a:endParaRPr>
                    </a:p>
                  </a:txBody>
                  <a:tcPr marL="65594" marR="65594" marT="0" marB="0"/>
                </a:tc>
                <a:tc>
                  <a:txBody>
                    <a:bodyPr/>
                    <a:lstStyle/>
                    <a:p>
                      <a:pPr marL="0" marR="0" algn="r" rtl="1">
                        <a:lnSpc>
                          <a:spcPct val="115000"/>
                        </a:lnSpc>
                        <a:spcBef>
                          <a:spcPts val="0"/>
                        </a:spcBef>
                        <a:spcAft>
                          <a:spcPts val="0"/>
                        </a:spcAft>
                      </a:pPr>
                      <a:r>
                        <a:rPr lang="ar-SA" sz="1300">
                          <a:effectLst/>
                        </a:rPr>
                        <a:t> </a:t>
                      </a:r>
                      <a:endParaRPr lang="en-US" sz="1100">
                        <a:effectLst/>
                      </a:endParaRPr>
                    </a:p>
                    <a:p>
                      <a:pPr marL="0" marR="0" algn="r" rtl="1">
                        <a:lnSpc>
                          <a:spcPct val="115000"/>
                        </a:lnSpc>
                        <a:spcBef>
                          <a:spcPts val="0"/>
                        </a:spcBef>
                        <a:spcAft>
                          <a:spcPts val="0"/>
                        </a:spcAft>
                      </a:pPr>
                      <a:r>
                        <a:rPr lang="ar-SA" sz="1300">
                          <a:effectLst/>
                        </a:rPr>
                        <a:t>عدالة اكبر في توزيع الدخول بين أغنياء والفقراء لصالح الفقراء </a:t>
                      </a:r>
                      <a:endParaRPr lang="en-US" sz="1100">
                        <a:effectLst/>
                        <a:latin typeface="Calibri"/>
                        <a:ea typeface="Calibri"/>
                        <a:cs typeface="Arial"/>
                      </a:endParaRPr>
                    </a:p>
                  </a:txBody>
                  <a:tcPr marL="65594" marR="65594" marT="0" marB="0"/>
                </a:tc>
              </a:tr>
              <a:tr h="469359">
                <a:tc>
                  <a:txBody>
                    <a:bodyPr/>
                    <a:lstStyle/>
                    <a:p>
                      <a:pPr marL="0" marR="0" algn="r" rtl="1">
                        <a:lnSpc>
                          <a:spcPct val="115000"/>
                        </a:lnSpc>
                        <a:spcBef>
                          <a:spcPts val="0"/>
                        </a:spcBef>
                        <a:spcAft>
                          <a:spcPts val="0"/>
                        </a:spcAft>
                      </a:pPr>
                      <a:r>
                        <a:rPr lang="ar-SA" sz="1300">
                          <a:effectLst/>
                        </a:rPr>
                        <a:t> </a:t>
                      </a:r>
                      <a:endParaRPr lang="en-US" sz="1100">
                        <a:effectLst/>
                      </a:endParaRPr>
                    </a:p>
                    <a:p>
                      <a:pPr marL="0" marR="0" algn="r" rtl="1">
                        <a:lnSpc>
                          <a:spcPct val="115000"/>
                        </a:lnSpc>
                        <a:spcBef>
                          <a:spcPts val="0"/>
                        </a:spcBef>
                        <a:spcAft>
                          <a:spcPts val="0"/>
                        </a:spcAft>
                      </a:pPr>
                      <a:r>
                        <a:rPr lang="ar-SA" sz="1300">
                          <a:effectLst/>
                        </a:rPr>
                        <a:t>عدم الاهتمام بنوعية السلع والخدمات المنتجة</a:t>
                      </a:r>
                      <a:endParaRPr lang="en-US" sz="1100">
                        <a:effectLst/>
                        <a:latin typeface="Calibri"/>
                        <a:ea typeface="Calibri"/>
                        <a:cs typeface="Arial"/>
                      </a:endParaRPr>
                    </a:p>
                  </a:txBody>
                  <a:tcPr marL="65594" marR="65594" marT="0" marB="0"/>
                </a:tc>
                <a:tc>
                  <a:txBody>
                    <a:bodyPr/>
                    <a:lstStyle/>
                    <a:p>
                      <a:pPr marL="0" marR="0" algn="r" rtl="1">
                        <a:lnSpc>
                          <a:spcPct val="115000"/>
                        </a:lnSpc>
                        <a:spcBef>
                          <a:spcPts val="0"/>
                        </a:spcBef>
                        <a:spcAft>
                          <a:spcPts val="0"/>
                        </a:spcAft>
                      </a:pPr>
                      <a:r>
                        <a:rPr lang="ar-SA" sz="1300" dirty="0">
                          <a:effectLst/>
                        </a:rPr>
                        <a:t> </a:t>
                      </a:r>
                      <a:endParaRPr lang="en-US" sz="1100" dirty="0">
                        <a:effectLst/>
                      </a:endParaRPr>
                    </a:p>
                    <a:p>
                      <a:pPr marL="0" marR="0" algn="r" rtl="1">
                        <a:lnSpc>
                          <a:spcPct val="115000"/>
                        </a:lnSpc>
                        <a:spcBef>
                          <a:spcPts val="0"/>
                        </a:spcBef>
                        <a:spcAft>
                          <a:spcPts val="0"/>
                        </a:spcAft>
                      </a:pPr>
                      <a:r>
                        <a:rPr lang="ar-SA" sz="1300" dirty="0">
                          <a:effectLst/>
                        </a:rPr>
                        <a:t>الاهتمام بنوعية السلع والخدمات المنتجة</a:t>
                      </a:r>
                      <a:endParaRPr lang="en-US" sz="1100" dirty="0">
                        <a:effectLst/>
                        <a:latin typeface="Calibri"/>
                        <a:ea typeface="Calibri"/>
                        <a:cs typeface="Arial"/>
                      </a:endParaRPr>
                    </a:p>
                  </a:txBody>
                  <a:tcPr marL="65594" marR="65594" marT="0" marB="0"/>
                </a:tc>
              </a:tr>
            </a:tbl>
          </a:graphicData>
        </a:graphic>
      </p:graphicFrame>
    </p:spTree>
    <p:extLst>
      <p:ext uri="{BB962C8B-B14F-4D97-AF65-F5344CB8AC3E}">
        <p14:creationId xmlns:p14="http://schemas.microsoft.com/office/powerpoint/2010/main" val="2556831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821363"/>
          </a:xfrm>
        </p:spPr>
        <p:txBody>
          <a:bodyPr>
            <a:normAutofit fontScale="47500" lnSpcReduction="20000"/>
          </a:bodyPr>
          <a:lstStyle/>
          <a:p>
            <a:pPr marL="0" indent="0" algn="just" rtl="1">
              <a:buNone/>
            </a:pPr>
            <a:r>
              <a:rPr lang="ar-IQ" dirty="0" smtClean="0"/>
              <a:t>أولا :- تطور مفهوم التنمية : هناك عده مراحل لتطور مفهوم التنمية هي :-</a:t>
            </a:r>
          </a:p>
          <a:p>
            <a:pPr marL="0" indent="0" algn="just" rtl="1">
              <a:buNone/>
            </a:pPr>
            <a:r>
              <a:rPr lang="ar-IQ" dirty="0" smtClean="0"/>
              <a:t>1- مفهوم التنمية .</a:t>
            </a:r>
          </a:p>
          <a:p>
            <a:pPr marL="0" indent="0" algn="just" rtl="1">
              <a:buNone/>
            </a:pPr>
            <a:r>
              <a:rPr lang="ar-IQ" dirty="0" smtClean="0"/>
              <a:t>    كان جوهر التنمية ، بعد الحرب العالمية الثانية ،يتمثل في النمو السريع للدخل، حيث تؤكد أدبيات التنمية على جانب النمو، وأصبح مؤشر الدخل يستخدم بكثرة للتعبير عن التنمية، لأنه يأخذ قدرة المجتمع على زيادة الإنتاج بمعدلات تفوق معدلات نمو السكان وان معدل نمو الدخل الحقيقي يقيس بشكل عام التحسن في مستوى المعيشة.	</a:t>
            </a:r>
          </a:p>
          <a:p>
            <a:pPr marL="0" indent="0" algn="just" rtl="1">
              <a:buNone/>
            </a:pPr>
            <a:r>
              <a:rPr lang="ar-IQ" dirty="0" smtClean="0"/>
              <a:t>    فالتنمية هي عملية تغير علاقات المجتمع التقليدية وطريقة تفكيره ووسائل إنتاجه التقليدية إلى طرائق أكثر حداثة وهذا ما لا يمكن انجازه ما لم تشمل التنمية على تحسن مستويات نوعية الحياة الصحة والتعليم والقضاء على الفساد وتخفيف الفقر واستمرار التنمية .  </a:t>
            </a:r>
          </a:p>
          <a:p>
            <a:pPr marL="0" indent="0" algn="just" rtl="1">
              <a:buNone/>
            </a:pPr>
            <a:r>
              <a:rPr lang="ar-IQ" dirty="0" smtClean="0"/>
              <a:t>2- التنمية الاقتصادية .</a:t>
            </a:r>
          </a:p>
          <a:p>
            <a:pPr marL="0" indent="0" algn="just" rtl="1">
              <a:buNone/>
            </a:pPr>
            <a:r>
              <a:rPr lang="ar-IQ" dirty="0" smtClean="0"/>
              <a:t>    هي تحقيق زيادة مستمرة في الدخل القومي الحقيقي وزيادة متوسط نصيب الفرد منه ، هذا فضلا عن إجراء العديد من التغييرات في كل من هيكل الانتاج ونوعية السلع والخدمات المنتجة،وتحقيق عدالة اكبر في توزيع الدخل القومي ، أي احداث تغير في هيكل توزيع الدخل لصالح الفقراء.</a:t>
            </a:r>
          </a:p>
          <a:p>
            <a:pPr marL="0" indent="0" algn="just" rtl="1">
              <a:buNone/>
            </a:pPr>
            <a:r>
              <a:rPr lang="ar-IQ" dirty="0" smtClean="0"/>
              <a:t>3- التنمية البشرية .</a:t>
            </a:r>
          </a:p>
          <a:p>
            <a:pPr marL="0" indent="0" algn="just" rtl="1">
              <a:buNone/>
            </a:pPr>
            <a:r>
              <a:rPr lang="ar-IQ" dirty="0" smtClean="0"/>
              <a:t>     بأنها توسيع الخيارات المتاحة للناس،وهذه الخيارات هي العيش حياة طويلة وصحية والحصول على المعرفة والحصول على الموارد الضرورية لتوفير مستوى المعيشة المناسب . للتنمية البشرية جانبان هما: الأول، بناء القدرات البشرية لتحسين مستوى الصحة والمعرفة والمهارات. والثاني هو انتفاع الناس بقدراتهم المكتسبة في وقت الفراغ ولإغراض الإنتاج وللنشاط في مجال الثقافة والمجتمع والسياسة  . لهذا فان الدخل ليس الا واحد من الخيارات،والزيادة السنوية في الناتج القومي شرط ضروري للتنمية البشرية .  </a:t>
            </a:r>
          </a:p>
          <a:p>
            <a:pPr marL="0" indent="0" algn="just" rtl="1">
              <a:buNone/>
            </a:pPr>
            <a:r>
              <a:rPr lang="ar-IQ" dirty="0" smtClean="0"/>
              <a:t>4- التنمية المستدامة .</a:t>
            </a:r>
          </a:p>
          <a:p>
            <a:pPr marL="0" indent="0" algn="just" rtl="1">
              <a:buNone/>
            </a:pPr>
            <a:r>
              <a:rPr lang="ar-IQ" dirty="0" smtClean="0"/>
              <a:t>     تركز التنمية المستدامة على الموائمة بين التوازنات البيئية والسكانية والطبيعية ، وتعرف بانها التنمية التي تسعى الى الاستخدام الأمثل للموارد الطبيعية وبشكل منصف بحيث تعيش الاجيال الحالية دون إلحاق الضرر بالأجيال القادمة . والسبب هو ان السكان في تزايد مستمر بينما الموارد الطبيعية في تتناقص .والهدف هو الوصول الى معدل نمو للسكان ثابت على مستوى العالم لمنع استنزاف الموارد وزيادة تلوث البيئي وهدر الطاقات .وتعالج الاستدامة مشكلة الفقر البشري وجوهرة التنمية المستدامة هو الإنسان .فالتنمية المستدامة :هي لعملية التي تلبي احتياجات الحاضر دون أن يعرض للخطر قدرة الأجيال التالية على إشباع احتياجاتها .</a:t>
            </a:r>
          </a:p>
          <a:p>
            <a:pPr marL="0" indent="0" algn="just" rtl="1">
              <a:buNone/>
            </a:pPr>
            <a:endParaRPr lang="ar-IQ" dirty="0" smtClean="0"/>
          </a:p>
          <a:p>
            <a:pPr marL="0" indent="0" algn="just" rtl="1">
              <a:buNone/>
            </a:pPr>
            <a:endParaRPr lang="ar-IQ" dirty="0" smtClean="0"/>
          </a:p>
          <a:p>
            <a:pPr marL="0" indent="0" algn="just" rtl="1">
              <a:buNone/>
            </a:pPr>
            <a:endParaRPr lang="en-US" dirty="0"/>
          </a:p>
        </p:txBody>
      </p:sp>
    </p:spTree>
    <p:extLst>
      <p:ext uri="{BB962C8B-B14F-4D97-AF65-F5344CB8AC3E}">
        <p14:creationId xmlns:p14="http://schemas.microsoft.com/office/powerpoint/2010/main" val="282738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7500" lnSpcReduction="20000"/>
          </a:bodyPr>
          <a:lstStyle/>
          <a:p>
            <a:pPr marL="0" indent="0" algn="just" rtl="1">
              <a:buNone/>
            </a:pPr>
            <a:r>
              <a:rPr lang="ar-IQ" dirty="0" smtClean="0"/>
              <a:t>- التنمية البشرية المستدامة .</a:t>
            </a:r>
          </a:p>
          <a:p>
            <a:pPr marL="0" indent="0" algn="just" rtl="1">
              <a:buNone/>
            </a:pPr>
            <a:r>
              <a:rPr lang="ar-IQ" dirty="0" smtClean="0"/>
              <a:t>     هي تلك السياسة التنموية الشاملة المستمرة والدائمة المبنية على التخطيط المستقبلي، والتدبير الناجع، والمراقبة التقويمية التصحيحية الفعالة. وبالتالي، تراعي التنمية المستدامة أربعة عناصر أساسية لها علاقة بتنمية الفرد أو الإنسان أو المجتمع البشري هي: البعد الاقتصادي، والبعد الاجتماعي، والبعد البيئي، والبعد الثقافي. ولابد أن تتكامل هذه الأبعاد الأربعة جميعها بطريقة جدلية تفاعلية متكاملة، فلا تنمية حقيقية بدون هذه الأبعاد الأربعة؛ لأن الدول المتقدمة التي لها تجارب كبرى في التقدم والتنمية والحداثة. التنمية البشرية المستدامة نظرية في التنمية الاقتصادية- الاجتماعية، لا الاقتصادية فحسب، تجعل الإنسان منطلقها وغايتها، وتعالج الأبعاد البشرية أو الاجتماعية في التنمية باعتبارها العنصر المسيطر، وتنظر إلى الطاقات المادية باعتبارها شرطا من شروط تحقيق هذا التنمية.</a:t>
            </a:r>
          </a:p>
          <a:p>
            <a:pPr marL="0" indent="0" algn="just" rtl="1">
              <a:buNone/>
            </a:pPr>
            <a:r>
              <a:rPr lang="ar-IQ" dirty="0" smtClean="0"/>
              <a:t>6- التنمية المستقلة.</a:t>
            </a:r>
          </a:p>
          <a:p>
            <a:pPr marL="0" indent="0" algn="just" rtl="1">
              <a:buNone/>
            </a:pPr>
            <a:r>
              <a:rPr lang="ar-IQ" dirty="0" smtClean="0"/>
              <a:t>     هي التنمية المستقلة التي تنطلق من اعتماد على الذات(المجتمع على نفسه،وتطوير قدرات إفراده مع إعطاء الأولوية لتعبئة الموارد المحلية وتصنيع المعدات الإنتاجية وبناء قاعدة علمية وتكنولوجية محلية. وان هدف التنمية البشرية المستدامة ليس مجرد زيادة الإنتاج، بل هو تمكين الناس من توسيع نطاق خياراتهم ليعيشوا حياة أطول وأفضل،وليتجنبوا الأمراض، وليملكوا المفاتيح لمخزون العالم م المعرفة .</a:t>
            </a:r>
          </a:p>
          <a:p>
            <a:pPr marL="0" indent="0" algn="just" rtl="1">
              <a:buNone/>
            </a:pPr>
            <a:r>
              <a:rPr lang="ar-IQ" dirty="0" smtClean="0"/>
              <a:t>ثانيا:- أبعاد التنمية . </a:t>
            </a:r>
          </a:p>
          <a:p>
            <a:pPr marL="0" indent="0" algn="just" rtl="1">
              <a:buNone/>
            </a:pPr>
            <a:r>
              <a:rPr lang="ar-IQ" dirty="0" smtClean="0"/>
              <a:t>             يتضح مما تقدم ان للتنمية ابعاد مختلفة ومتعددة هي :</a:t>
            </a:r>
          </a:p>
          <a:p>
            <a:pPr marL="0" indent="0" algn="just" rtl="1">
              <a:buNone/>
            </a:pPr>
            <a:r>
              <a:rPr lang="ar-IQ" dirty="0" smtClean="0"/>
              <a:t>1- البعد المادي(الاقتصادي) للتنمية :- يتضمن التأكيد على مفاهيم النمو والتحديث والتصنيع هي نقيض التخلف ، فالتنمية هي التخلص من سمات التخلف واكتساب الخصائص السائدة في البلدان المتقدمة ، حيث نلاحظ ان  المفهوم المادي للتنمية يبدأ بتراكم رأس المال الذي يسمح بتطوير وتقسيم الاجتماعي للعمل  أي التحول من الصناعة اليدوية الى الصناعة الإلية بشكل يحقق سيادة الإنتاج السلعي وتكوين السوق الداخلية هذا ما يعرف  بجوهر التنمية ،فالبلدان النامية تحتاج الى تحقيق عدد من العمليات لكي تحقق التنمية هي تراكم رأس المال و تطوير التقسيم الاجتماعي للعمل و سيادة الإنتاج السلعي وأخيرا تكوين السوق المحلية .</a:t>
            </a:r>
          </a:p>
          <a:p>
            <a:pPr marL="0" indent="0" algn="just" rtl="1">
              <a:buNone/>
            </a:pPr>
            <a:r>
              <a:rPr lang="ar-IQ" dirty="0" smtClean="0"/>
              <a:t>لقد ارتبط مفهوم التنمية ارتباطا وثيقا بالتصنيع ،لان عملية التصنيع تؤدي الى تنويع الهيكل الإنتاجي، وان عملية التصنيع تحتاج الى إحداث جملة عوامل أهمها ثورة صناعية وارتفاع مستوى التراكم الرأسمالي وخلق الأطر الملائمة لأحداث التغيير في البنيان الاجتماعي .</a:t>
            </a:r>
          </a:p>
          <a:p>
            <a:pPr marL="0" indent="0" algn="just" rtl="1">
              <a:buNone/>
            </a:pPr>
            <a:endParaRPr lang="en-US" dirty="0"/>
          </a:p>
        </p:txBody>
      </p:sp>
    </p:spTree>
    <p:extLst>
      <p:ext uri="{BB962C8B-B14F-4D97-AF65-F5344CB8AC3E}">
        <p14:creationId xmlns:p14="http://schemas.microsoft.com/office/powerpoint/2010/main" val="143277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marL="0" indent="0" algn="just" rtl="1">
              <a:buNone/>
            </a:pPr>
            <a:r>
              <a:rPr lang="ar-IQ" dirty="0" smtClean="0"/>
              <a:t>- البعد الاجتماعي للتنمية :- لا شك ان الجانب الاقتصادي للتنمية ذو صلة وثيقة بجوانب الحياة الأخرى في المجتمع الاجتماعية والثقافية والسياسية وقد ترتب على توسيع مفهوم التنمية أمران هما :الأول المرادفة بين التنمية والتحديث والتحديث هو عملية التحول نحو الأنماط من الأنظمة الاجتماعية والاقتصادية والسياسية التي سادت في أوربا الغربية وأمريكا خلال الفترات السابقة .وفق هذا المفهوم فان المفهوم الجديد للتنمية وفق هذا المنظور تعبر عنه مؤشرات مادية وغير مادية . والثاني هو تحقيق الانتشار حيث تشع رياح التغيير من البلدان المتقدمة الى النامية من خلال التكنولوجيا ورأس المال والمهارات والقيم والتغيرات في الأنظمة القائمة.اما جوانب الاجتماعي للتنمية فيمثل في تغيرات في الهياكل الاجتماعية واتجاهات السكان والمؤسسات وتقليل الفوارق في الدخول واجتثاث الفقر . فأصبح هدف التنمية هو إشباع الحاجات الأساسية والإنسانية وبذلك أصبحت التنمية هي تنمية الإنسان . </a:t>
            </a:r>
          </a:p>
          <a:p>
            <a:pPr marL="0" indent="0" algn="just" rtl="1">
              <a:buNone/>
            </a:pPr>
            <a:r>
              <a:rPr lang="ar-IQ" dirty="0" smtClean="0"/>
              <a:t>3- البعد السياسي للتنمية :- حلت معركة التنمية محل معركة الاستقلال ، حيث تشترط التنمية التحرر والاستقلال الاقتصادي . فالبعد السياسي للتنمية التحرر من التبعية الاقتصادية والاستعمارية المباشرة .</a:t>
            </a:r>
          </a:p>
          <a:p>
            <a:pPr marL="0" indent="0" algn="just" rtl="1">
              <a:buNone/>
            </a:pPr>
            <a:r>
              <a:rPr lang="ar-IQ" dirty="0" smtClean="0"/>
              <a:t>4- البعد الدولي للتنمية :- ان فكرة التنمية والتعاون الدولي في هذا المجال قد فرضت نفسها على المجتمع الدولي وقادت الى تبني التعاون على مستوى الدولي والى ظهور الهيئات الدولية كالبنك الدولي وصندوق النقد الدولي . لهذا فقد أطلقت الأمم المتحدة في عام 1961 تسمية عقد التنمية الأول والذي أكد على تحقيق معدل النمو الاقتصادي يبلغ 7% وشهدت أيضا نشاه منظمة ألغات و منظمة الاونكتاد وهذه المنظمات تهدف الى تحقيق علاقات دولية أكثر تكافوا . ثم جاء عقد التنمية الثاني 1980-1970 اكد على تحقيق نموا سنويا 6% الا ان مساعي كل الجهات والمنظمات لم تفلح في تحقيق أهداف الاسياسية من وجهة نظر البلدان النامية ، ولهذا تجد ان التفاوت في الدخول بين البلدان المتقدمة والنامية في تزيد على مر الزمن  .</a:t>
            </a:r>
          </a:p>
          <a:p>
            <a:pPr marL="0" indent="0" algn="just" rtl="1">
              <a:buNone/>
            </a:pPr>
            <a:r>
              <a:rPr lang="ar-IQ" dirty="0" smtClean="0"/>
              <a:t>5- البعد الحضاري التنمية :- بموجب هذا البعد أصبحت التنمية بمثابة مشروع نهضة حضارية ، فالتنمية ليست مجرد عملية اقتصادية تكنولوجية ،بل عملية بناء حضاري تؤكد فيه المجتمعات شخصيتها وهويتها الإنسانية .</a:t>
            </a:r>
          </a:p>
          <a:p>
            <a:pPr marL="0" indent="0" algn="just" rtl="1">
              <a:buNone/>
            </a:pPr>
            <a:endParaRPr lang="en-US" dirty="0"/>
          </a:p>
        </p:txBody>
      </p:sp>
    </p:spTree>
    <p:extLst>
      <p:ext uri="{BB962C8B-B14F-4D97-AF65-F5344CB8AC3E}">
        <p14:creationId xmlns:p14="http://schemas.microsoft.com/office/powerpoint/2010/main" val="150352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40000" lnSpcReduction="20000"/>
          </a:bodyPr>
          <a:lstStyle/>
          <a:p>
            <a:pPr marL="0" indent="0" algn="just" rtl="1">
              <a:buNone/>
            </a:pPr>
            <a:r>
              <a:rPr lang="ar-IQ" dirty="0" smtClean="0"/>
              <a:t>ثالثا :- مستلزمات التنمية الاقتصادية .</a:t>
            </a:r>
          </a:p>
          <a:p>
            <a:pPr marL="0" indent="0" algn="just" rtl="1">
              <a:buNone/>
            </a:pPr>
            <a:r>
              <a:rPr lang="ar-IQ" dirty="0" smtClean="0"/>
              <a:t>    تتطلب عملية التنمية الاقتصادية العديد من المستلزمات الضرورية لانجاز مهامها، والتي تمثل عوامل الإنتاج وهي (العمل ورأس المال والتكنولوجيا والموارد الطبيعية )، إضافة الى عوامل أخرى تندرج ضمن ما يعرف بالإطار العام للتنمية مثل النظم السياسية والاجتماعية والاقتصادية وأنماط الثقافية والعادات والتقاليد .....الخ وسنستعرض مستلزمات التنمية بالاتي : .</a:t>
            </a:r>
          </a:p>
          <a:p>
            <a:pPr marL="0" indent="0" algn="just" rtl="1">
              <a:buNone/>
            </a:pPr>
            <a:r>
              <a:rPr lang="ar-IQ" dirty="0" smtClean="0"/>
              <a:t>  1- تجميع راس المال:-</a:t>
            </a:r>
          </a:p>
          <a:p>
            <a:pPr marL="0" indent="0" algn="just" rtl="1">
              <a:buNone/>
            </a:pPr>
            <a:r>
              <a:rPr lang="ar-IQ" dirty="0" smtClean="0"/>
              <a:t>      ان عملية تجميع راس المال مهمة جدا في تحقيق عملية التنمية الاقتصادية ،وهذه العملية تتطلب وجودها توفر حجم مناسب من الادخارات الحقيقية بحيث يتم من خلال توفير الموارد لاغراض الاستثمار بدلا من توجهها نحو مجالات الاستهلاك ، وكذلك وجود قدر من الادخارات النقدية اللازمة لتمويل هذه الاستثمارات ، وان يرافق ذلك وجود أجهزة تمويل قادرة على تعبئة المدخرات لدى الافراد والجهات المختلفة ، توفيرها للمستثمرين اضافة الى ضرورة القيام بعملية الاستثمار ذاتها بحيث يتم استخدام الادخارات الحقيقية والنقدية من اجل اقامة الاستثمارات .</a:t>
            </a:r>
          </a:p>
          <a:p>
            <a:pPr marL="0" indent="0" algn="just" rtl="1">
              <a:buNone/>
            </a:pPr>
            <a:r>
              <a:rPr lang="ar-IQ" dirty="0" smtClean="0"/>
              <a:t>   تتميز البلدان النامية  بزيادة حاجتها الى لتكوين راس المال نظرا لسعة حاجتها الى اقامة المشاريع الجديدة في القطاعات المختلفة وخاصة المشاريع الصناعية ، وكذلك الحاجة الى تكوين راس المال لتوفير البنى التحتية اللازمة، وتوسيع استخدام راس المال في المشروعات القائمة لتطويرها وتوسيعها وزيادة كفاءتها الانتاجية، وان الحاجة لرس المال يتم تقديرها على اساس تقدير معدل النمو السكاني وتحديد معدل النمو في الدخل القومي المستهدف ، وكذلك تقدير نسبة راس المال الى الناتج أي النسبة بين الاستثمار والانتاج الاضافي الذي يتم الحصول عليه نتيجة الاستثمار.يمكن التميز بين نوعين من راس المال هما:</a:t>
            </a:r>
          </a:p>
          <a:p>
            <a:pPr marL="0" indent="0" algn="just" rtl="1">
              <a:buNone/>
            </a:pPr>
            <a:r>
              <a:rPr lang="ar-IQ" dirty="0" smtClean="0"/>
              <a:t>أ‌-	رأس المال المالي:- والذي يمثل الاموال السائلة التي توجه لشراء الأسهم والسندات او تقرض الى البنوك للاستخدام في الأعمال .</a:t>
            </a:r>
          </a:p>
          <a:p>
            <a:pPr marL="0" indent="0" algn="just" rtl="1">
              <a:buNone/>
            </a:pPr>
            <a:r>
              <a:rPr lang="ar-IQ" dirty="0" smtClean="0"/>
              <a:t>ب‌-	رأس المال الحقيقي او المادي :- الذي يتكون من المصانع والمكائن وخزين المواد الخام.الخ ويقسم الى:</a:t>
            </a:r>
          </a:p>
          <a:p>
            <a:pPr marL="0" indent="0" algn="just" rtl="1">
              <a:buNone/>
            </a:pPr>
            <a:r>
              <a:rPr lang="ar-IQ" dirty="0" smtClean="0"/>
              <a:t>  1- رأس المال الثابت .           2- رأس المال المتداول .         3- رأس المال الفوقي الاجتماعي .</a:t>
            </a:r>
          </a:p>
          <a:p>
            <a:pPr marL="0" indent="0" algn="just" rtl="1">
              <a:buNone/>
            </a:pPr>
            <a:r>
              <a:rPr lang="ar-IQ" dirty="0" smtClean="0"/>
              <a:t>2- الموارد الطبيعية. </a:t>
            </a:r>
          </a:p>
          <a:p>
            <a:pPr marL="0" indent="0" algn="just" rtl="1">
              <a:buNone/>
            </a:pPr>
            <a:r>
              <a:rPr lang="ar-IQ" dirty="0" smtClean="0"/>
              <a:t>      تعد الموارد الطبيعية مهمة للتنمية وخصوصا في المرحلة الاولى للتنمية واذا تم استغلالها بشكل مناسب،كلما ازدادت الموارد الطبيعية في البلد وتم استغلالها بشكل جيد كلما كان حافزا وعاملا مساعدا على النمو والتطور، الا ان الموارد الطبيعية لا يمكن ان تعد قيدا على التنمية والمثال الواضح في هذا المجال الدول المتقدمة التي لديها القدرة على تعويض نقص هذه بفعل التقدم التكنولوجي الذي يمكنها من تطبيق الاحلال او المبادلة بين عناصر الانتاج في العملية الانتاجية حيث تحل العنصر الانتاجي الوفير محل العنصر الانتاجي النادر، كما وتمتلك هذه البلدان فن انتاجي متطور ولديها قدر واسع من راس المال وترتفع فيها كفاءة العنصر البشري، لذلك فأنها يمكن ان تعوض عن النقص في الموارد الطبيعية كما أنها يمكن ان تتبع بدائل صناعية تعوضها عن بعض المنتجات الطبيعية لاستخدامها في العمليات الإنتاجية ، إضافة الى قدرتها على التصدير تكون مرتفعة بسبب تطور جهازها الإنتاجي ومرونته الذي يتيح لها التوسع والتنوع في الصادرات وبالتالي تزداد قدرتها على استيراد ما تحتاجه من الموارد الطبيعية التي تفتقر إليها. إما في البلدان النامية فالوضع مختلف ولا يمكن تطبيق عملية الإحلال بسبب نقص رأس المال وتأخر التقنية وانخفاض كفاءة العنصر البشري وضعف القدرة على التصدير بسبب ضعف جهازها الإنتاجي وعدم تنوعه وضعف مرونته .</a:t>
            </a:r>
          </a:p>
          <a:p>
            <a:pPr marL="0" indent="0" algn="just" rtl="1">
              <a:buNone/>
            </a:pPr>
            <a:endParaRPr lang="en-US" dirty="0"/>
          </a:p>
        </p:txBody>
      </p:sp>
    </p:spTree>
    <p:extLst>
      <p:ext uri="{BB962C8B-B14F-4D97-AF65-F5344CB8AC3E}">
        <p14:creationId xmlns:p14="http://schemas.microsoft.com/office/powerpoint/2010/main" val="3185058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55000" lnSpcReduction="20000"/>
          </a:bodyPr>
          <a:lstStyle/>
          <a:p>
            <a:pPr marL="0" indent="0" algn="just" rtl="1">
              <a:buNone/>
            </a:pPr>
            <a:r>
              <a:rPr lang="ar-IQ" b="1" dirty="0" smtClean="0"/>
              <a:t>3- المورد البشرية :-</a:t>
            </a:r>
          </a:p>
          <a:p>
            <a:pPr marL="0" indent="0" algn="just" rtl="1">
              <a:buNone/>
            </a:pPr>
            <a:r>
              <a:rPr lang="ar-IQ" b="1" dirty="0" smtClean="0"/>
              <a:t>      الموارد البشرية تعني القدرات والمواهب والمهارات والمعرفة لدى الإفراد والتي تدخل كمستلزم في العملية الإنتاجية ، وتلعب الموارد البشرية دورا هاما في عملية التنمية حيث ان الإنسان غاية التنمية ووسيلتها ، حيث أن الإنسان غاية التنمية لذلك فان الهدف النهائي لها رفع مستوى معيشة الإنسان، وحيث ان الإنسان هو في ذات الوقت وسيلة التنمية فانه هو الذي يرسم وينفذ عملية التنمية وان ثمار التنمية ناتجة عن النشاط الإنساني ، كما ولا يعد عاملا رئيسا من عوامل الإنتاج فحسب بل هو المستفيد الرئيسي من النمو والتنمية الاقتصادية.</a:t>
            </a:r>
          </a:p>
          <a:p>
            <a:pPr marL="0" indent="0" algn="just" rtl="1">
              <a:buNone/>
            </a:pPr>
            <a:r>
              <a:rPr lang="ar-IQ" b="1" dirty="0" smtClean="0"/>
              <a:t>      وتعد الموارد البشرية عناصر فعالة في التنمية حيث تعمل على تراكم راس المال وتستغل الموارد الطبيعية وتبنى السياسة الاقتصادية وتعمل باتجاه تحقيق التنمية القومية . كما وان فشل برامج التنمية يكون بسبب إهمال تنمية الموارد البشرية حيث ان رأس المال والموارد الطبيعية والتقدم التكنولوجي تلعب دورا هاما في النمو الاقتصادي ولكن تنمية الموارد البشرية تفوقها أهمية .  </a:t>
            </a:r>
          </a:p>
          <a:p>
            <a:pPr marL="0" indent="0" algn="just" rtl="1">
              <a:buNone/>
            </a:pPr>
            <a:r>
              <a:rPr lang="ar-IQ" b="1" dirty="0" smtClean="0"/>
              <a:t>   4- التقنية (التكنولوجيا) :- </a:t>
            </a:r>
          </a:p>
          <a:p>
            <a:pPr marL="0" indent="0" algn="just" rtl="1">
              <a:buNone/>
            </a:pPr>
            <a:r>
              <a:rPr lang="ar-IQ" b="1" dirty="0" smtClean="0"/>
              <a:t>     تعرف التكنولوجيا بأنها الجهد المنظم الرامي لاستخدام نتائج البحث العلمي في تطوير أساليب أداء العمليات الإنتاجية بهدف التوصل إلى أساليب جديدة تكون اجدى للمجتمع . وتتضمن التكنولوجيا براءات الاختراع والعلامات التجارية، والمهارات التي لا تنفصل عن الأشخاص العاملين، والمعرفة التكنولوجيا المستجدة في أشياء مادية كالمعدات .</a:t>
            </a:r>
          </a:p>
          <a:p>
            <a:pPr marL="0" indent="0" algn="just" rtl="1">
              <a:buNone/>
            </a:pPr>
            <a:r>
              <a:rPr lang="ar-IQ" b="1" dirty="0" smtClean="0"/>
              <a:t>   ويعتمد النمو الاقتصادي بشكل كبير على معدل التطور التكنولوجي حيث تساهم التكنولوجيا في دعم عملية التنمية الاقتصادية من خلال :-</a:t>
            </a:r>
          </a:p>
          <a:p>
            <a:pPr marL="0" indent="0" algn="just" rtl="1">
              <a:buNone/>
            </a:pPr>
            <a:r>
              <a:rPr lang="ar-IQ" b="1" dirty="0" smtClean="0"/>
              <a:t>  أ-زيادة القدر المتاح من الموارد الطبيعية الموجودة عن طريق اكتشاف وإضافة موارد إنتاجية او من خلال ابتكار وسائل فعالة واكثر قدرة على الكشف عما موجودة من موارد طبيعية.</a:t>
            </a:r>
          </a:p>
          <a:p>
            <a:pPr marL="0" indent="0" algn="just" rtl="1">
              <a:buNone/>
            </a:pPr>
            <a:r>
              <a:rPr lang="ar-IQ" b="1" dirty="0" smtClean="0"/>
              <a:t> ب-اضافة استخدامات جديدة للموارد الاقتصادية تسمح بزيادة القيمة الاقتصادية للموارد .</a:t>
            </a:r>
          </a:p>
          <a:p>
            <a:pPr marL="0" indent="0" algn="just" rtl="1">
              <a:buNone/>
            </a:pPr>
            <a:r>
              <a:rPr lang="ar-IQ" b="1" dirty="0" smtClean="0"/>
              <a:t> ج- زيارة إنتاجية الموارد الإنتاجية أي تحقيق الاستخدام الامثل للموارد المتاحة في العمليات الإنتاجية .</a:t>
            </a:r>
          </a:p>
          <a:p>
            <a:pPr marL="0" indent="0" algn="just" rtl="1">
              <a:buNone/>
            </a:pPr>
            <a:r>
              <a:rPr lang="ar-IQ" b="1" dirty="0" smtClean="0"/>
              <a:t>د. اكتشاف طرق إنتاجية جديدة جديدة تتيح زيادة الانتاج وتحسين النوعية وتقليل التكالي</a:t>
            </a:r>
          </a:p>
          <a:p>
            <a:pPr marL="0" indent="0" algn="just" rtl="1">
              <a:buNone/>
            </a:pPr>
            <a:endParaRPr lang="en-US" b="1" dirty="0"/>
          </a:p>
        </p:txBody>
      </p:sp>
    </p:spTree>
    <p:extLst>
      <p:ext uri="{BB962C8B-B14F-4D97-AF65-F5344CB8AC3E}">
        <p14:creationId xmlns:p14="http://schemas.microsoft.com/office/powerpoint/2010/main" val="1168908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1344</Words>
  <Application>Microsoft Office PowerPoint</Application>
  <PresentationFormat>On-screen Show (4:3)</PresentationFormat>
  <Paragraphs>79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dc:creator>
  <cp:lastModifiedBy>HASSAN</cp:lastModifiedBy>
  <cp:revision>1</cp:revision>
  <dcterms:created xsi:type="dcterms:W3CDTF">2018-12-27T18:51:23Z</dcterms:created>
  <dcterms:modified xsi:type="dcterms:W3CDTF">2018-12-27T18:57:42Z</dcterms:modified>
</cp:coreProperties>
</file>