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6" r:id="rId4"/>
    <p:sldId id="257" r:id="rId5"/>
    <p:sldId id="258" r:id="rId6"/>
    <p:sldId id="261" r:id="rId7"/>
    <p:sldId id="259" r:id="rId8"/>
    <p:sldId id="260" r:id="rId9"/>
    <p:sldId id="262" r:id="rId10"/>
    <p:sldId id="263" r:id="rId11"/>
    <p:sldId id="267" r:id="rId12"/>
  </p:sldIdLst>
  <p:sldSz cx="11430000" cy="6445250"/>
  <p:notesSz cx="11430000" cy="644525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998027"/>
            <a:ext cx="9715500" cy="1353502"/>
          </a:xfrm>
          <a:prstGeom prst="rect">
            <a:avLst/>
          </a:prstGeom>
        </p:spPr>
        <p:txBody>
          <a:bodyPr wrap="square" lIns="0" tIns="0" rIns="0" bIns="0">
            <a:spAutoFit/>
          </a:bodyPr>
          <a:lstStyle>
            <a:lvl1pPr>
              <a:defRPr sz="3700" b="1" i="0">
                <a:solidFill>
                  <a:srgbClr val="F95F87"/>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sz="1350" b="0" i="0">
                <a:solidFill>
                  <a:srgbClr val="262424"/>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rgbClr val="F95F87"/>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350" b="0" i="0">
                <a:solidFill>
                  <a:srgbClr val="262424"/>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FDFAF7"/>
          </a:solidFill>
        </p:spPr>
        <p:txBody>
          <a:bodyPr wrap="square" lIns="0" tIns="0" rIns="0" bIns="0" rtlCol="0"/>
          <a:lstStyle/>
          <a:p/>
        </p:txBody>
      </p:sp>
      <p:pic>
        <p:nvPicPr>
          <p:cNvPr id="17" name="bg object 17"/>
          <p:cNvPicPr/>
          <p:nvPr/>
        </p:nvPicPr>
        <p:blipFill>
          <a:blip r:embed="rId2" cstate="print"/>
          <a:stretch>
            <a:fillRect/>
          </a:stretch>
        </p:blipFill>
        <p:spPr>
          <a:xfrm>
            <a:off x="0" y="253"/>
            <a:ext cx="4286250" cy="6438645"/>
          </a:xfrm>
          <a:prstGeom prst="rect">
            <a:avLst/>
          </a:prstGeom>
        </p:spPr>
      </p:pic>
      <p:sp>
        <p:nvSpPr>
          <p:cNvPr id="2" name="Holder 2"/>
          <p:cNvSpPr>
            <a:spLocks noGrp="1"/>
          </p:cNvSpPr>
          <p:nvPr>
            <p:ph type="title"/>
          </p:nvPr>
        </p:nvSpPr>
        <p:spPr/>
        <p:txBody>
          <a:bodyPr lIns="0" tIns="0" rIns="0" bIns="0"/>
          <a:lstStyle>
            <a:lvl1pPr>
              <a:defRPr sz="3700" b="1" i="0">
                <a:solidFill>
                  <a:srgbClr val="F95F87"/>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rgbClr val="F95F87"/>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2"/>
          <p:cNvSpPr>
            <a:spLocks noGrp="1"/>
          </p:cNvSpPr>
          <p:nvPr>
            <p:ph type="body" idx="1"/>
          </p:nvPr>
        </p:nvSpPr>
        <p:spPr/>
        <p:txBody>
          <a:bodyPr/>
          <a:lstStyle/>
          <a:p>
            <a:pPr lvl="0"/>
            <a:r>
              <a:rPr lang="fr-FR" smtClean="0"/>
              <a:t>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D8BD707-D9CF-40AE-B4C6-C98DA3205C09}" type="datetimeFigureOut">
              <a:rPr lang="en-US"/>
            </a:fld>
            <a:endParaRPr lang="en-US"/>
          </a:p>
        </p:txBody>
      </p:sp>
      <p:sp>
        <p:nvSpPr>
          <p:cNvPr id="5" name="Espace réservé du pied de page 4"/>
          <p:cNvSpPr>
            <a:spLocks noGrp="1"/>
          </p:cNvSpPr>
          <p:nvPr>
            <p:ph type="ftr" sz="quarter" idx="11"/>
          </p:nvPr>
        </p:nvSpPr>
        <p:spPr/>
        <p:txBody>
          <a:bodyPr/>
          <a:lstStyle/>
          <a:p/>
        </p:txBody>
      </p:sp>
      <p:sp>
        <p:nvSpPr>
          <p:cNvPr id="6" name="Espace réservé du numéro de diapositive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FDFAF7"/>
          </a:solidFill>
        </p:spPr>
        <p:txBody>
          <a:bodyPr wrap="square" lIns="0" tIns="0" rIns="0" bIns="0" rtlCol="0"/>
          <a:lstStyle/>
          <a:p/>
        </p:txBody>
      </p:sp>
      <p:sp>
        <p:nvSpPr>
          <p:cNvPr id="2" name="Holder 2"/>
          <p:cNvSpPr>
            <a:spLocks noGrp="1"/>
          </p:cNvSpPr>
          <p:nvPr>
            <p:ph type="title"/>
          </p:nvPr>
        </p:nvSpPr>
        <p:spPr>
          <a:xfrm>
            <a:off x="587375" y="773112"/>
            <a:ext cx="10255250" cy="2172335"/>
          </a:xfrm>
          <a:prstGeom prst="rect">
            <a:avLst/>
          </a:prstGeom>
        </p:spPr>
        <p:txBody>
          <a:bodyPr wrap="square" lIns="0" tIns="0" rIns="0" bIns="0">
            <a:spAutoFit/>
          </a:bodyPr>
          <a:lstStyle>
            <a:lvl1pPr>
              <a:defRPr sz="3700" b="1" i="0">
                <a:solidFill>
                  <a:srgbClr val="F95F87"/>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873625" y="3183889"/>
            <a:ext cx="5677534" cy="1406525"/>
          </a:xfrm>
          <a:prstGeom prst="rect">
            <a:avLst/>
          </a:prstGeom>
        </p:spPr>
        <p:txBody>
          <a:bodyPr wrap="square" lIns="0" tIns="0" rIns="0" bIns="0">
            <a:spAutoFit/>
          </a:bodyPr>
          <a:lstStyle>
            <a:lvl1pPr>
              <a:defRPr sz="1350" b="0" i="0">
                <a:solidFill>
                  <a:srgbClr val="262424"/>
                </a:solidFill>
                <a:latin typeface="Verdana" panose="020B0604030504040204"/>
                <a:cs typeface="Verdana" panose="020B0604030504040204"/>
              </a:defRPr>
            </a:lvl1pPr>
          </a:lstStyle>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re 3"/>
          <p:cNvSpPr>
            <a:spLocks noGrp="1"/>
          </p:cNvSpPr>
          <p:nvPr>
            <p:ph type="ctrTitle"/>
          </p:nvPr>
        </p:nvSpPr>
        <p:spPr>
          <a:xfrm>
            <a:off x="857250" y="860425"/>
            <a:ext cx="9715500" cy="2469515"/>
          </a:xfrm>
        </p:spPr>
        <p:txBody>
          <a:bodyPr>
            <a:noAutofit/>
          </a:bodyPr>
          <a:p>
            <a:pPr algn="ctr">
              <a:lnSpc>
                <a:spcPct val="240000"/>
              </a:lnSpc>
            </a:pPr>
            <a:r>
              <a:rPr lang="en-ZA" altLang="fr-FR" sz="6600"/>
              <a:t>URL Structure</a:t>
            </a:r>
            <a:endParaRPr lang="en-ZA" altLang="fr-FR" sz="6600"/>
          </a:p>
        </p:txBody>
      </p:sp>
      <p:sp>
        <p:nvSpPr>
          <p:cNvPr id="5" name="Sous-titre 4"/>
          <p:cNvSpPr>
            <a:spLocks noGrp="1"/>
          </p:cNvSpPr>
          <p:nvPr>
            <p:ph type="subTitle" idx="4"/>
          </p:nvPr>
        </p:nvSpPr>
        <p:spPr>
          <a:xfrm>
            <a:off x="1676400" y="3527425"/>
            <a:ext cx="8137525" cy="1693545"/>
          </a:xfrm>
        </p:spPr>
        <p:txBody>
          <a:bodyPr>
            <a:noAutofit/>
          </a:bodyPr>
          <a:p>
            <a:pPr algn="ctr">
              <a:lnSpc>
                <a:spcPct val="150000"/>
              </a:lnSpc>
            </a:pPr>
            <a:r>
              <a:rPr lang="en-ZA" altLang="fr-FR" sz="2800" b="1">
                <a:solidFill>
                  <a:schemeClr val="tx1"/>
                </a:solidFill>
              </a:rPr>
              <a:t>Mai 20, 2025 </a:t>
            </a:r>
            <a:endParaRPr lang="en-ZA" altLang="fr-FR" sz="2800" b="1">
              <a:solidFill>
                <a:schemeClr val="tx1"/>
              </a:solidFill>
            </a:endParaRPr>
          </a:p>
          <a:p>
            <a:pPr algn="ctr">
              <a:lnSpc>
                <a:spcPct val="100000"/>
              </a:lnSpc>
            </a:pPr>
            <a:endParaRPr lang="en-ZA" altLang="fr-FR" sz="2800"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re 3"/>
          <p:cNvSpPr>
            <a:spLocks noGrp="1"/>
          </p:cNvSpPr>
          <p:nvPr>
            <p:ph type="title"/>
          </p:nvPr>
        </p:nvSpPr>
        <p:spPr>
          <a:xfrm>
            <a:off x="685800" y="577215"/>
            <a:ext cx="10255250" cy="2479675"/>
          </a:xfrm>
        </p:spPr>
        <p:txBody>
          <a:bodyPr>
            <a:noAutofit/>
          </a:bodyPr>
          <a:p>
            <a:pPr algn="ctr">
              <a:lnSpc>
                <a:spcPct val="220000"/>
              </a:lnSpc>
            </a:pPr>
            <a:r>
              <a:rPr lang="en-ZA" altLang="fr-FR" sz="7200"/>
              <a:t>Thank You</a:t>
            </a:r>
            <a:endParaRPr lang="en-ZA" altLang="fr-FR" sz="7200"/>
          </a:p>
        </p:txBody>
      </p:sp>
      <p:sp>
        <p:nvSpPr>
          <p:cNvPr id="5" name="Espace réservé du texte 4"/>
          <p:cNvSpPr>
            <a:spLocks noGrp="1"/>
          </p:cNvSpPr>
          <p:nvPr>
            <p:ph type="body" idx="1"/>
          </p:nvPr>
        </p:nvSpPr>
        <p:spPr>
          <a:xfrm>
            <a:off x="2623185" y="3056890"/>
            <a:ext cx="6184265" cy="2381885"/>
          </a:xfrm>
        </p:spPr>
        <p:txBody>
          <a:bodyPr>
            <a:noAutofit/>
          </a:bodyPr>
          <a:p>
            <a:pPr algn="l">
              <a:lnSpc>
                <a:spcPct val="230000"/>
              </a:lnSpc>
            </a:pPr>
            <a:r>
              <a:rPr lang="en-ZA" altLang="fr-FR" sz="1600">
                <a:solidFill>
                  <a:schemeClr val="tx1"/>
                </a:solidFill>
                <a:latin typeface="Times New Roman" panose="02020603050405020304" charset="0"/>
                <a:cs typeface="Times New Roman" panose="02020603050405020304" charset="0"/>
              </a:rPr>
              <a:t>        This Project Is The Result Of The Collective Efforts Of  Our Team :</a:t>
            </a:r>
            <a:endParaRPr lang="en-ZA" altLang="fr-FR" sz="1600">
              <a:solidFill>
                <a:schemeClr val="tx1"/>
              </a:solidFill>
              <a:latin typeface="Times New Roman" panose="02020603050405020304" charset="0"/>
              <a:cs typeface="Times New Roman" panose="02020603050405020304" charset="0"/>
            </a:endParaRPr>
          </a:p>
        </p:txBody>
      </p:sp>
      <p:sp>
        <p:nvSpPr>
          <p:cNvPr id="10" name="Zone de texte 9"/>
          <p:cNvSpPr txBox="1"/>
          <p:nvPr/>
        </p:nvSpPr>
        <p:spPr>
          <a:xfrm>
            <a:off x="3962400" y="4048125"/>
            <a:ext cx="3810000" cy="368300"/>
          </a:xfrm>
          <a:prstGeom prst="rect">
            <a:avLst/>
          </a:prstGeom>
          <a:noFill/>
        </p:spPr>
        <p:txBody>
          <a:bodyPr wrap="square" rtlCol="0">
            <a:spAutoFit/>
          </a:bodyPr>
          <a:p>
            <a:r>
              <a:rPr lang="en-ZA" altLang="fr-FR"/>
              <a:t>- Belkheir abderrahmane </a:t>
            </a:r>
            <a:endParaRPr lang="en-ZA" altLang="fr-FR"/>
          </a:p>
        </p:txBody>
      </p:sp>
      <p:sp>
        <p:nvSpPr>
          <p:cNvPr id="12" name="Zone de texte 11"/>
          <p:cNvSpPr txBox="1"/>
          <p:nvPr/>
        </p:nvSpPr>
        <p:spPr>
          <a:xfrm>
            <a:off x="3962400" y="4778375"/>
            <a:ext cx="3810000" cy="368300"/>
          </a:xfrm>
          <a:prstGeom prst="rect">
            <a:avLst/>
          </a:prstGeom>
          <a:noFill/>
        </p:spPr>
        <p:txBody>
          <a:bodyPr wrap="square" rtlCol="0">
            <a:spAutoFit/>
          </a:bodyPr>
          <a:p>
            <a:r>
              <a:rPr lang="en-ZA" altLang="fr-FR"/>
              <a:t>- Sahraoui mohamed nail </a:t>
            </a:r>
            <a:endParaRPr lang="en-ZA" altLang="fr-FR"/>
          </a:p>
        </p:txBody>
      </p:sp>
      <p:sp>
        <p:nvSpPr>
          <p:cNvPr id="13" name="Zone de texte 12"/>
          <p:cNvSpPr txBox="1"/>
          <p:nvPr/>
        </p:nvSpPr>
        <p:spPr>
          <a:xfrm>
            <a:off x="3962400" y="5146675"/>
            <a:ext cx="3810000" cy="368300"/>
          </a:xfrm>
          <a:prstGeom prst="rect">
            <a:avLst/>
          </a:prstGeom>
          <a:noFill/>
        </p:spPr>
        <p:txBody>
          <a:bodyPr wrap="square" rtlCol="0">
            <a:spAutoFit/>
          </a:bodyPr>
          <a:p>
            <a:r>
              <a:rPr lang="en-ZA" altLang="fr-FR"/>
              <a:t>- Yahia Bacha manil </a:t>
            </a:r>
            <a:endParaRPr lang="en-ZA" altLang="fr-FR"/>
          </a:p>
        </p:txBody>
      </p:sp>
      <p:sp>
        <p:nvSpPr>
          <p:cNvPr id="14" name="Zone de texte 13"/>
          <p:cNvSpPr txBox="1"/>
          <p:nvPr/>
        </p:nvSpPr>
        <p:spPr>
          <a:xfrm>
            <a:off x="3962400" y="5508625"/>
            <a:ext cx="3810000" cy="368300"/>
          </a:xfrm>
          <a:prstGeom prst="rect">
            <a:avLst/>
          </a:prstGeom>
          <a:noFill/>
        </p:spPr>
        <p:txBody>
          <a:bodyPr wrap="square" rtlCol="0">
            <a:spAutoFit/>
          </a:bodyPr>
          <a:p>
            <a:r>
              <a:rPr lang="en-ZA" altLang="fr-FR"/>
              <a:t>- Amazour mohamed islam </a:t>
            </a:r>
            <a:endParaRPr lang="en-ZA" altLang="fr-FR"/>
          </a:p>
        </p:txBody>
      </p:sp>
      <p:sp>
        <p:nvSpPr>
          <p:cNvPr id="16" name="Zone de texte 15"/>
          <p:cNvSpPr txBox="1"/>
          <p:nvPr/>
        </p:nvSpPr>
        <p:spPr>
          <a:xfrm>
            <a:off x="3962400" y="3679825"/>
            <a:ext cx="3810000" cy="368300"/>
          </a:xfrm>
          <a:prstGeom prst="rect">
            <a:avLst/>
          </a:prstGeom>
          <a:noFill/>
        </p:spPr>
        <p:txBody>
          <a:bodyPr wrap="square" rtlCol="0">
            <a:spAutoFit/>
          </a:bodyPr>
          <a:p>
            <a:r>
              <a:rPr lang="en-ZA" altLang="fr-FR"/>
              <a:t>- Bach Toubdji abderrahmane</a:t>
            </a:r>
            <a:endParaRPr lang="en-ZA" altLang="fr-FR"/>
          </a:p>
        </p:txBody>
      </p:sp>
      <p:sp>
        <p:nvSpPr>
          <p:cNvPr id="17" name="Zone de texte 16"/>
          <p:cNvSpPr txBox="1"/>
          <p:nvPr/>
        </p:nvSpPr>
        <p:spPr>
          <a:xfrm>
            <a:off x="3962400" y="4416425"/>
            <a:ext cx="3810000" cy="368300"/>
          </a:xfrm>
          <a:prstGeom prst="rect">
            <a:avLst/>
          </a:prstGeom>
          <a:noFill/>
        </p:spPr>
        <p:txBody>
          <a:bodyPr wrap="square" rtlCol="0">
            <a:spAutoFit/>
          </a:bodyPr>
          <a:p>
            <a:r>
              <a:rPr lang="en-ZA" altLang="fr-FR"/>
              <a:t>- Mansouri abdellah</a:t>
            </a:r>
            <a:endParaRPr lang="en-ZA" alt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53"/>
            <a:ext cx="4286250" cy="6438645"/>
          </a:xfrm>
          <a:prstGeom prst="rect">
            <a:avLst/>
          </a:prstGeom>
        </p:spPr>
      </p:pic>
      <p:sp>
        <p:nvSpPr>
          <p:cNvPr id="3" name="object 3"/>
          <p:cNvSpPr txBox="1">
            <a:spLocks noGrp="1"/>
          </p:cNvSpPr>
          <p:nvPr>
            <p:ph type="title"/>
          </p:nvPr>
        </p:nvSpPr>
        <p:spPr>
          <a:prstGeom prst="rect">
            <a:avLst/>
          </a:prstGeom>
        </p:spPr>
        <p:txBody>
          <a:bodyPr vert="horz" wrap="square" lIns="0" tIns="991235" rIns="0" bIns="0" rtlCol="0">
            <a:spAutoFit/>
          </a:bodyPr>
          <a:lstStyle/>
          <a:p>
            <a:pPr marL="4298950" marR="5080">
              <a:lnSpc>
                <a:spcPts val="4650"/>
              </a:lnSpc>
              <a:spcBef>
                <a:spcPts val="5"/>
              </a:spcBef>
            </a:pPr>
            <a:r>
              <a:rPr spc="75" dirty="0"/>
              <a:t>Understanding</a:t>
            </a:r>
            <a:r>
              <a:rPr spc="-229" dirty="0"/>
              <a:t> </a:t>
            </a:r>
            <a:r>
              <a:rPr spc="-120" dirty="0"/>
              <a:t>URLs</a:t>
            </a:r>
            <a:r>
              <a:rPr spc="-225" dirty="0"/>
              <a:t> </a:t>
            </a:r>
            <a:r>
              <a:rPr spc="80" dirty="0"/>
              <a:t>and </a:t>
            </a:r>
            <a:r>
              <a:rPr spc="50" dirty="0"/>
              <a:t>Their</a:t>
            </a:r>
            <a:r>
              <a:rPr spc="-245" dirty="0"/>
              <a:t> </a:t>
            </a:r>
            <a:r>
              <a:rPr spc="-10" dirty="0"/>
              <a:t>Structure</a:t>
            </a:r>
            <a:endParaRPr spc="-10" dirty="0"/>
          </a:p>
        </p:txBody>
      </p:sp>
      <p:sp>
        <p:nvSpPr>
          <p:cNvPr id="4" name="object 4"/>
          <p:cNvSpPr txBox="1">
            <a:spLocks noGrp="1"/>
          </p:cNvSpPr>
          <p:nvPr>
            <p:ph type="body" idx="1"/>
          </p:nvPr>
        </p:nvSpPr>
        <p:spPr>
          <a:xfrm>
            <a:off x="4873625" y="3183889"/>
            <a:ext cx="5677534" cy="1403985"/>
          </a:xfrm>
          <a:prstGeom prst="rect">
            <a:avLst/>
          </a:prstGeom>
        </p:spPr>
        <p:txBody>
          <a:bodyPr vert="horz" wrap="square" lIns="0" tIns="12700" rIns="0" bIns="0" rtlCol="0">
            <a:spAutoFit/>
          </a:bodyPr>
          <a:lstStyle/>
          <a:p>
            <a:pPr marL="12700" marR="5080">
              <a:lnSpc>
                <a:spcPct val="134000"/>
              </a:lnSpc>
              <a:spcBef>
                <a:spcPts val="100"/>
              </a:spcBef>
            </a:pPr>
            <a:r>
              <a:rPr spc="-45" dirty="0"/>
              <a:t>URLs</a:t>
            </a:r>
            <a:r>
              <a:rPr spc="-105" dirty="0"/>
              <a:t> </a:t>
            </a:r>
            <a:r>
              <a:rPr spc="-90" dirty="0"/>
              <a:t>(Uniform</a:t>
            </a:r>
            <a:r>
              <a:rPr spc="-100" dirty="0"/>
              <a:t> </a:t>
            </a:r>
            <a:r>
              <a:rPr spc="-60" dirty="0"/>
              <a:t>Resource</a:t>
            </a:r>
            <a:r>
              <a:rPr spc="-100" dirty="0"/>
              <a:t> </a:t>
            </a:r>
            <a:r>
              <a:rPr spc="-65" dirty="0"/>
              <a:t>Locators)</a:t>
            </a:r>
            <a:r>
              <a:rPr spc="-105" dirty="0"/>
              <a:t> </a:t>
            </a:r>
            <a:r>
              <a:rPr spc="-80" dirty="0"/>
              <a:t>are</a:t>
            </a:r>
            <a:r>
              <a:rPr spc="-100" dirty="0"/>
              <a:t> </a:t>
            </a:r>
            <a:r>
              <a:rPr lang="en-ZA" spc="-100" dirty="0"/>
              <a:t>the building blocks of accessing and navigating the internet. They are used as web adresses, directing browsers to particular online resources. Understanding what URL is and how it is structured is crucial newbie learners of web development and navigating the internet.</a:t>
            </a:r>
            <a:endParaRPr lang="en-ZA" spc="-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53"/>
            <a:ext cx="4286250" cy="6438645"/>
          </a:xfrm>
          <a:prstGeom prst="rect">
            <a:avLst/>
          </a:prstGeom>
        </p:spPr>
      </p:pic>
      <p:sp>
        <p:nvSpPr>
          <p:cNvPr id="3" name="object 3"/>
          <p:cNvSpPr txBox="1">
            <a:spLocks noGrp="1"/>
          </p:cNvSpPr>
          <p:nvPr>
            <p:ph type="title"/>
          </p:nvPr>
        </p:nvSpPr>
        <p:spPr>
          <a:xfrm>
            <a:off x="4873625" y="1287462"/>
            <a:ext cx="3135630" cy="591185"/>
          </a:xfrm>
          <a:prstGeom prst="rect">
            <a:avLst/>
          </a:prstGeom>
        </p:spPr>
        <p:txBody>
          <a:bodyPr vert="horz" wrap="square" lIns="0" tIns="13970" rIns="0" bIns="0" rtlCol="0">
            <a:spAutoFit/>
          </a:bodyPr>
          <a:lstStyle/>
          <a:p>
            <a:pPr marL="12700">
              <a:lnSpc>
                <a:spcPct val="100000"/>
              </a:lnSpc>
              <a:spcBef>
                <a:spcPts val="110"/>
              </a:spcBef>
            </a:pPr>
            <a:r>
              <a:rPr dirty="0"/>
              <a:t>What</a:t>
            </a:r>
            <a:r>
              <a:rPr spc="-250" dirty="0"/>
              <a:t> </a:t>
            </a:r>
            <a:r>
              <a:rPr spc="200" dirty="0"/>
              <a:t>is</a:t>
            </a:r>
            <a:r>
              <a:rPr spc="-245" dirty="0"/>
              <a:t> </a:t>
            </a:r>
            <a:r>
              <a:rPr spc="70" dirty="0"/>
              <a:t>a</a:t>
            </a:r>
            <a:r>
              <a:rPr spc="-245" dirty="0"/>
              <a:t> </a:t>
            </a:r>
            <a:r>
              <a:rPr spc="-275" dirty="0"/>
              <a:t>URL?</a:t>
            </a:r>
            <a:endParaRPr spc="-275" dirty="0"/>
          </a:p>
        </p:txBody>
      </p:sp>
      <p:grpSp>
        <p:nvGrpSpPr>
          <p:cNvPr id="4" name="object 4"/>
          <p:cNvGrpSpPr/>
          <p:nvPr/>
        </p:nvGrpSpPr>
        <p:grpSpPr>
          <a:xfrm>
            <a:off x="4886325" y="2190749"/>
            <a:ext cx="390525" cy="390525"/>
            <a:chOff x="4886325" y="2190749"/>
            <a:chExt cx="390525" cy="390525"/>
          </a:xfrm>
        </p:grpSpPr>
        <p:sp>
          <p:nvSpPr>
            <p:cNvPr id="5" name="object 5"/>
            <p:cNvSpPr/>
            <p:nvPr/>
          </p:nvSpPr>
          <p:spPr>
            <a:xfrm>
              <a:off x="4891087" y="2195512"/>
              <a:ext cx="381000" cy="381000"/>
            </a:xfrm>
            <a:custGeom>
              <a:avLst/>
              <a:gdLst/>
              <a:ahLst/>
              <a:cxnLst/>
              <a:rect l="l" t="t" r="r" b="b"/>
              <a:pathLst>
                <a:path w="381000" h="381000">
                  <a:moveTo>
                    <a:pt x="329387" y="0"/>
                  </a:moveTo>
                  <a:lnTo>
                    <a:pt x="51612" y="0"/>
                  </a:lnTo>
                  <a:lnTo>
                    <a:pt x="48018" y="355"/>
                  </a:lnTo>
                  <a:lnTo>
                    <a:pt x="13614" y="18745"/>
                  </a:lnTo>
                  <a:lnTo>
                    <a:pt x="0" y="51612"/>
                  </a:lnTo>
                  <a:lnTo>
                    <a:pt x="0" y="325755"/>
                  </a:lnTo>
                  <a:lnTo>
                    <a:pt x="0" y="329387"/>
                  </a:lnTo>
                  <a:lnTo>
                    <a:pt x="18745" y="367385"/>
                  </a:lnTo>
                  <a:lnTo>
                    <a:pt x="51612" y="381000"/>
                  </a:lnTo>
                  <a:lnTo>
                    <a:pt x="329387" y="381000"/>
                  </a:lnTo>
                  <a:lnTo>
                    <a:pt x="367385" y="362254"/>
                  </a:lnTo>
                  <a:lnTo>
                    <a:pt x="381000" y="329387"/>
                  </a:lnTo>
                  <a:lnTo>
                    <a:pt x="381000" y="51612"/>
                  </a:lnTo>
                  <a:lnTo>
                    <a:pt x="362254" y="13614"/>
                  </a:lnTo>
                  <a:lnTo>
                    <a:pt x="332968" y="355"/>
                  </a:lnTo>
                  <a:lnTo>
                    <a:pt x="329387" y="0"/>
                  </a:lnTo>
                  <a:close/>
                </a:path>
              </a:pathLst>
            </a:custGeom>
            <a:solidFill>
              <a:srgbClr val="E0D7F4"/>
            </a:solidFill>
          </p:spPr>
          <p:txBody>
            <a:bodyPr wrap="square" lIns="0" tIns="0" rIns="0" bIns="0" rtlCol="0"/>
            <a:lstStyle/>
            <a:p/>
          </p:txBody>
        </p:sp>
        <p:sp>
          <p:nvSpPr>
            <p:cNvPr id="6" name="object 6"/>
            <p:cNvSpPr/>
            <p:nvPr/>
          </p:nvSpPr>
          <p:spPr>
            <a:xfrm>
              <a:off x="4891087" y="2195512"/>
              <a:ext cx="381000" cy="381000"/>
            </a:xfrm>
            <a:custGeom>
              <a:avLst/>
              <a:gdLst/>
              <a:ahLst/>
              <a:cxnLst/>
              <a:rect l="l" t="t" r="r" b="b"/>
              <a:pathLst>
                <a:path w="381000" h="381000">
                  <a:moveTo>
                    <a:pt x="0" y="325755"/>
                  </a:moveTo>
                  <a:lnTo>
                    <a:pt x="0" y="55245"/>
                  </a:lnTo>
                  <a:lnTo>
                    <a:pt x="0" y="51612"/>
                  </a:lnTo>
                  <a:lnTo>
                    <a:pt x="355" y="48018"/>
                  </a:lnTo>
                  <a:lnTo>
                    <a:pt x="1066" y="44462"/>
                  </a:lnTo>
                  <a:lnTo>
                    <a:pt x="1765" y="40906"/>
                  </a:lnTo>
                  <a:lnTo>
                    <a:pt x="2819" y="37452"/>
                  </a:lnTo>
                  <a:lnTo>
                    <a:pt x="27571" y="7289"/>
                  </a:lnTo>
                  <a:lnTo>
                    <a:pt x="44462" y="1066"/>
                  </a:lnTo>
                  <a:lnTo>
                    <a:pt x="48018" y="355"/>
                  </a:lnTo>
                  <a:lnTo>
                    <a:pt x="51612" y="0"/>
                  </a:lnTo>
                  <a:lnTo>
                    <a:pt x="55245" y="0"/>
                  </a:lnTo>
                  <a:lnTo>
                    <a:pt x="325755" y="0"/>
                  </a:lnTo>
                  <a:lnTo>
                    <a:pt x="329387" y="0"/>
                  </a:lnTo>
                  <a:lnTo>
                    <a:pt x="332968" y="355"/>
                  </a:lnTo>
                  <a:lnTo>
                    <a:pt x="336524" y="1066"/>
                  </a:lnTo>
                  <a:lnTo>
                    <a:pt x="340093" y="1765"/>
                  </a:lnTo>
                  <a:lnTo>
                    <a:pt x="343547" y="2819"/>
                  </a:lnTo>
                  <a:lnTo>
                    <a:pt x="346887" y="4203"/>
                  </a:lnTo>
                  <a:lnTo>
                    <a:pt x="350253" y="5588"/>
                  </a:lnTo>
                  <a:lnTo>
                    <a:pt x="376796" y="34099"/>
                  </a:lnTo>
                  <a:lnTo>
                    <a:pt x="379933" y="44462"/>
                  </a:lnTo>
                  <a:lnTo>
                    <a:pt x="380644" y="48018"/>
                  </a:lnTo>
                  <a:lnTo>
                    <a:pt x="381000" y="51612"/>
                  </a:lnTo>
                  <a:lnTo>
                    <a:pt x="381000" y="55245"/>
                  </a:lnTo>
                  <a:lnTo>
                    <a:pt x="381000" y="325755"/>
                  </a:lnTo>
                  <a:lnTo>
                    <a:pt x="381000" y="329387"/>
                  </a:lnTo>
                  <a:lnTo>
                    <a:pt x="380644" y="332968"/>
                  </a:lnTo>
                  <a:lnTo>
                    <a:pt x="379933" y="336537"/>
                  </a:lnTo>
                  <a:lnTo>
                    <a:pt x="379234" y="340093"/>
                  </a:lnTo>
                  <a:lnTo>
                    <a:pt x="356450" y="371690"/>
                  </a:lnTo>
                  <a:lnTo>
                    <a:pt x="336524" y="379933"/>
                  </a:lnTo>
                  <a:lnTo>
                    <a:pt x="332968" y="380644"/>
                  </a:lnTo>
                  <a:lnTo>
                    <a:pt x="329387" y="381000"/>
                  </a:lnTo>
                  <a:lnTo>
                    <a:pt x="325755" y="381000"/>
                  </a:lnTo>
                  <a:lnTo>
                    <a:pt x="55245" y="381000"/>
                  </a:lnTo>
                  <a:lnTo>
                    <a:pt x="51612" y="381000"/>
                  </a:lnTo>
                  <a:lnTo>
                    <a:pt x="48018" y="380644"/>
                  </a:lnTo>
                  <a:lnTo>
                    <a:pt x="44462" y="379933"/>
                  </a:lnTo>
                  <a:lnTo>
                    <a:pt x="40906" y="379234"/>
                  </a:lnTo>
                  <a:lnTo>
                    <a:pt x="9309" y="356438"/>
                  </a:lnTo>
                  <a:lnTo>
                    <a:pt x="7289" y="353428"/>
                  </a:lnTo>
                  <a:lnTo>
                    <a:pt x="1066" y="336537"/>
                  </a:lnTo>
                  <a:lnTo>
                    <a:pt x="355" y="332968"/>
                  </a:lnTo>
                  <a:lnTo>
                    <a:pt x="0" y="329387"/>
                  </a:lnTo>
                  <a:lnTo>
                    <a:pt x="0" y="325755"/>
                  </a:lnTo>
                  <a:close/>
                </a:path>
              </a:pathLst>
            </a:custGeom>
            <a:ln w="9525">
              <a:solidFill>
                <a:srgbClr val="C6BCDA"/>
              </a:solidFill>
            </a:ln>
          </p:spPr>
          <p:txBody>
            <a:bodyPr wrap="square" lIns="0" tIns="0" rIns="0" bIns="0" rtlCol="0"/>
            <a:lstStyle/>
            <a:p/>
          </p:txBody>
        </p:sp>
      </p:grpSp>
      <p:sp>
        <p:nvSpPr>
          <p:cNvPr id="7" name="object 7"/>
          <p:cNvSpPr txBox="1"/>
          <p:nvPr/>
        </p:nvSpPr>
        <p:spPr>
          <a:xfrm>
            <a:off x="5430837" y="2209006"/>
            <a:ext cx="2329180" cy="1496060"/>
          </a:xfrm>
          <a:prstGeom prst="rect">
            <a:avLst/>
          </a:prstGeom>
        </p:spPr>
        <p:txBody>
          <a:bodyPr vert="horz" wrap="square" lIns="0" tIns="13335" rIns="0" bIns="0" rtlCol="0">
            <a:spAutoFit/>
          </a:bodyPr>
          <a:lstStyle/>
          <a:p>
            <a:pPr marL="12700">
              <a:lnSpc>
                <a:spcPct val="100000"/>
              </a:lnSpc>
              <a:spcBef>
                <a:spcPts val="105"/>
              </a:spcBef>
            </a:pPr>
            <a:r>
              <a:rPr sz="1850" b="1" spc="40" dirty="0">
                <a:solidFill>
                  <a:srgbClr val="262424"/>
                </a:solidFill>
                <a:latin typeface="Times New Roman" panose="02020603050405020304"/>
                <a:cs typeface="Times New Roman" panose="02020603050405020304"/>
              </a:rPr>
              <a:t>Definition</a:t>
            </a:r>
            <a:endParaRPr sz="1850">
              <a:latin typeface="Times New Roman" panose="02020603050405020304"/>
              <a:cs typeface="Times New Roman" panose="02020603050405020304"/>
            </a:endParaRPr>
          </a:p>
          <a:p>
            <a:pPr marL="12700" marR="5080">
              <a:lnSpc>
                <a:spcPct val="133000"/>
              </a:lnSpc>
              <a:spcBef>
                <a:spcPts val="750"/>
              </a:spcBef>
            </a:pPr>
            <a:r>
              <a:rPr sz="1350" dirty="0">
                <a:solidFill>
                  <a:srgbClr val="262424"/>
                </a:solidFill>
                <a:latin typeface="Verdana" panose="020B0604030504040204"/>
                <a:cs typeface="Verdana" panose="020B0604030504040204"/>
              </a:rPr>
              <a:t>A</a:t>
            </a:r>
            <a:r>
              <a:rPr sz="1350" spc="-135"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URL</a:t>
            </a:r>
            <a:r>
              <a:rPr sz="1350" spc="-13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is</a:t>
            </a:r>
            <a:r>
              <a:rPr sz="1350" spc="-13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35"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full</a:t>
            </a:r>
            <a:r>
              <a:rPr sz="1350" spc="-13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web</a:t>
            </a:r>
            <a:r>
              <a:rPr sz="1350" spc="-130"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address </a:t>
            </a:r>
            <a:r>
              <a:rPr sz="1350" spc="-50" dirty="0">
                <a:solidFill>
                  <a:srgbClr val="262424"/>
                </a:solidFill>
                <a:latin typeface="Verdana" panose="020B0604030504040204"/>
                <a:cs typeface="Verdana" panose="020B0604030504040204"/>
              </a:rPr>
              <a:t>used</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14" dirty="0">
                <a:solidFill>
                  <a:srgbClr val="262424"/>
                </a:solidFill>
                <a:latin typeface="Verdana" panose="020B0604030504040204"/>
                <a:cs typeface="Verdana" panose="020B0604030504040204"/>
              </a:rPr>
              <a:t> </a:t>
            </a:r>
            <a:r>
              <a:rPr sz="1350" spc="-20" dirty="0">
                <a:solidFill>
                  <a:srgbClr val="262424"/>
                </a:solidFill>
                <a:latin typeface="Verdana" panose="020B0604030504040204"/>
                <a:cs typeface="Verdana" panose="020B0604030504040204"/>
              </a:rPr>
              <a:t>access</a:t>
            </a:r>
            <a:r>
              <a:rPr sz="1350" spc="-114" dirty="0">
                <a:solidFill>
                  <a:srgbClr val="262424"/>
                </a:solidFill>
                <a:latin typeface="Verdana" panose="020B0604030504040204"/>
                <a:cs typeface="Verdana" panose="020B0604030504040204"/>
              </a:rPr>
              <a:t> </a:t>
            </a:r>
            <a:r>
              <a:rPr sz="1350" spc="-55" dirty="0">
                <a:solidFill>
                  <a:srgbClr val="262424"/>
                </a:solidFill>
                <a:latin typeface="Verdana" panose="020B0604030504040204"/>
                <a:cs typeface="Verdana" panose="020B0604030504040204"/>
              </a:rPr>
              <a:t>resources</a:t>
            </a:r>
            <a:r>
              <a:rPr sz="1350" spc="-114" dirty="0">
                <a:solidFill>
                  <a:srgbClr val="262424"/>
                </a:solidFill>
                <a:latin typeface="Verdana" panose="020B0604030504040204"/>
                <a:cs typeface="Verdana" panose="020B0604030504040204"/>
              </a:rPr>
              <a:t> </a:t>
            </a:r>
            <a:r>
              <a:rPr sz="1350" spc="-55" dirty="0">
                <a:solidFill>
                  <a:srgbClr val="262424"/>
                </a:solidFill>
                <a:latin typeface="Verdana" panose="020B0604030504040204"/>
                <a:cs typeface="Verdana" panose="020B0604030504040204"/>
              </a:rPr>
              <a:t>like </a:t>
            </a:r>
            <a:r>
              <a:rPr sz="1350" spc="-60" dirty="0">
                <a:solidFill>
                  <a:srgbClr val="262424"/>
                </a:solidFill>
                <a:latin typeface="Verdana" panose="020B0604030504040204"/>
                <a:cs typeface="Verdana" panose="020B0604030504040204"/>
              </a:rPr>
              <a:t>webpages,</a:t>
            </a:r>
            <a:r>
              <a:rPr sz="1350" spc="-11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images,</a:t>
            </a:r>
            <a:r>
              <a:rPr sz="1350" spc="-110"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or</a:t>
            </a:r>
            <a:r>
              <a:rPr sz="1350" spc="-110" dirty="0">
                <a:solidFill>
                  <a:srgbClr val="262424"/>
                </a:solidFill>
                <a:latin typeface="Verdana" panose="020B0604030504040204"/>
                <a:cs typeface="Verdana" panose="020B0604030504040204"/>
              </a:rPr>
              <a:t> </a:t>
            </a:r>
            <a:r>
              <a:rPr sz="1350" spc="-20" dirty="0">
                <a:solidFill>
                  <a:srgbClr val="262424"/>
                </a:solidFill>
                <a:latin typeface="Verdana" panose="020B0604030504040204"/>
                <a:cs typeface="Verdana" panose="020B0604030504040204"/>
              </a:rPr>
              <a:t>files </a:t>
            </a:r>
            <a:r>
              <a:rPr sz="1350" spc="-60" dirty="0">
                <a:solidFill>
                  <a:srgbClr val="262424"/>
                </a:solidFill>
                <a:latin typeface="Verdana" panose="020B0604030504040204"/>
                <a:cs typeface="Verdana" panose="020B0604030504040204"/>
              </a:rPr>
              <a:t>on</a:t>
            </a:r>
            <a:r>
              <a:rPr sz="1350" spc="-13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30"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internet.</a:t>
            </a:r>
            <a:endParaRPr sz="1350">
              <a:latin typeface="Verdana" panose="020B0604030504040204"/>
              <a:cs typeface="Verdana" panose="020B0604030504040204"/>
            </a:endParaRPr>
          </a:p>
        </p:txBody>
      </p:sp>
      <p:grpSp>
        <p:nvGrpSpPr>
          <p:cNvPr id="8" name="object 8"/>
          <p:cNvGrpSpPr/>
          <p:nvPr/>
        </p:nvGrpSpPr>
        <p:grpSpPr>
          <a:xfrm>
            <a:off x="7962900" y="2190749"/>
            <a:ext cx="390525" cy="390525"/>
            <a:chOff x="7962900" y="2190749"/>
            <a:chExt cx="390525" cy="390525"/>
          </a:xfrm>
        </p:grpSpPr>
        <p:sp>
          <p:nvSpPr>
            <p:cNvPr id="9" name="object 9"/>
            <p:cNvSpPr/>
            <p:nvPr/>
          </p:nvSpPr>
          <p:spPr>
            <a:xfrm>
              <a:off x="7967662" y="2195512"/>
              <a:ext cx="381000" cy="381000"/>
            </a:xfrm>
            <a:custGeom>
              <a:avLst/>
              <a:gdLst/>
              <a:ahLst/>
              <a:cxnLst/>
              <a:rect l="l" t="t" r="r" b="b"/>
              <a:pathLst>
                <a:path w="381000" h="381000">
                  <a:moveTo>
                    <a:pt x="329387" y="0"/>
                  </a:moveTo>
                  <a:lnTo>
                    <a:pt x="51612" y="0"/>
                  </a:lnTo>
                  <a:lnTo>
                    <a:pt x="48031" y="355"/>
                  </a:lnTo>
                  <a:lnTo>
                    <a:pt x="13614" y="18745"/>
                  </a:lnTo>
                  <a:lnTo>
                    <a:pt x="0" y="51612"/>
                  </a:lnTo>
                  <a:lnTo>
                    <a:pt x="0" y="325755"/>
                  </a:lnTo>
                  <a:lnTo>
                    <a:pt x="0" y="329387"/>
                  </a:lnTo>
                  <a:lnTo>
                    <a:pt x="18745" y="367385"/>
                  </a:lnTo>
                  <a:lnTo>
                    <a:pt x="51612" y="381000"/>
                  </a:lnTo>
                  <a:lnTo>
                    <a:pt x="329387" y="381000"/>
                  </a:lnTo>
                  <a:lnTo>
                    <a:pt x="367385" y="362254"/>
                  </a:lnTo>
                  <a:lnTo>
                    <a:pt x="381000" y="329387"/>
                  </a:lnTo>
                  <a:lnTo>
                    <a:pt x="381000" y="51612"/>
                  </a:lnTo>
                  <a:lnTo>
                    <a:pt x="362254" y="13614"/>
                  </a:lnTo>
                  <a:lnTo>
                    <a:pt x="332968" y="355"/>
                  </a:lnTo>
                  <a:lnTo>
                    <a:pt x="329387" y="0"/>
                  </a:lnTo>
                  <a:close/>
                </a:path>
              </a:pathLst>
            </a:custGeom>
            <a:solidFill>
              <a:srgbClr val="E0D7F4"/>
            </a:solidFill>
          </p:spPr>
          <p:txBody>
            <a:bodyPr wrap="square" lIns="0" tIns="0" rIns="0" bIns="0" rtlCol="0"/>
            <a:lstStyle/>
            <a:p/>
          </p:txBody>
        </p:sp>
        <p:sp>
          <p:nvSpPr>
            <p:cNvPr id="10" name="object 10"/>
            <p:cNvSpPr/>
            <p:nvPr/>
          </p:nvSpPr>
          <p:spPr>
            <a:xfrm>
              <a:off x="7967662" y="2195512"/>
              <a:ext cx="381000" cy="381000"/>
            </a:xfrm>
            <a:custGeom>
              <a:avLst/>
              <a:gdLst/>
              <a:ahLst/>
              <a:cxnLst/>
              <a:rect l="l" t="t" r="r" b="b"/>
              <a:pathLst>
                <a:path w="381000" h="381000">
                  <a:moveTo>
                    <a:pt x="0" y="325755"/>
                  </a:moveTo>
                  <a:lnTo>
                    <a:pt x="0" y="55245"/>
                  </a:lnTo>
                  <a:lnTo>
                    <a:pt x="0" y="51612"/>
                  </a:lnTo>
                  <a:lnTo>
                    <a:pt x="355" y="48018"/>
                  </a:lnTo>
                  <a:lnTo>
                    <a:pt x="1066" y="44462"/>
                  </a:lnTo>
                  <a:lnTo>
                    <a:pt x="1765" y="40906"/>
                  </a:lnTo>
                  <a:lnTo>
                    <a:pt x="2819" y="37452"/>
                  </a:lnTo>
                  <a:lnTo>
                    <a:pt x="16179" y="16179"/>
                  </a:lnTo>
                  <a:lnTo>
                    <a:pt x="18745" y="13614"/>
                  </a:lnTo>
                  <a:lnTo>
                    <a:pt x="34099" y="4203"/>
                  </a:lnTo>
                  <a:lnTo>
                    <a:pt x="37452" y="2819"/>
                  </a:lnTo>
                  <a:lnTo>
                    <a:pt x="40906" y="1765"/>
                  </a:lnTo>
                  <a:lnTo>
                    <a:pt x="44462" y="1066"/>
                  </a:lnTo>
                  <a:lnTo>
                    <a:pt x="48031" y="355"/>
                  </a:lnTo>
                  <a:lnTo>
                    <a:pt x="51612" y="0"/>
                  </a:lnTo>
                  <a:lnTo>
                    <a:pt x="55245" y="0"/>
                  </a:lnTo>
                  <a:lnTo>
                    <a:pt x="325755" y="0"/>
                  </a:lnTo>
                  <a:lnTo>
                    <a:pt x="329387" y="0"/>
                  </a:lnTo>
                  <a:lnTo>
                    <a:pt x="332968" y="355"/>
                  </a:lnTo>
                  <a:lnTo>
                    <a:pt x="336524" y="1066"/>
                  </a:lnTo>
                  <a:lnTo>
                    <a:pt x="340093" y="1765"/>
                  </a:lnTo>
                  <a:lnTo>
                    <a:pt x="343547" y="2819"/>
                  </a:lnTo>
                  <a:lnTo>
                    <a:pt x="346887" y="4203"/>
                  </a:lnTo>
                  <a:lnTo>
                    <a:pt x="350253" y="5588"/>
                  </a:lnTo>
                  <a:lnTo>
                    <a:pt x="364820" y="16179"/>
                  </a:lnTo>
                  <a:lnTo>
                    <a:pt x="367385" y="18745"/>
                  </a:lnTo>
                  <a:lnTo>
                    <a:pt x="379933" y="44462"/>
                  </a:lnTo>
                  <a:lnTo>
                    <a:pt x="380644" y="48018"/>
                  </a:lnTo>
                  <a:lnTo>
                    <a:pt x="381000" y="51612"/>
                  </a:lnTo>
                  <a:lnTo>
                    <a:pt x="381000" y="55245"/>
                  </a:lnTo>
                  <a:lnTo>
                    <a:pt x="381000" y="325755"/>
                  </a:lnTo>
                  <a:lnTo>
                    <a:pt x="381000" y="329387"/>
                  </a:lnTo>
                  <a:lnTo>
                    <a:pt x="380644" y="332968"/>
                  </a:lnTo>
                  <a:lnTo>
                    <a:pt x="379933" y="336537"/>
                  </a:lnTo>
                  <a:lnTo>
                    <a:pt x="379234" y="340093"/>
                  </a:lnTo>
                  <a:lnTo>
                    <a:pt x="364820" y="364820"/>
                  </a:lnTo>
                  <a:lnTo>
                    <a:pt x="362254" y="367385"/>
                  </a:lnTo>
                  <a:lnTo>
                    <a:pt x="336524" y="379933"/>
                  </a:lnTo>
                  <a:lnTo>
                    <a:pt x="332968" y="380644"/>
                  </a:lnTo>
                  <a:lnTo>
                    <a:pt x="329387" y="381000"/>
                  </a:lnTo>
                  <a:lnTo>
                    <a:pt x="325755" y="381000"/>
                  </a:lnTo>
                  <a:lnTo>
                    <a:pt x="55245" y="381000"/>
                  </a:lnTo>
                  <a:lnTo>
                    <a:pt x="51612" y="381000"/>
                  </a:lnTo>
                  <a:lnTo>
                    <a:pt x="48031" y="380644"/>
                  </a:lnTo>
                  <a:lnTo>
                    <a:pt x="44462" y="379933"/>
                  </a:lnTo>
                  <a:lnTo>
                    <a:pt x="40906" y="379234"/>
                  </a:lnTo>
                  <a:lnTo>
                    <a:pt x="16179" y="364820"/>
                  </a:lnTo>
                  <a:lnTo>
                    <a:pt x="13614" y="362254"/>
                  </a:lnTo>
                  <a:lnTo>
                    <a:pt x="11328" y="359460"/>
                  </a:lnTo>
                  <a:lnTo>
                    <a:pt x="9309" y="356438"/>
                  </a:lnTo>
                  <a:lnTo>
                    <a:pt x="7289" y="353428"/>
                  </a:lnTo>
                  <a:lnTo>
                    <a:pt x="5588" y="350253"/>
                  </a:lnTo>
                  <a:lnTo>
                    <a:pt x="4203" y="346900"/>
                  </a:lnTo>
                  <a:lnTo>
                    <a:pt x="2819" y="343547"/>
                  </a:lnTo>
                  <a:lnTo>
                    <a:pt x="1765" y="340093"/>
                  </a:lnTo>
                  <a:lnTo>
                    <a:pt x="1066" y="336537"/>
                  </a:lnTo>
                  <a:lnTo>
                    <a:pt x="355" y="332968"/>
                  </a:lnTo>
                  <a:lnTo>
                    <a:pt x="0" y="329387"/>
                  </a:lnTo>
                  <a:lnTo>
                    <a:pt x="0" y="325755"/>
                  </a:lnTo>
                  <a:close/>
                </a:path>
              </a:pathLst>
            </a:custGeom>
            <a:ln w="9525">
              <a:solidFill>
                <a:srgbClr val="C6BCDA"/>
              </a:solidFill>
            </a:ln>
          </p:spPr>
          <p:txBody>
            <a:bodyPr wrap="square" lIns="0" tIns="0" rIns="0" bIns="0" rtlCol="0"/>
            <a:lstStyle/>
            <a:p/>
          </p:txBody>
        </p:sp>
      </p:grpSp>
      <p:sp>
        <p:nvSpPr>
          <p:cNvPr id="11" name="object 11"/>
          <p:cNvSpPr txBox="1"/>
          <p:nvPr/>
        </p:nvSpPr>
        <p:spPr>
          <a:xfrm>
            <a:off x="8509799" y="2209006"/>
            <a:ext cx="2164080" cy="1496060"/>
          </a:xfrm>
          <a:prstGeom prst="rect">
            <a:avLst/>
          </a:prstGeom>
        </p:spPr>
        <p:txBody>
          <a:bodyPr vert="horz" wrap="square" lIns="0" tIns="13335" rIns="0" bIns="0" rtlCol="0">
            <a:spAutoFit/>
          </a:bodyPr>
          <a:lstStyle/>
          <a:p>
            <a:pPr marL="12700">
              <a:lnSpc>
                <a:spcPct val="100000"/>
              </a:lnSpc>
              <a:spcBef>
                <a:spcPts val="105"/>
              </a:spcBef>
            </a:pPr>
            <a:r>
              <a:rPr sz="1850" b="1" spc="-10" dirty="0">
                <a:solidFill>
                  <a:srgbClr val="262424"/>
                </a:solidFill>
                <a:latin typeface="Times New Roman" panose="02020603050405020304"/>
                <a:cs typeface="Times New Roman" panose="02020603050405020304"/>
              </a:rPr>
              <a:t>Purpose</a:t>
            </a:r>
            <a:endParaRPr sz="1850">
              <a:latin typeface="Times New Roman" panose="02020603050405020304"/>
              <a:cs typeface="Times New Roman" panose="02020603050405020304"/>
            </a:endParaRPr>
          </a:p>
          <a:p>
            <a:pPr marL="12700" marR="5080">
              <a:lnSpc>
                <a:spcPct val="133000"/>
              </a:lnSpc>
              <a:spcBef>
                <a:spcPts val="750"/>
              </a:spcBef>
            </a:pPr>
            <a:r>
              <a:rPr sz="1350" spc="-160" dirty="0">
                <a:solidFill>
                  <a:srgbClr val="262424"/>
                </a:solidFill>
                <a:latin typeface="Verdana" panose="020B0604030504040204"/>
                <a:cs typeface="Verdana" panose="020B0604030504040204"/>
              </a:rPr>
              <a:t>It</a:t>
            </a:r>
            <a:r>
              <a:rPr sz="1350" spc="-114" dirty="0">
                <a:solidFill>
                  <a:srgbClr val="262424"/>
                </a:solidFill>
                <a:latin typeface="Verdana" panose="020B0604030504040204"/>
                <a:cs typeface="Verdana" panose="020B0604030504040204"/>
              </a:rPr>
              <a:t> </a:t>
            </a:r>
            <a:r>
              <a:rPr sz="1350" spc="-40" dirty="0">
                <a:solidFill>
                  <a:srgbClr val="262424"/>
                </a:solidFill>
                <a:latin typeface="Verdana" panose="020B0604030504040204"/>
                <a:cs typeface="Verdana" panose="020B0604030504040204"/>
              </a:rPr>
              <a:t>specifies</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0"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location</a:t>
            </a:r>
            <a:r>
              <a:rPr sz="1350" spc="-114" dirty="0">
                <a:solidFill>
                  <a:srgbClr val="262424"/>
                </a:solidFill>
                <a:latin typeface="Verdana" panose="020B0604030504040204"/>
                <a:cs typeface="Verdana" panose="020B0604030504040204"/>
              </a:rPr>
              <a:t> </a:t>
            </a:r>
            <a:r>
              <a:rPr sz="1350" spc="-20" dirty="0">
                <a:solidFill>
                  <a:srgbClr val="262424"/>
                </a:solidFill>
                <a:latin typeface="Verdana" panose="020B0604030504040204"/>
                <a:cs typeface="Verdana" panose="020B0604030504040204"/>
              </a:rPr>
              <a:t>of</a:t>
            </a:r>
            <a:r>
              <a:rPr sz="1350" spc="-114" dirty="0">
                <a:solidFill>
                  <a:srgbClr val="262424"/>
                </a:solidFill>
                <a:latin typeface="Verdana" panose="020B0604030504040204"/>
                <a:cs typeface="Verdana" panose="020B0604030504040204"/>
              </a:rPr>
              <a:t> </a:t>
            </a:r>
            <a:r>
              <a:rPr sz="1350" spc="-50" dirty="0">
                <a:solidFill>
                  <a:srgbClr val="262424"/>
                </a:solidFill>
                <a:latin typeface="Verdana" panose="020B0604030504040204"/>
                <a:cs typeface="Verdana" panose="020B0604030504040204"/>
              </a:rPr>
              <a:t>a </a:t>
            </a:r>
            <a:r>
              <a:rPr sz="1350" spc="-60" dirty="0">
                <a:solidFill>
                  <a:srgbClr val="262424"/>
                </a:solidFill>
                <a:latin typeface="Verdana" panose="020B0604030504040204"/>
                <a:cs typeface="Verdana" panose="020B0604030504040204"/>
              </a:rPr>
              <a:t>resource</a:t>
            </a:r>
            <a:r>
              <a:rPr sz="1350" spc="-12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4"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protocol </a:t>
            </a:r>
            <a:r>
              <a:rPr sz="1350" spc="-55" dirty="0">
                <a:solidFill>
                  <a:srgbClr val="262424"/>
                </a:solidFill>
                <a:latin typeface="Verdana" panose="020B0604030504040204"/>
                <a:cs typeface="Verdana" panose="020B0604030504040204"/>
              </a:rPr>
              <a:t>needed</a:t>
            </a:r>
            <a:r>
              <a:rPr sz="1350" spc="-12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2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fetch</a:t>
            </a:r>
            <a:r>
              <a:rPr sz="1350" spc="-120" dirty="0">
                <a:solidFill>
                  <a:srgbClr val="262424"/>
                </a:solidFill>
                <a:latin typeface="Verdana" panose="020B0604030504040204"/>
                <a:cs typeface="Verdana" panose="020B0604030504040204"/>
              </a:rPr>
              <a:t> </a:t>
            </a:r>
            <a:r>
              <a:rPr sz="1350" spc="-110" dirty="0">
                <a:solidFill>
                  <a:srgbClr val="262424"/>
                </a:solidFill>
                <a:latin typeface="Verdana" panose="020B0604030504040204"/>
                <a:cs typeface="Verdana" panose="020B0604030504040204"/>
              </a:rPr>
              <a:t>it,</a:t>
            </a:r>
            <a:r>
              <a:rPr sz="1350" spc="-120" dirty="0">
                <a:solidFill>
                  <a:srgbClr val="262424"/>
                </a:solidFill>
                <a:latin typeface="Verdana" panose="020B0604030504040204"/>
                <a:cs typeface="Verdana" panose="020B0604030504040204"/>
              </a:rPr>
              <a:t> </a:t>
            </a:r>
            <a:r>
              <a:rPr sz="1350" spc="-40" dirty="0">
                <a:solidFill>
                  <a:srgbClr val="262424"/>
                </a:solidFill>
                <a:latin typeface="Verdana" panose="020B0604030504040204"/>
                <a:cs typeface="Verdana" panose="020B0604030504040204"/>
              </a:rPr>
              <a:t>such</a:t>
            </a:r>
            <a:r>
              <a:rPr sz="1350" spc="-120"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as </a:t>
            </a:r>
            <a:r>
              <a:rPr sz="1350" dirty="0">
                <a:solidFill>
                  <a:srgbClr val="262424"/>
                </a:solidFill>
                <a:latin typeface="Verdana" panose="020B0604030504040204"/>
                <a:cs typeface="Verdana" panose="020B0604030504040204"/>
              </a:rPr>
              <a:t>HTTP</a:t>
            </a:r>
            <a:r>
              <a:rPr sz="1350" spc="-135"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or</a:t>
            </a:r>
            <a:r>
              <a:rPr sz="1350" spc="-135"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HTTPS.</a:t>
            </a:r>
            <a:endParaRPr sz="1350">
              <a:latin typeface="Verdana" panose="020B0604030504040204"/>
              <a:cs typeface="Verdana" panose="020B0604030504040204"/>
            </a:endParaRPr>
          </a:p>
        </p:txBody>
      </p:sp>
      <p:grpSp>
        <p:nvGrpSpPr>
          <p:cNvPr id="12" name="object 12"/>
          <p:cNvGrpSpPr/>
          <p:nvPr/>
        </p:nvGrpSpPr>
        <p:grpSpPr>
          <a:xfrm>
            <a:off x="4886325" y="4086225"/>
            <a:ext cx="390525" cy="390525"/>
            <a:chOff x="4886325" y="4086225"/>
            <a:chExt cx="390525" cy="390525"/>
          </a:xfrm>
        </p:grpSpPr>
        <p:sp>
          <p:nvSpPr>
            <p:cNvPr id="13" name="object 13"/>
            <p:cNvSpPr/>
            <p:nvPr/>
          </p:nvSpPr>
          <p:spPr>
            <a:xfrm>
              <a:off x="4891087" y="4090987"/>
              <a:ext cx="381000" cy="381000"/>
            </a:xfrm>
            <a:custGeom>
              <a:avLst/>
              <a:gdLst/>
              <a:ahLst/>
              <a:cxnLst/>
              <a:rect l="l" t="t" r="r" b="b"/>
              <a:pathLst>
                <a:path w="381000" h="381000">
                  <a:moveTo>
                    <a:pt x="329387" y="0"/>
                  </a:moveTo>
                  <a:lnTo>
                    <a:pt x="51612" y="0"/>
                  </a:lnTo>
                  <a:lnTo>
                    <a:pt x="48018" y="355"/>
                  </a:lnTo>
                  <a:lnTo>
                    <a:pt x="13614" y="18745"/>
                  </a:lnTo>
                  <a:lnTo>
                    <a:pt x="0" y="51612"/>
                  </a:lnTo>
                  <a:lnTo>
                    <a:pt x="0" y="325755"/>
                  </a:lnTo>
                  <a:lnTo>
                    <a:pt x="0" y="329387"/>
                  </a:lnTo>
                  <a:lnTo>
                    <a:pt x="18745" y="367385"/>
                  </a:lnTo>
                  <a:lnTo>
                    <a:pt x="51612" y="381000"/>
                  </a:lnTo>
                  <a:lnTo>
                    <a:pt x="329387" y="381000"/>
                  </a:lnTo>
                  <a:lnTo>
                    <a:pt x="367385" y="362254"/>
                  </a:lnTo>
                  <a:lnTo>
                    <a:pt x="381000" y="329387"/>
                  </a:lnTo>
                  <a:lnTo>
                    <a:pt x="381000" y="51612"/>
                  </a:lnTo>
                  <a:lnTo>
                    <a:pt x="362254" y="13614"/>
                  </a:lnTo>
                  <a:lnTo>
                    <a:pt x="332968" y="355"/>
                  </a:lnTo>
                  <a:lnTo>
                    <a:pt x="329387" y="0"/>
                  </a:lnTo>
                  <a:close/>
                </a:path>
              </a:pathLst>
            </a:custGeom>
            <a:solidFill>
              <a:srgbClr val="E0D7F4"/>
            </a:solidFill>
          </p:spPr>
          <p:txBody>
            <a:bodyPr wrap="square" lIns="0" tIns="0" rIns="0" bIns="0" rtlCol="0"/>
            <a:lstStyle/>
            <a:p/>
          </p:txBody>
        </p:sp>
        <p:sp>
          <p:nvSpPr>
            <p:cNvPr id="14" name="object 14"/>
            <p:cNvSpPr/>
            <p:nvPr/>
          </p:nvSpPr>
          <p:spPr>
            <a:xfrm>
              <a:off x="4891087" y="4090987"/>
              <a:ext cx="381000" cy="381000"/>
            </a:xfrm>
            <a:custGeom>
              <a:avLst/>
              <a:gdLst/>
              <a:ahLst/>
              <a:cxnLst/>
              <a:rect l="l" t="t" r="r" b="b"/>
              <a:pathLst>
                <a:path w="381000" h="381000">
                  <a:moveTo>
                    <a:pt x="0" y="325755"/>
                  </a:moveTo>
                  <a:lnTo>
                    <a:pt x="0" y="55245"/>
                  </a:lnTo>
                  <a:lnTo>
                    <a:pt x="0" y="51612"/>
                  </a:lnTo>
                  <a:lnTo>
                    <a:pt x="355" y="48018"/>
                  </a:lnTo>
                  <a:lnTo>
                    <a:pt x="1066" y="44462"/>
                  </a:lnTo>
                  <a:lnTo>
                    <a:pt x="1765" y="40906"/>
                  </a:lnTo>
                  <a:lnTo>
                    <a:pt x="2819" y="37452"/>
                  </a:lnTo>
                  <a:lnTo>
                    <a:pt x="27571" y="7289"/>
                  </a:lnTo>
                  <a:lnTo>
                    <a:pt x="44462" y="1066"/>
                  </a:lnTo>
                  <a:lnTo>
                    <a:pt x="48018" y="355"/>
                  </a:lnTo>
                  <a:lnTo>
                    <a:pt x="51612" y="0"/>
                  </a:lnTo>
                  <a:lnTo>
                    <a:pt x="55245" y="0"/>
                  </a:lnTo>
                  <a:lnTo>
                    <a:pt x="325755" y="0"/>
                  </a:lnTo>
                  <a:lnTo>
                    <a:pt x="329387" y="0"/>
                  </a:lnTo>
                  <a:lnTo>
                    <a:pt x="332968" y="355"/>
                  </a:lnTo>
                  <a:lnTo>
                    <a:pt x="336524" y="1066"/>
                  </a:lnTo>
                  <a:lnTo>
                    <a:pt x="340093" y="1765"/>
                  </a:lnTo>
                  <a:lnTo>
                    <a:pt x="343547" y="2819"/>
                  </a:lnTo>
                  <a:lnTo>
                    <a:pt x="346887" y="4203"/>
                  </a:lnTo>
                  <a:lnTo>
                    <a:pt x="350253" y="5588"/>
                  </a:lnTo>
                  <a:lnTo>
                    <a:pt x="376796" y="34099"/>
                  </a:lnTo>
                  <a:lnTo>
                    <a:pt x="379933" y="44462"/>
                  </a:lnTo>
                  <a:lnTo>
                    <a:pt x="380644" y="48018"/>
                  </a:lnTo>
                  <a:lnTo>
                    <a:pt x="381000" y="51612"/>
                  </a:lnTo>
                  <a:lnTo>
                    <a:pt x="381000" y="55245"/>
                  </a:lnTo>
                  <a:lnTo>
                    <a:pt x="381000" y="325755"/>
                  </a:lnTo>
                  <a:lnTo>
                    <a:pt x="381000" y="329387"/>
                  </a:lnTo>
                  <a:lnTo>
                    <a:pt x="380644" y="332968"/>
                  </a:lnTo>
                  <a:lnTo>
                    <a:pt x="379933" y="336537"/>
                  </a:lnTo>
                  <a:lnTo>
                    <a:pt x="379234" y="340093"/>
                  </a:lnTo>
                  <a:lnTo>
                    <a:pt x="356450" y="371690"/>
                  </a:lnTo>
                  <a:lnTo>
                    <a:pt x="336524" y="379933"/>
                  </a:lnTo>
                  <a:lnTo>
                    <a:pt x="332968" y="380644"/>
                  </a:lnTo>
                  <a:lnTo>
                    <a:pt x="329387" y="381000"/>
                  </a:lnTo>
                  <a:lnTo>
                    <a:pt x="325755" y="381000"/>
                  </a:lnTo>
                  <a:lnTo>
                    <a:pt x="55245" y="381000"/>
                  </a:lnTo>
                  <a:lnTo>
                    <a:pt x="51612" y="381000"/>
                  </a:lnTo>
                  <a:lnTo>
                    <a:pt x="48018" y="380644"/>
                  </a:lnTo>
                  <a:lnTo>
                    <a:pt x="44462" y="379933"/>
                  </a:lnTo>
                  <a:lnTo>
                    <a:pt x="40906" y="379234"/>
                  </a:lnTo>
                  <a:lnTo>
                    <a:pt x="9309" y="356438"/>
                  </a:lnTo>
                  <a:lnTo>
                    <a:pt x="7289" y="353428"/>
                  </a:lnTo>
                  <a:lnTo>
                    <a:pt x="1066" y="336537"/>
                  </a:lnTo>
                  <a:lnTo>
                    <a:pt x="355" y="332968"/>
                  </a:lnTo>
                  <a:lnTo>
                    <a:pt x="0" y="329387"/>
                  </a:lnTo>
                  <a:lnTo>
                    <a:pt x="0" y="325755"/>
                  </a:lnTo>
                  <a:close/>
                </a:path>
              </a:pathLst>
            </a:custGeom>
            <a:ln w="9525">
              <a:solidFill>
                <a:srgbClr val="C6BCDA"/>
              </a:solidFill>
            </a:ln>
          </p:spPr>
          <p:txBody>
            <a:bodyPr wrap="square" lIns="0" tIns="0" rIns="0" bIns="0" rtlCol="0"/>
            <a:lstStyle/>
            <a:p/>
          </p:txBody>
        </p:sp>
      </p:grpSp>
      <p:sp>
        <p:nvSpPr>
          <p:cNvPr id="15" name="object 15"/>
          <p:cNvSpPr txBox="1"/>
          <p:nvPr/>
        </p:nvSpPr>
        <p:spPr>
          <a:xfrm>
            <a:off x="5430837" y="4104481"/>
            <a:ext cx="5131435" cy="953135"/>
          </a:xfrm>
          <a:prstGeom prst="rect">
            <a:avLst/>
          </a:prstGeom>
        </p:spPr>
        <p:txBody>
          <a:bodyPr vert="horz" wrap="square" lIns="0" tIns="13335" rIns="0" bIns="0" rtlCol="0">
            <a:spAutoFit/>
          </a:bodyPr>
          <a:lstStyle/>
          <a:p>
            <a:pPr marL="12700">
              <a:lnSpc>
                <a:spcPct val="100000"/>
              </a:lnSpc>
              <a:spcBef>
                <a:spcPts val="105"/>
              </a:spcBef>
            </a:pPr>
            <a:r>
              <a:rPr sz="1850" b="1" spc="-10" dirty="0">
                <a:solidFill>
                  <a:srgbClr val="262424"/>
                </a:solidFill>
                <a:latin typeface="Times New Roman" panose="02020603050405020304"/>
                <a:cs typeface="Times New Roman" panose="02020603050405020304"/>
              </a:rPr>
              <a:t>Importance</a:t>
            </a:r>
            <a:endParaRPr sz="1850">
              <a:latin typeface="Times New Roman" panose="02020603050405020304"/>
              <a:cs typeface="Times New Roman" panose="02020603050405020304"/>
            </a:endParaRPr>
          </a:p>
          <a:p>
            <a:pPr marL="12700" marR="5080">
              <a:lnSpc>
                <a:spcPct val="134000"/>
              </a:lnSpc>
              <a:spcBef>
                <a:spcPts val="725"/>
              </a:spcBef>
            </a:pPr>
            <a:r>
              <a:rPr sz="1350" spc="-45" dirty="0">
                <a:solidFill>
                  <a:srgbClr val="262424"/>
                </a:solidFill>
                <a:latin typeface="Verdana" panose="020B0604030504040204"/>
                <a:cs typeface="Verdana" panose="020B0604030504040204"/>
              </a:rPr>
              <a:t>URLs</a:t>
            </a:r>
            <a:r>
              <a:rPr sz="1350" spc="-114" dirty="0">
                <a:solidFill>
                  <a:srgbClr val="262424"/>
                </a:solidFill>
                <a:latin typeface="Verdana" panose="020B0604030504040204"/>
                <a:cs typeface="Verdana" panose="020B0604030504040204"/>
              </a:rPr>
              <a:t> </a:t>
            </a:r>
            <a:r>
              <a:rPr sz="1350" spc="-105" dirty="0">
                <a:solidFill>
                  <a:srgbClr val="262424"/>
                </a:solidFill>
                <a:latin typeface="Verdana" panose="020B0604030504040204"/>
                <a:cs typeface="Verdana" panose="020B0604030504040204"/>
              </a:rPr>
              <a:t>make</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web</a:t>
            </a:r>
            <a:r>
              <a:rPr sz="1350" spc="-114"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navigable</a:t>
            </a:r>
            <a:r>
              <a:rPr sz="1350" spc="-114"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by</a:t>
            </a:r>
            <a:r>
              <a:rPr sz="1350" spc="-110"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providing</a:t>
            </a:r>
            <a:r>
              <a:rPr sz="1350" spc="-114"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a</a:t>
            </a:r>
            <a:r>
              <a:rPr sz="1350" spc="-114"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standardized</a:t>
            </a:r>
            <a:r>
              <a:rPr sz="1350" spc="-11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way</a:t>
            </a:r>
            <a:r>
              <a:rPr sz="1350" spc="-114"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to </a:t>
            </a:r>
            <a:r>
              <a:rPr sz="1350" spc="-60" dirty="0">
                <a:solidFill>
                  <a:srgbClr val="262424"/>
                </a:solidFill>
                <a:latin typeface="Verdana" panose="020B0604030504040204"/>
                <a:cs typeface="Verdana" panose="020B0604030504040204"/>
              </a:rPr>
              <a:t>locate</a:t>
            </a:r>
            <a:r>
              <a:rPr sz="1350" spc="-105"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105" dirty="0">
                <a:solidFill>
                  <a:srgbClr val="262424"/>
                </a:solidFill>
                <a:latin typeface="Verdana" panose="020B0604030504040204"/>
                <a:cs typeface="Verdana" panose="020B0604030504040204"/>
              </a:rPr>
              <a:t> </a:t>
            </a:r>
            <a:r>
              <a:rPr sz="1350" spc="-90" dirty="0">
                <a:solidFill>
                  <a:srgbClr val="262424"/>
                </a:solidFill>
                <a:latin typeface="Verdana" panose="020B0604030504040204"/>
                <a:cs typeface="Verdana" panose="020B0604030504040204"/>
              </a:rPr>
              <a:t>retrieve</a:t>
            </a:r>
            <a:r>
              <a:rPr sz="1350" spc="-105"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content.</a:t>
            </a:r>
            <a:endParaRPr sz="1350">
              <a:latin typeface="Verdana" panose="020B0604030504040204"/>
              <a:cs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4445"/>
            <a:ext cx="11431270" cy="6440805"/>
          </a:xfrm>
          <a:custGeom>
            <a:avLst/>
            <a:gdLst/>
            <a:ahLst/>
            <a:cxnLst/>
            <a:rect l="l" t="t" r="r" b="b"/>
            <a:pathLst>
              <a:path w="10978515" h="6440805">
                <a:moveTo>
                  <a:pt x="10977995" y="0"/>
                </a:moveTo>
                <a:lnTo>
                  <a:pt x="0" y="0"/>
                </a:lnTo>
                <a:lnTo>
                  <a:pt x="0" y="6440424"/>
                </a:lnTo>
                <a:lnTo>
                  <a:pt x="10977995" y="6440424"/>
                </a:lnTo>
                <a:lnTo>
                  <a:pt x="10977995" y="0"/>
                </a:lnTo>
                <a:close/>
              </a:path>
            </a:pathLst>
          </a:custGeom>
          <a:solidFill>
            <a:srgbClr val="FDFAF7"/>
          </a:solidFill>
        </p:spPr>
        <p:txBody>
          <a:bodyPr wrap="square" lIns="0" tIns="0" rIns="0" bIns="0" rtlCol="0"/>
          <a:lstStyle/>
          <a:p/>
        </p:txBody>
      </p:sp>
      <p:sp>
        <p:nvSpPr>
          <p:cNvPr id="3" name="object 3"/>
          <p:cNvSpPr txBox="1">
            <a:spLocks noGrp="1"/>
          </p:cNvSpPr>
          <p:nvPr>
            <p:ph type="title"/>
          </p:nvPr>
        </p:nvSpPr>
        <p:spPr>
          <a:xfrm>
            <a:off x="563644" y="403548"/>
            <a:ext cx="4908550" cy="568960"/>
          </a:xfrm>
          <a:prstGeom prst="rect">
            <a:avLst/>
          </a:prstGeom>
        </p:spPr>
        <p:txBody>
          <a:bodyPr vert="horz" wrap="square" lIns="0" tIns="14604" rIns="0" bIns="0" rtlCol="0">
            <a:spAutoFit/>
          </a:bodyPr>
          <a:lstStyle/>
          <a:p>
            <a:pPr marL="12700">
              <a:lnSpc>
                <a:spcPct val="100000"/>
              </a:lnSpc>
              <a:spcBef>
                <a:spcPts val="115"/>
              </a:spcBef>
            </a:pPr>
            <a:r>
              <a:rPr sz="3550" spc="70" dirty="0"/>
              <a:t>The</a:t>
            </a:r>
            <a:r>
              <a:rPr sz="3550" spc="-240" dirty="0"/>
              <a:t> </a:t>
            </a:r>
            <a:r>
              <a:rPr sz="3550" spc="55" dirty="0"/>
              <a:t>Basic</a:t>
            </a:r>
            <a:r>
              <a:rPr sz="3550" spc="-235" dirty="0"/>
              <a:t> </a:t>
            </a:r>
            <a:r>
              <a:rPr sz="3550" spc="-204" dirty="0"/>
              <a:t>URL</a:t>
            </a:r>
            <a:r>
              <a:rPr sz="3550" spc="-235" dirty="0"/>
              <a:t> </a:t>
            </a:r>
            <a:r>
              <a:rPr sz="3550" spc="-10" dirty="0"/>
              <a:t>Structure</a:t>
            </a:r>
            <a:endParaRPr sz="3550"/>
          </a:p>
        </p:txBody>
      </p:sp>
      <p:pic>
        <p:nvPicPr>
          <p:cNvPr id="4" name="object 4"/>
          <p:cNvPicPr/>
          <p:nvPr/>
        </p:nvPicPr>
        <p:blipFill>
          <a:blip r:embed="rId1" cstate="print"/>
          <a:stretch>
            <a:fillRect/>
          </a:stretch>
        </p:blipFill>
        <p:spPr>
          <a:xfrm>
            <a:off x="576344" y="1353952"/>
            <a:ext cx="3137876" cy="1939445"/>
          </a:xfrm>
          <a:prstGeom prst="rect">
            <a:avLst/>
          </a:prstGeom>
        </p:spPr>
      </p:pic>
      <p:sp>
        <p:nvSpPr>
          <p:cNvPr id="5" name="object 5"/>
          <p:cNvSpPr txBox="1"/>
          <p:nvPr/>
        </p:nvSpPr>
        <p:spPr>
          <a:xfrm>
            <a:off x="563644" y="3456804"/>
            <a:ext cx="3075305" cy="2489835"/>
          </a:xfrm>
          <a:prstGeom prst="rect">
            <a:avLst/>
          </a:prstGeom>
        </p:spPr>
        <p:txBody>
          <a:bodyPr vert="horz" wrap="square" lIns="0" tIns="16510" rIns="0" bIns="0" rtlCol="0">
            <a:spAutoFit/>
          </a:bodyPr>
          <a:lstStyle/>
          <a:p>
            <a:pPr marL="12700">
              <a:lnSpc>
                <a:spcPct val="100000"/>
              </a:lnSpc>
              <a:spcBef>
                <a:spcPts val="130"/>
              </a:spcBef>
            </a:pPr>
            <a:r>
              <a:rPr sz="1750" b="1" spc="-10" dirty="0">
                <a:solidFill>
                  <a:srgbClr val="262424"/>
                </a:solidFill>
                <a:latin typeface="Times New Roman" panose="02020603050405020304"/>
                <a:cs typeface="Times New Roman" panose="02020603050405020304"/>
              </a:rPr>
              <a:t>Protocol</a:t>
            </a:r>
            <a:endParaRPr sz="1750">
              <a:latin typeface="Times New Roman" panose="02020603050405020304"/>
              <a:cs typeface="Times New Roman" panose="02020603050405020304"/>
            </a:endParaRPr>
          </a:p>
          <a:p>
            <a:pPr marL="12700" marR="5080">
              <a:lnSpc>
                <a:spcPct val="133000"/>
              </a:lnSpc>
              <a:spcBef>
                <a:spcPts val="725"/>
              </a:spcBef>
            </a:pPr>
            <a:r>
              <a:rPr sz="1300" spc="-45" dirty="0">
                <a:solidFill>
                  <a:srgbClr val="262424"/>
                </a:solidFill>
                <a:latin typeface="Verdana" panose="020B0604030504040204"/>
                <a:cs typeface="Verdana" panose="020B0604030504040204"/>
              </a:rPr>
              <a:t>The</a:t>
            </a:r>
            <a:r>
              <a:rPr sz="1300" spc="-114" dirty="0">
                <a:solidFill>
                  <a:srgbClr val="262424"/>
                </a:solidFill>
                <a:latin typeface="Verdana" panose="020B0604030504040204"/>
                <a:cs typeface="Verdana" panose="020B0604030504040204"/>
              </a:rPr>
              <a:t> </a:t>
            </a:r>
            <a:r>
              <a:rPr sz="1300" spc="-95" dirty="0">
                <a:solidFill>
                  <a:srgbClr val="262424"/>
                </a:solidFill>
                <a:latin typeface="Verdana" panose="020B0604030504040204"/>
                <a:cs typeface="Verdana" panose="020B0604030504040204"/>
              </a:rPr>
              <a:t>method</a:t>
            </a:r>
            <a:r>
              <a:rPr sz="1300" spc="-110" dirty="0">
                <a:solidFill>
                  <a:srgbClr val="262424"/>
                </a:solidFill>
                <a:latin typeface="Verdana" panose="020B0604030504040204"/>
                <a:cs typeface="Verdana" panose="020B0604030504040204"/>
              </a:rPr>
              <a:t> </a:t>
            </a:r>
            <a:r>
              <a:rPr sz="1300" spc="-55" dirty="0">
                <a:solidFill>
                  <a:srgbClr val="262424"/>
                </a:solidFill>
                <a:latin typeface="Verdana" panose="020B0604030504040204"/>
                <a:cs typeface="Verdana" panose="020B0604030504040204"/>
              </a:rPr>
              <a:t>used</a:t>
            </a:r>
            <a:r>
              <a:rPr sz="1300" spc="-110"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to</a:t>
            </a:r>
            <a:r>
              <a:rPr sz="1300" spc="-110"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access</a:t>
            </a:r>
            <a:r>
              <a:rPr sz="1300" spc="-114"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web </a:t>
            </a:r>
            <a:r>
              <a:rPr sz="1300" spc="-70" dirty="0">
                <a:solidFill>
                  <a:srgbClr val="262424"/>
                </a:solidFill>
                <a:latin typeface="Verdana" panose="020B0604030504040204"/>
                <a:cs typeface="Verdana" panose="020B0604030504040204"/>
              </a:rPr>
              <a:t>resources,</a:t>
            </a:r>
            <a:r>
              <a:rPr sz="1300" spc="-90"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typically</a:t>
            </a:r>
            <a:r>
              <a:rPr sz="1300" spc="-85"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HTTP</a:t>
            </a:r>
            <a:r>
              <a:rPr sz="1300" spc="-85" dirty="0">
                <a:solidFill>
                  <a:srgbClr val="262424"/>
                </a:solidFill>
                <a:latin typeface="Verdana" panose="020B0604030504040204"/>
                <a:cs typeface="Verdana" panose="020B0604030504040204"/>
              </a:rPr>
              <a:t> </a:t>
            </a:r>
            <a:r>
              <a:rPr sz="1300" spc="-65" dirty="0">
                <a:solidFill>
                  <a:srgbClr val="262424"/>
                </a:solidFill>
                <a:latin typeface="Verdana" panose="020B0604030504040204"/>
                <a:cs typeface="Verdana" panose="020B0604030504040204"/>
              </a:rPr>
              <a:t>or</a:t>
            </a:r>
            <a:r>
              <a:rPr sz="1300" spc="-85"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HTTPS. </a:t>
            </a:r>
            <a:r>
              <a:rPr sz="1300" spc="-25" dirty="0">
                <a:solidFill>
                  <a:srgbClr val="262424"/>
                </a:solidFill>
                <a:latin typeface="Verdana" panose="020B0604030504040204"/>
                <a:cs typeface="Verdana" panose="020B0604030504040204"/>
              </a:rPr>
              <a:t>HTTPS</a:t>
            </a:r>
            <a:r>
              <a:rPr sz="1300" spc="-110"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provides</a:t>
            </a:r>
            <a:r>
              <a:rPr sz="1300" spc="-105"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encryption</a:t>
            </a:r>
            <a:r>
              <a:rPr sz="1300" spc="-105"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to</a:t>
            </a:r>
            <a:r>
              <a:rPr sz="1300" spc="-105" dirty="0">
                <a:solidFill>
                  <a:srgbClr val="262424"/>
                </a:solidFill>
                <a:latin typeface="Verdana" panose="020B0604030504040204"/>
                <a:cs typeface="Verdana" panose="020B0604030504040204"/>
              </a:rPr>
              <a:t> </a:t>
            </a:r>
            <a:r>
              <a:rPr sz="1300" spc="-50" dirty="0">
                <a:solidFill>
                  <a:srgbClr val="262424"/>
                </a:solidFill>
                <a:latin typeface="Verdana" panose="020B0604030504040204"/>
                <a:cs typeface="Verdana" panose="020B0604030504040204"/>
              </a:rPr>
              <a:t>safeguard </a:t>
            </a:r>
            <a:r>
              <a:rPr sz="1300" spc="-85" dirty="0">
                <a:solidFill>
                  <a:srgbClr val="262424"/>
                </a:solidFill>
                <a:latin typeface="Verdana" panose="020B0604030504040204"/>
                <a:cs typeface="Verdana" panose="020B0604030504040204"/>
              </a:rPr>
              <a:t>data</a:t>
            </a:r>
            <a:r>
              <a:rPr sz="1300" spc="-95"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privacy</a:t>
            </a:r>
            <a:r>
              <a:rPr sz="1300" spc="-90" dirty="0">
                <a:solidFill>
                  <a:srgbClr val="262424"/>
                </a:solidFill>
                <a:latin typeface="Verdana" panose="020B0604030504040204"/>
                <a:cs typeface="Verdana" panose="020B0604030504040204"/>
              </a:rPr>
              <a:t> </a:t>
            </a:r>
            <a:r>
              <a:rPr sz="1300" spc="-75" dirty="0">
                <a:solidFill>
                  <a:srgbClr val="262424"/>
                </a:solidFill>
                <a:latin typeface="Verdana" panose="020B0604030504040204"/>
                <a:cs typeface="Verdana" panose="020B0604030504040204"/>
              </a:rPr>
              <a:t>and</a:t>
            </a:r>
            <a:r>
              <a:rPr sz="1300" spc="-95" dirty="0">
                <a:solidFill>
                  <a:srgbClr val="262424"/>
                </a:solidFill>
                <a:latin typeface="Verdana" panose="020B0604030504040204"/>
                <a:cs typeface="Verdana" panose="020B0604030504040204"/>
              </a:rPr>
              <a:t> </a:t>
            </a:r>
            <a:r>
              <a:rPr sz="1300" spc="-90" dirty="0">
                <a:solidFill>
                  <a:srgbClr val="262424"/>
                </a:solidFill>
                <a:latin typeface="Verdana" panose="020B0604030504040204"/>
                <a:cs typeface="Verdana" panose="020B0604030504040204"/>
              </a:rPr>
              <a:t>integrity </a:t>
            </a:r>
            <a:r>
              <a:rPr sz="1300" spc="-10" dirty="0">
                <a:solidFill>
                  <a:srgbClr val="262424"/>
                </a:solidFill>
                <a:latin typeface="Verdana" panose="020B0604030504040204"/>
                <a:cs typeface="Verdana" panose="020B0604030504040204"/>
              </a:rPr>
              <a:t>during </a:t>
            </a:r>
            <a:r>
              <a:rPr sz="1300" spc="-90" dirty="0">
                <a:solidFill>
                  <a:srgbClr val="262424"/>
                </a:solidFill>
                <a:latin typeface="Verdana" panose="020B0604030504040204"/>
                <a:cs typeface="Verdana" panose="020B0604030504040204"/>
              </a:rPr>
              <a:t>transmission.</a:t>
            </a:r>
            <a:r>
              <a:rPr sz="1300" spc="-85" dirty="0">
                <a:solidFill>
                  <a:srgbClr val="262424"/>
                </a:solidFill>
                <a:latin typeface="Verdana" panose="020B0604030504040204"/>
                <a:cs typeface="Verdana" panose="020B0604030504040204"/>
              </a:rPr>
              <a:t> </a:t>
            </a:r>
            <a:r>
              <a:rPr sz="1300" spc="-90" dirty="0">
                <a:solidFill>
                  <a:srgbClr val="262424"/>
                </a:solidFill>
                <a:latin typeface="Verdana" panose="020B0604030504040204"/>
                <a:cs typeface="Verdana" panose="020B0604030504040204"/>
              </a:rPr>
              <a:t>Other</a:t>
            </a:r>
            <a:r>
              <a:rPr sz="1300" spc="-85"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protocols</a:t>
            </a:r>
            <a:r>
              <a:rPr sz="1300" spc="-80" dirty="0">
                <a:solidFill>
                  <a:srgbClr val="262424"/>
                </a:solidFill>
                <a:latin typeface="Verdana" panose="020B0604030504040204"/>
                <a:cs typeface="Verdana" panose="020B0604030504040204"/>
              </a:rPr>
              <a:t> </a:t>
            </a:r>
            <a:r>
              <a:rPr sz="1300" spc="-85" dirty="0">
                <a:solidFill>
                  <a:srgbClr val="262424"/>
                </a:solidFill>
                <a:latin typeface="Verdana" panose="020B0604030504040204"/>
                <a:cs typeface="Verdana" panose="020B0604030504040204"/>
              </a:rPr>
              <a:t>like </a:t>
            </a:r>
            <a:r>
              <a:rPr sz="1300" spc="-25" dirty="0">
                <a:solidFill>
                  <a:srgbClr val="262424"/>
                </a:solidFill>
                <a:latin typeface="Verdana" panose="020B0604030504040204"/>
                <a:cs typeface="Verdana" panose="020B0604030504040204"/>
              </a:rPr>
              <a:t>FTP </a:t>
            </a:r>
            <a:r>
              <a:rPr sz="1300" spc="-75" dirty="0">
                <a:solidFill>
                  <a:srgbClr val="262424"/>
                </a:solidFill>
                <a:latin typeface="Verdana" panose="020B0604030504040204"/>
                <a:cs typeface="Verdana" panose="020B0604030504040204"/>
              </a:rPr>
              <a:t>and</a:t>
            </a:r>
            <a:r>
              <a:rPr sz="1300" spc="-120" dirty="0">
                <a:solidFill>
                  <a:srgbClr val="262424"/>
                </a:solidFill>
                <a:latin typeface="Verdana" panose="020B0604030504040204"/>
                <a:cs typeface="Verdana" panose="020B0604030504040204"/>
              </a:rPr>
              <a:t> </a:t>
            </a:r>
            <a:r>
              <a:rPr sz="1300" spc="-100" dirty="0">
                <a:solidFill>
                  <a:srgbClr val="262424"/>
                </a:solidFill>
                <a:latin typeface="Verdana" panose="020B0604030504040204"/>
                <a:cs typeface="Verdana" panose="020B0604030504040204"/>
              </a:rPr>
              <a:t>mailto</a:t>
            </a:r>
            <a:r>
              <a:rPr sz="1300" spc="-120"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are</a:t>
            </a:r>
            <a:r>
              <a:rPr sz="1300" spc="-114" dirty="0">
                <a:solidFill>
                  <a:srgbClr val="262424"/>
                </a:solidFill>
                <a:latin typeface="Verdana" panose="020B0604030504040204"/>
                <a:cs typeface="Verdana" panose="020B0604030504040204"/>
              </a:rPr>
              <a:t> </a:t>
            </a:r>
            <a:r>
              <a:rPr sz="1300" spc="-55" dirty="0">
                <a:solidFill>
                  <a:srgbClr val="262424"/>
                </a:solidFill>
                <a:latin typeface="Verdana" panose="020B0604030504040204"/>
                <a:cs typeface="Verdana" panose="020B0604030504040204"/>
              </a:rPr>
              <a:t>used</a:t>
            </a:r>
            <a:r>
              <a:rPr sz="1300" spc="-120"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for</a:t>
            </a:r>
            <a:r>
              <a:rPr sz="1300" spc="-120"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different </a:t>
            </a:r>
            <a:r>
              <a:rPr sz="1300" spc="-65" dirty="0">
                <a:solidFill>
                  <a:srgbClr val="262424"/>
                </a:solidFill>
                <a:latin typeface="Verdana" panose="020B0604030504040204"/>
                <a:cs typeface="Verdana" panose="020B0604030504040204"/>
              </a:rPr>
              <a:t>functions,</a:t>
            </a:r>
            <a:r>
              <a:rPr sz="1300" spc="-105" dirty="0">
                <a:solidFill>
                  <a:srgbClr val="262424"/>
                </a:solidFill>
                <a:latin typeface="Verdana" panose="020B0604030504040204"/>
                <a:cs typeface="Verdana" panose="020B0604030504040204"/>
              </a:rPr>
              <a:t> </a:t>
            </a:r>
            <a:r>
              <a:rPr sz="1300" spc="-90" dirty="0">
                <a:solidFill>
                  <a:srgbClr val="262424"/>
                </a:solidFill>
                <a:latin typeface="Verdana" panose="020B0604030504040204"/>
                <a:cs typeface="Verdana" panose="020B0604030504040204"/>
              </a:rPr>
              <a:t>but</a:t>
            </a:r>
            <a:r>
              <a:rPr sz="1300" spc="-105" dirty="0">
                <a:solidFill>
                  <a:srgbClr val="262424"/>
                </a:solidFill>
                <a:latin typeface="Verdana" panose="020B0604030504040204"/>
                <a:cs typeface="Verdana" panose="020B0604030504040204"/>
              </a:rPr>
              <a:t> </a:t>
            </a:r>
            <a:r>
              <a:rPr sz="1300" spc="-35" dirty="0">
                <a:solidFill>
                  <a:srgbClr val="262424"/>
                </a:solidFill>
                <a:latin typeface="Verdana" panose="020B0604030504040204"/>
                <a:cs typeface="Verdana" panose="020B0604030504040204"/>
              </a:rPr>
              <a:t>HTTP/HTTPS</a:t>
            </a:r>
            <a:r>
              <a:rPr sz="1300" spc="-105" dirty="0">
                <a:solidFill>
                  <a:srgbClr val="262424"/>
                </a:solidFill>
                <a:latin typeface="Verdana" panose="020B0604030504040204"/>
                <a:cs typeface="Verdana" panose="020B0604030504040204"/>
              </a:rPr>
              <a:t> </a:t>
            </a:r>
            <a:r>
              <a:rPr sz="1300" spc="-95" dirty="0">
                <a:solidFill>
                  <a:srgbClr val="262424"/>
                </a:solidFill>
                <a:latin typeface="Verdana" panose="020B0604030504040204"/>
                <a:cs typeface="Verdana" panose="020B0604030504040204"/>
              </a:rPr>
              <a:t>dominate</a:t>
            </a:r>
            <a:r>
              <a:rPr sz="1300" spc="-105"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in </a:t>
            </a:r>
            <a:r>
              <a:rPr sz="1300" spc="-55" dirty="0">
                <a:solidFill>
                  <a:srgbClr val="262424"/>
                </a:solidFill>
                <a:latin typeface="Verdana" panose="020B0604030504040204"/>
                <a:cs typeface="Verdana" panose="020B0604030504040204"/>
              </a:rPr>
              <a:t>web</a:t>
            </a:r>
            <a:r>
              <a:rPr sz="1300" spc="-120"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browsing.</a:t>
            </a:r>
            <a:endParaRPr sz="1300">
              <a:latin typeface="Verdana" panose="020B0604030504040204"/>
              <a:cs typeface="Verdana" panose="020B0604030504040204"/>
            </a:endParaRPr>
          </a:p>
        </p:txBody>
      </p:sp>
      <p:pic>
        <p:nvPicPr>
          <p:cNvPr id="6" name="object 6"/>
          <p:cNvPicPr/>
          <p:nvPr/>
        </p:nvPicPr>
        <p:blipFill>
          <a:blip r:embed="rId2" cstate="print"/>
          <a:stretch>
            <a:fillRect/>
          </a:stretch>
        </p:blipFill>
        <p:spPr>
          <a:xfrm>
            <a:off x="3924633" y="1353952"/>
            <a:ext cx="3137876" cy="1939445"/>
          </a:xfrm>
          <a:prstGeom prst="rect">
            <a:avLst/>
          </a:prstGeom>
        </p:spPr>
      </p:pic>
      <p:sp>
        <p:nvSpPr>
          <p:cNvPr id="7" name="object 7"/>
          <p:cNvSpPr txBox="1"/>
          <p:nvPr/>
        </p:nvSpPr>
        <p:spPr>
          <a:xfrm>
            <a:off x="3907359" y="3456804"/>
            <a:ext cx="3163570" cy="2233930"/>
          </a:xfrm>
          <a:prstGeom prst="rect">
            <a:avLst/>
          </a:prstGeom>
        </p:spPr>
        <p:txBody>
          <a:bodyPr vert="horz" wrap="square" lIns="0" tIns="16510" rIns="0" bIns="0" rtlCol="0">
            <a:spAutoFit/>
          </a:bodyPr>
          <a:lstStyle/>
          <a:p>
            <a:pPr marL="12700">
              <a:lnSpc>
                <a:spcPct val="100000"/>
              </a:lnSpc>
              <a:spcBef>
                <a:spcPts val="130"/>
              </a:spcBef>
            </a:pPr>
            <a:r>
              <a:rPr sz="1750" b="1" spc="60" dirty="0">
                <a:solidFill>
                  <a:srgbClr val="262424"/>
                </a:solidFill>
                <a:latin typeface="Times New Roman" panose="02020603050405020304"/>
                <a:cs typeface="Times New Roman" panose="02020603050405020304"/>
              </a:rPr>
              <a:t>Domain</a:t>
            </a:r>
            <a:r>
              <a:rPr sz="1750" b="1" spc="-120" dirty="0">
                <a:solidFill>
                  <a:srgbClr val="262424"/>
                </a:solidFill>
                <a:latin typeface="Times New Roman" panose="02020603050405020304"/>
                <a:cs typeface="Times New Roman" panose="02020603050405020304"/>
              </a:rPr>
              <a:t> </a:t>
            </a:r>
            <a:r>
              <a:rPr sz="1750" b="1" spc="55" dirty="0">
                <a:solidFill>
                  <a:srgbClr val="262424"/>
                </a:solidFill>
                <a:latin typeface="Times New Roman" panose="02020603050405020304"/>
                <a:cs typeface="Times New Roman" panose="02020603050405020304"/>
              </a:rPr>
              <a:t>Name</a:t>
            </a:r>
            <a:endParaRPr sz="1750">
              <a:latin typeface="Times New Roman" panose="02020603050405020304"/>
              <a:cs typeface="Times New Roman" panose="02020603050405020304"/>
            </a:endParaRPr>
          </a:p>
          <a:p>
            <a:pPr marL="12700" marR="5080">
              <a:lnSpc>
                <a:spcPct val="132000"/>
              </a:lnSpc>
              <a:spcBef>
                <a:spcPts val="740"/>
              </a:spcBef>
            </a:pPr>
            <a:r>
              <a:rPr sz="1300" dirty="0">
                <a:solidFill>
                  <a:srgbClr val="262424"/>
                </a:solidFill>
                <a:latin typeface="Verdana" panose="020B0604030504040204"/>
                <a:cs typeface="Verdana" panose="020B0604030504040204"/>
              </a:rPr>
              <a:t>A</a:t>
            </a:r>
            <a:r>
              <a:rPr sz="1300" spc="-105" dirty="0">
                <a:solidFill>
                  <a:srgbClr val="262424"/>
                </a:solidFill>
                <a:latin typeface="Verdana" panose="020B0604030504040204"/>
                <a:cs typeface="Verdana" panose="020B0604030504040204"/>
              </a:rPr>
              <a:t> </a:t>
            </a:r>
            <a:r>
              <a:rPr sz="1300" spc="-100" dirty="0">
                <a:solidFill>
                  <a:srgbClr val="262424"/>
                </a:solidFill>
                <a:latin typeface="Verdana" panose="020B0604030504040204"/>
                <a:cs typeface="Verdana" panose="020B0604030504040204"/>
              </a:rPr>
              <a:t>human-</a:t>
            </a:r>
            <a:r>
              <a:rPr sz="1300" spc="-70" dirty="0">
                <a:solidFill>
                  <a:srgbClr val="262424"/>
                </a:solidFill>
                <a:latin typeface="Verdana" panose="020B0604030504040204"/>
                <a:cs typeface="Verdana" panose="020B0604030504040204"/>
              </a:rPr>
              <a:t>friendly</a:t>
            </a:r>
            <a:r>
              <a:rPr sz="1300" spc="-105" dirty="0">
                <a:solidFill>
                  <a:srgbClr val="262424"/>
                </a:solidFill>
                <a:latin typeface="Verdana" panose="020B0604030504040204"/>
                <a:cs typeface="Verdana" panose="020B0604030504040204"/>
              </a:rPr>
              <a:t> </a:t>
            </a:r>
            <a:r>
              <a:rPr sz="1300" spc="-55" dirty="0">
                <a:solidFill>
                  <a:srgbClr val="262424"/>
                </a:solidFill>
                <a:latin typeface="Verdana" panose="020B0604030504040204"/>
                <a:cs typeface="Verdana" panose="020B0604030504040204"/>
              </a:rPr>
              <a:t>web</a:t>
            </a:r>
            <a:r>
              <a:rPr sz="1300" spc="-105"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address</a:t>
            </a:r>
            <a:r>
              <a:rPr sz="1300" spc="-105" dirty="0">
                <a:solidFill>
                  <a:srgbClr val="262424"/>
                </a:solidFill>
                <a:latin typeface="Verdana" panose="020B0604030504040204"/>
                <a:cs typeface="Verdana" panose="020B0604030504040204"/>
              </a:rPr>
              <a:t> </a:t>
            </a:r>
            <a:r>
              <a:rPr sz="1300" spc="-55" dirty="0">
                <a:solidFill>
                  <a:srgbClr val="262424"/>
                </a:solidFill>
                <a:latin typeface="Verdana" panose="020B0604030504040204"/>
                <a:cs typeface="Verdana" panose="020B0604030504040204"/>
              </a:rPr>
              <a:t>identifying </a:t>
            </a:r>
            <a:r>
              <a:rPr sz="1300" spc="-60" dirty="0">
                <a:solidFill>
                  <a:srgbClr val="262424"/>
                </a:solidFill>
                <a:latin typeface="Verdana" panose="020B0604030504040204"/>
                <a:cs typeface="Verdana" panose="020B0604030504040204"/>
              </a:rPr>
              <a:t>a</a:t>
            </a:r>
            <a:r>
              <a:rPr sz="1300" spc="-114"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website,</a:t>
            </a:r>
            <a:r>
              <a:rPr sz="1300" spc="-114"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mapped</a:t>
            </a:r>
            <a:r>
              <a:rPr sz="1300" spc="-114"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to</a:t>
            </a:r>
            <a:r>
              <a:rPr sz="1300" spc="-114" dirty="0">
                <a:solidFill>
                  <a:srgbClr val="262424"/>
                </a:solidFill>
                <a:latin typeface="Verdana" panose="020B0604030504040204"/>
                <a:cs typeface="Verdana" panose="020B0604030504040204"/>
              </a:rPr>
              <a:t> </a:t>
            </a:r>
            <a:r>
              <a:rPr sz="1300" spc="-85" dirty="0">
                <a:solidFill>
                  <a:srgbClr val="262424"/>
                </a:solidFill>
                <a:latin typeface="Verdana" panose="020B0604030504040204"/>
                <a:cs typeface="Verdana" panose="020B0604030504040204"/>
              </a:rPr>
              <a:t>an</a:t>
            </a:r>
            <a:r>
              <a:rPr sz="1300" spc="-114" dirty="0">
                <a:solidFill>
                  <a:srgbClr val="262424"/>
                </a:solidFill>
                <a:latin typeface="Verdana" panose="020B0604030504040204"/>
                <a:cs typeface="Verdana" panose="020B0604030504040204"/>
              </a:rPr>
              <a:t> </a:t>
            </a:r>
            <a:r>
              <a:rPr sz="1300" spc="-105" dirty="0">
                <a:solidFill>
                  <a:srgbClr val="262424"/>
                </a:solidFill>
                <a:latin typeface="Verdana" panose="020B0604030504040204"/>
                <a:cs typeface="Verdana" panose="020B0604030504040204"/>
              </a:rPr>
              <a:t>IP</a:t>
            </a:r>
            <a:r>
              <a:rPr sz="1300" spc="-114"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address</a:t>
            </a:r>
            <a:r>
              <a:rPr sz="1300" spc="-114"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by</a:t>
            </a:r>
            <a:r>
              <a:rPr sz="1300" spc="500" dirty="0">
                <a:solidFill>
                  <a:srgbClr val="262424"/>
                </a:solidFill>
                <a:latin typeface="Verdana" panose="020B0604030504040204"/>
                <a:cs typeface="Verdana" panose="020B0604030504040204"/>
              </a:rPr>
              <a:t> </a:t>
            </a:r>
            <a:r>
              <a:rPr sz="1300" spc="-90" dirty="0">
                <a:solidFill>
                  <a:srgbClr val="262424"/>
                </a:solidFill>
                <a:latin typeface="Verdana" panose="020B0604030504040204"/>
                <a:cs typeface="Verdana" panose="020B0604030504040204"/>
              </a:rPr>
              <a:t>the</a:t>
            </a:r>
            <a:r>
              <a:rPr sz="1300" spc="-105" dirty="0">
                <a:solidFill>
                  <a:srgbClr val="262424"/>
                </a:solidFill>
                <a:latin typeface="Verdana" panose="020B0604030504040204"/>
                <a:cs typeface="Verdana" panose="020B0604030504040204"/>
              </a:rPr>
              <a:t> </a:t>
            </a:r>
            <a:r>
              <a:rPr sz="1300" spc="-100" dirty="0">
                <a:solidFill>
                  <a:srgbClr val="262424"/>
                </a:solidFill>
                <a:latin typeface="Verdana" panose="020B0604030504040204"/>
                <a:cs typeface="Verdana" panose="020B0604030504040204"/>
              </a:rPr>
              <a:t>Domain </a:t>
            </a:r>
            <a:r>
              <a:rPr sz="1300" spc="-85" dirty="0">
                <a:solidFill>
                  <a:srgbClr val="262424"/>
                </a:solidFill>
                <a:latin typeface="Verdana" panose="020B0604030504040204"/>
                <a:cs typeface="Verdana" panose="020B0604030504040204"/>
              </a:rPr>
              <a:t>Name</a:t>
            </a:r>
            <a:r>
              <a:rPr sz="1300" spc="-105" dirty="0">
                <a:solidFill>
                  <a:srgbClr val="262424"/>
                </a:solidFill>
                <a:latin typeface="Verdana" panose="020B0604030504040204"/>
                <a:cs typeface="Verdana" panose="020B0604030504040204"/>
              </a:rPr>
              <a:t> </a:t>
            </a:r>
            <a:r>
              <a:rPr sz="1300" spc="-95" dirty="0">
                <a:solidFill>
                  <a:srgbClr val="262424"/>
                </a:solidFill>
                <a:latin typeface="Verdana" panose="020B0604030504040204"/>
                <a:cs typeface="Verdana" panose="020B0604030504040204"/>
              </a:rPr>
              <a:t>System</a:t>
            </a:r>
            <a:r>
              <a:rPr sz="1300" spc="-100"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(DNS).</a:t>
            </a:r>
            <a:endParaRPr sz="1300">
              <a:latin typeface="Verdana" panose="020B0604030504040204"/>
              <a:cs typeface="Verdana" panose="020B0604030504040204"/>
            </a:endParaRPr>
          </a:p>
          <a:p>
            <a:pPr marL="12700" marR="214630">
              <a:lnSpc>
                <a:spcPct val="134000"/>
              </a:lnSpc>
            </a:pPr>
            <a:r>
              <a:rPr sz="1300" spc="-90" dirty="0">
                <a:solidFill>
                  <a:srgbClr val="262424"/>
                </a:solidFill>
                <a:latin typeface="Verdana" panose="020B0604030504040204"/>
                <a:cs typeface="Verdana" panose="020B0604030504040204"/>
              </a:rPr>
              <a:t>Domains</a:t>
            </a:r>
            <a:r>
              <a:rPr sz="1300" spc="-110"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have</a:t>
            </a:r>
            <a:r>
              <a:rPr sz="1300" spc="-110"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a</a:t>
            </a:r>
            <a:r>
              <a:rPr sz="1300" spc="-110"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hierarchical</a:t>
            </a:r>
            <a:r>
              <a:rPr sz="1300" spc="-105"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structure </a:t>
            </a:r>
            <a:r>
              <a:rPr sz="1300" spc="-85" dirty="0">
                <a:solidFill>
                  <a:srgbClr val="262424"/>
                </a:solidFill>
                <a:latin typeface="Verdana" panose="020B0604030504040204"/>
                <a:cs typeface="Verdana" panose="020B0604030504040204"/>
              </a:rPr>
              <a:t>with</a:t>
            </a:r>
            <a:r>
              <a:rPr sz="1300" spc="-114"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top-</a:t>
            </a:r>
            <a:r>
              <a:rPr sz="1300" spc="-80" dirty="0">
                <a:solidFill>
                  <a:srgbClr val="262424"/>
                </a:solidFill>
                <a:latin typeface="Verdana" panose="020B0604030504040204"/>
                <a:cs typeface="Verdana" panose="020B0604030504040204"/>
              </a:rPr>
              <a:t>level</a:t>
            </a:r>
            <a:r>
              <a:rPr sz="1300" spc="-110"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domains</a:t>
            </a:r>
            <a:r>
              <a:rPr sz="1300" spc="-114" dirty="0">
                <a:solidFill>
                  <a:srgbClr val="262424"/>
                </a:solidFill>
                <a:latin typeface="Verdana" panose="020B0604030504040204"/>
                <a:cs typeface="Verdana" panose="020B0604030504040204"/>
              </a:rPr>
              <a:t> </a:t>
            </a:r>
            <a:r>
              <a:rPr sz="1300" spc="-45" dirty="0">
                <a:solidFill>
                  <a:srgbClr val="262424"/>
                </a:solidFill>
                <a:latin typeface="Verdana" panose="020B0604030504040204"/>
                <a:cs typeface="Verdana" panose="020B0604030504040204"/>
              </a:rPr>
              <a:t>such</a:t>
            </a:r>
            <a:r>
              <a:rPr sz="1300" spc="-110" dirty="0">
                <a:solidFill>
                  <a:srgbClr val="262424"/>
                </a:solidFill>
                <a:latin typeface="Verdana" panose="020B0604030504040204"/>
                <a:cs typeface="Verdana" panose="020B0604030504040204"/>
              </a:rPr>
              <a:t> </a:t>
            </a:r>
            <a:r>
              <a:rPr sz="1300" spc="-45" dirty="0">
                <a:solidFill>
                  <a:srgbClr val="262424"/>
                </a:solidFill>
                <a:latin typeface="Verdana" panose="020B0604030504040204"/>
                <a:cs typeface="Verdana" panose="020B0604030504040204"/>
              </a:rPr>
              <a:t>as</a:t>
            </a:r>
            <a:r>
              <a:rPr sz="1300" spc="-114"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.com</a:t>
            </a:r>
            <a:r>
              <a:rPr sz="1300" spc="-110"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or</a:t>
            </a:r>
            <a:endParaRPr sz="1300">
              <a:latin typeface="Verdana" panose="020B0604030504040204"/>
              <a:cs typeface="Verdana" panose="020B0604030504040204"/>
            </a:endParaRPr>
          </a:p>
          <a:p>
            <a:pPr marL="12700" marR="72390">
              <a:lnSpc>
                <a:spcPct val="134000"/>
              </a:lnSpc>
            </a:pPr>
            <a:r>
              <a:rPr sz="1300" spc="-100" dirty="0">
                <a:solidFill>
                  <a:srgbClr val="262424"/>
                </a:solidFill>
                <a:latin typeface="Verdana" panose="020B0604030504040204"/>
                <a:cs typeface="Verdana" panose="020B0604030504040204"/>
              </a:rPr>
              <a:t>.org,</a:t>
            </a:r>
            <a:r>
              <a:rPr sz="1300" spc="-95"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often</a:t>
            </a:r>
            <a:r>
              <a:rPr sz="1300" spc="-95" dirty="0">
                <a:solidFill>
                  <a:srgbClr val="262424"/>
                </a:solidFill>
                <a:latin typeface="Verdana" panose="020B0604030504040204"/>
                <a:cs typeface="Verdana" panose="020B0604030504040204"/>
              </a:rPr>
              <a:t> </a:t>
            </a:r>
            <a:r>
              <a:rPr sz="1300" spc="-65" dirty="0">
                <a:solidFill>
                  <a:srgbClr val="262424"/>
                </a:solidFill>
                <a:latin typeface="Verdana" panose="020B0604030504040204"/>
                <a:cs typeface="Verdana" panose="020B0604030504040204"/>
              </a:rPr>
              <a:t>accompanied</a:t>
            </a:r>
            <a:r>
              <a:rPr sz="1300" spc="-95"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by</a:t>
            </a:r>
            <a:r>
              <a:rPr sz="1300" spc="-95" dirty="0">
                <a:solidFill>
                  <a:srgbClr val="262424"/>
                </a:solidFill>
                <a:latin typeface="Verdana" panose="020B0604030504040204"/>
                <a:cs typeface="Verdana" panose="020B0604030504040204"/>
              </a:rPr>
              <a:t> </a:t>
            </a:r>
            <a:r>
              <a:rPr sz="1300" spc="-50" dirty="0">
                <a:solidFill>
                  <a:srgbClr val="262424"/>
                </a:solidFill>
                <a:latin typeface="Verdana" panose="020B0604030504040204"/>
                <a:cs typeface="Verdana" panose="020B0604030504040204"/>
              </a:rPr>
              <a:t>subdomains, </a:t>
            </a:r>
            <a:r>
              <a:rPr sz="1300" spc="-100" dirty="0">
                <a:solidFill>
                  <a:srgbClr val="262424"/>
                </a:solidFill>
                <a:latin typeface="Verdana" panose="020B0604030504040204"/>
                <a:cs typeface="Verdana" panose="020B0604030504040204"/>
              </a:rPr>
              <a:t>making</a:t>
            </a:r>
            <a:r>
              <a:rPr sz="1300" spc="-114" dirty="0">
                <a:solidFill>
                  <a:srgbClr val="262424"/>
                </a:solidFill>
                <a:latin typeface="Verdana" panose="020B0604030504040204"/>
                <a:cs typeface="Verdana" panose="020B0604030504040204"/>
              </a:rPr>
              <a:t> </a:t>
            </a:r>
            <a:r>
              <a:rPr sz="1300" spc="-40" dirty="0">
                <a:solidFill>
                  <a:srgbClr val="262424"/>
                </a:solidFill>
                <a:latin typeface="Verdana" panose="020B0604030504040204"/>
                <a:cs typeface="Verdana" panose="020B0604030504040204"/>
              </a:rPr>
              <a:t>URLs</a:t>
            </a:r>
            <a:r>
              <a:rPr sz="1300" spc="-114" dirty="0">
                <a:solidFill>
                  <a:srgbClr val="262424"/>
                </a:solidFill>
                <a:latin typeface="Verdana" panose="020B0604030504040204"/>
                <a:cs typeface="Verdana" panose="020B0604030504040204"/>
              </a:rPr>
              <a:t> </a:t>
            </a:r>
            <a:r>
              <a:rPr sz="1300" spc="-55" dirty="0">
                <a:solidFill>
                  <a:srgbClr val="262424"/>
                </a:solidFill>
                <a:latin typeface="Verdana" panose="020B0604030504040204"/>
                <a:cs typeface="Verdana" panose="020B0604030504040204"/>
              </a:rPr>
              <a:t>easy</a:t>
            </a:r>
            <a:r>
              <a:rPr sz="1300" spc="-110"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to</a:t>
            </a:r>
            <a:r>
              <a:rPr sz="1300" spc="-114" dirty="0">
                <a:solidFill>
                  <a:srgbClr val="262424"/>
                </a:solidFill>
                <a:latin typeface="Verdana" panose="020B0604030504040204"/>
                <a:cs typeface="Verdana" panose="020B0604030504040204"/>
              </a:rPr>
              <a:t> </a:t>
            </a:r>
            <a:r>
              <a:rPr sz="1300" spc="-100" dirty="0">
                <a:solidFill>
                  <a:srgbClr val="262424"/>
                </a:solidFill>
                <a:latin typeface="Verdana" panose="020B0604030504040204"/>
                <a:cs typeface="Verdana" panose="020B0604030504040204"/>
              </a:rPr>
              <a:t>remember</a:t>
            </a:r>
            <a:r>
              <a:rPr sz="1300" spc="-110" dirty="0">
                <a:solidFill>
                  <a:srgbClr val="262424"/>
                </a:solidFill>
                <a:latin typeface="Verdana" panose="020B0604030504040204"/>
                <a:cs typeface="Verdana" panose="020B0604030504040204"/>
              </a:rPr>
              <a:t> </a:t>
            </a:r>
            <a:r>
              <a:rPr sz="1300" spc="-75" dirty="0">
                <a:solidFill>
                  <a:srgbClr val="262424"/>
                </a:solidFill>
                <a:latin typeface="Verdana" panose="020B0604030504040204"/>
                <a:cs typeface="Verdana" panose="020B0604030504040204"/>
              </a:rPr>
              <a:t>and</a:t>
            </a:r>
            <a:r>
              <a:rPr sz="1300" spc="-114" dirty="0">
                <a:solidFill>
                  <a:srgbClr val="262424"/>
                </a:solidFill>
                <a:latin typeface="Verdana" panose="020B0604030504040204"/>
                <a:cs typeface="Verdana" panose="020B0604030504040204"/>
              </a:rPr>
              <a:t> </a:t>
            </a:r>
            <a:r>
              <a:rPr sz="1300" spc="-30" dirty="0">
                <a:solidFill>
                  <a:srgbClr val="262424"/>
                </a:solidFill>
                <a:latin typeface="Verdana" panose="020B0604030504040204"/>
                <a:cs typeface="Verdana" panose="020B0604030504040204"/>
              </a:rPr>
              <a:t>use.</a:t>
            </a:r>
            <a:endParaRPr sz="1300">
              <a:latin typeface="Verdana" panose="020B0604030504040204"/>
              <a:cs typeface="Verdana" panose="020B0604030504040204"/>
            </a:endParaRPr>
          </a:p>
        </p:txBody>
      </p:sp>
      <p:pic>
        <p:nvPicPr>
          <p:cNvPr id="8" name="object 8"/>
          <p:cNvPicPr/>
          <p:nvPr/>
        </p:nvPicPr>
        <p:blipFill>
          <a:blip r:embed="rId3" cstate="print"/>
          <a:stretch>
            <a:fillRect/>
          </a:stretch>
        </p:blipFill>
        <p:spPr>
          <a:xfrm>
            <a:off x="7263773" y="1353952"/>
            <a:ext cx="3137876" cy="1939445"/>
          </a:xfrm>
          <a:prstGeom prst="rect">
            <a:avLst/>
          </a:prstGeom>
        </p:spPr>
      </p:pic>
      <p:sp>
        <p:nvSpPr>
          <p:cNvPr id="9" name="object 9"/>
          <p:cNvSpPr txBox="1"/>
          <p:nvPr/>
        </p:nvSpPr>
        <p:spPr>
          <a:xfrm>
            <a:off x="7251073" y="3456804"/>
            <a:ext cx="2973070" cy="1968500"/>
          </a:xfrm>
          <a:prstGeom prst="rect">
            <a:avLst/>
          </a:prstGeom>
        </p:spPr>
        <p:txBody>
          <a:bodyPr vert="horz" wrap="square" lIns="0" tIns="16510" rIns="0" bIns="0" rtlCol="0">
            <a:spAutoFit/>
          </a:bodyPr>
          <a:lstStyle/>
          <a:p>
            <a:pPr marL="12700">
              <a:lnSpc>
                <a:spcPct val="100000"/>
              </a:lnSpc>
              <a:spcBef>
                <a:spcPts val="130"/>
              </a:spcBef>
            </a:pPr>
            <a:r>
              <a:rPr sz="1750" b="1" spc="-20" dirty="0">
                <a:solidFill>
                  <a:srgbClr val="262424"/>
                </a:solidFill>
                <a:latin typeface="Times New Roman" panose="02020603050405020304"/>
                <a:cs typeface="Times New Roman" panose="02020603050405020304"/>
              </a:rPr>
              <a:t>Path</a:t>
            </a:r>
            <a:endParaRPr sz="1750">
              <a:latin typeface="Times New Roman" panose="02020603050405020304"/>
              <a:cs typeface="Times New Roman" panose="02020603050405020304"/>
            </a:endParaRPr>
          </a:p>
          <a:p>
            <a:pPr marL="12700" marR="5080">
              <a:lnSpc>
                <a:spcPct val="133000"/>
              </a:lnSpc>
              <a:spcBef>
                <a:spcPts val="720"/>
              </a:spcBef>
            </a:pPr>
            <a:r>
              <a:rPr sz="1300" spc="-85" dirty="0">
                <a:solidFill>
                  <a:srgbClr val="262424"/>
                </a:solidFill>
                <a:latin typeface="Verdana" panose="020B0604030504040204"/>
                <a:cs typeface="Verdana" panose="020B0604030504040204"/>
              </a:rPr>
              <a:t>Indicates</a:t>
            </a:r>
            <a:r>
              <a:rPr sz="1300" spc="-110" dirty="0">
                <a:solidFill>
                  <a:srgbClr val="262424"/>
                </a:solidFill>
                <a:latin typeface="Verdana" panose="020B0604030504040204"/>
                <a:cs typeface="Verdana" panose="020B0604030504040204"/>
              </a:rPr>
              <a:t> </a:t>
            </a:r>
            <a:r>
              <a:rPr sz="1300" spc="-90" dirty="0">
                <a:solidFill>
                  <a:srgbClr val="262424"/>
                </a:solidFill>
                <a:latin typeface="Verdana" panose="020B0604030504040204"/>
                <a:cs typeface="Verdana" panose="020B0604030504040204"/>
              </a:rPr>
              <a:t>the</a:t>
            </a:r>
            <a:r>
              <a:rPr sz="1300" spc="-105" dirty="0">
                <a:solidFill>
                  <a:srgbClr val="262424"/>
                </a:solidFill>
                <a:latin typeface="Verdana" panose="020B0604030504040204"/>
                <a:cs typeface="Verdana" panose="020B0604030504040204"/>
              </a:rPr>
              <a:t> </a:t>
            </a:r>
            <a:r>
              <a:rPr sz="1300" spc="-35" dirty="0">
                <a:solidFill>
                  <a:srgbClr val="262424"/>
                </a:solidFill>
                <a:latin typeface="Verdana" panose="020B0604030504040204"/>
                <a:cs typeface="Verdana" panose="020B0604030504040204"/>
              </a:rPr>
              <a:t>specific</a:t>
            </a:r>
            <a:r>
              <a:rPr sz="1300" spc="-105"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location</a:t>
            </a:r>
            <a:r>
              <a:rPr sz="1300" spc="-110"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of</a:t>
            </a:r>
            <a:r>
              <a:rPr sz="1300" spc="-105" dirty="0">
                <a:solidFill>
                  <a:srgbClr val="262424"/>
                </a:solidFill>
                <a:latin typeface="Verdana" panose="020B0604030504040204"/>
                <a:cs typeface="Verdana" panose="020B0604030504040204"/>
              </a:rPr>
              <a:t> </a:t>
            </a:r>
            <a:r>
              <a:rPr sz="1300" spc="-50" dirty="0">
                <a:solidFill>
                  <a:srgbClr val="262424"/>
                </a:solidFill>
                <a:latin typeface="Verdana" panose="020B0604030504040204"/>
                <a:cs typeface="Verdana" panose="020B0604030504040204"/>
              </a:rPr>
              <a:t>a </a:t>
            </a:r>
            <a:r>
              <a:rPr sz="1300" spc="-65" dirty="0">
                <a:solidFill>
                  <a:srgbClr val="262424"/>
                </a:solidFill>
                <a:latin typeface="Verdana" panose="020B0604030504040204"/>
                <a:cs typeface="Verdana" panose="020B0604030504040204"/>
              </a:rPr>
              <a:t>resource</a:t>
            </a:r>
            <a:r>
              <a:rPr sz="1300" spc="-95" dirty="0">
                <a:solidFill>
                  <a:srgbClr val="262424"/>
                </a:solidFill>
                <a:latin typeface="Verdana" panose="020B0604030504040204"/>
                <a:cs typeface="Verdana" panose="020B0604030504040204"/>
              </a:rPr>
              <a:t> </a:t>
            </a:r>
            <a:r>
              <a:rPr sz="1300" spc="-65" dirty="0">
                <a:solidFill>
                  <a:srgbClr val="262424"/>
                </a:solidFill>
                <a:latin typeface="Verdana" panose="020B0604030504040204"/>
                <a:cs typeface="Verdana" panose="020B0604030504040204"/>
              </a:rPr>
              <a:t>on</a:t>
            </a:r>
            <a:r>
              <a:rPr sz="1300" spc="-95" dirty="0">
                <a:solidFill>
                  <a:srgbClr val="262424"/>
                </a:solidFill>
                <a:latin typeface="Verdana" panose="020B0604030504040204"/>
                <a:cs typeface="Verdana" panose="020B0604030504040204"/>
              </a:rPr>
              <a:t> </a:t>
            </a:r>
            <a:r>
              <a:rPr sz="1300" spc="-90" dirty="0">
                <a:solidFill>
                  <a:srgbClr val="262424"/>
                </a:solidFill>
                <a:latin typeface="Verdana" panose="020B0604030504040204"/>
                <a:cs typeface="Verdana" panose="020B0604030504040204"/>
              </a:rPr>
              <a:t>the</a:t>
            </a:r>
            <a:r>
              <a:rPr sz="1300" spc="-95"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website,</a:t>
            </a:r>
            <a:r>
              <a:rPr sz="1300" spc="-95"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including </a:t>
            </a:r>
            <a:r>
              <a:rPr sz="1300" spc="-70" dirty="0">
                <a:solidFill>
                  <a:srgbClr val="262424"/>
                </a:solidFill>
                <a:latin typeface="Verdana" panose="020B0604030504040204"/>
                <a:cs typeface="Verdana" panose="020B0604030504040204"/>
              </a:rPr>
              <a:t>directory</a:t>
            </a:r>
            <a:r>
              <a:rPr sz="1300" spc="-105"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folders,</a:t>
            </a:r>
            <a:r>
              <a:rPr sz="1300" spc="-105" dirty="0">
                <a:solidFill>
                  <a:srgbClr val="262424"/>
                </a:solidFill>
                <a:latin typeface="Verdana" panose="020B0604030504040204"/>
                <a:cs typeface="Verdana" panose="020B0604030504040204"/>
              </a:rPr>
              <a:t> </a:t>
            </a:r>
            <a:r>
              <a:rPr sz="1300" spc="-60" dirty="0">
                <a:solidFill>
                  <a:srgbClr val="262424"/>
                </a:solidFill>
                <a:latin typeface="Verdana" panose="020B0604030504040204"/>
                <a:cs typeface="Verdana" panose="020B0604030504040204"/>
              </a:rPr>
              <a:t>file</a:t>
            </a:r>
            <a:r>
              <a:rPr sz="1300" spc="-105" dirty="0">
                <a:solidFill>
                  <a:srgbClr val="262424"/>
                </a:solidFill>
                <a:latin typeface="Verdana" panose="020B0604030504040204"/>
                <a:cs typeface="Verdana" panose="020B0604030504040204"/>
              </a:rPr>
              <a:t> </a:t>
            </a:r>
            <a:r>
              <a:rPr sz="1300" spc="-95" dirty="0">
                <a:solidFill>
                  <a:srgbClr val="262424"/>
                </a:solidFill>
                <a:latin typeface="Verdana" panose="020B0604030504040204"/>
                <a:cs typeface="Verdana" panose="020B0604030504040204"/>
              </a:rPr>
              <a:t>names,</a:t>
            </a:r>
            <a:r>
              <a:rPr sz="1300" spc="-100" dirty="0">
                <a:solidFill>
                  <a:srgbClr val="262424"/>
                </a:solidFill>
                <a:latin typeface="Verdana" panose="020B0604030504040204"/>
                <a:cs typeface="Verdana" panose="020B0604030504040204"/>
              </a:rPr>
              <a:t> </a:t>
            </a:r>
            <a:r>
              <a:rPr sz="1300" spc="-75" dirty="0">
                <a:solidFill>
                  <a:srgbClr val="262424"/>
                </a:solidFill>
                <a:latin typeface="Verdana" panose="020B0604030504040204"/>
                <a:cs typeface="Verdana" panose="020B0604030504040204"/>
              </a:rPr>
              <a:t>and</a:t>
            </a:r>
            <a:r>
              <a:rPr sz="1300" spc="-105" dirty="0">
                <a:solidFill>
                  <a:srgbClr val="262424"/>
                </a:solidFill>
                <a:latin typeface="Verdana" panose="020B0604030504040204"/>
                <a:cs typeface="Verdana" panose="020B0604030504040204"/>
              </a:rPr>
              <a:t> </a:t>
            </a:r>
            <a:r>
              <a:rPr sz="1300" spc="-25" dirty="0">
                <a:solidFill>
                  <a:srgbClr val="262424"/>
                </a:solidFill>
                <a:latin typeface="Verdana" panose="020B0604030504040204"/>
                <a:cs typeface="Verdana" panose="020B0604030504040204"/>
              </a:rPr>
              <a:t>any </a:t>
            </a:r>
            <a:r>
              <a:rPr sz="1300" spc="-95" dirty="0">
                <a:solidFill>
                  <a:srgbClr val="262424"/>
                </a:solidFill>
                <a:latin typeface="Verdana" panose="020B0604030504040204"/>
                <a:cs typeface="Verdana" panose="020B0604030504040204"/>
              </a:rPr>
              <a:t>parameters. </a:t>
            </a:r>
            <a:r>
              <a:rPr sz="1300" spc="-160" dirty="0">
                <a:solidFill>
                  <a:srgbClr val="262424"/>
                </a:solidFill>
                <a:latin typeface="Verdana" panose="020B0604030504040204"/>
                <a:cs typeface="Verdana" panose="020B0604030504040204"/>
              </a:rPr>
              <a:t>It</a:t>
            </a:r>
            <a:r>
              <a:rPr sz="1300" spc="-95" dirty="0">
                <a:solidFill>
                  <a:srgbClr val="262424"/>
                </a:solidFill>
                <a:latin typeface="Verdana" panose="020B0604030504040204"/>
                <a:cs typeface="Verdana" panose="020B0604030504040204"/>
              </a:rPr>
              <a:t> </a:t>
            </a:r>
            <a:r>
              <a:rPr sz="1300" spc="-65" dirty="0">
                <a:solidFill>
                  <a:srgbClr val="262424"/>
                </a:solidFill>
                <a:latin typeface="Verdana" panose="020B0604030504040204"/>
                <a:cs typeface="Verdana" panose="020B0604030504040204"/>
              </a:rPr>
              <a:t>helps</a:t>
            </a:r>
            <a:r>
              <a:rPr sz="1300" spc="-95" dirty="0">
                <a:solidFill>
                  <a:srgbClr val="262424"/>
                </a:solidFill>
                <a:latin typeface="Verdana" panose="020B0604030504040204"/>
                <a:cs typeface="Verdana" panose="020B0604030504040204"/>
              </a:rPr>
              <a:t> </a:t>
            </a:r>
            <a:r>
              <a:rPr sz="1300" spc="-55" dirty="0">
                <a:solidFill>
                  <a:srgbClr val="262424"/>
                </a:solidFill>
                <a:latin typeface="Verdana" panose="020B0604030504040204"/>
                <a:cs typeface="Verdana" panose="020B0604030504040204"/>
              </a:rPr>
              <a:t>web</a:t>
            </a:r>
            <a:r>
              <a:rPr sz="1300" spc="-90" dirty="0">
                <a:solidFill>
                  <a:srgbClr val="262424"/>
                </a:solidFill>
                <a:latin typeface="Verdana" panose="020B0604030504040204"/>
                <a:cs typeface="Verdana" panose="020B0604030504040204"/>
              </a:rPr>
              <a:t> </a:t>
            </a:r>
            <a:r>
              <a:rPr sz="1300" spc="-65" dirty="0">
                <a:solidFill>
                  <a:srgbClr val="262424"/>
                </a:solidFill>
                <a:latin typeface="Verdana" panose="020B0604030504040204"/>
                <a:cs typeface="Verdana" panose="020B0604030504040204"/>
              </a:rPr>
              <a:t>servers</a:t>
            </a:r>
            <a:r>
              <a:rPr sz="1300" spc="-95" dirty="0">
                <a:solidFill>
                  <a:srgbClr val="262424"/>
                </a:solidFill>
                <a:latin typeface="Verdana" panose="020B0604030504040204"/>
                <a:cs typeface="Verdana" panose="020B0604030504040204"/>
              </a:rPr>
              <a:t> </a:t>
            </a:r>
            <a:r>
              <a:rPr sz="1300" spc="-30" dirty="0">
                <a:solidFill>
                  <a:srgbClr val="262424"/>
                </a:solidFill>
                <a:latin typeface="Verdana" panose="020B0604030504040204"/>
                <a:cs typeface="Verdana" panose="020B0604030504040204"/>
              </a:rPr>
              <a:t>locate </a:t>
            </a:r>
            <a:r>
              <a:rPr sz="1300" spc="-75" dirty="0">
                <a:solidFill>
                  <a:srgbClr val="262424"/>
                </a:solidFill>
                <a:latin typeface="Verdana" panose="020B0604030504040204"/>
                <a:cs typeface="Verdana" panose="020B0604030504040204"/>
              </a:rPr>
              <a:t>requested</a:t>
            </a:r>
            <a:r>
              <a:rPr sz="1300" spc="-110" dirty="0">
                <a:solidFill>
                  <a:srgbClr val="262424"/>
                </a:solidFill>
                <a:latin typeface="Verdana" panose="020B0604030504040204"/>
                <a:cs typeface="Verdana" panose="020B0604030504040204"/>
              </a:rPr>
              <a:t> </a:t>
            </a:r>
            <a:r>
              <a:rPr sz="1300" spc="-50" dirty="0">
                <a:solidFill>
                  <a:srgbClr val="262424"/>
                </a:solidFill>
                <a:latin typeface="Verdana" panose="020B0604030504040204"/>
                <a:cs typeface="Verdana" panose="020B0604030504040204"/>
              </a:rPr>
              <a:t>files</a:t>
            </a:r>
            <a:r>
              <a:rPr sz="1300" spc="-110" dirty="0">
                <a:solidFill>
                  <a:srgbClr val="262424"/>
                </a:solidFill>
                <a:latin typeface="Verdana" panose="020B0604030504040204"/>
                <a:cs typeface="Verdana" panose="020B0604030504040204"/>
              </a:rPr>
              <a:t> </a:t>
            </a:r>
            <a:r>
              <a:rPr sz="1300" spc="-75" dirty="0">
                <a:solidFill>
                  <a:srgbClr val="262424"/>
                </a:solidFill>
                <a:latin typeface="Verdana" panose="020B0604030504040204"/>
                <a:cs typeface="Verdana" panose="020B0604030504040204"/>
              </a:rPr>
              <a:t>and</a:t>
            </a:r>
            <a:r>
              <a:rPr sz="1300" spc="-105" dirty="0">
                <a:solidFill>
                  <a:srgbClr val="262424"/>
                </a:solidFill>
                <a:latin typeface="Verdana" panose="020B0604030504040204"/>
                <a:cs typeface="Verdana" panose="020B0604030504040204"/>
              </a:rPr>
              <a:t> </a:t>
            </a:r>
            <a:r>
              <a:rPr sz="1300" spc="-110" dirty="0">
                <a:solidFill>
                  <a:srgbClr val="262424"/>
                </a:solidFill>
                <a:latin typeface="Verdana" panose="020B0604030504040204"/>
                <a:cs typeface="Verdana" panose="020B0604030504040204"/>
              </a:rPr>
              <a:t>may </a:t>
            </a:r>
            <a:r>
              <a:rPr sz="1300" spc="-65" dirty="0">
                <a:solidFill>
                  <a:srgbClr val="262424"/>
                </a:solidFill>
                <a:latin typeface="Verdana" panose="020B0604030504040204"/>
                <a:cs typeface="Verdana" panose="020B0604030504040204"/>
              </a:rPr>
              <a:t>include</a:t>
            </a:r>
            <a:r>
              <a:rPr sz="1300" spc="-105" dirty="0">
                <a:solidFill>
                  <a:srgbClr val="262424"/>
                </a:solidFill>
                <a:latin typeface="Verdana" panose="020B0604030504040204"/>
                <a:cs typeface="Verdana" panose="020B0604030504040204"/>
              </a:rPr>
              <a:t> </a:t>
            </a:r>
            <a:r>
              <a:rPr sz="1300" spc="-20" dirty="0">
                <a:solidFill>
                  <a:srgbClr val="262424"/>
                </a:solidFill>
                <a:latin typeface="Verdana" panose="020B0604030504040204"/>
                <a:cs typeface="Verdana" panose="020B0604030504040204"/>
              </a:rPr>
              <a:t>query </a:t>
            </a:r>
            <a:r>
              <a:rPr sz="1300" spc="-70" dirty="0">
                <a:solidFill>
                  <a:srgbClr val="262424"/>
                </a:solidFill>
                <a:latin typeface="Verdana" panose="020B0604030504040204"/>
                <a:cs typeface="Verdana" panose="020B0604030504040204"/>
              </a:rPr>
              <a:t>strings</a:t>
            </a:r>
            <a:r>
              <a:rPr sz="1300" spc="-135" dirty="0">
                <a:solidFill>
                  <a:srgbClr val="262424"/>
                </a:solidFill>
                <a:latin typeface="Verdana" panose="020B0604030504040204"/>
                <a:cs typeface="Verdana" panose="020B0604030504040204"/>
              </a:rPr>
              <a:t> </a:t>
            </a:r>
            <a:r>
              <a:rPr sz="1300" spc="-80" dirty="0">
                <a:solidFill>
                  <a:srgbClr val="262424"/>
                </a:solidFill>
                <a:latin typeface="Verdana" panose="020B0604030504040204"/>
                <a:cs typeface="Verdana" panose="020B0604030504040204"/>
              </a:rPr>
              <a:t>to</a:t>
            </a:r>
            <a:r>
              <a:rPr sz="1300" spc="-130"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deliver</a:t>
            </a:r>
            <a:r>
              <a:rPr sz="1300" spc="-135" dirty="0">
                <a:solidFill>
                  <a:srgbClr val="262424"/>
                </a:solidFill>
                <a:latin typeface="Verdana" panose="020B0604030504040204"/>
                <a:cs typeface="Verdana" panose="020B0604030504040204"/>
              </a:rPr>
              <a:t> </a:t>
            </a:r>
            <a:r>
              <a:rPr sz="1300" spc="-70" dirty="0">
                <a:solidFill>
                  <a:srgbClr val="262424"/>
                </a:solidFill>
                <a:latin typeface="Verdana" panose="020B0604030504040204"/>
                <a:cs typeface="Verdana" panose="020B0604030504040204"/>
              </a:rPr>
              <a:t>dynamic</a:t>
            </a:r>
            <a:r>
              <a:rPr sz="1300" spc="-130" dirty="0">
                <a:solidFill>
                  <a:srgbClr val="262424"/>
                </a:solidFill>
                <a:latin typeface="Verdana" panose="020B0604030504040204"/>
                <a:cs typeface="Verdana" panose="020B0604030504040204"/>
              </a:rPr>
              <a:t> </a:t>
            </a:r>
            <a:r>
              <a:rPr sz="1300" spc="-10" dirty="0">
                <a:solidFill>
                  <a:srgbClr val="262424"/>
                </a:solidFill>
                <a:latin typeface="Verdana" panose="020B0604030504040204"/>
                <a:cs typeface="Verdana" panose="020B0604030504040204"/>
              </a:rPr>
              <a:t>content.</a:t>
            </a:r>
            <a:endParaRPr sz="1300">
              <a:latin typeface="Verdana" panose="020B0604030504040204"/>
              <a:cs typeface="Verdana" panose="020B0604030504040204"/>
            </a:endParaRPr>
          </a:p>
        </p:txBody>
      </p:sp>
      <p:sp>
        <p:nvSpPr>
          <p:cNvPr id="11" name="object 11"/>
          <p:cNvSpPr/>
          <p:nvPr/>
        </p:nvSpPr>
        <p:spPr>
          <a:xfrm>
            <a:off x="4362838" y="6035152"/>
            <a:ext cx="27940" cy="27940"/>
          </a:xfrm>
          <a:custGeom>
            <a:avLst/>
            <a:gdLst/>
            <a:ahLst/>
            <a:cxnLst/>
            <a:rect l="l" t="t" r="r" b="b"/>
            <a:pathLst>
              <a:path w="27939" h="27939">
                <a:moveTo>
                  <a:pt x="0" y="13722"/>
                </a:moveTo>
                <a:lnTo>
                  <a:pt x="4019" y="4019"/>
                </a:lnTo>
                <a:lnTo>
                  <a:pt x="13722" y="0"/>
                </a:lnTo>
                <a:lnTo>
                  <a:pt x="23425" y="4019"/>
                </a:lnTo>
                <a:lnTo>
                  <a:pt x="27444" y="13722"/>
                </a:lnTo>
                <a:lnTo>
                  <a:pt x="23425" y="23425"/>
                </a:lnTo>
                <a:lnTo>
                  <a:pt x="13722" y="27444"/>
                </a:lnTo>
                <a:lnTo>
                  <a:pt x="4019" y="23425"/>
                </a:lnTo>
                <a:lnTo>
                  <a:pt x="0" y="13722"/>
                </a:lnTo>
                <a:close/>
              </a:path>
            </a:pathLst>
          </a:custGeom>
          <a:solidFill>
            <a:srgbClr val="FFFFFF"/>
          </a:solid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53"/>
            <a:ext cx="11430000" cy="2142871"/>
          </a:xfrm>
          <a:prstGeom prst="rect">
            <a:avLst/>
          </a:prstGeom>
        </p:spPr>
      </p:pic>
      <p:sp>
        <p:nvSpPr>
          <p:cNvPr id="3" name="object 3"/>
          <p:cNvSpPr txBox="1">
            <a:spLocks noGrp="1"/>
          </p:cNvSpPr>
          <p:nvPr>
            <p:ph type="title"/>
          </p:nvPr>
        </p:nvSpPr>
        <p:spPr>
          <a:xfrm>
            <a:off x="587375" y="2801937"/>
            <a:ext cx="9288780" cy="582930"/>
          </a:xfrm>
          <a:prstGeom prst="rect">
            <a:avLst/>
          </a:prstGeom>
        </p:spPr>
        <p:txBody>
          <a:bodyPr vert="horz" wrap="square" lIns="0" tIns="13970" rIns="0" bIns="0" rtlCol="0">
            <a:spAutoFit/>
          </a:bodyPr>
          <a:lstStyle/>
          <a:p>
            <a:pPr marL="12700">
              <a:lnSpc>
                <a:spcPct val="100000"/>
              </a:lnSpc>
              <a:spcBef>
                <a:spcPts val="110"/>
              </a:spcBef>
            </a:pPr>
            <a:r>
              <a:rPr spc="-250" dirty="0"/>
              <a:t> </a:t>
            </a:r>
            <a:r>
              <a:rPr spc="-220" dirty="0"/>
              <a:t>URL</a:t>
            </a:r>
            <a:r>
              <a:rPr spc="-250" dirty="0"/>
              <a:t> </a:t>
            </a:r>
            <a:r>
              <a:rPr spc="65" dirty="0"/>
              <a:t>Example</a:t>
            </a:r>
            <a:r>
              <a:rPr spc="-245" dirty="0"/>
              <a:t> </a:t>
            </a:r>
            <a:r>
              <a:rPr spc="105" dirty="0"/>
              <a:t>and</a:t>
            </a:r>
            <a:r>
              <a:rPr spc="-250" dirty="0"/>
              <a:t> </a:t>
            </a:r>
            <a:r>
              <a:rPr lang="en-ZA" spc="-250" dirty="0"/>
              <a:t>Its</a:t>
            </a:r>
            <a:r>
              <a:rPr spc="-245" dirty="0"/>
              <a:t> </a:t>
            </a:r>
            <a:r>
              <a:rPr spc="-10" dirty="0"/>
              <a:t>Structure</a:t>
            </a:r>
            <a:endParaRPr spc="-10" dirty="0"/>
          </a:p>
        </p:txBody>
      </p:sp>
      <p:sp>
        <p:nvSpPr>
          <p:cNvPr id="4" name="object 4"/>
          <p:cNvSpPr/>
          <p:nvPr/>
        </p:nvSpPr>
        <p:spPr>
          <a:xfrm>
            <a:off x="604837" y="3709987"/>
            <a:ext cx="10220325" cy="2009775"/>
          </a:xfrm>
          <a:custGeom>
            <a:avLst/>
            <a:gdLst/>
            <a:ahLst/>
            <a:cxnLst/>
            <a:rect l="l" t="t" r="r" b="b"/>
            <a:pathLst>
              <a:path w="10220325" h="2009775">
                <a:moveTo>
                  <a:pt x="0" y="1954531"/>
                </a:moveTo>
                <a:lnTo>
                  <a:pt x="0" y="55245"/>
                </a:lnTo>
                <a:lnTo>
                  <a:pt x="0" y="51612"/>
                </a:lnTo>
                <a:lnTo>
                  <a:pt x="351" y="48018"/>
                </a:lnTo>
                <a:lnTo>
                  <a:pt x="1061" y="44462"/>
                </a:lnTo>
                <a:lnTo>
                  <a:pt x="1771" y="40906"/>
                </a:lnTo>
                <a:lnTo>
                  <a:pt x="2818" y="37452"/>
                </a:lnTo>
                <a:lnTo>
                  <a:pt x="4207" y="34099"/>
                </a:lnTo>
                <a:lnTo>
                  <a:pt x="5590" y="30746"/>
                </a:lnTo>
                <a:lnTo>
                  <a:pt x="7292" y="27571"/>
                </a:lnTo>
                <a:lnTo>
                  <a:pt x="24551" y="9309"/>
                </a:lnTo>
                <a:lnTo>
                  <a:pt x="27567" y="7289"/>
                </a:lnTo>
                <a:lnTo>
                  <a:pt x="44465" y="1066"/>
                </a:lnTo>
                <a:lnTo>
                  <a:pt x="48026" y="355"/>
                </a:lnTo>
                <a:lnTo>
                  <a:pt x="51619" y="0"/>
                </a:lnTo>
                <a:lnTo>
                  <a:pt x="55245" y="0"/>
                </a:lnTo>
                <a:lnTo>
                  <a:pt x="10165080" y="0"/>
                </a:lnTo>
                <a:lnTo>
                  <a:pt x="10168712" y="0"/>
                </a:lnTo>
                <a:lnTo>
                  <a:pt x="10172293" y="355"/>
                </a:lnTo>
                <a:lnTo>
                  <a:pt x="10175849" y="1066"/>
                </a:lnTo>
                <a:lnTo>
                  <a:pt x="10179418" y="1765"/>
                </a:lnTo>
                <a:lnTo>
                  <a:pt x="10182872" y="2819"/>
                </a:lnTo>
                <a:lnTo>
                  <a:pt x="10186212" y="4203"/>
                </a:lnTo>
                <a:lnTo>
                  <a:pt x="10189578" y="5588"/>
                </a:lnTo>
                <a:lnTo>
                  <a:pt x="10192753" y="7289"/>
                </a:lnTo>
                <a:lnTo>
                  <a:pt x="10195763" y="9309"/>
                </a:lnTo>
                <a:lnTo>
                  <a:pt x="10198785" y="11328"/>
                </a:lnTo>
                <a:lnTo>
                  <a:pt x="10201579" y="13614"/>
                </a:lnTo>
                <a:lnTo>
                  <a:pt x="10204145" y="16179"/>
                </a:lnTo>
                <a:lnTo>
                  <a:pt x="10206710" y="18745"/>
                </a:lnTo>
                <a:lnTo>
                  <a:pt x="10219258" y="44462"/>
                </a:lnTo>
                <a:lnTo>
                  <a:pt x="10219969" y="48018"/>
                </a:lnTo>
                <a:lnTo>
                  <a:pt x="10220325" y="51612"/>
                </a:lnTo>
                <a:lnTo>
                  <a:pt x="10220325" y="55245"/>
                </a:lnTo>
                <a:lnTo>
                  <a:pt x="10220325" y="1954531"/>
                </a:lnTo>
                <a:lnTo>
                  <a:pt x="10220325" y="1958157"/>
                </a:lnTo>
                <a:lnTo>
                  <a:pt x="10219969" y="1961748"/>
                </a:lnTo>
                <a:lnTo>
                  <a:pt x="10219258" y="1965305"/>
                </a:lnTo>
                <a:lnTo>
                  <a:pt x="10218559" y="1968863"/>
                </a:lnTo>
                <a:lnTo>
                  <a:pt x="10195763" y="2000464"/>
                </a:lnTo>
                <a:lnTo>
                  <a:pt x="10192753" y="2002478"/>
                </a:lnTo>
                <a:lnTo>
                  <a:pt x="10189578" y="2004180"/>
                </a:lnTo>
                <a:lnTo>
                  <a:pt x="10186212" y="2005568"/>
                </a:lnTo>
                <a:lnTo>
                  <a:pt x="10182872" y="2006958"/>
                </a:lnTo>
                <a:lnTo>
                  <a:pt x="10179418" y="2008004"/>
                </a:lnTo>
                <a:lnTo>
                  <a:pt x="10175849" y="2008714"/>
                </a:lnTo>
                <a:lnTo>
                  <a:pt x="10172293" y="2009419"/>
                </a:lnTo>
                <a:lnTo>
                  <a:pt x="10168712" y="2009776"/>
                </a:lnTo>
                <a:lnTo>
                  <a:pt x="10165080" y="2009776"/>
                </a:lnTo>
                <a:lnTo>
                  <a:pt x="55245" y="2009776"/>
                </a:lnTo>
                <a:lnTo>
                  <a:pt x="51619" y="2009776"/>
                </a:lnTo>
                <a:lnTo>
                  <a:pt x="48026" y="2009419"/>
                </a:lnTo>
                <a:lnTo>
                  <a:pt x="13618" y="1991028"/>
                </a:lnTo>
                <a:lnTo>
                  <a:pt x="9311" y="1985219"/>
                </a:lnTo>
                <a:lnTo>
                  <a:pt x="7292" y="1982203"/>
                </a:lnTo>
                <a:lnTo>
                  <a:pt x="5590" y="1979023"/>
                </a:lnTo>
                <a:lnTo>
                  <a:pt x="4207" y="1975669"/>
                </a:lnTo>
                <a:lnTo>
                  <a:pt x="2818" y="1972316"/>
                </a:lnTo>
                <a:lnTo>
                  <a:pt x="1771" y="1968863"/>
                </a:lnTo>
                <a:lnTo>
                  <a:pt x="1061" y="1965305"/>
                </a:lnTo>
                <a:lnTo>
                  <a:pt x="351" y="1961748"/>
                </a:lnTo>
                <a:lnTo>
                  <a:pt x="0" y="1958157"/>
                </a:lnTo>
                <a:lnTo>
                  <a:pt x="0" y="1954531"/>
                </a:lnTo>
                <a:close/>
              </a:path>
            </a:pathLst>
          </a:custGeom>
          <a:ln w="9525">
            <a:solidFill>
              <a:srgbClr val="000000"/>
            </a:solidFill>
          </a:ln>
        </p:spPr>
        <p:txBody>
          <a:bodyPr wrap="square" lIns="0" tIns="0" rIns="0" bIns="0" rtlCol="0"/>
          <a:lstStyle/>
          <a:p/>
        </p:txBody>
      </p:sp>
      <p:graphicFrame>
        <p:nvGraphicFramePr>
          <p:cNvPr id="5" name="object 5"/>
          <p:cNvGraphicFramePr>
            <a:graphicFrameLocks noGrp="1"/>
          </p:cNvGraphicFramePr>
          <p:nvPr>
            <p:custDataLst>
              <p:tags r:id="rId2"/>
            </p:custDataLst>
          </p:nvPr>
        </p:nvGraphicFramePr>
        <p:xfrm>
          <a:off x="609600" y="3714750"/>
          <a:ext cx="10210165" cy="2014220"/>
        </p:xfrm>
        <a:graphic>
          <a:graphicData uri="http://schemas.openxmlformats.org/drawingml/2006/table">
            <a:tbl>
              <a:tblPr firstRow="1" bandRow="1">
                <a:tableStyleId>{2D5ABB26-0587-4C30-8999-92F81FD0307C}</a:tableStyleId>
              </a:tblPr>
              <a:tblGrid>
                <a:gridCol w="3248025"/>
                <a:gridCol w="6962140"/>
              </a:tblGrid>
              <a:tr h="495935">
                <a:tc>
                  <a:txBody>
                    <a:bodyPr/>
                    <a:lstStyle/>
                    <a:p>
                      <a:pPr marL="170815">
                        <a:lnSpc>
                          <a:spcPct val="100000"/>
                        </a:lnSpc>
                        <a:spcBef>
                          <a:spcPts val="1050"/>
                        </a:spcBef>
                      </a:pPr>
                      <a:r>
                        <a:rPr sz="1350" spc="-25" dirty="0">
                          <a:solidFill>
                            <a:srgbClr val="262424"/>
                          </a:solidFill>
                          <a:latin typeface="Verdana" panose="020B0604030504040204"/>
                          <a:cs typeface="Verdana" panose="020B0604030504040204"/>
                        </a:rPr>
                        <a:t>URL</a:t>
                      </a:r>
                      <a:endParaRPr sz="1350">
                        <a:latin typeface="Verdana" panose="020B0604030504040204"/>
                        <a:cs typeface="Verdana" panose="020B0604030504040204"/>
                      </a:endParaRPr>
                    </a:p>
                  </a:txBody>
                  <a:tcPr marL="0" marR="0" marT="133350" marB="0">
                    <a:lnR w="9525">
                      <a:solidFill>
                        <a:srgbClr val="FDFAF7"/>
                      </a:solidFill>
                      <a:prstDash val="solid"/>
                    </a:lnR>
                    <a:solidFill>
                      <a:srgbClr val="FFFFFF">
                        <a:alpha val="3919"/>
                      </a:srgbClr>
                    </a:solidFill>
                  </a:tcPr>
                </a:tc>
                <a:tc>
                  <a:txBody>
                    <a:bodyPr/>
                    <a:lstStyle/>
                    <a:p>
                      <a:pPr marL="171450">
                        <a:lnSpc>
                          <a:spcPct val="100000"/>
                        </a:lnSpc>
                        <a:spcBef>
                          <a:spcPts val="1050"/>
                        </a:spcBef>
                      </a:pPr>
                      <a:r>
                        <a:rPr sz="1350" spc="-10" dirty="0">
                          <a:solidFill>
                            <a:srgbClr val="262424"/>
                          </a:solidFill>
                          <a:latin typeface="Verdana" panose="020B0604030504040204"/>
                          <a:cs typeface="Verdana" panose="020B0604030504040204"/>
                        </a:rPr>
                        <a:t>Description</a:t>
                      </a:r>
                      <a:endParaRPr sz="1350">
                        <a:latin typeface="Verdana" panose="020B0604030504040204"/>
                        <a:cs typeface="Verdana" panose="020B0604030504040204"/>
                      </a:endParaRPr>
                    </a:p>
                  </a:txBody>
                  <a:tcPr marL="0" marR="0" marT="133350" marB="0">
                    <a:lnL w="9525">
                      <a:solidFill>
                        <a:srgbClr val="FDFAF7"/>
                      </a:solidFill>
                      <a:prstDash val="solid"/>
                    </a:lnL>
                    <a:solidFill>
                      <a:srgbClr val="FFFFFF">
                        <a:alpha val="3919"/>
                      </a:srgbClr>
                    </a:solidFill>
                  </a:tcPr>
                </a:tc>
              </a:tr>
              <a:tr h="515620">
                <a:tc>
                  <a:txBody>
                    <a:bodyPr/>
                    <a:lstStyle/>
                    <a:p>
                      <a:pPr marL="170815">
                        <a:lnSpc>
                          <a:spcPct val="100000"/>
                        </a:lnSpc>
                        <a:spcBef>
                          <a:spcPts val="975"/>
                        </a:spcBef>
                      </a:pPr>
                      <a:r>
                        <a:rPr lang="en-ZA" sz="1350">
                          <a:latin typeface="Verdana" panose="020B0604030504040204"/>
                          <a:cs typeface="Verdana" panose="020B0604030504040204"/>
                        </a:rPr>
                        <a:t>https://ent.usthb.dz/Accueil/EDT</a:t>
                      </a:r>
                      <a:endParaRPr lang="en-ZA" sz="1350">
                        <a:latin typeface="Verdana" panose="020B0604030504040204"/>
                        <a:cs typeface="Verdana" panose="020B0604030504040204"/>
                      </a:endParaRPr>
                    </a:p>
                  </a:txBody>
                  <a:tcPr marL="0" marR="0" marT="123825" marB="0">
                    <a:lnR w="9525">
                      <a:solidFill>
                        <a:srgbClr val="FDFAF7"/>
                      </a:solidFill>
                      <a:prstDash val="solid"/>
                    </a:lnR>
                    <a:solidFill>
                      <a:srgbClr val="000000">
                        <a:alpha val="3919"/>
                      </a:srgbClr>
                    </a:solidFill>
                  </a:tcPr>
                </a:tc>
                <a:tc>
                  <a:txBody>
                    <a:bodyPr/>
                    <a:lstStyle/>
                    <a:p>
                      <a:pPr marL="170815">
                        <a:lnSpc>
                          <a:spcPct val="100000"/>
                        </a:lnSpc>
                        <a:spcBef>
                          <a:spcPts val="975"/>
                        </a:spcBef>
                      </a:pPr>
                      <a:r>
                        <a:rPr lang="en-ZA" sz="1350">
                          <a:latin typeface="Verdana" panose="020B0604030504040204"/>
                          <a:cs typeface="Verdana" panose="020B0604030504040204"/>
                        </a:rPr>
                        <a:t>Protocol: https</a:t>
                      </a:r>
                      <a:endParaRPr lang="en-ZA" sz="1350">
                        <a:latin typeface="Verdana" panose="020B0604030504040204"/>
                        <a:cs typeface="Verdana" panose="020B0604030504040204"/>
                      </a:endParaRPr>
                    </a:p>
                  </a:txBody>
                  <a:tcPr marL="0" marR="0" marT="123825" marB="0">
                    <a:lnL w="9525">
                      <a:solidFill>
                        <a:srgbClr val="FDFAF7"/>
                      </a:solidFill>
                      <a:prstDash val="solid"/>
                    </a:lnL>
                    <a:solidFill>
                      <a:srgbClr val="000000">
                        <a:alpha val="3919"/>
                      </a:srgbClr>
                    </a:solidFill>
                  </a:tcPr>
                </a:tc>
              </a:tr>
              <a:tr h="487045">
                <a:tc>
                  <a:txBody>
                    <a:bodyPr/>
                    <a:lstStyle/>
                    <a:p>
                      <a:pPr marL="170815">
                        <a:lnSpc>
                          <a:spcPct val="100000"/>
                        </a:lnSpc>
                        <a:spcBef>
                          <a:spcPts val="1050"/>
                        </a:spcBef>
                      </a:pPr>
                      <a:endParaRPr lang="en-ZA" sz="1350">
                        <a:latin typeface="Verdana" panose="020B0604030504040204"/>
                        <a:cs typeface="Verdana" panose="020B0604030504040204"/>
                      </a:endParaRPr>
                    </a:p>
                  </a:txBody>
                  <a:tcPr marL="0" marR="0" marT="133350" marB="0">
                    <a:lnR w="9525">
                      <a:solidFill>
                        <a:srgbClr val="FDFAF7"/>
                      </a:solidFill>
                      <a:prstDash val="solid"/>
                    </a:lnR>
                    <a:solidFill>
                      <a:srgbClr val="FFFFFF">
                        <a:alpha val="3919"/>
                      </a:srgbClr>
                    </a:solidFill>
                  </a:tcPr>
                </a:tc>
                <a:tc>
                  <a:txBody>
                    <a:bodyPr/>
                    <a:lstStyle/>
                    <a:p>
                      <a:pPr marL="171450">
                        <a:lnSpc>
                          <a:spcPct val="100000"/>
                        </a:lnSpc>
                        <a:spcBef>
                          <a:spcPts val="1050"/>
                        </a:spcBef>
                      </a:pPr>
                      <a:r>
                        <a:rPr lang="en-ZA" sz="1350">
                          <a:latin typeface="Verdana" panose="020B0604030504040204"/>
                          <a:cs typeface="Verdana" panose="020B0604030504040204"/>
                        </a:rPr>
                        <a:t>Domain: [Subdomain:ent, 2nd-Level-Domain:usthb, Top-Level-Domain:dz]</a:t>
                      </a:r>
                      <a:endParaRPr lang="en-ZA" sz="1350">
                        <a:latin typeface="Verdana" panose="020B0604030504040204"/>
                        <a:cs typeface="Verdana" panose="020B0604030504040204"/>
                      </a:endParaRPr>
                    </a:p>
                  </a:txBody>
                  <a:tcPr marL="0" marR="0" marT="133350" marB="0">
                    <a:lnL w="9525">
                      <a:solidFill>
                        <a:srgbClr val="FDFAF7"/>
                      </a:solidFill>
                      <a:prstDash val="solid"/>
                    </a:lnL>
                    <a:solidFill>
                      <a:srgbClr val="FFFFFF">
                        <a:alpha val="3919"/>
                      </a:srgbClr>
                    </a:solidFill>
                  </a:tcPr>
                </a:tc>
              </a:tr>
              <a:tr h="495935">
                <a:tc>
                  <a:txBody>
                    <a:bodyPr/>
                    <a:lstStyle/>
                    <a:p>
                      <a:pPr marL="170815">
                        <a:lnSpc>
                          <a:spcPct val="100000"/>
                        </a:lnSpc>
                        <a:spcBef>
                          <a:spcPts val="1050"/>
                        </a:spcBef>
                      </a:pPr>
                      <a:endParaRPr sz="1350">
                        <a:latin typeface="Verdana" panose="020B0604030504040204"/>
                        <a:cs typeface="Verdana" panose="020B0604030504040204"/>
                      </a:endParaRPr>
                    </a:p>
                  </a:txBody>
                  <a:tcPr marL="0" marR="0" marT="133350" marB="0">
                    <a:lnR w="9525">
                      <a:solidFill>
                        <a:srgbClr val="FDFAF7"/>
                      </a:solidFill>
                      <a:prstDash val="solid"/>
                    </a:lnR>
                    <a:solidFill>
                      <a:srgbClr val="000000">
                        <a:alpha val="3919"/>
                      </a:srgbClr>
                    </a:solidFill>
                  </a:tcPr>
                </a:tc>
                <a:tc>
                  <a:txBody>
                    <a:bodyPr/>
                    <a:lstStyle/>
                    <a:p>
                      <a:pPr marL="170815">
                        <a:lnSpc>
                          <a:spcPct val="100000"/>
                        </a:lnSpc>
                        <a:spcBef>
                          <a:spcPts val="1050"/>
                        </a:spcBef>
                      </a:pPr>
                      <a:r>
                        <a:rPr lang="en-ZA" sz="1350">
                          <a:latin typeface="Verdana" panose="020B0604030504040204"/>
                          <a:cs typeface="Verdana" panose="020B0604030504040204"/>
                        </a:rPr>
                        <a:t>Path:/Accueil/EDT</a:t>
                      </a:r>
                      <a:endParaRPr lang="en-ZA" sz="1350">
                        <a:latin typeface="Verdana" panose="020B0604030504040204"/>
                        <a:cs typeface="Verdana" panose="020B0604030504040204"/>
                      </a:endParaRPr>
                    </a:p>
                  </a:txBody>
                  <a:tcPr marL="0" marR="0" marT="133350" marB="0">
                    <a:lnL w="9525">
                      <a:solidFill>
                        <a:srgbClr val="FDFAF7"/>
                      </a:solidFill>
                      <a:prstDash val="solid"/>
                    </a:lnL>
                    <a:solidFill>
                      <a:srgbClr val="000000">
                        <a:alpha val="3919"/>
                      </a:srgb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71245" rIns="0" bIns="0" rtlCol="0">
            <a:spAutoFit/>
          </a:bodyPr>
          <a:lstStyle/>
          <a:p>
            <a:pPr marL="4298950">
              <a:lnSpc>
                <a:spcPct val="100000"/>
              </a:lnSpc>
              <a:spcBef>
                <a:spcPts val="110"/>
              </a:spcBef>
            </a:pPr>
            <a:r>
              <a:rPr dirty="0"/>
              <a:t>Advanced</a:t>
            </a:r>
            <a:r>
              <a:rPr spc="-110" dirty="0"/>
              <a:t> </a:t>
            </a:r>
            <a:r>
              <a:rPr spc="-220" dirty="0"/>
              <a:t>URL</a:t>
            </a:r>
            <a:r>
              <a:rPr spc="-110" dirty="0"/>
              <a:t> </a:t>
            </a:r>
            <a:r>
              <a:rPr spc="85" dirty="0"/>
              <a:t>Components</a:t>
            </a:r>
            <a:endParaRPr spc="85" dirty="0"/>
          </a:p>
        </p:txBody>
      </p:sp>
      <p:sp>
        <p:nvSpPr>
          <p:cNvPr id="3" name="object 3"/>
          <p:cNvSpPr/>
          <p:nvPr/>
        </p:nvSpPr>
        <p:spPr>
          <a:xfrm>
            <a:off x="4886325" y="2760459"/>
            <a:ext cx="428625" cy="375285"/>
          </a:xfrm>
          <a:custGeom>
            <a:avLst/>
            <a:gdLst/>
            <a:ahLst/>
            <a:cxnLst/>
            <a:rect l="l" t="t" r="r" b="b"/>
            <a:pathLst>
              <a:path w="428625" h="375285">
                <a:moveTo>
                  <a:pt x="120548" y="160743"/>
                </a:moveTo>
                <a:lnTo>
                  <a:pt x="93764" y="160743"/>
                </a:lnTo>
                <a:lnTo>
                  <a:pt x="93764" y="241109"/>
                </a:lnTo>
                <a:lnTo>
                  <a:pt x="99025" y="267180"/>
                </a:lnTo>
                <a:lnTo>
                  <a:pt x="113374" y="288466"/>
                </a:lnTo>
                <a:lnTo>
                  <a:pt x="134660" y="302815"/>
                </a:lnTo>
                <a:lnTo>
                  <a:pt x="160731" y="308076"/>
                </a:lnTo>
                <a:lnTo>
                  <a:pt x="187528" y="308076"/>
                </a:lnTo>
                <a:lnTo>
                  <a:pt x="187528" y="321475"/>
                </a:lnTo>
                <a:lnTo>
                  <a:pt x="191742" y="342314"/>
                </a:lnTo>
                <a:lnTo>
                  <a:pt x="203230" y="359348"/>
                </a:lnTo>
                <a:lnTo>
                  <a:pt x="220259" y="370840"/>
                </a:lnTo>
                <a:lnTo>
                  <a:pt x="241096" y="375056"/>
                </a:lnTo>
                <a:lnTo>
                  <a:pt x="375043" y="375056"/>
                </a:lnTo>
                <a:lnTo>
                  <a:pt x="395883" y="370840"/>
                </a:lnTo>
                <a:lnTo>
                  <a:pt x="412916" y="359348"/>
                </a:lnTo>
                <a:lnTo>
                  <a:pt x="420398" y="348259"/>
                </a:lnTo>
                <a:lnTo>
                  <a:pt x="241096" y="348259"/>
                </a:lnTo>
                <a:lnTo>
                  <a:pt x="230664" y="346158"/>
                </a:lnTo>
                <a:lnTo>
                  <a:pt x="222151" y="340425"/>
                </a:lnTo>
                <a:lnTo>
                  <a:pt x="216415" y="331912"/>
                </a:lnTo>
                <a:lnTo>
                  <a:pt x="214312" y="321475"/>
                </a:lnTo>
                <a:lnTo>
                  <a:pt x="214312" y="281292"/>
                </a:lnTo>
                <a:lnTo>
                  <a:pt x="160731" y="281292"/>
                </a:lnTo>
                <a:lnTo>
                  <a:pt x="145092" y="278133"/>
                </a:lnTo>
                <a:lnTo>
                  <a:pt x="132319" y="269520"/>
                </a:lnTo>
                <a:lnTo>
                  <a:pt x="123706" y="256748"/>
                </a:lnTo>
                <a:lnTo>
                  <a:pt x="120548" y="241109"/>
                </a:lnTo>
                <a:lnTo>
                  <a:pt x="120548" y="160743"/>
                </a:lnTo>
                <a:close/>
              </a:path>
              <a:path w="428625" h="375285">
                <a:moveTo>
                  <a:pt x="420398" y="241109"/>
                </a:moveTo>
                <a:lnTo>
                  <a:pt x="375043" y="241109"/>
                </a:lnTo>
                <a:lnTo>
                  <a:pt x="385483" y="243210"/>
                </a:lnTo>
                <a:lnTo>
                  <a:pt x="394000" y="248943"/>
                </a:lnTo>
                <a:lnTo>
                  <a:pt x="399737" y="257456"/>
                </a:lnTo>
                <a:lnTo>
                  <a:pt x="401840" y="267893"/>
                </a:lnTo>
                <a:lnTo>
                  <a:pt x="401840" y="321475"/>
                </a:lnTo>
                <a:lnTo>
                  <a:pt x="399737" y="331912"/>
                </a:lnTo>
                <a:lnTo>
                  <a:pt x="394000" y="340425"/>
                </a:lnTo>
                <a:lnTo>
                  <a:pt x="385483" y="346158"/>
                </a:lnTo>
                <a:lnTo>
                  <a:pt x="375043" y="348259"/>
                </a:lnTo>
                <a:lnTo>
                  <a:pt x="420398" y="348259"/>
                </a:lnTo>
                <a:lnTo>
                  <a:pt x="424408" y="342314"/>
                </a:lnTo>
                <a:lnTo>
                  <a:pt x="428625" y="321475"/>
                </a:lnTo>
                <a:lnTo>
                  <a:pt x="428625" y="267893"/>
                </a:lnTo>
                <a:lnTo>
                  <a:pt x="424408" y="247054"/>
                </a:lnTo>
                <a:lnTo>
                  <a:pt x="420398" y="241109"/>
                </a:lnTo>
                <a:close/>
              </a:path>
              <a:path w="428625" h="375285">
                <a:moveTo>
                  <a:pt x="375043" y="214312"/>
                </a:moveTo>
                <a:lnTo>
                  <a:pt x="241096" y="214312"/>
                </a:lnTo>
                <a:lnTo>
                  <a:pt x="220259" y="218528"/>
                </a:lnTo>
                <a:lnTo>
                  <a:pt x="203230" y="230020"/>
                </a:lnTo>
                <a:lnTo>
                  <a:pt x="191742" y="247054"/>
                </a:lnTo>
                <a:lnTo>
                  <a:pt x="187528" y="267893"/>
                </a:lnTo>
                <a:lnTo>
                  <a:pt x="187528" y="281292"/>
                </a:lnTo>
                <a:lnTo>
                  <a:pt x="214312" y="281292"/>
                </a:lnTo>
                <a:lnTo>
                  <a:pt x="214312" y="267893"/>
                </a:lnTo>
                <a:lnTo>
                  <a:pt x="216415" y="257456"/>
                </a:lnTo>
                <a:lnTo>
                  <a:pt x="222151" y="248943"/>
                </a:lnTo>
                <a:lnTo>
                  <a:pt x="230664" y="243210"/>
                </a:lnTo>
                <a:lnTo>
                  <a:pt x="241096" y="241109"/>
                </a:lnTo>
                <a:lnTo>
                  <a:pt x="420398" y="241109"/>
                </a:lnTo>
                <a:lnTo>
                  <a:pt x="412916" y="230020"/>
                </a:lnTo>
                <a:lnTo>
                  <a:pt x="395883" y="218528"/>
                </a:lnTo>
                <a:lnTo>
                  <a:pt x="375043" y="214312"/>
                </a:lnTo>
                <a:close/>
              </a:path>
              <a:path w="428625" h="375285">
                <a:moveTo>
                  <a:pt x="375043" y="0"/>
                </a:moveTo>
                <a:lnTo>
                  <a:pt x="53581" y="0"/>
                </a:lnTo>
                <a:lnTo>
                  <a:pt x="32741" y="4216"/>
                </a:lnTo>
                <a:lnTo>
                  <a:pt x="15708" y="15708"/>
                </a:lnTo>
                <a:lnTo>
                  <a:pt x="4216" y="32741"/>
                </a:lnTo>
                <a:lnTo>
                  <a:pt x="0" y="53581"/>
                </a:lnTo>
                <a:lnTo>
                  <a:pt x="0" y="107162"/>
                </a:lnTo>
                <a:lnTo>
                  <a:pt x="4216" y="128002"/>
                </a:lnTo>
                <a:lnTo>
                  <a:pt x="15708" y="145035"/>
                </a:lnTo>
                <a:lnTo>
                  <a:pt x="32741" y="156527"/>
                </a:lnTo>
                <a:lnTo>
                  <a:pt x="53581" y="160743"/>
                </a:lnTo>
                <a:lnTo>
                  <a:pt x="375043" y="160743"/>
                </a:lnTo>
                <a:lnTo>
                  <a:pt x="395883" y="156527"/>
                </a:lnTo>
                <a:lnTo>
                  <a:pt x="412916" y="145035"/>
                </a:lnTo>
                <a:lnTo>
                  <a:pt x="420398" y="133946"/>
                </a:lnTo>
                <a:lnTo>
                  <a:pt x="53581" y="133946"/>
                </a:lnTo>
                <a:lnTo>
                  <a:pt x="43141" y="131846"/>
                </a:lnTo>
                <a:lnTo>
                  <a:pt x="34624" y="126112"/>
                </a:lnTo>
                <a:lnTo>
                  <a:pt x="28887" y="117600"/>
                </a:lnTo>
                <a:lnTo>
                  <a:pt x="26784" y="107162"/>
                </a:lnTo>
                <a:lnTo>
                  <a:pt x="26784" y="53581"/>
                </a:lnTo>
                <a:lnTo>
                  <a:pt x="28887" y="43143"/>
                </a:lnTo>
                <a:lnTo>
                  <a:pt x="34624" y="34631"/>
                </a:lnTo>
                <a:lnTo>
                  <a:pt x="43141" y="28897"/>
                </a:lnTo>
                <a:lnTo>
                  <a:pt x="53581" y="26797"/>
                </a:lnTo>
                <a:lnTo>
                  <a:pt x="420398" y="26797"/>
                </a:lnTo>
                <a:lnTo>
                  <a:pt x="412916" y="15708"/>
                </a:lnTo>
                <a:lnTo>
                  <a:pt x="395883" y="4216"/>
                </a:lnTo>
                <a:lnTo>
                  <a:pt x="375043" y="0"/>
                </a:lnTo>
                <a:close/>
              </a:path>
              <a:path w="428625" h="375285">
                <a:moveTo>
                  <a:pt x="420398" y="26797"/>
                </a:moveTo>
                <a:lnTo>
                  <a:pt x="375043" y="26797"/>
                </a:lnTo>
                <a:lnTo>
                  <a:pt x="385483" y="28897"/>
                </a:lnTo>
                <a:lnTo>
                  <a:pt x="394000" y="34631"/>
                </a:lnTo>
                <a:lnTo>
                  <a:pt x="399737" y="43143"/>
                </a:lnTo>
                <a:lnTo>
                  <a:pt x="401840" y="53581"/>
                </a:lnTo>
                <a:lnTo>
                  <a:pt x="401840" y="107162"/>
                </a:lnTo>
                <a:lnTo>
                  <a:pt x="399737" y="117600"/>
                </a:lnTo>
                <a:lnTo>
                  <a:pt x="394000" y="126112"/>
                </a:lnTo>
                <a:lnTo>
                  <a:pt x="385483" y="131846"/>
                </a:lnTo>
                <a:lnTo>
                  <a:pt x="375043" y="133946"/>
                </a:lnTo>
                <a:lnTo>
                  <a:pt x="420398" y="133946"/>
                </a:lnTo>
                <a:lnTo>
                  <a:pt x="424408" y="128002"/>
                </a:lnTo>
                <a:lnTo>
                  <a:pt x="428625" y="107162"/>
                </a:lnTo>
                <a:lnTo>
                  <a:pt x="428625" y="53581"/>
                </a:lnTo>
                <a:lnTo>
                  <a:pt x="424408" y="32741"/>
                </a:lnTo>
                <a:lnTo>
                  <a:pt x="420398" y="26797"/>
                </a:lnTo>
                <a:close/>
              </a:path>
            </a:pathLst>
          </a:custGeom>
          <a:solidFill>
            <a:srgbClr val="6137C8"/>
          </a:solidFill>
        </p:spPr>
        <p:txBody>
          <a:bodyPr wrap="square" lIns="0" tIns="0" rIns="0" bIns="0" rtlCol="0"/>
          <a:lstStyle/>
          <a:p/>
        </p:txBody>
      </p:sp>
      <p:sp>
        <p:nvSpPr>
          <p:cNvPr id="4" name="object 4"/>
          <p:cNvSpPr txBox="1"/>
          <p:nvPr/>
        </p:nvSpPr>
        <p:spPr>
          <a:xfrm>
            <a:off x="4873625" y="3294856"/>
            <a:ext cx="2795905" cy="1217295"/>
          </a:xfrm>
          <a:prstGeom prst="rect">
            <a:avLst/>
          </a:prstGeom>
        </p:spPr>
        <p:txBody>
          <a:bodyPr vert="horz" wrap="square" lIns="0" tIns="13335" rIns="0" bIns="0" rtlCol="0">
            <a:spAutoFit/>
          </a:bodyPr>
          <a:lstStyle/>
          <a:p>
            <a:pPr marL="12700">
              <a:lnSpc>
                <a:spcPct val="100000"/>
              </a:lnSpc>
              <a:spcBef>
                <a:spcPts val="105"/>
              </a:spcBef>
            </a:pPr>
            <a:r>
              <a:rPr lang="en-ZA" altLang="" sz="1850" b="1" spc="-20" dirty="0">
                <a:solidFill>
                  <a:srgbClr val="262424"/>
                </a:solidFill>
                <a:latin typeface="Times New Roman" panose="02020603050405020304"/>
                <a:cs typeface="Times New Roman" panose="02020603050405020304"/>
              </a:rPr>
              <a:t>Q</a:t>
            </a:r>
            <a:r>
              <a:rPr sz="1850" b="1" spc="-20" dirty="0">
                <a:solidFill>
                  <a:srgbClr val="262424"/>
                </a:solidFill>
                <a:latin typeface="Times New Roman" panose="02020603050405020304"/>
                <a:cs typeface="Times New Roman" panose="02020603050405020304"/>
              </a:rPr>
              <a:t>uery</a:t>
            </a:r>
            <a:r>
              <a:rPr sz="1850" b="1" spc="-95" dirty="0">
                <a:solidFill>
                  <a:srgbClr val="262424"/>
                </a:solidFill>
                <a:latin typeface="Times New Roman" panose="02020603050405020304"/>
                <a:cs typeface="Times New Roman" panose="02020603050405020304"/>
              </a:rPr>
              <a:t> </a:t>
            </a:r>
            <a:r>
              <a:rPr sz="1850" b="1" spc="-10" dirty="0">
                <a:solidFill>
                  <a:srgbClr val="262424"/>
                </a:solidFill>
                <a:latin typeface="Times New Roman" panose="02020603050405020304"/>
                <a:cs typeface="Times New Roman" panose="02020603050405020304"/>
              </a:rPr>
              <a:t>Parameters</a:t>
            </a:r>
            <a:endParaRPr sz="1850">
              <a:latin typeface="Times New Roman" panose="02020603050405020304"/>
              <a:cs typeface="Times New Roman" panose="02020603050405020304"/>
            </a:endParaRPr>
          </a:p>
          <a:p>
            <a:pPr marL="12700" marR="5080">
              <a:lnSpc>
                <a:spcPct val="132000"/>
              </a:lnSpc>
              <a:spcBef>
                <a:spcPts val="765"/>
              </a:spcBef>
            </a:pPr>
            <a:r>
              <a:rPr sz="1350" spc="-90" dirty="0">
                <a:solidFill>
                  <a:srgbClr val="262424"/>
                </a:solidFill>
                <a:latin typeface="Verdana" panose="020B0604030504040204"/>
                <a:cs typeface="Verdana" panose="020B0604030504040204"/>
              </a:rPr>
              <a:t>Extra</a:t>
            </a:r>
            <a:r>
              <a:rPr sz="1350" spc="-114" dirty="0">
                <a:solidFill>
                  <a:srgbClr val="262424"/>
                </a:solidFill>
                <a:latin typeface="Verdana" panose="020B0604030504040204"/>
                <a:cs typeface="Verdana" panose="020B0604030504040204"/>
              </a:rPr>
              <a:t> </a:t>
            </a:r>
            <a:r>
              <a:rPr sz="1350" spc="-90" dirty="0">
                <a:solidFill>
                  <a:srgbClr val="262424"/>
                </a:solidFill>
                <a:latin typeface="Verdana" panose="020B0604030504040204"/>
                <a:cs typeface="Verdana" panose="020B0604030504040204"/>
              </a:rPr>
              <a:t>information</a:t>
            </a:r>
            <a:r>
              <a:rPr sz="1350" spc="-114"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sent</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4"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server, </a:t>
            </a:r>
            <a:r>
              <a:rPr sz="1350" spc="-85" dirty="0">
                <a:solidFill>
                  <a:srgbClr val="262424"/>
                </a:solidFill>
                <a:latin typeface="Verdana" panose="020B0604030504040204"/>
                <a:cs typeface="Verdana" panose="020B0604030504040204"/>
              </a:rPr>
              <a:t>starting</a:t>
            </a:r>
            <a:r>
              <a:rPr sz="1350" spc="-120"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with</a:t>
            </a:r>
            <a:r>
              <a:rPr sz="1350" spc="-120" dirty="0">
                <a:solidFill>
                  <a:srgbClr val="262424"/>
                </a:solidFill>
                <a:latin typeface="Verdana" panose="020B0604030504040204"/>
                <a:cs typeface="Verdana" panose="020B0604030504040204"/>
              </a:rPr>
              <a:t> </a:t>
            </a:r>
            <a:r>
              <a:rPr sz="1350" spc="-100" dirty="0">
                <a:solidFill>
                  <a:srgbClr val="262424"/>
                </a:solidFill>
                <a:latin typeface="Verdana" panose="020B0604030504040204"/>
                <a:cs typeface="Verdana" panose="020B0604030504040204"/>
              </a:rPr>
              <a:t>?,</a:t>
            </a:r>
            <a:r>
              <a:rPr sz="1350" spc="-120" dirty="0">
                <a:solidFill>
                  <a:srgbClr val="262424"/>
                </a:solidFill>
                <a:latin typeface="Verdana" panose="020B0604030504040204"/>
                <a:cs typeface="Verdana" panose="020B0604030504040204"/>
              </a:rPr>
              <a:t> </a:t>
            </a:r>
            <a:r>
              <a:rPr sz="1350" spc="-50" dirty="0">
                <a:solidFill>
                  <a:srgbClr val="262424"/>
                </a:solidFill>
                <a:latin typeface="Verdana" panose="020B0604030504040204"/>
                <a:cs typeface="Verdana" panose="020B0604030504040204"/>
              </a:rPr>
              <a:t>used</a:t>
            </a:r>
            <a:r>
              <a:rPr sz="1350" spc="-12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20"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filter</a:t>
            </a:r>
            <a:r>
              <a:rPr sz="1350" spc="-120"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or </a:t>
            </a:r>
            <a:r>
              <a:rPr sz="1350" spc="-65" dirty="0">
                <a:solidFill>
                  <a:srgbClr val="262424"/>
                </a:solidFill>
                <a:latin typeface="Verdana" panose="020B0604030504040204"/>
                <a:cs typeface="Verdana" panose="020B0604030504040204"/>
              </a:rPr>
              <a:t>customize</a:t>
            </a:r>
            <a:r>
              <a:rPr sz="1350" spc="-105"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content.</a:t>
            </a:r>
            <a:endParaRPr sz="1350">
              <a:latin typeface="Verdana" panose="020B0604030504040204"/>
              <a:cs typeface="Verdana" panose="020B0604030504040204"/>
            </a:endParaRPr>
          </a:p>
        </p:txBody>
      </p:sp>
      <p:sp>
        <p:nvSpPr>
          <p:cNvPr id="5" name="object 5"/>
          <p:cNvSpPr/>
          <p:nvPr/>
        </p:nvSpPr>
        <p:spPr>
          <a:xfrm>
            <a:off x="7989684" y="2759125"/>
            <a:ext cx="375285" cy="377825"/>
          </a:xfrm>
          <a:custGeom>
            <a:avLst/>
            <a:gdLst/>
            <a:ahLst/>
            <a:cxnLst/>
            <a:rect l="l" t="t" r="r" b="b"/>
            <a:pathLst>
              <a:path w="375284" h="377825">
                <a:moveTo>
                  <a:pt x="112687" y="282625"/>
                </a:moveTo>
                <a:lnTo>
                  <a:pt x="85140" y="282625"/>
                </a:lnTo>
                <a:lnTo>
                  <a:pt x="67310" y="359981"/>
                </a:lnTo>
                <a:lnTo>
                  <a:pt x="65633" y="367169"/>
                </a:lnTo>
                <a:lnTo>
                  <a:pt x="70154" y="374370"/>
                </a:lnTo>
                <a:lnTo>
                  <a:pt x="84556" y="377723"/>
                </a:lnTo>
                <a:lnTo>
                  <a:pt x="91757" y="373202"/>
                </a:lnTo>
                <a:lnTo>
                  <a:pt x="112687" y="282625"/>
                </a:lnTo>
                <a:close/>
              </a:path>
              <a:path w="375284" h="377825">
                <a:moveTo>
                  <a:pt x="246634" y="282625"/>
                </a:moveTo>
                <a:lnTo>
                  <a:pt x="219087" y="282625"/>
                </a:lnTo>
                <a:lnTo>
                  <a:pt x="201256" y="359981"/>
                </a:lnTo>
                <a:lnTo>
                  <a:pt x="199580" y="367169"/>
                </a:lnTo>
                <a:lnTo>
                  <a:pt x="204101" y="374370"/>
                </a:lnTo>
                <a:lnTo>
                  <a:pt x="218503" y="377723"/>
                </a:lnTo>
                <a:lnTo>
                  <a:pt x="225704" y="373202"/>
                </a:lnTo>
                <a:lnTo>
                  <a:pt x="246634" y="282625"/>
                </a:lnTo>
                <a:close/>
              </a:path>
              <a:path w="375284" h="377825">
                <a:moveTo>
                  <a:pt x="342239" y="255841"/>
                </a:moveTo>
                <a:lnTo>
                  <a:pt x="6032" y="255841"/>
                </a:lnTo>
                <a:lnTo>
                  <a:pt x="0" y="261861"/>
                </a:lnTo>
                <a:lnTo>
                  <a:pt x="0" y="276593"/>
                </a:lnTo>
                <a:lnTo>
                  <a:pt x="6032" y="282625"/>
                </a:lnTo>
                <a:lnTo>
                  <a:pt x="342239" y="282625"/>
                </a:lnTo>
                <a:lnTo>
                  <a:pt x="348259" y="276593"/>
                </a:lnTo>
                <a:lnTo>
                  <a:pt x="348259" y="261861"/>
                </a:lnTo>
                <a:lnTo>
                  <a:pt x="342239" y="255841"/>
                </a:lnTo>
                <a:close/>
              </a:path>
              <a:path w="375284" h="377825">
                <a:moveTo>
                  <a:pt x="149771" y="121894"/>
                </a:moveTo>
                <a:lnTo>
                  <a:pt x="122224" y="121894"/>
                </a:lnTo>
                <a:lnTo>
                  <a:pt x="91338" y="255841"/>
                </a:lnTo>
                <a:lnTo>
                  <a:pt x="118884" y="255841"/>
                </a:lnTo>
                <a:lnTo>
                  <a:pt x="149771" y="121894"/>
                </a:lnTo>
                <a:close/>
              </a:path>
              <a:path w="375284" h="377825">
                <a:moveTo>
                  <a:pt x="283718" y="121894"/>
                </a:moveTo>
                <a:lnTo>
                  <a:pt x="256171" y="121894"/>
                </a:lnTo>
                <a:lnTo>
                  <a:pt x="225285" y="255841"/>
                </a:lnTo>
                <a:lnTo>
                  <a:pt x="252818" y="255841"/>
                </a:lnTo>
                <a:lnTo>
                  <a:pt x="283718" y="121894"/>
                </a:lnTo>
                <a:close/>
              </a:path>
              <a:path w="375284" h="377825">
                <a:moveTo>
                  <a:pt x="369023" y="95097"/>
                </a:moveTo>
                <a:lnTo>
                  <a:pt x="32816" y="95097"/>
                </a:lnTo>
                <a:lnTo>
                  <a:pt x="26797" y="101130"/>
                </a:lnTo>
                <a:lnTo>
                  <a:pt x="26797" y="115862"/>
                </a:lnTo>
                <a:lnTo>
                  <a:pt x="32816" y="121894"/>
                </a:lnTo>
                <a:lnTo>
                  <a:pt x="369023" y="121894"/>
                </a:lnTo>
                <a:lnTo>
                  <a:pt x="375056" y="115862"/>
                </a:lnTo>
                <a:lnTo>
                  <a:pt x="375056" y="101130"/>
                </a:lnTo>
                <a:lnTo>
                  <a:pt x="369023" y="95097"/>
                </a:lnTo>
                <a:close/>
              </a:path>
              <a:path w="375284" h="377825">
                <a:moveTo>
                  <a:pt x="156552" y="0"/>
                </a:moveTo>
                <a:lnTo>
                  <a:pt x="149352" y="4521"/>
                </a:lnTo>
                <a:lnTo>
                  <a:pt x="128422" y="95097"/>
                </a:lnTo>
                <a:lnTo>
                  <a:pt x="155968" y="95097"/>
                </a:lnTo>
                <a:lnTo>
                  <a:pt x="173799" y="17741"/>
                </a:lnTo>
                <a:lnTo>
                  <a:pt x="175475" y="10541"/>
                </a:lnTo>
                <a:lnTo>
                  <a:pt x="170954" y="3352"/>
                </a:lnTo>
                <a:lnTo>
                  <a:pt x="156552" y="0"/>
                </a:lnTo>
                <a:close/>
              </a:path>
              <a:path w="375284" h="377825">
                <a:moveTo>
                  <a:pt x="290499" y="0"/>
                </a:moveTo>
                <a:lnTo>
                  <a:pt x="283298" y="4521"/>
                </a:lnTo>
                <a:lnTo>
                  <a:pt x="262369" y="95097"/>
                </a:lnTo>
                <a:lnTo>
                  <a:pt x="289915" y="95097"/>
                </a:lnTo>
                <a:lnTo>
                  <a:pt x="307746" y="17741"/>
                </a:lnTo>
                <a:lnTo>
                  <a:pt x="309422" y="10541"/>
                </a:lnTo>
                <a:lnTo>
                  <a:pt x="304901" y="3352"/>
                </a:lnTo>
                <a:lnTo>
                  <a:pt x="290499" y="0"/>
                </a:lnTo>
                <a:close/>
              </a:path>
            </a:pathLst>
          </a:custGeom>
          <a:solidFill>
            <a:srgbClr val="6137C8"/>
          </a:solidFill>
        </p:spPr>
        <p:txBody>
          <a:bodyPr wrap="square" lIns="0" tIns="0" rIns="0" bIns="0" rtlCol="0"/>
          <a:lstStyle/>
          <a:p/>
        </p:txBody>
      </p:sp>
      <p:pic>
        <p:nvPicPr>
          <p:cNvPr id="6" name="object 6"/>
          <p:cNvPicPr/>
          <p:nvPr/>
        </p:nvPicPr>
        <p:blipFill>
          <a:blip r:embed="rId1" cstate="print"/>
          <a:stretch>
            <a:fillRect/>
          </a:stretch>
        </p:blipFill>
        <p:spPr>
          <a:xfrm>
            <a:off x="9784929" y="4064000"/>
            <a:ext cx="107950" cy="127000"/>
          </a:xfrm>
          <a:prstGeom prst="rect">
            <a:avLst/>
          </a:prstGeom>
        </p:spPr>
      </p:pic>
      <p:sp>
        <p:nvSpPr>
          <p:cNvPr id="7" name="object 7"/>
          <p:cNvSpPr txBox="1"/>
          <p:nvPr/>
        </p:nvSpPr>
        <p:spPr>
          <a:xfrm>
            <a:off x="7952587" y="3294856"/>
            <a:ext cx="2787650" cy="1219835"/>
          </a:xfrm>
          <a:prstGeom prst="rect">
            <a:avLst/>
          </a:prstGeom>
        </p:spPr>
        <p:txBody>
          <a:bodyPr vert="horz" wrap="square" lIns="0" tIns="13335" rIns="0" bIns="0" rtlCol="0">
            <a:spAutoFit/>
          </a:bodyPr>
          <a:lstStyle/>
          <a:p>
            <a:pPr marL="12700">
              <a:lnSpc>
                <a:spcPct val="100000"/>
              </a:lnSpc>
              <a:spcBef>
                <a:spcPts val="105"/>
              </a:spcBef>
            </a:pPr>
            <a:r>
              <a:rPr sz="1850" b="1" spc="-10" dirty="0">
                <a:solidFill>
                  <a:srgbClr val="262424"/>
                </a:solidFill>
                <a:latin typeface="Times New Roman" panose="02020603050405020304"/>
                <a:cs typeface="Times New Roman" panose="02020603050405020304"/>
              </a:rPr>
              <a:t>Fragment</a:t>
            </a:r>
            <a:endParaRPr sz="1850">
              <a:latin typeface="Times New Roman" panose="02020603050405020304"/>
              <a:cs typeface="Times New Roman" panose="02020603050405020304"/>
            </a:endParaRPr>
          </a:p>
          <a:p>
            <a:pPr marL="12700" marR="5080">
              <a:lnSpc>
                <a:spcPct val="132000"/>
              </a:lnSpc>
              <a:spcBef>
                <a:spcPts val="765"/>
              </a:spcBef>
              <a:tabLst>
                <a:tab pos="1981835" algn="l"/>
              </a:tabLst>
            </a:pPr>
            <a:r>
              <a:rPr sz="1350" spc="-80" dirty="0">
                <a:solidFill>
                  <a:srgbClr val="262424"/>
                </a:solidFill>
                <a:latin typeface="Verdana" panose="020B0604030504040204"/>
                <a:cs typeface="Verdana" panose="020B0604030504040204"/>
              </a:rPr>
              <a:t>Identifies</a:t>
            </a:r>
            <a:r>
              <a:rPr sz="1350" spc="-105"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a</a:t>
            </a:r>
            <a:r>
              <a:rPr sz="1350" spc="-105" dirty="0">
                <a:solidFill>
                  <a:srgbClr val="262424"/>
                </a:solidFill>
                <a:latin typeface="Verdana" panose="020B0604030504040204"/>
                <a:cs typeface="Verdana" panose="020B0604030504040204"/>
              </a:rPr>
              <a:t> </a:t>
            </a:r>
            <a:r>
              <a:rPr sz="1350" spc="-30" dirty="0">
                <a:solidFill>
                  <a:srgbClr val="262424"/>
                </a:solidFill>
                <a:latin typeface="Verdana" panose="020B0604030504040204"/>
                <a:cs typeface="Verdana" panose="020B0604030504040204"/>
              </a:rPr>
              <a:t>specific</a:t>
            </a:r>
            <a:r>
              <a:rPr sz="1350" spc="-105" dirty="0">
                <a:solidFill>
                  <a:srgbClr val="262424"/>
                </a:solidFill>
                <a:latin typeface="Verdana" panose="020B0604030504040204"/>
                <a:cs typeface="Verdana" panose="020B0604030504040204"/>
              </a:rPr>
              <a:t> </a:t>
            </a:r>
            <a:r>
              <a:rPr sz="1350" spc="-55" dirty="0">
                <a:solidFill>
                  <a:srgbClr val="262424"/>
                </a:solidFill>
                <a:latin typeface="Verdana" panose="020B0604030504040204"/>
                <a:cs typeface="Verdana" panose="020B0604030504040204"/>
              </a:rPr>
              <a:t>section</a:t>
            </a:r>
            <a:r>
              <a:rPr sz="1350" spc="-10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within</a:t>
            </a:r>
            <a:r>
              <a:rPr sz="1350" spc="-105" dirty="0">
                <a:solidFill>
                  <a:srgbClr val="262424"/>
                </a:solidFill>
                <a:latin typeface="Verdana" panose="020B0604030504040204"/>
                <a:cs typeface="Verdana" panose="020B0604030504040204"/>
              </a:rPr>
              <a:t> </a:t>
            </a:r>
            <a:r>
              <a:rPr sz="1350" spc="-50" dirty="0">
                <a:solidFill>
                  <a:srgbClr val="262424"/>
                </a:solidFill>
                <a:latin typeface="Verdana" panose="020B0604030504040204"/>
                <a:cs typeface="Verdana" panose="020B0604030504040204"/>
              </a:rPr>
              <a:t>a </a:t>
            </a:r>
            <a:r>
              <a:rPr sz="1350" spc="-65" dirty="0">
                <a:solidFill>
                  <a:srgbClr val="262424"/>
                </a:solidFill>
                <a:latin typeface="Verdana" panose="020B0604030504040204"/>
                <a:cs typeface="Verdana" panose="020B0604030504040204"/>
              </a:rPr>
              <a:t>webpage,</a:t>
            </a:r>
            <a:r>
              <a:rPr sz="1350" spc="-9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starting</a:t>
            </a:r>
            <a:r>
              <a:rPr sz="1350" spc="-90" dirty="0">
                <a:solidFill>
                  <a:srgbClr val="262424"/>
                </a:solidFill>
                <a:latin typeface="Verdana" panose="020B0604030504040204"/>
                <a:cs typeface="Verdana" panose="020B0604030504040204"/>
              </a:rPr>
              <a:t> </a:t>
            </a:r>
            <a:r>
              <a:rPr sz="1350" spc="-20" dirty="0">
                <a:solidFill>
                  <a:srgbClr val="262424"/>
                </a:solidFill>
                <a:latin typeface="Verdana" panose="020B0604030504040204"/>
                <a:cs typeface="Verdana" panose="020B0604030504040204"/>
              </a:rPr>
              <a:t>with</a:t>
            </a:r>
            <a:r>
              <a:rPr sz="135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for</a:t>
            </a:r>
            <a:r>
              <a:rPr sz="1350" spc="-135"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direct navigation.</a:t>
            </a:r>
            <a:endParaRPr sz="1350">
              <a:latin typeface="Verdana" panose="020B0604030504040204"/>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7143750" y="0"/>
            <a:ext cx="4286250" cy="6438900"/>
          </a:xfrm>
          <a:prstGeom prst="rect">
            <a:avLst/>
          </a:prstGeom>
        </p:spPr>
      </p:pic>
      <p:sp>
        <p:nvSpPr>
          <p:cNvPr id="5" name="object 5"/>
          <p:cNvSpPr txBox="1">
            <a:spLocks noGrp="1"/>
          </p:cNvSpPr>
          <p:nvPr>
            <p:ph type="title"/>
          </p:nvPr>
        </p:nvSpPr>
        <p:spPr>
          <a:xfrm>
            <a:off x="587375" y="773112"/>
            <a:ext cx="4592320" cy="1181735"/>
          </a:xfrm>
          <a:prstGeom prst="rect">
            <a:avLst/>
          </a:prstGeom>
        </p:spPr>
        <p:txBody>
          <a:bodyPr vert="horz" wrap="square" lIns="0" tIns="635" rIns="0" bIns="0" rtlCol="0">
            <a:spAutoFit/>
          </a:bodyPr>
          <a:lstStyle/>
          <a:p>
            <a:pPr marL="12700" marR="5080">
              <a:lnSpc>
                <a:spcPts val="4650"/>
              </a:lnSpc>
              <a:spcBef>
                <a:spcPts val="5"/>
              </a:spcBef>
            </a:pPr>
            <a:r>
              <a:rPr spc="-10" dirty="0"/>
              <a:t>How</a:t>
            </a:r>
            <a:r>
              <a:rPr spc="-204" dirty="0"/>
              <a:t> </a:t>
            </a:r>
            <a:r>
              <a:rPr spc="-120" dirty="0"/>
              <a:t>URLs</a:t>
            </a:r>
            <a:r>
              <a:rPr spc="-200" dirty="0"/>
              <a:t> </a:t>
            </a:r>
            <a:r>
              <a:rPr dirty="0"/>
              <a:t>Guide</a:t>
            </a:r>
            <a:r>
              <a:rPr spc="-200" dirty="0"/>
              <a:t> </a:t>
            </a:r>
            <a:r>
              <a:rPr spc="-75" dirty="0"/>
              <a:t>Your </a:t>
            </a:r>
            <a:r>
              <a:rPr spc="-10" dirty="0"/>
              <a:t>Browser</a:t>
            </a:r>
            <a:endParaRPr spc="-10" dirty="0"/>
          </a:p>
        </p:txBody>
      </p:sp>
      <p:grpSp>
        <p:nvGrpSpPr>
          <p:cNvPr id="6" name="object 6"/>
          <p:cNvGrpSpPr/>
          <p:nvPr/>
        </p:nvGrpSpPr>
        <p:grpSpPr>
          <a:xfrm>
            <a:off x="594677" y="2261552"/>
            <a:ext cx="868044" cy="1039494"/>
            <a:chOff x="594677" y="2261552"/>
            <a:chExt cx="868044" cy="1039494"/>
          </a:xfrm>
        </p:grpSpPr>
        <p:sp>
          <p:nvSpPr>
            <p:cNvPr id="7" name="object 7"/>
            <p:cNvSpPr/>
            <p:nvPr/>
          </p:nvSpPr>
          <p:spPr>
            <a:xfrm>
              <a:off x="600075" y="2266949"/>
              <a:ext cx="857250" cy="1028700"/>
            </a:xfrm>
            <a:custGeom>
              <a:avLst/>
              <a:gdLst/>
              <a:ahLst/>
              <a:cxnLst/>
              <a:rect l="l" t="t" r="r" b="b"/>
              <a:pathLst>
                <a:path w="857250" h="1028700">
                  <a:moveTo>
                    <a:pt x="857250" y="0"/>
                  </a:moveTo>
                  <a:lnTo>
                    <a:pt x="428625" y="171450"/>
                  </a:lnTo>
                  <a:lnTo>
                    <a:pt x="0" y="0"/>
                  </a:lnTo>
                  <a:lnTo>
                    <a:pt x="0" y="857250"/>
                  </a:lnTo>
                  <a:lnTo>
                    <a:pt x="428625" y="1028700"/>
                  </a:lnTo>
                  <a:lnTo>
                    <a:pt x="857250" y="857250"/>
                  </a:lnTo>
                  <a:lnTo>
                    <a:pt x="857250" y="0"/>
                  </a:lnTo>
                  <a:close/>
                </a:path>
              </a:pathLst>
            </a:custGeom>
            <a:solidFill>
              <a:srgbClr val="E0D7F4"/>
            </a:solidFill>
          </p:spPr>
          <p:txBody>
            <a:bodyPr wrap="square" lIns="0" tIns="0" rIns="0" bIns="0" rtlCol="0"/>
            <a:lstStyle/>
            <a:p/>
          </p:txBody>
        </p:sp>
        <p:sp>
          <p:nvSpPr>
            <p:cNvPr id="8" name="object 8"/>
            <p:cNvSpPr/>
            <p:nvPr/>
          </p:nvSpPr>
          <p:spPr>
            <a:xfrm>
              <a:off x="600075" y="2266949"/>
              <a:ext cx="857250" cy="1028700"/>
            </a:xfrm>
            <a:custGeom>
              <a:avLst/>
              <a:gdLst/>
              <a:ahLst/>
              <a:cxnLst/>
              <a:rect l="l" t="t" r="r" b="b"/>
              <a:pathLst>
                <a:path w="857250" h="1028700">
                  <a:moveTo>
                    <a:pt x="0" y="857250"/>
                  </a:moveTo>
                  <a:lnTo>
                    <a:pt x="428625" y="1028700"/>
                  </a:lnTo>
                  <a:lnTo>
                    <a:pt x="857250" y="857250"/>
                  </a:lnTo>
                  <a:lnTo>
                    <a:pt x="857250" y="0"/>
                  </a:lnTo>
                  <a:lnTo>
                    <a:pt x="428625" y="171450"/>
                  </a:lnTo>
                  <a:lnTo>
                    <a:pt x="0" y="0"/>
                  </a:lnTo>
                  <a:lnTo>
                    <a:pt x="0" y="857250"/>
                  </a:lnTo>
                  <a:close/>
                </a:path>
              </a:pathLst>
            </a:custGeom>
            <a:ln w="10715">
              <a:solidFill>
                <a:srgbClr val="C6BCDA"/>
              </a:solidFill>
            </a:ln>
          </p:spPr>
          <p:txBody>
            <a:bodyPr wrap="square" lIns="0" tIns="0" rIns="0" bIns="0" rtlCol="0"/>
            <a:lstStyle/>
            <a:p/>
          </p:txBody>
        </p:sp>
      </p:grpSp>
      <p:sp>
        <p:nvSpPr>
          <p:cNvPr id="9" name="object 9"/>
          <p:cNvSpPr txBox="1"/>
          <p:nvPr/>
        </p:nvSpPr>
        <p:spPr>
          <a:xfrm>
            <a:off x="963463" y="2578100"/>
            <a:ext cx="135890" cy="334010"/>
          </a:xfrm>
          <a:prstGeom prst="rect">
            <a:avLst/>
          </a:prstGeom>
        </p:spPr>
        <p:txBody>
          <a:bodyPr vert="horz" wrap="square" lIns="0" tIns="15875" rIns="0" bIns="0" rtlCol="0">
            <a:spAutoFit/>
          </a:bodyPr>
          <a:lstStyle/>
          <a:p>
            <a:pPr marL="12700">
              <a:lnSpc>
                <a:spcPct val="100000"/>
              </a:lnSpc>
              <a:spcBef>
                <a:spcPts val="125"/>
              </a:spcBef>
            </a:pPr>
            <a:r>
              <a:rPr sz="2000" b="1" spc="-80" dirty="0">
                <a:solidFill>
                  <a:srgbClr val="262424"/>
                </a:solidFill>
                <a:latin typeface="Times New Roman" panose="02020603050405020304"/>
                <a:cs typeface="Times New Roman" panose="02020603050405020304"/>
              </a:rPr>
              <a:t>1</a:t>
            </a:r>
            <a:endParaRPr sz="2000">
              <a:latin typeface="Times New Roman" panose="02020603050405020304"/>
              <a:cs typeface="Times New Roman" panose="02020603050405020304"/>
            </a:endParaRPr>
          </a:p>
        </p:txBody>
      </p:sp>
      <p:sp>
        <p:nvSpPr>
          <p:cNvPr id="10" name="object 10"/>
          <p:cNvSpPr txBox="1"/>
          <p:nvPr/>
        </p:nvSpPr>
        <p:spPr>
          <a:xfrm>
            <a:off x="1701800" y="2399506"/>
            <a:ext cx="3508375" cy="659765"/>
          </a:xfrm>
          <a:prstGeom prst="rect">
            <a:avLst/>
          </a:prstGeom>
        </p:spPr>
        <p:txBody>
          <a:bodyPr vert="horz" wrap="square" lIns="0" tIns="13335" rIns="0" bIns="0" rtlCol="0">
            <a:spAutoFit/>
          </a:bodyPr>
          <a:lstStyle/>
          <a:p>
            <a:pPr marL="12700">
              <a:lnSpc>
                <a:spcPct val="100000"/>
              </a:lnSpc>
              <a:spcBef>
                <a:spcPts val="105"/>
              </a:spcBef>
            </a:pPr>
            <a:r>
              <a:rPr sz="1850" b="1" dirty="0">
                <a:solidFill>
                  <a:srgbClr val="262424"/>
                </a:solidFill>
                <a:latin typeface="Times New Roman" panose="02020603050405020304"/>
                <a:cs typeface="Times New Roman" panose="02020603050405020304"/>
              </a:rPr>
              <a:t>Enter</a:t>
            </a:r>
            <a:r>
              <a:rPr sz="1850" b="1" spc="-130" dirty="0">
                <a:solidFill>
                  <a:srgbClr val="262424"/>
                </a:solidFill>
                <a:latin typeface="Times New Roman" panose="02020603050405020304"/>
                <a:cs typeface="Times New Roman" panose="02020603050405020304"/>
              </a:rPr>
              <a:t> </a:t>
            </a:r>
            <a:r>
              <a:rPr sz="1850" b="1" spc="-25" dirty="0">
                <a:solidFill>
                  <a:srgbClr val="262424"/>
                </a:solidFill>
                <a:latin typeface="Times New Roman" panose="02020603050405020304"/>
                <a:cs typeface="Times New Roman" panose="02020603050405020304"/>
              </a:rPr>
              <a:t>URL</a:t>
            </a:r>
            <a:endParaRPr sz="1850">
              <a:latin typeface="Times New Roman" panose="02020603050405020304"/>
              <a:cs typeface="Times New Roman" panose="02020603050405020304"/>
            </a:endParaRPr>
          </a:p>
          <a:p>
            <a:pPr marL="12700">
              <a:lnSpc>
                <a:spcPct val="100000"/>
              </a:lnSpc>
              <a:spcBef>
                <a:spcPts val="1205"/>
              </a:spcBef>
            </a:pPr>
            <a:r>
              <a:rPr sz="1350" spc="-65" dirty="0">
                <a:solidFill>
                  <a:srgbClr val="262424"/>
                </a:solidFill>
                <a:latin typeface="Verdana" panose="020B0604030504040204"/>
                <a:cs typeface="Verdana" panose="020B0604030504040204"/>
              </a:rPr>
              <a:t>Type</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4"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URL</a:t>
            </a:r>
            <a:r>
              <a:rPr sz="1350" spc="-114" dirty="0">
                <a:solidFill>
                  <a:srgbClr val="262424"/>
                </a:solidFill>
                <a:latin typeface="Verdana" panose="020B0604030504040204"/>
                <a:cs typeface="Verdana" panose="020B0604030504040204"/>
              </a:rPr>
              <a:t> </a:t>
            </a:r>
            <a:r>
              <a:rPr sz="1350" spc="-90" dirty="0">
                <a:solidFill>
                  <a:srgbClr val="262424"/>
                </a:solidFill>
                <a:latin typeface="Verdana" panose="020B0604030504040204"/>
                <a:cs typeface="Verdana" panose="020B0604030504040204"/>
              </a:rPr>
              <a:t>into</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4" dirty="0">
                <a:solidFill>
                  <a:srgbClr val="262424"/>
                </a:solidFill>
                <a:latin typeface="Verdana" panose="020B0604030504040204"/>
                <a:cs typeface="Verdana" panose="020B0604030504040204"/>
              </a:rPr>
              <a:t> </a:t>
            </a:r>
            <a:r>
              <a:rPr lang="en-ZA" altLang="" sz="1350" spc="-114" dirty="0">
                <a:solidFill>
                  <a:srgbClr val="262424"/>
                </a:solidFill>
                <a:latin typeface="Verdana" panose="020B0604030504040204"/>
                <a:cs typeface="Verdana" panose="020B0604030504040204"/>
              </a:rPr>
              <a:t>browser</a:t>
            </a:r>
            <a:r>
              <a:rPr sz="1350" spc="-114"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address</a:t>
            </a:r>
            <a:r>
              <a:rPr sz="1350" spc="-114" dirty="0">
                <a:solidFill>
                  <a:srgbClr val="262424"/>
                </a:solidFill>
                <a:latin typeface="Verdana" panose="020B0604030504040204"/>
                <a:cs typeface="Verdana" panose="020B0604030504040204"/>
              </a:rPr>
              <a:t> </a:t>
            </a:r>
            <a:r>
              <a:rPr sz="1350" spc="-35" dirty="0">
                <a:solidFill>
                  <a:srgbClr val="262424"/>
                </a:solidFill>
                <a:latin typeface="Verdana" panose="020B0604030504040204"/>
                <a:cs typeface="Verdana" panose="020B0604030504040204"/>
              </a:rPr>
              <a:t>bar.</a:t>
            </a:r>
            <a:endParaRPr sz="1350">
              <a:latin typeface="Verdana" panose="020B0604030504040204"/>
              <a:cs typeface="Verdana" panose="020B0604030504040204"/>
            </a:endParaRPr>
          </a:p>
        </p:txBody>
      </p:sp>
      <p:grpSp>
        <p:nvGrpSpPr>
          <p:cNvPr id="11" name="object 11"/>
          <p:cNvGrpSpPr/>
          <p:nvPr/>
        </p:nvGrpSpPr>
        <p:grpSpPr>
          <a:xfrm>
            <a:off x="594677" y="3290252"/>
            <a:ext cx="868044" cy="1039494"/>
            <a:chOff x="594677" y="3290252"/>
            <a:chExt cx="868044" cy="1039494"/>
          </a:xfrm>
        </p:grpSpPr>
        <p:sp>
          <p:nvSpPr>
            <p:cNvPr id="12" name="object 12"/>
            <p:cNvSpPr/>
            <p:nvPr/>
          </p:nvSpPr>
          <p:spPr>
            <a:xfrm>
              <a:off x="600075" y="3295649"/>
              <a:ext cx="857250" cy="1028700"/>
            </a:xfrm>
            <a:custGeom>
              <a:avLst/>
              <a:gdLst/>
              <a:ahLst/>
              <a:cxnLst/>
              <a:rect l="l" t="t" r="r" b="b"/>
              <a:pathLst>
                <a:path w="857250" h="1028700">
                  <a:moveTo>
                    <a:pt x="857250" y="0"/>
                  </a:moveTo>
                  <a:lnTo>
                    <a:pt x="428625" y="171450"/>
                  </a:lnTo>
                  <a:lnTo>
                    <a:pt x="0" y="0"/>
                  </a:lnTo>
                  <a:lnTo>
                    <a:pt x="0" y="857250"/>
                  </a:lnTo>
                  <a:lnTo>
                    <a:pt x="428625" y="1028700"/>
                  </a:lnTo>
                  <a:lnTo>
                    <a:pt x="857250" y="857250"/>
                  </a:lnTo>
                  <a:lnTo>
                    <a:pt x="857250" y="0"/>
                  </a:lnTo>
                  <a:close/>
                </a:path>
              </a:pathLst>
            </a:custGeom>
            <a:solidFill>
              <a:srgbClr val="E0D7F4"/>
            </a:solidFill>
          </p:spPr>
          <p:txBody>
            <a:bodyPr wrap="square" lIns="0" tIns="0" rIns="0" bIns="0" rtlCol="0"/>
            <a:lstStyle/>
            <a:p/>
          </p:txBody>
        </p:sp>
        <p:sp>
          <p:nvSpPr>
            <p:cNvPr id="13" name="object 13"/>
            <p:cNvSpPr/>
            <p:nvPr/>
          </p:nvSpPr>
          <p:spPr>
            <a:xfrm>
              <a:off x="600075" y="3295649"/>
              <a:ext cx="857250" cy="1028700"/>
            </a:xfrm>
            <a:custGeom>
              <a:avLst/>
              <a:gdLst/>
              <a:ahLst/>
              <a:cxnLst/>
              <a:rect l="l" t="t" r="r" b="b"/>
              <a:pathLst>
                <a:path w="857250" h="1028700">
                  <a:moveTo>
                    <a:pt x="0" y="857250"/>
                  </a:moveTo>
                  <a:lnTo>
                    <a:pt x="428625" y="1028700"/>
                  </a:lnTo>
                  <a:lnTo>
                    <a:pt x="857250" y="857250"/>
                  </a:lnTo>
                  <a:lnTo>
                    <a:pt x="857250" y="0"/>
                  </a:lnTo>
                  <a:lnTo>
                    <a:pt x="428625" y="171450"/>
                  </a:lnTo>
                  <a:lnTo>
                    <a:pt x="0" y="0"/>
                  </a:lnTo>
                  <a:lnTo>
                    <a:pt x="0" y="857250"/>
                  </a:lnTo>
                  <a:close/>
                </a:path>
              </a:pathLst>
            </a:custGeom>
            <a:ln w="10715">
              <a:solidFill>
                <a:srgbClr val="C6BCDA"/>
              </a:solidFill>
            </a:ln>
          </p:spPr>
          <p:txBody>
            <a:bodyPr wrap="square" lIns="0" tIns="0" rIns="0" bIns="0" rtlCol="0"/>
            <a:lstStyle/>
            <a:p/>
          </p:txBody>
        </p:sp>
      </p:grpSp>
      <p:sp>
        <p:nvSpPr>
          <p:cNvPr id="14" name="object 14"/>
          <p:cNvSpPr txBox="1"/>
          <p:nvPr/>
        </p:nvSpPr>
        <p:spPr>
          <a:xfrm>
            <a:off x="945603" y="3606800"/>
            <a:ext cx="171450" cy="334010"/>
          </a:xfrm>
          <a:prstGeom prst="rect">
            <a:avLst/>
          </a:prstGeom>
        </p:spPr>
        <p:txBody>
          <a:bodyPr vert="horz" wrap="square" lIns="0" tIns="15875" rIns="0" bIns="0" rtlCol="0">
            <a:spAutoFit/>
          </a:bodyPr>
          <a:lstStyle/>
          <a:p>
            <a:pPr marL="12700">
              <a:lnSpc>
                <a:spcPct val="100000"/>
              </a:lnSpc>
              <a:spcBef>
                <a:spcPts val="125"/>
              </a:spcBef>
            </a:pPr>
            <a:r>
              <a:rPr sz="2000" b="1" spc="90" dirty="0">
                <a:solidFill>
                  <a:srgbClr val="262424"/>
                </a:solidFill>
                <a:latin typeface="Times New Roman" panose="02020603050405020304"/>
                <a:cs typeface="Times New Roman" panose="02020603050405020304"/>
              </a:rPr>
              <a:t>2</a:t>
            </a:r>
            <a:endParaRPr sz="2000">
              <a:latin typeface="Times New Roman" panose="02020603050405020304"/>
              <a:cs typeface="Times New Roman" panose="02020603050405020304"/>
            </a:endParaRPr>
          </a:p>
        </p:txBody>
      </p:sp>
      <p:sp>
        <p:nvSpPr>
          <p:cNvPr id="15" name="object 15"/>
          <p:cNvSpPr txBox="1"/>
          <p:nvPr/>
        </p:nvSpPr>
        <p:spPr>
          <a:xfrm>
            <a:off x="1701800" y="3428206"/>
            <a:ext cx="4582795" cy="667385"/>
          </a:xfrm>
          <a:prstGeom prst="rect">
            <a:avLst/>
          </a:prstGeom>
        </p:spPr>
        <p:txBody>
          <a:bodyPr vert="horz" wrap="square" lIns="0" tIns="13335" rIns="0" bIns="0" rtlCol="0">
            <a:spAutoFit/>
          </a:bodyPr>
          <a:lstStyle/>
          <a:p>
            <a:pPr marL="12700">
              <a:lnSpc>
                <a:spcPct val="100000"/>
              </a:lnSpc>
              <a:spcBef>
                <a:spcPts val="105"/>
              </a:spcBef>
            </a:pPr>
            <a:r>
              <a:rPr sz="1850" b="1" dirty="0">
                <a:solidFill>
                  <a:srgbClr val="262424"/>
                </a:solidFill>
                <a:latin typeface="Times New Roman" panose="02020603050405020304"/>
                <a:cs typeface="Times New Roman" panose="02020603050405020304"/>
              </a:rPr>
              <a:t>Request</a:t>
            </a:r>
            <a:r>
              <a:rPr sz="1850" b="1" spc="45" dirty="0">
                <a:solidFill>
                  <a:srgbClr val="262424"/>
                </a:solidFill>
                <a:latin typeface="Times New Roman" panose="02020603050405020304"/>
                <a:cs typeface="Times New Roman" panose="02020603050405020304"/>
              </a:rPr>
              <a:t> </a:t>
            </a:r>
            <a:r>
              <a:rPr sz="1850" b="1" spc="-20" dirty="0">
                <a:solidFill>
                  <a:srgbClr val="262424"/>
                </a:solidFill>
                <a:latin typeface="Times New Roman" panose="02020603050405020304"/>
                <a:cs typeface="Times New Roman" panose="02020603050405020304"/>
              </a:rPr>
              <a:t>Sent</a:t>
            </a:r>
            <a:endParaRPr sz="1850">
              <a:latin typeface="Times New Roman" panose="02020603050405020304"/>
              <a:cs typeface="Times New Roman" panose="02020603050405020304"/>
            </a:endParaRPr>
          </a:p>
          <a:p>
            <a:pPr marL="12700">
              <a:lnSpc>
                <a:spcPct val="100000"/>
              </a:lnSpc>
              <a:spcBef>
                <a:spcPts val="1205"/>
              </a:spcBef>
            </a:pPr>
            <a:r>
              <a:rPr sz="1350" spc="-40" dirty="0">
                <a:solidFill>
                  <a:srgbClr val="262424"/>
                </a:solidFill>
                <a:latin typeface="Verdana" panose="020B0604030504040204"/>
                <a:cs typeface="Verdana" panose="020B0604030504040204"/>
              </a:rPr>
              <a:t>The</a:t>
            </a:r>
            <a:r>
              <a:rPr sz="1350" spc="-120"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browser</a:t>
            </a:r>
            <a:r>
              <a:rPr sz="1350" spc="-12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sends</a:t>
            </a:r>
            <a:r>
              <a:rPr sz="1350" spc="-114"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this</a:t>
            </a:r>
            <a:r>
              <a:rPr sz="1350" spc="-12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URL</a:t>
            </a:r>
            <a:r>
              <a:rPr sz="1350" spc="-120" dirty="0">
                <a:solidFill>
                  <a:srgbClr val="262424"/>
                </a:solidFill>
                <a:latin typeface="Verdana" panose="020B0604030504040204"/>
                <a:cs typeface="Verdana" panose="020B0604030504040204"/>
              </a:rPr>
              <a:t> </a:t>
            </a:r>
            <a:r>
              <a:rPr sz="1350" spc="-90" dirty="0">
                <a:solidFill>
                  <a:srgbClr val="262424"/>
                </a:solidFill>
                <a:latin typeface="Verdana" panose="020B0604030504040204"/>
                <a:cs typeface="Verdana" panose="020B0604030504040204"/>
              </a:rPr>
              <a:t>information</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2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2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web</a:t>
            </a:r>
            <a:r>
              <a:rPr sz="1350" spc="-114" dirty="0">
                <a:solidFill>
                  <a:srgbClr val="262424"/>
                </a:solidFill>
                <a:latin typeface="Verdana" panose="020B0604030504040204"/>
                <a:cs typeface="Verdana" panose="020B0604030504040204"/>
              </a:rPr>
              <a:t> </a:t>
            </a:r>
            <a:r>
              <a:rPr sz="1350" spc="-40" dirty="0">
                <a:solidFill>
                  <a:srgbClr val="262424"/>
                </a:solidFill>
                <a:latin typeface="Verdana" panose="020B0604030504040204"/>
                <a:cs typeface="Verdana" panose="020B0604030504040204"/>
              </a:rPr>
              <a:t>server.</a:t>
            </a:r>
            <a:endParaRPr sz="1350">
              <a:latin typeface="Verdana" panose="020B0604030504040204"/>
              <a:cs typeface="Verdana" panose="020B0604030504040204"/>
            </a:endParaRPr>
          </a:p>
        </p:txBody>
      </p:sp>
      <p:grpSp>
        <p:nvGrpSpPr>
          <p:cNvPr id="16" name="object 16"/>
          <p:cNvGrpSpPr/>
          <p:nvPr/>
        </p:nvGrpSpPr>
        <p:grpSpPr>
          <a:xfrm>
            <a:off x="594717" y="4318992"/>
            <a:ext cx="868044" cy="1299845"/>
            <a:chOff x="594717" y="4318992"/>
            <a:chExt cx="868044" cy="1299845"/>
          </a:xfrm>
        </p:grpSpPr>
        <p:sp>
          <p:nvSpPr>
            <p:cNvPr id="17" name="object 17"/>
            <p:cNvSpPr/>
            <p:nvPr/>
          </p:nvSpPr>
          <p:spPr>
            <a:xfrm>
              <a:off x="600075" y="4324350"/>
              <a:ext cx="857250" cy="1289050"/>
            </a:xfrm>
            <a:custGeom>
              <a:avLst/>
              <a:gdLst/>
              <a:ahLst/>
              <a:cxnLst/>
              <a:rect l="l" t="t" r="r" b="b"/>
              <a:pathLst>
                <a:path w="857250" h="1289050">
                  <a:moveTo>
                    <a:pt x="857250" y="0"/>
                  </a:moveTo>
                  <a:lnTo>
                    <a:pt x="428625" y="171450"/>
                  </a:lnTo>
                  <a:lnTo>
                    <a:pt x="0" y="0"/>
                  </a:lnTo>
                  <a:lnTo>
                    <a:pt x="0" y="1117551"/>
                  </a:lnTo>
                  <a:lnTo>
                    <a:pt x="428625" y="1289001"/>
                  </a:lnTo>
                  <a:lnTo>
                    <a:pt x="857250" y="1117551"/>
                  </a:lnTo>
                  <a:lnTo>
                    <a:pt x="857250" y="0"/>
                  </a:lnTo>
                  <a:close/>
                </a:path>
              </a:pathLst>
            </a:custGeom>
            <a:solidFill>
              <a:srgbClr val="E0D7F4"/>
            </a:solidFill>
          </p:spPr>
          <p:txBody>
            <a:bodyPr wrap="square" lIns="0" tIns="0" rIns="0" bIns="0" rtlCol="0"/>
            <a:lstStyle/>
            <a:p/>
          </p:txBody>
        </p:sp>
        <p:sp>
          <p:nvSpPr>
            <p:cNvPr id="18" name="object 18"/>
            <p:cNvSpPr/>
            <p:nvPr/>
          </p:nvSpPr>
          <p:spPr>
            <a:xfrm>
              <a:off x="600075" y="4324350"/>
              <a:ext cx="857250" cy="1289050"/>
            </a:xfrm>
            <a:custGeom>
              <a:avLst/>
              <a:gdLst/>
              <a:ahLst/>
              <a:cxnLst/>
              <a:rect l="l" t="t" r="r" b="b"/>
              <a:pathLst>
                <a:path w="857250" h="1289050">
                  <a:moveTo>
                    <a:pt x="0" y="1117551"/>
                  </a:moveTo>
                  <a:lnTo>
                    <a:pt x="428625" y="1289001"/>
                  </a:lnTo>
                  <a:lnTo>
                    <a:pt x="857250" y="1117551"/>
                  </a:lnTo>
                  <a:lnTo>
                    <a:pt x="857250" y="0"/>
                  </a:lnTo>
                  <a:lnTo>
                    <a:pt x="428625" y="171450"/>
                  </a:lnTo>
                  <a:lnTo>
                    <a:pt x="0" y="0"/>
                  </a:lnTo>
                  <a:lnTo>
                    <a:pt x="0" y="1117551"/>
                  </a:lnTo>
                  <a:close/>
                </a:path>
              </a:pathLst>
            </a:custGeom>
            <a:ln w="10715">
              <a:solidFill>
                <a:srgbClr val="C6BCDA"/>
              </a:solidFill>
            </a:ln>
          </p:spPr>
          <p:txBody>
            <a:bodyPr wrap="square" lIns="0" tIns="0" rIns="0" bIns="0" rtlCol="0"/>
            <a:lstStyle/>
            <a:p/>
          </p:txBody>
        </p:sp>
      </p:grpSp>
      <p:sp>
        <p:nvSpPr>
          <p:cNvPr id="19" name="object 19"/>
          <p:cNvSpPr txBox="1"/>
          <p:nvPr/>
        </p:nvSpPr>
        <p:spPr>
          <a:xfrm>
            <a:off x="945753" y="4768850"/>
            <a:ext cx="171450" cy="334010"/>
          </a:xfrm>
          <a:prstGeom prst="rect">
            <a:avLst/>
          </a:prstGeom>
        </p:spPr>
        <p:txBody>
          <a:bodyPr vert="horz" wrap="square" lIns="0" tIns="15875" rIns="0" bIns="0" rtlCol="0">
            <a:spAutoFit/>
          </a:bodyPr>
          <a:lstStyle/>
          <a:p>
            <a:pPr marL="12700">
              <a:lnSpc>
                <a:spcPct val="100000"/>
              </a:lnSpc>
              <a:spcBef>
                <a:spcPts val="125"/>
              </a:spcBef>
            </a:pPr>
            <a:r>
              <a:rPr sz="2000" b="1" spc="90" dirty="0">
                <a:solidFill>
                  <a:srgbClr val="262424"/>
                </a:solidFill>
                <a:latin typeface="Times New Roman" panose="02020603050405020304"/>
                <a:cs typeface="Times New Roman" panose="02020603050405020304"/>
              </a:rPr>
              <a:t>3</a:t>
            </a:r>
            <a:endParaRPr sz="2000">
              <a:latin typeface="Times New Roman" panose="02020603050405020304"/>
              <a:cs typeface="Times New Roman" panose="02020603050405020304"/>
            </a:endParaRPr>
          </a:p>
        </p:txBody>
      </p:sp>
      <p:sp>
        <p:nvSpPr>
          <p:cNvPr id="20" name="object 20"/>
          <p:cNvSpPr txBox="1"/>
          <p:nvPr/>
        </p:nvSpPr>
        <p:spPr>
          <a:xfrm>
            <a:off x="1701801" y="4456906"/>
            <a:ext cx="4114800" cy="943610"/>
          </a:xfrm>
          <a:prstGeom prst="rect">
            <a:avLst/>
          </a:prstGeom>
        </p:spPr>
        <p:txBody>
          <a:bodyPr vert="horz" wrap="square" lIns="0" tIns="13335" rIns="0" bIns="0" rtlCol="0">
            <a:spAutoFit/>
          </a:bodyPr>
          <a:lstStyle/>
          <a:p>
            <a:pPr marL="12700">
              <a:lnSpc>
                <a:spcPct val="100000"/>
              </a:lnSpc>
              <a:spcBef>
                <a:spcPts val="105"/>
              </a:spcBef>
            </a:pPr>
            <a:r>
              <a:rPr sz="1850" b="1" dirty="0">
                <a:solidFill>
                  <a:srgbClr val="262424"/>
                </a:solidFill>
                <a:latin typeface="Times New Roman" panose="02020603050405020304"/>
                <a:cs typeface="Times New Roman" panose="02020603050405020304"/>
              </a:rPr>
              <a:t>Content</a:t>
            </a:r>
            <a:r>
              <a:rPr sz="1850" b="1" spc="70" dirty="0">
                <a:solidFill>
                  <a:srgbClr val="262424"/>
                </a:solidFill>
                <a:latin typeface="Times New Roman" panose="02020603050405020304"/>
                <a:cs typeface="Times New Roman" panose="02020603050405020304"/>
              </a:rPr>
              <a:t> </a:t>
            </a:r>
            <a:r>
              <a:rPr sz="1850" b="1" spc="-10" dirty="0">
                <a:solidFill>
                  <a:srgbClr val="262424"/>
                </a:solidFill>
                <a:latin typeface="Times New Roman" panose="02020603050405020304"/>
                <a:cs typeface="Times New Roman" panose="02020603050405020304"/>
              </a:rPr>
              <a:t>Delivered</a:t>
            </a:r>
            <a:endParaRPr sz="1850">
              <a:latin typeface="Times New Roman" panose="02020603050405020304"/>
              <a:cs typeface="Times New Roman" panose="02020603050405020304"/>
            </a:endParaRPr>
          </a:p>
          <a:p>
            <a:pPr marL="12700" marR="5080">
              <a:lnSpc>
                <a:spcPct val="134000"/>
              </a:lnSpc>
              <a:spcBef>
                <a:spcPts val="650"/>
              </a:spcBef>
            </a:pPr>
            <a:r>
              <a:rPr sz="1350" spc="-40" dirty="0">
                <a:solidFill>
                  <a:srgbClr val="262424"/>
                </a:solidFill>
                <a:latin typeface="Verdana" panose="020B0604030504040204"/>
                <a:cs typeface="Verdana" panose="020B0604030504040204"/>
              </a:rPr>
              <a:t>The</a:t>
            </a:r>
            <a:r>
              <a:rPr sz="1350" spc="-11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server</a:t>
            </a:r>
            <a:r>
              <a:rPr sz="1350" spc="-105"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responds</a:t>
            </a:r>
            <a:r>
              <a:rPr sz="1350" spc="-110"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with</a:t>
            </a:r>
            <a:r>
              <a:rPr sz="1350" spc="-10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the</a:t>
            </a:r>
            <a:r>
              <a:rPr sz="1350" spc="-11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requested</a:t>
            </a:r>
            <a:r>
              <a:rPr sz="1350" spc="-105" dirty="0">
                <a:solidFill>
                  <a:srgbClr val="262424"/>
                </a:solidFill>
                <a:latin typeface="Verdana" panose="020B0604030504040204"/>
                <a:cs typeface="Verdana" panose="020B0604030504040204"/>
              </a:rPr>
              <a:t> </a:t>
            </a:r>
            <a:r>
              <a:rPr sz="1350" spc="-55" dirty="0">
                <a:solidFill>
                  <a:srgbClr val="262424"/>
                </a:solidFill>
                <a:latin typeface="Verdana" panose="020B0604030504040204"/>
                <a:cs typeface="Verdana" panose="020B0604030504040204"/>
              </a:rPr>
              <a:t>webpage</a:t>
            </a:r>
            <a:r>
              <a:rPr sz="1350" spc="-105"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or </a:t>
            </a:r>
            <a:r>
              <a:rPr sz="1350" spc="-10" dirty="0">
                <a:solidFill>
                  <a:srgbClr val="262424"/>
                </a:solidFill>
                <a:latin typeface="Verdana" panose="020B0604030504040204"/>
                <a:cs typeface="Verdana" panose="020B0604030504040204"/>
              </a:rPr>
              <a:t>resource.</a:t>
            </a:r>
            <a:endParaRPr sz="1350">
              <a:latin typeface="Verdana" panose="020B0604030504040204"/>
              <a:cs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43750" y="253"/>
            <a:ext cx="4286250" cy="6438645"/>
          </a:xfrm>
          <a:prstGeom prst="rect">
            <a:avLst/>
          </a:prstGeom>
        </p:spPr>
      </p:pic>
      <p:sp>
        <p:nvSpPr>
          <p:cNvPr id="3" name="object 3"/>
          <p:cNvSpPr txBox="1">
            <a:spLocks noGrp="1"/>
          </p:cNvSpPr>
          <p:nvPr>
            <p:ph type="title"/>
          </p:nvPr>
        </p:nvSpPr>
        <p:spPr>
          <a:xfrm>
            <a:off x="587375" y="782637"/>
            <a:ext cx="4389120" cy="1172210"/>
          </a:xfrm>
          <a:prstGeom prst="rect">
            <a:avLst/>
          </a:prstGeom>
        </p:spPr>
        <p:txBody>
          <a:bodyPr vert="horz" wrap="square" lIns="0" tIns="8890" rIns="0" bIns="0" rtlCol="0">
            <a:spAutoFit/>
          </a:bodyPr>
          <a:lstStyle/>
          <a:p>
            <a:pPr marL="12700" marR="5080">
              <a:lnSpc>
                <a:spcPts val="4580"/>
              </a:lnSpc>
              <a:spcBef>
                <a:spcPts val="70"/>
              </a:spcBef>
            </a:pPr>
            <a:r>
              <a:rPr spc="75" dirty="0"/>
              <a:t>Tips</a:t>
            </a:r>
            <a:r>
              <a:rPr spc="-215" dirty="0"/>
              <a:t> </a:t>
            </a:r>
            <a:r>
              <a:rPr dirty="0"/>
              <a:t>for</a:t>
            </a:r>
            <a:r>
              <a:rPr spc="-210" dirty="0"/>
              <a:t> </a:t>
            </a:r>
            <a:r>
              <a:rPr spc="90" dirty="0"/>
              <a:t>Using</a:t>
            </a:r>
            <a:r>
              <a:rPr spc="-210" dirty="0"/>
              <a:t> </a:t>
            </a:r>
            <a:r>
              <a:rPr spc="80" dirty="0"/>
              <a:t>and </a:t>
            </a:r>
            <a:r>
              <a:rPr spc="75" dirty="0"/>
              <a:t>Understanding</a:t>
            </a:r>
            <a:r>
              <a:rPr spc="-220" dirty="0"/>
              <a:t> </a:t>
            </a:r>
            <a:r>
              <a:rPr spc="-75" dirty="0"/>
              <a:t>URLs</a:t>
            </a:r>
            <a:endParaRPr spc="-75" dirty="0"/>
          </a:p>
        </p:txBody>
      </p:sp>
      <p:grpSp>
        <p:nvGrpSpPr>
          <p:cNvPr id="4" name="object 4"/>
          <p:cNvGrpSpPr/>
          <p:nvPr/>
        </p:nvGrpSpPr>
        <p:grpSpPr>
          <a:xfrm>
            <a:off x="600075" y="2266949"/>
            <a:ext cx="2886075" cy="1857375"/>
            <a:chOff x="600075" y="2266949"/>
            <a:chExt cx="2886075" cy="1857375"/>
          </a:xfrm>
        </p:grpSpPr>
        <p:sp>
          <p:nvSpPr>
            <p:cNvPr id="5" name="object 5"/>
            <p:cNvSpPr/>
            <p:nvPr/>
          </p:nvSpPr>
          <p:spPr>
            <a:xfrm>
              <a:off x="604837" y="2271712"/>
              <a:ext cx="2876550" cy="1847850"/>
            </a:xfrm>
            <a:custGeom>
              <a:avLst/>
              <a:gdLst/>
              <a:ahLst/>
              <a:cxnLst/>
              <a:rect l="l" t="t" r="r" b="b"/>
              <a:pathLst>
                <a:path w="2876550" h="1847850">
                  <a:moveTo>
                    <a:pt x="2824937" y="0"/>
                  </a:moveTo>
                  <a:lnTo>
                    <a:pt x="51619" y="0"/>
                  </a:lnTo>
                  <a:lnTo>
                    <a:pt x="48026" y="355"/>
                  </a:lnTo>
                  <a:lnTo>
                    <a:pt x="13618" y="18745"/>
                  </a:lnTo>
                  <a:lnTo>
                    <a:pt x="0" y="51612"/>
                  </a:lnTo>
                  <a:lnTo>
                    <a:pt x="0" y="1792605"/>
                  </a:lnTo>
                  <a:lnTo>
                    <a:pt x="0" y="1796237"/>
                  </a:lnTo>
                  <a:lnTo>
                    <a:pt x="18747" y="1834235"/>
                  </a:lnTo>
                  <a:lnTo>
                    <a:pt x="51619" y="1847850"/>
                  </a:lnTo>
                  <a:lnTo>
                    <a:pt x="2824937" y="1847850"/>
                  </a:lnTo>
                  <a:lnTo>
                    <a:pt x="2862935" y="1829104"/>
                  </a:lnTo>
                  <a:lnTo>
                    <a:pt x="2876550" y="1796237"/>
                  </a:lnTo>
                  <a:lnTo>
                    <a:pt x="2876550" y="51612"/>
                  </a:lnTo>
                  <a:lnTo>
                    <a:pt x="2857804" y="13614"/>
                  </a:lnTo>
                  <a:lnTo>
                    <a:pt x="2828518" y="355"/>
                  </a:lnTo>
                  <a:lnTo>
                    <a:pt x="2824937" y="0"/>
                  </a:lnTo>
                  <a:close/>
                </a:path>
              </a:pathLst>
            </a:custGeom>
            <a:solidFill>
              <a:srgbClr val="E0D7F4"/>
            </a:solidFill>
          </p:spPr>
          <p:txBody>
            <a:bodyPr wrap="square" lIns="0" tIns="0" rIns="0" bIns="0" rtlCol="0"/>
            <a:lstStyle/>
            <a:p/>
          </p:txBody>
        </p:sp>
        <p:sp>
          <p:nvSpPr>
            <p:cNvPr id="6" name="object 6"/>
            <p:cNvSpPr/>
            <p:nvPr/>
          </p:nvSpPr>
          <p:spPr>
            <a:xfrm>
              <a:off x="604837" y="2271712"/>
              <a:ext cx="2876550" cy="1847850"/>
            </a:xfrm>
            <a:custGeom>
              <a:avLst/>
              <a:gdLst/>
              <a:ahLst/>
              <a:cxnLst/>
              <a:rect l="l" t="t" r="r" b="b"/>
              <a:pathLst>
                <a:path w="2876550" h="1847850">
                  <a:moveTo>
                    <a:pt x="0" y="1792605"/>
                  </a:moveTo>
                  <a:lnTo>
                    <a:pt x="0" y="55245"/>
                  </a:lnTo>
                  <a:lnTo>
                    <a:pt x="0" y="51612"/>
                  </a:lnTo>
                  <a:lnTo>
                    <a:pt x="351" y="48018"/>
                  </a:lnTo>
                  <a:lnTo>
                    <a:pt x="1061" y="44462"/>
                  </a:lnTo>
                  <a:lnTo>
                    <a:pt x="1771" y="40906"/>
                  </a:lnTo>
                  <a:lnTo>
                    <a:pt x="2818" y="37452"/>
                  </a:lnTo>
                  <a:lnTo>
                    <a:pt x="4207" y="34099"/>
                  </a:lnTo>
                  <a:lnTo>
                    <a:pt x="5590" y="30759"/>
                  </a:lnTo>
                  <a:lnTo>
                    <a:pt x="24551" y="9309"/>
                  </a:lnTo>
                  <a:lnTo>
                    <a:pt x="27567" y="7289"/>
                  </a:lnTo>
                  <a:lnTo>
                    <a:pt x="44465" y="1066"/>
                  </a:lnTo>
                  <a:lnTo>
                    <a:pt x="48026" y="355"/>
                  </a:lnTo>
                  <a:lnTo>
                    <a:pt x="51619" y="0"/>
                  </a:lnTo>
                  <a:lnTo>
                    <a:pt x="55245" y="0"/>
                  </a:lnTo>
                  <a:lnTo>
                    <a:pt x="2821305" y="0"/>
                  </a:lnTo>
                  <a:lnTo>
                    <a:pt x="2824937" y="0"/>
                  </a:lnTo>
                  <a:lnTo>
                    <a:pt x="2828518" y="355"/>
                  </a:lnTo>
                  <a:lnTo>
                    <a:pt x="2832074" y="1066"/>
                  </a:lnTo>
                  <a:lnTo>
                    <a:pt x="2835643" y="1765"/>
                  </a:lnTo>
                  <a:lnTo>
                    <a:pt x="2839097" y="2819"/>
                  </a:lnTo>
                  <a:lnTo>
                    <a:pt x="2842437" y="4203"/>
                  </a:lnTo>
                  <a:lnTo>
                    <a:pt x="2845803" y="5588"/>
                  </a:lnTo>
                  <a:lnTo>
                    <a:pt x="2872346" y="34099"/>
                  </a:lnTo>
                  <a:lnTo>
                    <a:pt x="2875483" y="44462"/>
                  </a:lnTo>
                  <a:lnTo>
                    <a:pt x="2876194" y="48018"/>
                  </a:lnTo>
                  <a:lnTo>
                    <a:pt x="2876550" y="51612"/>
                  </a:lnTo>
                  <a:lnTo>
                    <a:pt x="2876550" y="55245"/>
                  </a:lnTo>
                  <a:lnTo>
                    <a:pt x="2876550" y="1792605"/>
                  </a:lnTo>
                  <a:lnTo>
                    <a:pt x="2876550" y="1796237"/>
                  </a:lnTo>
                  <a:lnTo>
                    <a:pt x="2876194" y="1799818"/>
                  </a:lnTo>
                  <a:lnTo>
                    <a:pt x="2875483" y="1803387"/>
                  </a:lnTo>
                  <a:lnTo>
                    <a:pt x="2874784" y="1806943"/>
                  </a:lnTo>
                  <a:lnTo>
                    <a:pt x="2852000" y="1838540"/>
                  </a:lnTo>
                  <a:lnTo>
                    <a:pt x="2832074" y="1846783"/>
                  </a:lnTo>
                  <a:lnTo>
                    <a:pt x="2828518" y="1847494"/>
                  </a:lnTo>
                  <a:lnTo>
                    <a:pt x="2824937" y="1847850"/>
                  </a:lnTo>
                  <a:lnTo>
                    <a:pt x="2821305" y="1847850"/>
                  </a:lnTo>
                  <a:lnTo>
                    <a:pt x="55245" y="1847850"/>
                  </a:lnTo>
                  <a:lnTo>
                    <a:pt x="51619" y="1847850"/>
                  </a:lnTo>
                  <a:lnTo>
                    <a:pt x="48026" y="1847494"/>
                  </a:lnTo>
                  <a:lnTo>
                    <a:pt x="44465" y="1846783"/>
                  </a:lnTo>
                  <a:lnTo>
                    <a:pt x="40907" y="1846084"/>
                  </a:lnTo>
                  <a:lnTo>
                    <a:pt x="9311" y="1823288"/>
                  </a:lnTo>
                  <a:lnTo>
                    <a:pt x="7292" y="1820278"/>
                  </a:lnTo>
                  <a:lnTo>
                    <a:pt x="5590" y="1817103"/>
                  </a:lnTo>
                  <a:lnTo>
                    <a:pt x="4207" y="1813750"/>
                  </a:lnTo>
                  <a:lnTo>
                    <a:pt x="2818" y="1810397"/>
                  </a:lnTo>
                  <a:lnTo>
                    <a:pt x="1771" y="1806943"/>
                  </a:lnTo>
                  <a:lnTo>
                    <a:pt x="1061" y="1803387"/>
                  </a:lnTo>
                  <a:lnTo>
                    <a:pt x="351" y="1799818"/>
                  </a:lnTo>
                  <a:lnTo>
                    <a:pt x="0" y="1796237"/>
                  </a:lnTo>
                  <a:lnTo>
                    <a:pt x="0" y="1792605"/>
                  </a:lnTo>
                  <a:close/>
                </a:path>
              </a:pathLst>
            </a:custGeom>
            <a:ln w="9525">
              <a:solidFill>
                <a:srgbClr val="C6BCDA"/>
              </a:solidFill>
            </a:ln>
          </p:spPr>
          <p:txBody>
            <a:bodyPr wrap="square" lIns="0" tIns="0" rIns="0" bIns="0" rtlCol="0"/>
            <a:lstStyle/>
            <a:p/>
          </p:txBody>
        </p:sp>
      </p:grpSp>
      <p:sp>
        <p:nvSpPr>
          <p:cNvPr id="7" name="object 7"/>
          <p:cNvSpPr txBox="1"/>
          <p:nvPr/>
        </p:nvSpPr>
        <p:spPr>
          <a:xfrm>
            <a:off x="768350" y="2409031"/>
            <a:ext cx="2405380" cy="1496060"/>
          </a:xfrm>
          <a:prstGeom prst="rect">
            <a:avLst/>
          </a:prstGeom>
        </p:spPr>
        <p:txBody>
          <a:bodyPr vert="horz" wrap="square" lIns="0" tIns="13335" rIns="0" bIns="0" rtlCol="0">
            <a:spAutoFit/>
          </a:bodyPr>
          <a:lstStyle/>
          <a:p>
            <a:pPr marL="12700">
              <a:lnSpc>
                <a:spcPct val="100000"/>
              </a:lnSpc>
              <a:spcBef>
                <a:spcPts val="105"/>
              </a:spcBef>
            </a:pPr>
            <a:r>
              <a:rPr sz="1850" b="1" spc="-10" dirty="0">
                <a:solidFill>
                  <a:srgbClr val="262424"/>
                </a:solidFill>
                <a:latin typeface="Times New Roman" panose="02020603050405020304"/>
                <a:cs typeface="Times New Roman" panose="02020603050405020304"/>
              </a:rPr>
              <a:t>Read</a:t>
            </a:r>
            <a:r>
              <a:rPr sz="1850" b="1" spc="-114" dirty="0">
                <a:solidFill>
                  <a:srgbClr val="262424"/>
                </a:solidFill>
                <a:latin typeface="Times New Roman" panose="02020603050405020304"/>
                <a:cs typeface="Times New Roman" panose="02020603050405020304"/>
              </a:rPr>
              <a:t> </a:t>
            </a:r>
            <a:r>
              <a:rPr sz="1850" b="1" spc="-70" dirty="0">
                <a:solidFill>
                  <a:srgbClr val="262424"/>
                </a:solidFill>
                <a:latin typeface="Times New Roman" panose="02020603050405020304"/>
                <a:cs typeface="Times New Roman" panose="02020603050405020304"/>
              </a:rPr>
              <a:t>URLs</a:t>
            </a:r>
            <a:r>
              <a:rPr sz="1850" b="1" spc="-110" dirty="0">
                <a:solidFill>
                  <a:srgbClr val="262424"/>
                </a:solidFill>
                <a:latin typeface="Times New Roman" panose="02020603050405020304"/>
                <a:cs typeface="Times New Roman" panose="02020603050405020304"/>
              </a:rPr>
              <a:t> </a:t>
            </a:r>
            <a:r>
              <a:rPr sz="1850" b="1" spc="-10" dirty="0">
                <a:solidFill>
                  <a:srgbClr val="262424"/>
                </a:solidFill>
                <a:latin typeface="Times New Roman" panose="02020603050405020304"/>
                <a:cs typeface="Times New Roman" panose="02020603050405020304"/>
              </a:rPr>
              <a:t>Carefully</a:t>
            </a:r>
            <a:endParaRPr sz="1850">
              <a:latin typeface="Times New Roman" panose="02020603050405020304"/>
              <a:cs typeface="Times New Roman" panose="02020603050405020304"/>
            </a:endParaRPr>
          </a:p>
          <a:p>
            <a:pPr marL="12700" marR="5080">
              <a:lnSpc>
                <a:spcPct val="133000"/>
              </a:lnSpc>
              <a:spcBef>
                <a:spcPts val="750"/>
              </a:spcBef>
            </a:pPr>
            <a:r>
              <a:rPr sz="1350" spc="-75" dirty="0">
                <a:solidFill>
                  <a:srgbClr val="262424"/>
                </a:solidFill>
                <a:latin typeface="Verdana" panose="020B0604030504040204"/>
                <a:cs typeface="Verdana" panose="020B0604030504040204"/>
              </a:rPr>
              <a:t>Understanding</a:t>
            </a:r>
            <a:r>
              <a:rPr sz="1350" spc="-30"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URL </a:t>
            </a:r>
            <a:r>
              <a:rPr sz="1350" spc="-70" dirty="0">
                <a:solidFill>
                  <a:srgbClr val="262424"/>
                </a:solidFill>
                <a:latin typeface="Verdana" panose="020B0604030504040204"/>
                <a:cs typeface="Verdana" panose="020B0604030504040204"/>
              </a:rPr>
              <a:t>components</a:t>
            </a:r>
            <a:r>
              <a:rPr sz="1350" spc="-9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helps</a:t>
            </a:r>
            <a:r>
              <a:rPr sz="1350" spc="-85"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identify </a:t>
            </a:r>
            <a:r>
              <a:rPr sz="1350" spc="-95" dirty="0">
                <a:solidFill>
                  <a:srgbClr val="262424"/>
                </a:solidFill>
                <a:latin typeface="Verdana" panose="020B0604030504040204"/>
                <a:cs typeface="Verdana" panose="020B0604030504040204"/>
              </a:rPr>
              <a:t>legitimate</a:t>
            </a:r>
            <a:r>
              <a:rPr sz="1350" spc="-10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websites</a:t>
            </a:r>
            <a:r>
              <a:rPr sz="1350" spc="-10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95" dirty="0">
                <a:solidFill>
                  <a:srgbClr val="262424"/>
                </a:solidFill>
                <a:latin typeface="Verdana" panose="020B0604030504040204"/>
                <a:cs typeface="Verdana" panose="020B0604030504040204"/>
              </a:rPr>
              <a:t> </a:t>
            </a:r>
            <a:r>
              <a:rPr sz="1350" spc="-50" dirty="0">
                <a:solidFill>
                  <a:srgbClr val="262424"/>
                </a:solidFill>
                <a:latin typeface="Verdana" panose="020B0604030504040204"/>
                <a:cs typeface="Verdana" panose="020B0604030504040204"/>
              </a:rPr>
              <a:t>avoids </a:t>
            </a:r>
            <a:r>
              <a:rPr sz="1350" spc="-70" dirty="0">
                <a:solidFill>
                  <a:srgbClr val="262424"/>
                </a:solidFill>
                <a:latin typeface="Verdana" panose="020B0604030504040204"/>
                <a:cs typeface="Verdana" panose="020B0604030504040204"/>
              </a:rPr>
              <a:t>phishing</a:t>
            </a:r>
            <a:r>
              <a:rPr sz="1350" spc="-105"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scams.</a:t>
            </a:r>
            <a:endParaRPr sz="1350">
              <a:latin typeface="Verdana" panose="020B0604030504040204"/>
              <a:cs typeface="Verdana" panose="020B0604030504040204"/>
            </a:endParaRPr>
          </a:p>
        </p:txBody>
      </p:sp>
      <p:grpSp>
        <p:nvGrpSpPr>
          <p:cNvPr id="8" name="object 8"/>
          <p:cNvGrpSpPr/>
          <p:nvPr/>
        </p:nvGrpSpPr>
        <p:grpSpPr>
          <a:xfrm>
            <a:off x="3657600" y="2266949"/>
            <a:ext cx="2886075" cy="1857375"/>
            <a:chOff x="3657600" y="2266949"/>
            <a:chExt cx="2886075" cy="1857375"/>
          </a:xfrm>
        </p:grpSpPr>
        <p:sp>
          <p:nvSpPr>
            <p:cNvPr id="9" name="object 9"/>
            <p:cNvSpPr/>
            <p:nvPr/>
          </p:nvSpPr>
          <p:spPr>
            <a:xfrm>
              <a:off x="3662362" y="2271712"/>
              <a:ext cx="2876550" cy="1847850"/>
            </a:xfrm>
            <a:custGeom>
              <a:avLst/>
              <a:gdLst/>
              <a:ahLst/>
              <a:cxnLst/>
              <a:rect l="l" t="t" r="r" b="b"/>
              <a:pathLst>
                <a:path w="2876550" h="1847850">
                  <a:moveTo>
                    <a:pt x="2824937" y="0"/>
                  </a:moveTo>
                  <a:lnTo>
                    <a:pt x="51612" y="0"/>
                  </a:lnTo>
                  <a:lnTo>
                    <a:pt x="48018" y="355"/>
                  </a:lnTo>
                  <a:lnTo>
                    <a:pt x="13614" y="18745"/>
                  </a:lnTo>
                  <a:lnTo>
                    <a:pt x="0" y="51612"/>
                  </a:lnTo>
                  <a:lnTo>
                    <a:pt x="0" y="1792605"/>
                  </a:lnTo>
                  <a:lnTo>
                    <a:pt x="0" y="1796237"/>
                  </a:lnTo>
                  <a:lnTo>
                    <a:pt x="18745" y="1834235"/>
                  </a:lnTo>
                  <a:lnTo>
                    <a:pt x="51612" y="1847850"/>
                  </a:lnTo>
                  <a:lnTo>
                    <a:pt x="2824937" y="1847850"/>
                  </a:lnTo>
                  <a:lnTo>
                    <a:pt x="2862935" y="1829104"/>
                  </a:lnTo>
                  <a:lnTo>
                    <a:pt x="2876550" y="1796237"/>
                  </a:lnTo>
                  <a:lnTo>
                    <a:pt x="2876550" y="51612"/>
                  </a:lnTo>
                  <a:lnTo>
                    <a:pt x="2857804" y="13614"/>
                  </a:lnTo>
                  <a:lnTo>
                    <a:pt x="2828518" y="355"/>
                  </a:lnTo>
                  <a:lnTo>
                    <a:pt x="2824937" y="0"/>
                  </a:lnTo>
                  <a:close/>
                </a:path>
              </a:pathLst>
            </a:custGeom>
            <a:solidFill>
              <a:srgbClr val="E0D7F4"/>
            </a:solidFill>
          </p:spPr>
          <p:txBody>
            <a:bodyPr wrap="square" lIns="0" tIns="0" rIns="0" bIns="0" rtlCol="0"/>
            <a:lstStyle/>
            <a:p/>
          </p:txBody>
        </p:sp>
        <p:sp>
          <p:nvSpPr>
            <p:cNvPr id="10" name="object 10"/>
            <p:cNvSpPr/>
            <p:nvPr/>
          </p:nvSpPr>
          <p:spPr>
            <a:xfrm>
              <a:off x="3662362" y="2271712"/>
              <a:ext cx="2876550" cy="1847850"/>
            </a:xfrm>
            <a:custGeom>
              <a:avLst/>
              <a:gdLst/>
              <a:ahLst/>
              <a:cxnLst/>
              <a:rect l="l" t="t" r="r" b="b"/>
              <a:pathLst>
                <a:path w="2876550" h="1847850">
                  <a:moveTo>
                    <a:pt x="0" y="1792605"/>
                  </a:moveTo>
                  <a:lnTo>
                    <a:pt x="0" y="55245"/>
                  </a:lnTo>
                  <a:lnTo>
                    <a:pt x="0" y="51612"/>
                  </a:lnTo>
                  <a:lnTo>
                    <a:pt x="355" y="48018"/>
                  </a:lnTo>
                  <a:lnTo>
                    <a:pt x="1066" y="44462"/>
                  </a:lnTo>
                  <a:lnTo>
                    <a:pt x="1765" y="40906"/>
                  </a:lnTo>
                  <a:lnTo>
                    <a:pt x="2819" y="37452"/>
                  </a:lnTo>
                  <a:lnTo>
                    <a:pt x="27571" y="7289"/>
                  </a:lnTo>
                  <a:lnTo>
                    <a:pt x="44462" y="1066"/>
                  </a:lnTo>
                  <a:lnTo>
                    <a:pt x="48018" y="355"/>
                  </a:lnTo>
                  <a:lnTo>
                    <a:pt x="51612" y="0"/>
                  </a:lnTo>
                  <a:lnTo>
                    <a:pt x="55245" y="0"/>
                  </a:lnTo>
                  <a:lnTo>
                    <a:pt x="2821305" y="0"/>
                  </a:lnTo>
                  <a:lnTo>
                    <a:pt x="2824937" y="0"/>
                  </a:lnTo>
                  <a:lnTo>
                    <a:pt x="2828518" y="355"/>
                  </a:lnTo>
                  <a:lnTo>
                    <a:pt x="2832074" y="1066"/>
                  </a:lnTo>
                  <a:lnTo>
                    <a:pt x="2835643" y="1765"/>
                  </a:lnTo>
                  <a:lnTo>
                    <a:pt x="2839097" y="2819"/>
                  </a:lnTo>
                  <a:lnTo>
                    <a:pt x="2842437" y="4203"/>
                  </a:lnTo>
                  <a:lnTo>
                    <a:pt x="2845803" y="5588"/>
                  </a:lnTo>
                  <a:lnTo>
                    <a:pt x="2860370" y="16179"/>
                  </a:lnTo>
                  <a:lnTo>
                    <a:pt x="2862935" y="18745"/>
                  </a:lnTo>
                  <a:lnTo>
                    <a:pt x="2875483" y="44462"/>
                  </a:lnTo>
                  <a:lnTo>
                    <a:pt x="2876194" y="48018"/>
                  </a:lnTo>
                  <a:lnTo>
                    <a:pt x="2876550" y="51612"/>
                  </a:lnTo>
                  <a:lnTo>
                    <a:pt x="2876550" y="55245"/>
                  </a:lnTo>
                  <a:lnTo>
                    <a:pt x="2876550" y="1792605"/>
                  </a:lnTo>
                  <a:lnTo>
                    <a:pt x="2876550" y="1796237"/>
                  </a:lnTo>
                  <a:lnTo>
                    <a:pt x="2876194" y="1799818"/>
                  </a:lnTo>
                  <a:lnTo>
                    <a:pt x="2875483" y="1803387"/>
                  </a:lnTo>
                  <a:lnTo>
                    <a:pt x="2874784" y="1806943"/>
                  </a:lnTo>
                  <a:lnTo>
                    <a:pt x="2860370" y="1831670"/>
                  </a:lnTo>
                  <a:lnTo>
                    <a:pt x="2857804" y="1834235"/>
                  </a:lnTo>
                  <a:lnTo>
                    <a:pt x="2832074" y="1846783"/>
                  </a:lnTo>
                  <a:lnTo>
                    <a:pt x="2828518" y="1847494"/>
                  </a:lnTo>
                  <a:lnTo>
                    <a:pt x="2824937" y="1847850"/>
                  </a:lnTo>
                  <a:lnTo>
                    <a:pt x="2821305" y="1847850"/>
                  </a:lnTo>
                  <a:lnTo>
                    <a:pt x="55245" y="1847850"/>
                  </a:lnTo>
                  <a:lnTo>
                    <a:pt x="51612" y="1847850"/>
                  </a:lnTo>
                  <a:lnTo>
                    <a:pt x="48018" y="1847494"/>
                  </a:lnTo>
                  <a:lnTo>
                    <a:pt x="44462" y="1846783"/>
                  </a:lnTo>
                  <a:lnTo>
                    <a:pt x="40906" y="1846084"/>
                  </a:lnTo>
                  <a:lnTo>
                    <a:pt x="9309" y="1823288"/>
                  </a:lnTo>
                  <a:lnTo>
                    <a:pt x="7289" y="1820278"/>
                  </a:lnTo>
                  <a:lnTo>
                    <a:pt x="1066" y="1803387"/>
                  </a:lnTo>
                  <a:lnTo>
                    <a:pt x="355" y="1799818"/>
                  </a:lnTo>
                  <a:lnTo>
                    <a:pt x="0" y="1796237"/>
                  </a:lnTo>
                  <a:lnTo>
                    <a:pt x="0" y="1792605"/>
                  </a:lnTo>
                  <a:close/>
                </a:path>
              </a:pathLst>
            </a:custGeom>
            <a:ln w="9525">
              <a:solidFill>
                <a:srgbClr val="C6BCDA"/>
              </a:solidFill>
            </a:ln>
          </p:spPr>
          <p:txBody>
            <a:bodyPr wrap="square" lIns="0" tIns="0" rIns="0" bIns="0" rtlCol="0"/>
            <a:lstStyle/>
            <a:p/>
          </p:txBody>
        </p:sp>
      </p:grpSp>
      <p:sp>
        <p:nvSpPr>
          <p:cNvPr id="11" name="object 11"/>
          <p:cNvSpPr txBox="1"/>
          <p:nvPr/>
        </p:nvSpPr>
        <p:spPr>
          <a:xfrm>
            <a:off x="3825875" y="2409031"/>
            <a:ext cx="2520315" cy="953135"/>
          </a:xfrm>
          <a:prstGeom prst="rect">
            <a:avLst/>
          </a:prstGeom>
        </p:spPr>
        <p:txBody>
          <a:bodyPr vert="horz" wrap="square" lIns="0" tIns="13335" rIns="0" bIns="0" rtlCol="0">
            <a:spAutoFit/>
          </a:bodyPr>
          <a:lstStyle/>
          <a:p>
            <a:pPr marL="12700">
              <a:lnSpc>
                <a:spcPct val="100000"/>
              </a:lnSpc>
              <a:spcBef>
                <a:spcPts val="105"/>
              </a:spcBef>
            </a:pPr>
            <a:r>
              <a:rPr sz="1850" b="1" spc="50" dirty="0">
                <a:solidFill>
                  <a:srgbClr val="262424"/>
                </a:solidFill>
                <a:latin typeface="Times New Roman" panose="02020603050405020304"/>
                <a:cs typeface="Times New Roman" panose="02020603050405020304"/>
              </a:rPr>
              <a:t>Use</a:t>
            </a:r>
            <a:r>
              <a:rPr sz="1850" b="1" spc="-85" dirty="0">
                <a:solidFill>
                  <a:srgbClr val="262424"/>
                </a:solidFill>
                <a:latin typeface="Times New Roman" panose="02020603050405020304"/>
                <a:cs typeface="Times New Roman" panose="02020603050405020304"/>
              </a:rPr>
              <a:t> </a:t>
            </a:r>
            <a:r>
              <a:rPr sz="1850" b="1" dirty="0">
                <a:solidFill>
                  <a:srgbClr val="262424"/>
                </a:solidFill>
                <a:latin typeface="Times New Roman" panose="02020603050405020304"/>
                <a:cs typeface="Times New Roman" panose="02020603050405020304"/>
              </a:rPr>
              <a:t>Short</a:t>
            </a:r>
            <a:r>
              <a:rPr sz="1850" b="1" spc="-85" dirty="0">
                <a:solidFill>
                  <a:srgbClr val="262424"/>
                </a:solidFill>
                <a:latin typeface="Times New Roman" panose="02020603050405020304"/>
                <a:cs typeface="Times New Roman" panose="02020603050405020304"/>
              </a:rPr>
              <a:t> </a:t>
            </a:r>
            <a:r>
              <a:rPr sz="1850" b="1" spc="-20" dirty="0">
                <a:solidFill>
                  <a:srgbClr val="262424"/>
                </a:solidFill>
                <a:latin typeface="Times New Roman" panose="02020603050405020304"/>
                <a:cs typeface="Times New Roman" panose="02020603050405020304"/>
              </a:rPr>
              <a:t>URLs</a:t>
            </a:r>
            <a:endParaRPr sz="1850">
              <a:latin typeface="Times New Roman" panose="02020603050405020304"/>
              <a:cs typeface="Times New Roman" panose="02020603050405020304"/>
            </a:endParaRPr>
          </a:p>
          <a:p>
            <a:pPr marL="12700" marR="5080">
              <a:lnSpc>
                <a:spcPct val="134000"/>
              </a:lnSpc>
              <a:spcBef>
                <a:spcPts val="725"/>
              </a:spcBef>
            </a:pPr>
            <a:r>
              <a:rPr sz="1350" spc="-90" dirty="0">
                <a:solidFill>
                  <a:srgbClr val="262424"/>
                </a:solidFill>
                <a:latin typeface="Verdana" panose="020B0604030504040204"/>
                <a:cs typeface="Verdana" panose="020B0604030504040204"/>
              </a:rPr>
              <a:t>Short</a:t>
            </a:r>
            <a:r>
              <a:rPr sz="1350" spc="-12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120" dirty="0">
                <a:solidFill>
                  <a:srgbClr val="262424"/>
                </a:solidFill>
                <a:latin typeface="Verdana" panose="020B0604030504040204"/>
                <a:cs typeface="Verdana" panose="020B0604030504040204"/>
              </a:rPr>
              <a:t> </a:t>
            </a:r>
            <a:r>
              <a:rPr sz="1350" spc="-50" dirty="0">
                <a:solidFill>
                  <a:srgbClr val="262424"/>
                </a:solidFill>
                <a:latin typeface="Verdana" panose="020B0604030504040204"/>
                <a:cs typeface="Verdana" panose="020B0604030504040204"/>
              </a:rPr>
              <a:t>clean</a:t>
            </a:r>
            <a:r>
              <a:rPr sz="1350" spc="-12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URLs</a:t>
            </a:r>
            <a:r>
              <a:rPr sz="1350" spc="-120"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are</a:t>
            </a:r>
            <a:r>
              <a:rPr sz="1350" spc="-12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easier </a:t>
            </a:r>
            <a:r>
              <a:rPr sz="1350" spc="-85" dirty="0">
                <a:solidFill>
                  <a:srgbClr val="262424"/>
                </a:solidFill>
                <a:latin typeface="Verdana" panose="020B0604030504040204"/>
                <a:cs typeface="Verdana" panose="020B0604030504040204"/>
              </a:rPr>
              <a:t>to</a:t>
            </a:r>
            <a:r>
              <a:rPr sz="1350" spc="-120" dirty="0">
                <a:solidFill>
                  <a:srgbClr val="262424"/>
                </a:solidFill>
                <a:latin typeface="Verdana" panose="020B0604030504040204"/>
                <a:cs typeface="Verdana" panose="020B0604030504040204"/>
              </a:rPr>
              <a:t> </a:t>
            </a:r>
            <a:r>
              <a:rPr sz="1350" spc="-95" dirty="0">
                <a:solidFill>
                  <a:srgbClr val="262424"/>
                </a:solidFill>
                <a:latin typeface="Verdana" panose="020B0604030504040204"/>
                <a:cs typeface="Verdana" panose="020B0604030504040204"/>
              </a:rPr>
              <a:t>remember</a:t>
            </a:r>
            <a:r>
              <a:rPr sz="1350" spc="-12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120"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share.</a:t>
            </a:r>
            <a:endParaRPr sz="1350">
              <a:latin typeface="Verdana" panose="020B0604030504040204"/>
              <a:cs typeface="Verdana" panose="020B0604030504040204"/>
            </a:endParaRPr>
          </a:p>
        </p:txBody>
      </p:sp>
      <p:grpSp>
        <p:nvGrpSpPr>
          <p:cNvPr id="12" name="object 12"/>
          <p:cNvGrpSpPr/>
          <p:nvPr/>
        </p:nvGrpSpPr>
        <p:grpSpPr>
          <a:xfrm>
            <a:off x="600075" y="4295775"/>
            <a:ext cx="5943600" cy="1314450"/>
            <a:chOff x="600075" y="4295775"/>
            <a:chExt cx="5943600" cy="1314450"/>
          </a:xfrm>
        </p:grpSpPr>
        <p:sp>
          <p:nvSpPr>
            <p:cNvPr id="13" name="object 13"/>
            <p:cNvSpPr/>
            <p:nvPr/>
          </p:nvSpPr>
          <p:spPr>
            <a:xfrm>
              <a:off x="604837" y="4300537"/>
              <a:ext cx="5934075" cy="1304925"/>
            </a:xfrm>
            <a:custGeom>
              <a:avLst/>
              <a:gdLst/>
              <a:ahLst/>
              <a:cxnLst/>
              <a:rect l="l" t="t" r="r" b="b"/>
              <a:pathLst>
                <a:path w="5934075" h="1304925">
                  <a:moveTo>
                    <a:pt x="5882462" y="0"/>
                  </a:moveTo>
                  <a:lnTo>
                    <a:pt x="51619" y="0"/>
                  </a:lnTo>
                  <a:lnTo>
                    <a:pt x="48026" y="355"/>
                  </a:lnTo>
                  <a:lnTo>
                    <a:pt x="13618" y="18745"/>
                  </a:lnTo>
                  <a:lnTo>
                    <a:pt x="0" y="51612"/>
                  </a:lnTo>
                  <a:lnTo>
                    <a:pt x="0" y="1249681"/>
                  </a:lnTo>
                  <a:lnTo>
                    <a:pt x="0" y="1253307"/>
                  </a:lnTo>
                  <a:lnTo>
                    <a:pt x="18747" y="1291308"/>
                  </a:lnTo>
                  <a:lnTo>
                    <a:pt x="51619" y="1304926"/>
                  </a:lnTo>
                  <a:lnTo>
                    <a:pt x="5882462" y="1304926"/>
                  </a:lnTo>
                  <a:lnTo>
                    <a:pt x="5920460" y="1286178"/>
                  </a:lnTo>
                  <a:lnTo>
                    <a:pt x="5934075" y="1253307"/>
                  </a:lnTo>
                  <a:lnTo>
                    <a:pt x="5934075" y="51612"/>
                  </a:lnTo>
                  <a:lnTo>
                    <a:pt x="5915329" y="13614"/>
                  </a:lnTo>
                  <a:lnTo>
                    <a:pt x="5886043" y="355"/>
                  </a:lnTo>
                  <a:lnTo>
                    <a:pt x="5882462" y="0"/>
                  </a:lnTo>
                  <a:close/>
                </a:path>
              </a:pathLst>
            </a:custGeom>
            <a:solidFill>
              <a:srgbClr val="E0D7F4"/>
            </a:solidFill>
          </p:spPr>
          <p:txBody>
            <a:bodyPr wrap="square" lIns="0" tIns="0" rIns="0" bIns="0" rtlCol="0"/>
            <a:lstStyle/>
            <a:p/>
          </p:txBody>
        </p:sp>
        <p:sp>
          <p:nvSpPr>
            <p:cNvPr id="14" name="object 14"/>
            <p:cNvSpPr/>
            <p:nvPr/>
          </p:nvSpPr>
          <p:spPr>
            <a:xfrm>
              <a:off x="604837" y="4300537"/>
              <a:ext cx="5934075" cy="1304925"/>
            </a:xfrm>
            <a:custGeom>
              <a:avLst/>
              <a:gdLst/>
              <a:ahLst/>
              <a:cxnLst/>
              <a:rect l="l" t="t" r="r" b="b"/>
              <a:pathLst>
                <a:path w="5934075" h="1304925">
                  <a:moveTo>
                    <a:pt x="0" y="1249681"/>
                  </a:moveTo>
                  <a:lnTo>
                    <a:pt x="0" y="55245"/>
                  </a:lnTo>
                  <a:lnTo>
                    <a:pt x="0" y="51612"/>
                  </a:lnTo>
                  <a:lnTo>
                    <a:pt x="351" y="48018"/>
                  </a:lnTo>
                  <a:lnTo>
                    <a:pt x="1061" y="44462"/>
                  </a:lnTo>
                  <a:lnTo>
                    <a:pt x="1771" y="40906"/>
                  </a:lnTo>
                  <a:lnTo>
                    <a:pt x="2818" y="37452"/>
                  </a:lnTo>
                  <a:lnTo>
                    <a:pt x="4207" y="34099"/>
                  </a:lnTo>
                  <a:lnTo>
                    <a:pt x="5590" y="30746"/>
                  </a:lnTo>
                  <a:lnTo>
                    <a:pt x="7292" y="27571"/>
                  </a:lnTo>
                  <a:lnTo>
                    <a:pt x="24551" y="9309"/>
                  </a:lnTo>
                  <a:lnTo>
                    <a:pt x="27567" y="7289"/>
                  </a:lnTo>
                  <a:lnTo>
                    <a:pt x="44465" y="1066"/>
                  </a:lnTo>
                  <a:lnTo>
                    <a:pt x="48026" y="355"/>
                  </a:lnTo>
                  <a:lnTo>
                    <a:pt x="51619" y="0"/>
                  </a:lnTo>
                  <a:lnTo>
                    <a:pt x="55245" y="0"/>
                  </a:lnTo>
                  <a:lnTo>
                    <a:pt x="5878830" y="0"/>
                  </a:lnTo>
                  <a:lnTo>
                    <a:pt x="5882462" y="0"/>
                  </a:lnTo>
                  <a:lnTo>
                    <a:pt x="5886043" y="355"/>
                  </a:lnTo>
                  <a:lnTo>
                    <a:pt x="5889599" y="1066"/>
                  </a:lnTo>
                  <a:lnTo>
                    <a:pt x="5893168" y="1765"/>
                  </a:lnTo>
                  <a:lnTo>
                    <a:pt x="5896622" y="2819"/>
                  </a:lnTo>
                  <a:lnTo>
                    <a:pt x="5899962" y="4203"/>
                  </a:lnTo>
                  <a:lnTo>
                    <a:pt x="5903328" y="5588"/>
                  </a:lnTo>
                  <a:lnTo>
                    <a:pt x="5917895" y="16179"/>
                  </a:lnTo>
                  <a:lnTo>
                    <a:pt x="5920460" y="18745"/>
                  </a:lnTo>
                  <a:lnTo>
                    <a:pt x="5933008" y="44462"/>
                  </a:lnTo>
                  <a:lnTo>
                    <a:pt x="5933719" y="48018"/>
                  </a:lnTo>
                  <a:lnTo>
                    <a:pt x="5934075" y="51612"/>
                  </a:lnTo>
                  <a:lnTo>
                    <a:pt x="5934075" y="55245"/>
                  </a:lnTo>
                  <a:lnTo>
                    <a:pt x="5934075" y="1249681"/>
                  </a:lnTo>
                  <a:lnTo>
                    <a:pt x="5934075" y="1253307"/>
                  </a:lnTo>
                  <a:lnTo>
                    <a:pt x="5933719" y="1256898"/>
                  </a:lnTo>
                  <a:lnTo>
                    <a:pt x="5933008" y="1260455"/>
                  </a:lnTo>
                  <a:lnTo>
                    <a:pt x="5932309" y="1264013"/>
                  </a:lnTo>
                  <a:lnTo>
                    <a:pt x="5909525" y="1295614"/>
                  </a:lnTo>
                  <a:lnTo>
                    <a:pt x="5899962" y="1300718"/>
                  </a:lnTo>
                  <a:lnTo>
                    <a:pt x="5896622" y="1302108"/>
                  </a:lnTo>
                  <a:lnTo>
                    <a:pt x="5893168" y="1303154"/>
                  </a:lnTo>
                  <a:lnTo>
                    <a:pt x="5889599" y="1303864"/>
                  </a:lnTo>
                  <a:lnTo>
                    <a:pt x="5886043" y="1304569"/>
                  </a:lnTo>
                  <a:lnTo>
                    <a:pt x="5882462" y="1304926"/>
                  </a:lnTo>
                  <a:lnTo>
                    <a:pt x="5878830" y="1304926"/>
                  </a:lnTo>
                  <a:lnTo>
                    <a:pt x="55245" y="1304926"/>
                  </a:lnTo>
                  <a:lnTo>
                    <a:pt x="51619" y="1304926"/>
                  </a:lnTo>
                  <a:lnTo>
                    <a:pt x="48026" y="1304569"/>
                  </a:lnTo>
                  <a:lnTo>
                    <a:pt x="13618" y="1286178"/>
                  </a:lnTo>
                  <a:lnTo>
                    <a:pt x="9311" y="1280369"/>
                  </a:lnTo>
                  <a:lnTo>
                    <a:pt x="7292" y="1277353"/>
                  </a:lnTo>
                  <a:lnTo>
                    <a:pt x="5590" y="1274173"/>
                  </a:lnTo>
                  <a:lnTo>
                    <a:pt x="4207" y="1270819"/>
                  </a:lnTo>
                  <a:lnTo>
                    <a:pt x="2818" y="1267466"/>
                  </a:lnTo>
                  <a:lnTo>
                    <a:pt x="1771" y="1264013"/>
                  </a:lnTo>
                  <a:lnTo>
                    <a:pt x="1061" y="1260455"/>
                  </a:lnTo>
                  <a:lnTo>
                    <a:pt x="351" y="1256898"/>
                  </a:lnTo>
                  <a:lnTo>
                    <a:pt x="0" y="1253307"/>
                  </a:lnTo>
                  <a:lnTo>
                    <a:pt x="0" y="1249681"/>
                  </a:lnTo>
                  <a:close/>
                </a:path>
              </a:pathLst>
            </a:custGeom>
            <a:ln w="9525">
              <a:solidFill>
                <a:srgbClr val="C6BCDA"/>
              </a:solidFill>
            </a:ln>
          </p:spPr>
          <p:txBody>
            <a:bodyPr wrap="square" lIns="0" tIns="0" rIns="0" bIns="0" rtlCol="0"/>
            <a:lstStyle/>
            <a:p/>
          </p:txBody>
        </p:sp>
      </p:grpSp>
      <p:sp>
        <p:nvSpPr>
          <p:cNvPr id="15" name="object 15"/>
          <p:cNvSpPr txBox="1"/>
          <p:nvPr/>
        </p:nvSpPr>
        <p:spPr>
          <a:xfrm>
            <a:off x="768350" y="4437856"/>
            <a:ext cx="5551805" cy="953135"/>
          </a:xfrm>
          <a:prstGeom prst="rect">
            <a:avLst/>
          </a:prstGeom>
        </p:spPr>
        <p:txBody>
          <a:bodyPr vert="horz" wrap="square" lIns="0" tIns="13335" rIns="0" bIns="0" rtlCol="0">
            <a:spAutoFit/>
          </a:bodyPr>
          <a:lstStyle/>
          <a:p>
            <a:pPr marL="12700">
              <a:lnSpc>
                <a:spcPct val="100000"/>
              </a:lnSpc>
              <a:spcBef>
                <a:spcPts val="105"/>
              </a:spcBef>
            </a:pPr>
            <a:r>
              <a:rPr sz="1850" b="1" spc="-20" dirty="0">
                <a:solidFill>
                  <a:srgbClr val="262424"/>
                </a:solidFill>
                <a:latin typeface="Times New Roman" panose="02020603050405020304"/>
                <a:cs typeface="Times New Roman" panose="02020603050405020304"/>
              </a:rPr>
              <a:t>Learn</a:t>
            </a:r>
            <a:r>
              <a:rPr sz="1850" b="1" spc="-105" dirty="0">
                <a:solidFill>
                  <a:srgbClr val="262424"/>
                </a:solidFill>
                <a:latin typeface="Times New Roman" panose="02020603050405020304"/>
                <a:cs typeface="Times New Roman" panose="02020603050405020304"/>
              </a:rPr>
              <a:t> </a:t>
            </a:r>
            <a:r>
              <a:rPr sz="1850" b="1" spc="-120" dirty="0">
                <a:solidFill>
                  <a:srgbClr val="262424"/>
                </a:solidFill>
                <a:latin typeface="Times New Roman" panose="02020603050405020304"/>
                <a:cs typeface="Times New Roman" panose="02020603050405020304"/>
              </a:rPr>
              <a:t>URL</a:t>
            </a:r>
            <a:r>
              <a:rPr sz="1850" b="1" spc="-100" dirty="0">
                <a:solidFill>
                  <a:srgbClr val="262424"/>
                </a:solidFill>
                <a:latin typeface="Times New Roman" panose="02020603050405020304"/>
                <a:cs typeface="Times New Roman" panose="02020603050405020304"/>
              </a:rPr>
              <a:t> </a:t>
            </a:r>
            <a:r>
              <a:rPr sz="1850" b="1" spc="-10" dirty="0">
                <a:solidFill>
                  <a:srgbClr val="262424"/>
                </a:solidFill>
                <a:latin typeface="Times New Roman" panose="02020603050405020304"/>
                <a:cs typeface="Times New Roman" panose="02020603050405020304"/>
              </a:rPr>
              <a:t>Encoding</a:t>
            </a:r>
            <a:endParaRPr sz="1850">
              <a:latin typeface="Times New Roman" panose="02020603050405020304"/>
              <a:cs typeface="Times New Roman" panose="02020603050405020304"/>
            </a:endParaRPr>
          </a:p>
          <a:p>
            <a:pPr marL="12700" marR="5080">
              <a:lnSpc>
                <a:spcPct val="134000"/>
              </a:lnSpc>
              <a:spcBef>
                <a:spcPts val="725"/>
              </a:spcBef>
            </a:pPr>
            <a:r>
              <a:rPr sz="1350" spc="-60" dirty="0">
                <a:solidFill>
                  <a:srgbClr val="262424"/>
                </a:solidFill>
                <a:latin typeface="Verdana" panose="020B0604030504040204"/>
                <a:cs typeface="Verdana" panose="020B0604030504040204"/>
              </a:rPr>
              <a:t>Special</a:t>
            </a:r>
            <a:r>
              <a:rPr sz="1350" spc="-114"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characters</a:t>
            </a:r>
            <a:r>
              <a:rPr sz="1350" spc="-110"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in</a:t>
            </a:r>
            <a:r>
              <a:rPr sz="1350" spc="-11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URLs</a:t>
            </a:r>
            <a:r>
              <a:rPr sz="1350" spc="-110"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are</a:t>
            </a:r>
            <a:r>
              <a:rPr sz="1350" spc="-110" dirty="0">
                <a:solidFill>
                  <a:srgbClr val="262424"/>
                </a:solidFill>
                <a:latin typeface="Verdana" panose="020B0604030504040204"/>
                <a:cs typeface="Verdana" panose="020B0604030504040204"/>
              </a:rPr>
              <a:t> </a:t>
            </a:r>
            <a:r>
              <a:rPr sz="1350" spc="-55" dirty="0">
                <a:solidFill>
                  <a:srgbClr val="262424"/>
                </a:solidFill>
                <a:latin typeface="Verdana" panose="020B0604030504040204"/>
                <a:cs typeface="Verdana" panose="020B0604030504040204"/>
              </a:rPr>
              <a:t>encoded,</a:t>
            </a:r>
            <a:r>
              <a:rPr sz="1350" spc="-110" dirty="0">
                <a:solidFill>
                  <a:srgbClr val="262424"/>
                </a:solidFill>
                <a:latin typeface="Verdana" panose="020B0604030504040204"/>
                <a:cs typeface="Verdana" panose="020B0604030504040204"/>
              </a:rPr>
              <a:t> </a:t>
            </a:r>
            <a:r>
              <a:rPr sz="1350" spc="-50" dirty="0">
                <a:solidFill>
                  <a:srgbClr val="262424"/>
                </a:solidFill>
                <a:latin typeface="Verdana" panose="020B0604030504040204"/>
                <a:cs typeface="Verdana" panose="020B0604030504040204"/>
              </a:rPr>
              <a:t>which</a:t>
            </a:r>
            <a:r>
              <a:rPr sz="1350" spc="-11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is</a:t>
            </a:r>
            <a:r>
              <a:rPr sz="1350" spc="-11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useful</a:t>
            </a:r>
            <a:r>
              <a:rPr sz="1350" spc="-11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for</a:t>
            </a:r>
            <a:r>
              <a:rPr sz="1350" spc="-110"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developers </a:t>
            </a:r>
            <a:r>
              <a:rPr sz="1350" spc="-70" dirty="0">
                <a:solidFill>
                  <a:srgbClr val="262424"/>
                </a:solidFill>
                <a:latin typeface="Verdana" panose="020B0604030504040204"/>
                <a:cs typeface="Verdana" panose="020B0604030504040204"/>
              </a:rPr>
              <a:t>dealing</a:t>
            </a:r>
            <a:r>
              <a:rPr sz="1350" spc="-110"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with</a:t>
            </a:r>
            <a:r>
              <a:rPr sz="1350" spc="-105" dirty="0">
                <a:solidFill>
                  <a:srgbClr val="262424"/>
                </a:solidFill>
                <a:latin typeface="Verdana" panose="020B0604030504040204"/>
                <a:cs typeface="Verdana" panose="020B0604030504040204"/>
              </a:rPr>
              <a:t> </a:t>
            </a:r>
            <a:r>
              <a:rPr sz="1350" spc="-20" dirty="0">
                <a:solidFill>
                  <a:srgbClr val="262424"/>
                </a:solidFill>
                <a:latin typeface="Verdana" panose="020B0604030504040204"/>
                <a:cs typeface="Verdana" panose="020B0604030504040204"/>
              </a:rPr>
              <a:t>URLs.</a:t>
            </a:r>
            <a:endParaRPr sz="1350">
              <a:latin typeface="Verdana" panose="020B0604030504040204"/>
              <a:cs typeface="Verdana" panose="020B060403050404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43750" y="253"/>
            <a:ext cx="4286250" cy="6438645"/>
          </a:xfrm>
          <a:prstGeom prst="rect">
            <a:avLst/>
          </a:prstGeom>
        </p:spPr>
      </p:pic>
      <p:sp>
        <p:nvSpPr>
          <p:cNvPr id="3" name="object 3"/>
          <p:cNvSpPr txBox="1">
            <a:spLocks noGrp="1"/>
          </p:cNvSpPr>
          <p:nvPr>
            <p:ph type="title"/>
          </p:nvPr>
        </p:nvSpPr>
        <p:spPr>
          <a:xfrm>
            <a:off x="587375" y="1068387"/>
            <a:ext cx="5247640" cy="591185"/>
          </a:xfrm>
          <a:prstGeom prst="rect">
            <a:avLst/>
          </a:prstGeom>
        </p:spPr>
        <p:txBody>
          <a:bodyPr vert="horz" wrap="square" lIns="0" tIns="13970" rIns="0" bIns="0" rtlCol="0">
            <a:spAutoFit/>
          </a:bodyPr>
          <a:lstStyle/>
          <a:p>
            <a:pPr marL="12700">
              <a:lnSpc>
                <a:spcPct val="100000"/>
              </a:lnSpc>
              <a:spcBef>
                <a:spcPts val="110"/>
              </a:spcBef>
            </a:pPr>
            <a:r>
              <a:rPr spc="55" dirty="0"/>
              <a:t>Summary</a:t>
            </a:r>
            <a:r>
              <a:rPr spc="-254" dirty="0"/>
              <a:t> </a:t>
            </a:r>
            <a:r>
              <a:rPr spc="105" dirty="0"/>
              <a:t>and</a:t>
            </a:r>
            <a:r>
              <a:rPr spc="-250" dirty="0"/>
              <a:t> </a:t>
            </a:r>
            <a:r>
              <a:rPr spc="85" dirty="0"/>
              <a:t>Next</a:t>
            </a:r>
            <a:r>
              <a:rPr spc="-250" dirty="0"/>
              <a:t> </a:t>
            </a:r>
            <a:r>
              <a:rPr spc="75" dirty="0"/>
              <a:t>Steps</a:t>
            </a:r>
            <a:endParaRPr spc="75" dirty="0"/>
          </a:p>
        </p:txBody>
      </p:sp>
      <p:grpSp>
        <p:nvGrpSpPr>
          <p:cNvPr id="4" name="object 4"/>
          <p:cNvGrpSpPr/>
          <p:nvPr/>
        </p:nvGrpSpPr>
        <p:grpSpPr>
          <a:xfrm>
            <a:off x="600075" y="1962149"/>
            <a:ext cx="133350" cy="952500"/>
            <a:chOff x="600075" y="1962149"/>
            <a:chExt cx="133350" cy="952500"/>
          </a:xfrm>
        </p:grpSpPr>
        <p:sp>
          <p:nvSpPr>
            <p:cNvPr id="5" name="object 5"/>
            <p:cNvSpPr/>
            <p:nvPr/>
          </p:nvSpPr>
          <p:spPr>
            <a:xfrm>
              <a:off x="604837" y="1966912"/>
              <a:ext cx="123825" cy="942975"/>
            </a:xfrm>
            <a:custGeom>
              <a:avLst/>
              <a:gdLst/>
              <a:ahLst/>
              <a:cxnLst/>
              <a:rect l="l" t="t" r="r" b="b"/>
              <a:pathLst>
                <a:path w="123825" h="942975">
                  <a:moveTo>
                    <a:pt x="72205" y="0"/>
                  </a:moveTo>
                  <a:lnTo>
                    <a:pt x="51619" y="0"/>
                  </a:lnTo>
                  <a:lnTo>
                    <a:pt x="48026" y="355"/>
                  </a:lnTo>
                  <a:lnTo>
                    <a:pt x="13618" y="18745"/>
                  </a:lnTo>
                  <a:lnTo>
                    <a:pt x="0" y="51612"/>
                  </a:lnTo>
                  <a:lnTo>
                    <a:pt x="0" y="887730"/>
                  </a:lnTo>
                  <a:lnTo>
                    <a:pt x="0" y="891362"/>
                  </a:lnTo>
                  <a:lnTo>
                    <a:pt x="18747" y="929360"/>
                  </a:lnTo>
                  <a:lnTo>
                    <a:pt x="51619" y="942975"/>
                  </a:lnTo>
                  <a:lnTo>
                    <a:pt x="72205" y="942975"/>
                  </a:lnTo>
                  <a:lnTo>
                    <a:pt x="110206" y="924229"/>
                  </a:lnTo>
                  <a:lnTo>
                    <a:pt x="123825" y="891362"/>
                  </a:lnTo>
                  <a:lnTo>
                    <a:pt x="123825" y="51612"/>
                  </a:lnTo>
                  <a:lnTo>
                    <a:pt x="105077" y="13614"/>
                  </a:lnTo>
                  <a:lnTo>
                    <a:pt x="75798" y="355"/>
                  </a:lnTo>
                  <a:lnTo>
                    <a:pt x="72205" y="0"/>
                  </a:lnTo>
                  <a:close/>
                </a:path>
              </a:pathLst>
            </a:custGeom>
            <a:solidFill>
              <a:srgbClr val="E0D7F4"/>
            </a:solidFill>
          </p:spPr>
          <p:txBody>
            <a:bodyPr wrap="square" lIns="0" tIns="0" rIns="0" bIns="0" rtlCol="0"/>
            <a:lstStyle/>
            <a:p/>
          </p:txBody>
        </p:sp>
        <p:sp>
          <p:nvSpPr>
            <p:cNvPr id="6" name="object 6"/>
            <p:cNvSpPr/>
            <p:nvPr/>
          </p:nvSpPr>
          <p:spPr>
            <a:xfrm>
              <a:off x="604837" y="1966912"/>
              <a:ext cx="123825" cy="942975"/>
            </a:xfrm>
            <a:custGeom>
              <a:avLst/>
              <a:gdLst/>
              <a:ahLst/>
              <a:cxnLst/>
              <a:rect l="l" t="t" r="r" b="b"/>
              <a:pathLst>
                <a:path w="123825" h="942975">
                  <a:moveTo>
                    <a:pt x="0" y="887730"/>
                  </a:moveTo>
                  <a:lnTo>
                    <a:pt x="0" y="55245"/>
                  </a:lnTo>
                  <a:lnTo>
                    <a:pt x="0" y="51612"/>
                  </a:lnTo>
                  <a:lnTo>
                    <a:pt x="351" y="48018"/>
                  </a:lnTo>
                  <a:lnTo>
                    <a:pt x="1061" y="44462"/>
                  </a:lnTo>
                  <a:lnTo>
                    <a:pt x="1771" y="40906"/>
                  </a:lnTo>
                  <a:lnTo>
                    <a:pt x="2818" y="37452"/>
                  </a:lnTo>
                  <a:lnTo>
                    <a:pt x="4207" y="34099"/>
                  </a:lnTo>
                  <a:lnTo>
                    <a:pt x="5590" y="30759"/>
                  </a:lnTo>
                  <a:lnTo>
                    <a:pt x="24551" y="9309"/>
                  </a:lnTo>
                  <a:lnTo>
                    <a:pt x="27567" y="7289"/>
                  </a:lnTo>
                  <a:lnTo>
                    <a:pt x="44465" y="1066"/>
                  </a:lnTo>
                  <a:lnTo>
                    <a:pt x="48026" y="355"/>
                  </a:lnTo>
                  <a:lnTo>
                    <a:pt x="51619" y="0"/>
                  </a:lnTo>
                  <a:lnTo>
                    <a:pt x="55245" y="0"/>
                  </a:lnTo>
                  <a:lnTo>
                    <a:pt x="68580" y="0"/>
                  </a:lnTo>
                  <a:lnTo>
                    <a:pt x="72205" y="0"/>
                  </a:lnTo>
                  <a:lnTo>
                    <a:pt x="75798" y="355"/>
                  </a:lnTo>
                  <a:lnTo>
                    <a:pt x="79359" y="1066"/>
                  </a:lnTo>
                  <a:lnTo>
                    <a:pt x="82917" y="1765"/>
                  </a:lnTo>
                  <a:lnTo>
                    <a:pt x="99273" y="9309"/>
                  </a:lnTo>
                  <a:lnTo>
                    <a:pt x="102289" y="11328"/>
                  </a:lnTo>
                  <a:lnTo>
                    <a:pt x="122763" y="44462"/>
                  </a:lnTo>
                  <a:lnTo>
                    <a:pt x="123825" y="51612"/>
                  </a:lnTo>
                  <a:lnTo>
                    <a:pt x="123825" y="55245"/>
                  </a:lnTo>
                  <a:lnTo>
                    <a:pt x="123825" y="887730"/>
                  </a:lnTo>
                  <a:lnTo>
                    <a:pt x="123825" y="891362"/>
                  </a:lnTo>
                  <a:lnTo>
                    <a:pt x="123473" y="894943"/>
                  </a:lnTo>
                  <a:lnTo>
                    <a:pt x="114513" y="918413"/>
                  </a:lnTo>
                  <a:lnTo>
                    <a:pt x="112499" y="921435"/>
                  </a:lnTo>
                  <a:lnTo>
                    <a:pt x="79359" y="941908"/>
                  </a:lnTo>
                  <a:lnTo>
                    <a:pt x="75798" y="942619"/>
                  </a:lnTo>
                  <a:lnTo>
                    <a:pt x="72205" y="942975"/>
                  </a:lnTo>
                  <a:lnTo>
                    <a:pt x="68580" y="942975"/>
                  </a:lnTo>
                  <a:lnTo>
                    <a:pt x="55245" y="942975"/>
                  </a:lnTo>
                  <a:lnTo>
                    <a:pt x="51619" y="942975"/>
                  </a:lnTo>
                  <a:lnTo>
                    <a:pt x="48026" y="942619"/>
                  </a:lnTo>
                  <a:lnTo>
                    <a:pt x="44465" y="941908"/>
                  </a:lnTo>
                  <a:lnTo>
                    <a:pt x="40907" y="941209"/>
                  </a:lnTo>
                  <a:lnTo>
                    <a:pt x="9311" y="918413"/>
                  </a:lnTo>
                  <a:lnTo>
                    <a:pt x="7292" y="915403"/>
                  </a:lnTo>
                  <a:lnTo>
                    <a:pt x="5590" y="912228"/>
                  </a:lnTo>
                  <a:lnTo>
                    <a:pt x="4207" y="908875"/>
                  </a:lnTo>
                  <a:lnTo>
                    <a:pt x="2818" y="905522"/>
                  </a:lnTo>
                  <a:lnTo>
                    <a:pt x="1771" y="902068"/>
                  </a:lnTo>
                  <a:lnTo>
                    <a:pt x="1061" y="898512"/>
                  </a:lnTo>
                  <a:lnTo>
                    <a:pt x="351" y="894943"/>
                  </a:lnTo>
                  <a:lnTo>
                    <a:pt x="0" y="891362"/>
                  </a:lnTo>
                  <a:lnTo>
                    <a:pt x="0" y="887730"/>
                  </a:lnTo>
                  <a:close/>
                </a:path>
              </a:pathLst>
            </a:custGeom>
            <a:ln w="9525">
              <a:solidFill>
                <a:srgbClr val="C6BCDA"/>
              </a:solidFill>
            </a:ln>
          </p:spPr>
          <p:txBody>
            <a:bodyPr wrap="square" lIns="0" tIns="0" rIns="0" bIns="0" rtlCol="0"/>
            <a:lstStyle/>
            <a:p/>
          </p:txBody>
        </p:sp>
      </p:grpSp>
      <p:grpSp>
        <p:nvGrpSpPr>
          <p:cNvPr id="7" name="object 7"/>
          <p:cNvGrpSpPr/>
          <p:nvPr/>
        </p:nvGrpSpPr>
        <p:grpSpPr>
          <a:xfrm>
            <a:off x="857250" y="3086099"/>
            <a:ext cx="133350" cy="942975"/>
            <a:chOff x="857250" y="3086099"/>
            <a:chExt cx="133350" cy="942975"/>
          </a:xfrm>
        </p:grpSpPr>
        <p:sp>
          <p:nvSpPr>
            <p:cNvPr id="8" name="object 8"/>
            <p:cNvSpPr/>
            <p:nvPr/>
          </p:nvSpPr>
          <p:spPr>
            <a:xfrm>
              <a:off x="862012" y="3090862"/>
              <a:ext cx="123825" cy="933450"/>
            </a:xfrm>
            <a:custGeom>
              <a:avLst/>
              <a:gdLst/>
              <a:ahLst/>
              <a:cxnLst/>
              <a:rect l="l" t="t" r="r" b="b"/>
              <a:pathLst>
                <a:path w="123825" h="933450">
                  <a:moveTo>
                    <a:pt x="72205" y="0"/>
                  </a:moveTo>
                  <a:lnTo>
                    <a:pt x="51619" y="0"/>
                  </a:lnTo>
                  <a:lnTo>
                    <a:pt x="48026" y="355"/>
                  </a:lnTo>
                  <a:lnTo>
                    <a:pt x="13618" y="18745"/>
                  </a:lnTo>
                  <a:lnTo>
                    <a:pt x="0" y="51612"/>
                  </a:lnTo>
                  <a:lnTo>
                    <a:pt x="0" y="878205"/>
                  </a:lnTo>
                  <a:lnTo>
                    <a:pt x="0" y="881837"/>
                  </a:lnTo>
                  <a:lnTo>
                    <a:pt x="18747" y="919835"/>
                  </a:lnTo>
                  <a:lnTo>
                    <a:pt x="51619" y="933450"/>
                  </a:lnTo>
                  <a:lnTo>
                    <a:pt x="72205" y="933450"/>
                  </a:lnTo>
                  <a:lnTo>
                    <a:pt x="110206" y="914704"/>
                  </a:lnTo>
                  <a:lnTo>
                    <a:pt x="123825" y="881837"/>
                  </a:lnTo>
                  <a:lnTo>
                    <a:pt x="123825" y="51612"/>
                  </a:lnTo>
                  <a:lnTo>
                    <a:pt x="105077" y="13614"/>
                  </a:lnTo>
                  <a:lnTo>
                    <a:pt x="75798" y="355"/>
                  </a:lnTo>
                  <a:lnTo>
                    <a:pt x="72205" y="0"/>
                  </a:lnTo>
                  <a:close/>
                </a:path>
              </a:pathLst>
            </a:custGeom>
            <a:solidFill>
              <a:srgbClr val="E0D7F4"/>
            </a:solidFill>
          </p:spPr>
          <p:txBody>
            <a:bodyPr wrap="square" lIns="0" tIns="0" rIns="0" bIns="0" rtlCol="0"/>
            <a:lstStyle/>
            <a:p/>
          </p:txBody>
        </p:sp>
        <p:sp>
          <p:nvSpPr>
            <p:cNvPr id="9" name="object 9"/>
            <p:cNvSpPr/>
            <p:nvPr/>
          </p:nvSpPr>
          <p:spPr>
            <a:xfrm>
              <a:off x="862012" y="3090862"/>
              <a:ext cx="123825" cy="933450"/>
            </a:xfrm>
            <a:custGeom>
              <a:avLst/>
              <a:gdLst/>
              <a:ahLst/>
              <a:cxnLst/>
              <a:rect l="l" t="t" r="r" b="b"/>
              <a:pathLst>
                <a:path w="123825" h="933450">
                  <a:moveTo>
                    <a:pt x="0" y="878205"/>
                  </a:moveTo>
                  <a:lnTo>
                    <a:pt x="0" y="55245"/>
                  </a:lnTo>
                  <a:lnTo>
                    <a:pt x="0" y="51612"/>
                  </a:lnTo>
                  <a:lnTo>
                    <a:pt x="351" y="48018"/>
                  </a:lnTo>
                  <a:lnTo>
                    <a:pt x="1061" y="44462"/>
                  </a:lnTo>
                  <a:lnTo>
                    <a:pt x="1771" y="40906"/>
                  </a:lnTo>
                  <a:lnTo>
                    <a:pt x="2818" y="37452"/>
                  </a:lnTo>
                  <a:lnTo>
                    <a:pt x="4207" y="34099"/>
                  </a:lnTo>
                  <a:lnTo>
                    <a:pt x="5590" y="30746"/>
                  </a:lnTo>
                  <a:lnTo>
                    <a:pt x="7292" y="27571"/>
                  </a:lnTo>
                  <a:lnTo>
                    <a:pt x="24551" y="9309"/>
                  </a:lnTo>
                  <a:lnTo>
                    <a:pt x="27567" y="7289"/>
                  </a:lnTo>
                  <a:lnTo>
                    <a:pt x="44465" y="1066"/>
                  </a:lnTo>
                  <a:lnTo>
                    <a:pt x="48026" y="355"/>
                  </a:lnTo>
                  <a:lnTo>
                    <a:pt x="51619" y="0"/>
                  </a:lnTo>
                  <a:lnTo>
                    <a:pt x="55245" y="0"/>
                  </a:lnTo>
                  <a:lnTo>
                    <a:pt x="68580" y="0"/>
                  </a:lnTo>
                  <a:lnTo>
                    <a:pt x="72205" y="0"/>
                  </a:lnTo>
                  <a:lnTo>
                    <a:pt x="75798" y="355"/>
                  </a:lnTo>
                  <a:lnTo>
                    <a:pt x="79354" y="1066"/>
                  </a:lnTo>
                  <a:lnTo>
                    <a:pt x="82917" y="1765"/>
                  </a:lnTo>
                  <a:lnTo>
                    <a:pt x="99273" y="9309"/>
                  </a:lnTo>
                  <a:lnTo>
                    <a:pt x="102289" y="11328"/>
                  </a:lnTo>
                  <a:lnTo>
                    <a:pt x="122763" y="44462"/>
                  </a:lnTo>
                  <a:lnTo>
                    <a:pt x="123473" y="48018"/>
                  </a:lnTo>
                  <a:lnTo>
                    <a:pt x="123825" y="51612"/>
                  </a:lnTo>
                  <a:lnTo>
                    <a:pt x="123825" y="55245"/>
                  </a:lnTo>
                  <a:lnTo>
                    <a:pt x="123825" y="878205"/>
                  </a:lnTo>
                  <a:lnTo>
                    <a:pt x="123825" y="881837"/>
                  </a:lnTo>
                  <a:lnTo>
                    <a:pt x="123473" y="885418"/>
                  </a:lnTo>
                  <a:lnTo>
                    <a:pt x="114513" y="908888"/>
                  </a:lnTo>
                  <a:lnTo>
                    <a:pt x="112499" y="911910"/>
                  </a:lnTo>
                  <a:lnTo>
                    <a:pt x="79354" y="932383"/>
                  </a:lnTo>
                  <a:lnTo>
                    <a:pt x="75798" y="933094"/>
                  </a:lnTo>
                  <a:lnTo>
                    <a:pt x="72205" y="933450"/>
                  </a:lnTo>
                  <a:lnTo>
                    <a:pt x="68580" y="933450"/>
                  </a:lnTo>
                  <a:lnTo>
                    <a:pt x="55245" y="933450"/>
                  </a:lnTo>
                  <a:lnTo>
                    <a:pt x="51619" y="933450"/>
                  </a:lnTo>
                  <a:lnTo>
                    <a:pt x="48026" y="933094"/>
                  </a:lnTo>
                  <a:lnTo>
                    <a:pt x="44465" y="932383"/>
                  </a:lnTo>
                  <a:lnTo>
                    <a:pt x="40907" y="931684"/>
                  </a:lnTo>
                  <a:lnTo>
                    <a:pt x="9311" y="908888"/>
                  </a:lnTo>
                  <a:lnTo>
                    <a:pt x="7292" y="905878"/>
                  </a:lnTo>
                  <a:lnTo>
                    <a:pt x="5590" y="902703"/>
                  </a:lnTo>
                  <a:lnTo>
                    <a:pt x="4207" y="899350"/>
                  </a:lnTo>
                  <a:lnTo>
                    <a:pt x="2818" y="895997"/>
                  </a:lnTo>
                  <a:lnTo>
                    <a:pt x="1771" y="892543"/>
                  </a:lnTo>
                  <a:lnTo>
                    <a:pt x="1061" y="888987"/>
                  </a:lnTo>
                  <a:lnTo>
                    <a:pt x="351" y="885418"/>
                  </a:lnTo>
                  <a:lnTo>
                    <a:pt x="0" y="881837"/>
                  </a:lnTo>
                  <a:lnTo>
                    <a:pt x="0" y="878205"/>
                  </a:lnTo>
                  <a:close/>
                </a:path>
              </a:pathLst>
            </a:custGeom>
            <a:ln w="9525">
              <a:solidFill>
                <a:srgbClr val="C6BCDA"/>
              </a:solidFill>
            </a:ln>
          </p:spPr>
          <p:txBody>
            <a:bodyPr wrap="square" lIns="0" tIns="0" rIns="0" bIns="0" rtlCol="0"/>
            <a:lstStyle/>
            <a:p/>
          </p:txBody>
        </p:sp>
      </p:grpSp>
      <p:grpSp>
        <p:nvGrpSpPr>
          <p:cNvPr id="10" name="object 10"/>
          <p:cNvGrpSpPr/>
          <p:nvPr/>
        </p:nvGrpSpPr>
        <p:grpSpPr>
          <a:xfrm>
            <a:off x="1114425" y="4200525"/>
            <a:ext cx="133350" cy="942975"/>
            <a:chOff x="1114425" y="4200525"/>
            <a:chExt cx="133350" cy="942975"/>
          </a:xfrm>
        </p:grpSpPr>
        <p:sp>
          <p:nvSpPr>
            <p:cNvPr id="11" name="object 11"/>
            <p:cNvSpPr/>
            <p:nvPr/>
          </p:nvSpPr>
          <p:spPr>
            <a:xfrm>
              <a:off x="1119187" y="4205287"/>
              <a:ext cx="123825" cy="933450"/>
            </a:xfrm>
            <a:custGeom>
              <a:avLst/>
              <a:gdLst/>
              <a:ahLst/>
              <a:cxnLst/>
              <a:rect l="l" t="t" r="r" b="b"/>
              <a:pathLst>
                <a:path w="123825" h="933450">
                  <a:moveTo>
                    <a:pt x="72205" y="0"/>
                  </a:moveTo>
                  <a:lnTo>
                    <a:pt x="51619" y="0"/>
                  </a:lnTo>
                  <a:lnTo>
                    <a:pt x="48026" y="355"/>
                  </a:lnTo>
                  <a:lnTo>
                    <a:pt x="13618" y="18745"/>
                  </a:lnTo>
                  <a:lnTo>
                    <a:pt x="0" y="51612"/>
                  </a:lnTo>
                  <a:lnTo>
                    <a:pt x="0" y="878205"/>
                  </a:lnTo>
                  <a:lnTo>
                    <a:pt x="0" y="881837"/>
                  </a:lnTo>
                  <a:lnTo>
                    <a:pt x="18747" y="919835"/>
                  </a:lnTo>
                  <a:lnTo>
                    <a:pt x="51619" y="933450"/>
                  </a:lnTo>
                  <a:lnTo>
                    <a:pt x="72205" y="933450"/>
                  </a:lnTo>
                  <a:lnTo>
                    <a:pt x="110206" y="914704"/>
                  </a:lnTo>
                  <a:lnTo>
                    <a:pt x="123825" y="881837"/>
                  </a:lnTo>
                  <a:lnTo>
                    <a:pt x="123825" y="51612"/>
                  </a:lnTo>
                  <a:lnTo>
                    <a:pt x="105077" y="13614"/>
                  </a:lnTo>
                  <a:lnTo>
                    <a:pt x="75798" y="355"/>
                  </a:lnTo>
                  <a:lnTo>
                    <a:pt x="72205" y="0"/>
                  </a:lnTo>
                  <a:close/>
                </a:path>
              </a:pathLst>
            </a:custGeom>
            <a:solidFill>
              <a:srgbClr val="E0D7F4"/>
            </a:solidFill>
          </p:spPr>
          <p:txBody>
            <a:bodyPr wrap="square" lIns="0" tIns="0" rIns="0" bIns="0" rtlCol="0"/>
            <a:lstStyle/>
            <a:p/>
          </p:txBody>
        </p:sp>
        <p:sp>
          <p:nvSpPr>
            <p:cNvPr id="12" name="object 12"/>
            <p:cNvSpPr/>
            <p:nvPr/>
          </p:nvSpPr>
          <p:spPr>
            <a:xfrm>
              <a:off x="1119187" y="4205287"/>
              <a:ext cx="123825" cy="933450"/>
            </a:xfrm>
            <a:custGeom>
              <a:avLst/>
              <a:gdLst/>
              <a:ahLst/>
              <a:cxnLst/>
              <a:rect l="l" t="t" r="r" b="b"/>
              <a:pathLst>
                <a:path w="123825" h="933450">
                  <a:moveTo>
                    <a:pt x="0" y="878205"/>
                  </a:moveTo>
                  <a:lnTo>
                    <a:pt x="0" y="55245"/>
                  </a:lnTo>
                  <a:lnTo>
                    <a:pt x="0" y="51612"/>
                  </a:lnTo>
                  <a:lnTo>
                    <a:pt x="351" y="48018"/>
                  </a:lnTo>
                  <a:lnTo>
                    <a:pt x="1061" y="44462"/>
                  </a:lnTo>
                  <a:lnTo>
                    <a:pt x="1771" y="40906"/>
                  </a:lnTo>
                  <a:lnTo>
                    <a:pt x="2818" y="37452"/>
                  </a:lnTo>
                  <a:lnTo>
                    <a:pt x="4207" y="34099"/>
                  </a:lnTo>
                  <a:lnTo>
                    <a:pt x="5590" y="30746"/>
                  </a:lnTo>
                  <a:lnTo>
                    <a:pt x="7292" y="27571"/>
                  </a:lnTo>
                  <a:lnTo>
                    <a:pt x="24551" y="9309"/>
                  </a:lnTo>
                  <a:lnTo>
                    <a:pt x="27567" y="7289"/>
                  </a:lnTo>
                  <a:lnTo>
                    <a:pt x="44465" y="1066"/>
                  </a:lnTo>
                  <a:lnTo>
                    <a:pt x="48026" y="355"/>
                  </a:lnTo>
                  <a:lnTo>
                    <a:pt x="51619" y="0"/>
                  </a:lnTo>
                  <a:lnTo>
                    <a:pt x="55245" y="0"/>
                  </a:lnTo>
                  <a:lnTo>
                    <a:pt x="68580" y="0"/>
                  </a:lnTo>
                  <a:lnTo>
                    <a:pt x="72205" y="0"/>
                  </a:lnTo>
                  <a:lnTo>
                    <a:pt x="75798" y="355"/>
                  </a:lnTo>
                  <a:lnTo>
                    <a:pt x="79354" y="1066"/>
                  </a:lnTo>
                  <a:lnTo>
                    <a:pt x="82917" y="1765"/>
                  </a:lnTo>
                  <a:lnTo>
                    <a:pt x="99273" y="9309"/>
                  </a:lnTo>
                  <a:lnTo>
                    <a:pt x="102289" y="11328"/>
                  </a:lnTo>
                  <a:lnTo>
                    <a:pt x="122763" y="44462"/>
                  </a:lnTo>
                  <a:lnTo>
                    <a:pt x="123473" y="48018"/>
                  </a:lnTo>
                  <a:lnTo>
                    <a:pt x="123825" y="51612"/>
                  </a:lnTo>
                  <a:lnTo>
                    <a:pt x="123825" y="55245"/>
                  </a:lnTo>
                  <a:lnTo>
                    <a:pt x="123825" y="878205"/>
                  </a:lnTo>
                  <a:lnTo>
                    <a:pt x="123825" y="881837"/>
                  </a:lnTo>
                  <a:lnTo>
                    <a:pt x="123473" y="885418"/>
                  </a:lnTo>
                  <a:lnTo>
                    <a:pt x="114513" y="908888"/>
                  </a:lnTo>
                  <a:lnTo>
                    <a:pt x="112499" y="911910"/>
                  </a:lnTo>
                  <a:lnTo>
                    <a:pt x="79354" y="932383"/>
                  </a:lnTo>
                  <a:lnTo>
                    <a:pt x="75798" y="933094"/>
                  </a:lnTo>
                  <a:lnTo>
                    <a:pt x="72205" y="933450"/>
                  </a:lnTo>
                  <a:lnTo>
                    <a:pt x="68580" y="933450"/>
                  </a:lnTo>
                  <a:lnTo>
                    <a:pt x="55245" y="933450"/>
                  </a:lnTo>
                  <a:lnTo>
                    <a:pt x="51619" y="933450"/>
                  </a:lnTo>
                  <a:lnTo>
                    <a:pt x="48026" y="933094"/>
                  </a:lnTo>
                  <a:lnTo>
                    <a:pt x="44465" y="932383"/>
                  </a:lnTo>
                  <a:lnTo>
                    <a:pt x="40907" y="931684"/>
                  </a:lnTo>
                  <a:lnTo>
                    <a:pt x="9311" y="908888"/>
                  </a:lnTo>
                  <a:lnTo>
                    <a:pt x="7292" y="905878"/>
                  </a:lnTo>
                  <a:lnTo>
                    <a:pt x="5590" y="902703"/>
                  </a:lnTo>
                  <a:lnTo>
                    <a:pt x="4207" y="899350"/>
                  </a:lnTo>
                  <a:lnTo>
                    <a:pt x="2818" y="895985"/>
                  </a:lnTo>
                  <a:lnTo>
                    <a:pt x="1771" y="892543"/>
                  </a:lnTo>
                  <a:lnTo>
                    <a:pt x="1061" y="888987"/>
                  </a:lnTo>
                  <a:lnTo>
                    <a:pt x="351" y="885418"/>
                  </a:lnTo>
                  <a:lnTo>
                    <a:pt x="0" y="881837"/>
                  </a:lnTo>
                  <a:lnTo>
                    <a:pt x="0" y="878205"/>
                  </a:lnTo>
                  <a:close/>
                </a:path>
              </a:pathLst>
            </a:custGeom>
            <a:ln w="9525">
              <a:solidFill>
                <a:srgbClr val="C6BCDA"/>
              </a:solidFill>
            </a:ln>
          </p:spPr>
          <p:txBody>
            <a:bodyPr wrap="square" lIns="0" tIns="0" rIns="0" bIns="0" rtlCol="0"/>
            <a:lstStyle/>
            <a:p/>
          </p:txBody>
        </p:sp>
      </p:grpSp>
      <p:sp>
        <p:nvSpPr>
          <p:cNvPr id="13" name="object 13"/>
          <p:cNvSpPr txBox="1"/>
          <p:nvPr/>
        </p:nvSpPr>
        <p:spPr>
          <a:xfrm>
            <a:off x="973137" y="1923256"/>
            <a:ext cx="5365115" cy="3207385"/>
          </a:xfrm>
          <a:prstGeom prst="rect">
            <a:avLst/>
          </a:prstGeom>
        </p:spPr>
        <p:txBody>
          <a:bodyPr vert="horz" wrap="square" lIns="0" tIns="13335" rIns="0" bIns="0" rtlCol="0">
            <a:spAutoFit/>
          </a:bodyPr>
          <a:lstStyle/>
          <a:p>
            <a:pPr marL="12700">
              <a:lnSpc>
                <a:spcPct val="100000"/>
              </a:lnSpc>
              <a:spcBef>
                <a:spcPts val="105"/>
              </a:spcBef>
            </a:pPr>
            <a:r>
              <a:rPr sz="1850" b="1" dirty="0">
                <a:solidFill>
                  <a:srgbClr val="262424"/>
                </a:solidFill>
                <a:latin typeface="Times New Roman" panose="02020603050405020304"/>
                <a:cs typeface="Times New Roman" panose="02020603050405020304"/>
              </a:rPr>
              <a:t>Understand</a:t>
            </a:r>
            <a:r>
              <a:rPr sz="1850" b="1" spc="60" dirty="0">
                <a:solidFill>
                  <a:srgbClr val="262424"/>
                </a:solidFill>
                <a:latin typeface="Times New Roman" panose="02020603050405020304"/>
                <a:cs typeface="Times New Roman" panose="02020603050405020304"/>
              </a:rPr>
              <a:t> </a:t>
            </a:r>
            <a:r>
              <a:rPr sz="1850" b="1" spc="-120" dirty="0">
                <a:solidFill>
                  <a:srgbClr val="262424"/>
                </a:solidFill>
                <a:latin typeface="Times New Roman" panose="02020603050405020304"/>
                <a:cs typeface="Times New Roman" panose="02020603050405020304"/>
              </a:rPr>
              <a:t>URL</a:t>
            </a:r>
            <a:r>
              <a:rPr sz="1850" b="1" spc="65" dirty="0">
                <a:solidFill>
                  <a:srgbClr val="262424"/>
                </a:solidFill>
                <a:latin typeface="Times New Roman" panose="02020603050405020304"/>
                <a:cs typeface="Times New Roman" panose="02020603050405020304"/>
              </a:rPr>
              <a:t> </a:t>
            </a:r>
            <a:r>
              <a:rPr sz="1850" b="1" spc="-20" dirty="0">
                <a:solidFill>
                  <a:srgbClr val="262424"/>
                </a:solidFill>
                <a:latin typeface="Times New Roman" panose="02020603050405020304"/>
                <a:cs typeface="Times New Roman" panose="02020603050405020304"/>
              </a:rPr>
              <a:t>Parts</a:t>
            </a:r>
            <a:endParaRPr sz="1850">
              <a:latin typeface="Times New Roman" panose="02020603050405020304"/>
              <a:cs typeface="Times New Roman" panose="02020603050405020304"/>
            </a:endParaRPr>
          </a:p>
          <a:p>
            <a:pPr marL="12700" marR="60960">
              <a:lnSpc>
                <a:spcPct val="134000"/>
              </a:lnSpc>
              <a:spcBef>
                <a:spcPts val="725"/>
              </a:spcBef>
            </a:pPr>
            <a:r>
              <a:rPr sz="1350" spc="-55" dirty="0">
                <a:solidFill>
                  <a:srgbClr val="262424"/>
                </a:solidFill>
                <a:latin typeface="Verdana" panose="020B0604030504040204"/>
                <a:cs typeface="Verdana" panose="020B0604030504040204"/>
              </a:rPr>
              <a:t>Recognize</a:t>
            </a:r>
            <a:r>
              <a:rPr sz="1350" spc="-105"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protocol,</a:t>
            </a:r>
            <a:r>
              <a:rPr sz="1350" spc="-100" dirty="0">
                <a:solidFill>
                  <a:srgbClr val="262424"/>
                </a:solidFill>
                <a:latin typeface="Verdana" panose="020B0604030504040204"/>
                <a:cs typeface="Verdana" panose="020B0604030504040204"/>
              </a:rPr>
              <a:t> </a:t>
            </a:r>
            <a:r>
              <a:rPr sz="1350" spc="-95" dirty="0">
                <a:solidFill>
                  <a:srgbClr val="262424"/>
                </a:solidFill>
                <a:latin typeface="Verdana" panose="020B0604030504040204"/>
                <a:cs typeface="Verdana" panose="020B0604030504040204"/>
              </a:rPr>
              <a:t>domain,</a:t>
            </a:r>
            <a:r>
              <a:rPr sz="1350" spc="-100" dirty="0">
                <a:solidFill>
                  <a:srgbClr val="262424"/>
                </a:solidFill>
                <a:latin typeface="Verdana" panose="020B0604030504040204"/>
                <a:cs typeface="Verdana" panose="020B0604030504040204"/>
              </a:rPr>
              <a:t> </a:t>
            </a:r>
            <a:r>
              <a:rPr sz="1350" spc="-95" dirty="0">
                <a:solidFill>
                  <a:srgbClr val="262424"/>
                </a:solidFill>
                <a:latin typeface="Verdana" panose="020B0604030504040204"/>
                <a:cs typeface="Verdana" panose="020B0604030504040204"/>
              </a:rPr>
              <a:t>path,</a:t>
            </a:r>
            <a:r>
              <a:rPr sz="1350" spc="-10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10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parameters</a:t>
            </a:r>
            <a:r>
              <a:rPr sz="1350" spc="-10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for</a:t>
            </a:r>
            <a:r>
              <a:rPr sz="1350" spc="-10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effective</a:t>
            </a:r>
            <a:r>
              <a:rPr sz="1350" spc="-100" dirty="0">
                <a:solidFill>
                  <a:srgbClr val="262424"/>
                </a:solidFill>
                <a:latin typeface="Verdana" panose="020B0604030504040204"/>
                <a:cs typeface="Verdana" panose="020B0604030504040204"/>
              </a:rPr>
              <a:t> </a:t>
            </a:r>
            <a:r>
              <a:rPr sz="1350" spc="-25" dirty="0">
                <a:solidFill>
                  <a:srgbClr val="262424"/>
                </a:solidFill>
                <a:latin typeface="Verdana" panose="020B0604030504040204"/>
                <a:cs typeface="Verdana" panose="020B0604030504040204"/>
              </a:rPr>
              <a:t>web </a:t>
            </a:r>
            <a:r>
              <a:rPr sz="1350" spc="-10" dirty="0">
                <a:solidFill>
                  <a:srgbClr val="262424"/>
                </a:solidFill>
                <a:latin typeface="Verdana" panose="020B0604030504040204"/>
                <a:cs typeface="Verdana" panose="020B0604030504040204"/>
              </a:rPr>
              <a:t>navigation.</a:t>
            </a:r>
            <a:endParaRPr sz="1350">
              <a:latin typeface="Verdana" panose="020B0604030504040204"/>
              <a:cs typeface="Verdana" panose="020B0604030504040204"/>
            </a:endParaRPr>
          </a:p>
          <a:p>
            <a:pPr marL="269875">
              <a:lnSpc>
                <a:spcPct val="100000"/>
              </a:lnSpc>
              <a:spcBef>
                <a:spcPts val="1555"/>
              </a:spcBef>
            </a:pPr>
            <a:r>
              <a:rPr sz="1850" b="1" dirty="0">
                <a:solidFill>
                  <a:srgbClr val="262424"/>
                </a:solidFill>
                <a:latin typeface="Times New Roman" panose="02020603050405020304"/>
                <a:cs typeface="Times New Roman" panose="02020603050405020304"/>
              </a:rPr>
              <a:t>Practice</a:t>
            </a:r>
            <a:r>
              <a:rPr sz="1850" b="1" spc="20" dirty="0">
                <a:solidFill>
                  <a:srgbClr val="262424"/>
                </a:solidFill>
                <a:latin typeface="Times New Roman" panose="02020603050405020304"/>
                <a:cs typeface="Times New Roman" panose="02020603050405020304"/>
              </a:rPr>
              <a:t> </a:t>
            </a:r>
            <a:r>
              <a:rPr sz="1850" b="1" dirty="0">
                <a:solidFill>
                  <a:srgbClr val="262424"/>
                </a:solidFill>
                <a:latin typeface="Times New Roman" panose="02020603050405020304"/>
                <a:cs typeface="Times New Roman" panose="02020603050405020304"/>
              </a:rPr>
              <a:t>Reading</a:t>
            </a:r>
            <a:r>
              <a:rPr sz="1850" b="1" spc="20" dirty="0">
                <a:solidFill>
                  <a:srgbClr val="262424"/>
                </a:solidFill>
                <a:latin typeface="Times New Roman" panose="02020603050405020304"/>
                <a:cs typeface="Times New Roman" panose="02020603050405020304"/>
              </a:rPr>
              <a:t> </a:t>
            </a:r>
            <a:r>
              <a:rPr sz="1850" b="1" spc="-20" dirty="0">
                <a:solidFill>
                  <a:srgbClr val="262424"/>
                </a:solidFill>
                <a:latin typeface="Times New Roman" panose="02020603050405020304"/>
                <a:cs typeface="Times New Roman" panose="02020603050405020304"/>
              </a:rPr>
              <a:t>URLs</a:t>
            </a:r>
            <a:endParaRPr sz="1850">
              <a:latin typeface="Times New Roman" panose="02020603050405020304"/>
              <a:cs typeface="Times New Roman" panose="02020603050405020304"/>
            </a:endParaRPr>
          </a:p>
          <a:p>
            <a:pPr marL="269875" marR="530860">
              <a:lnSpc>
                <a:spcPct val="130000"/>
              </a:lnSpc>
              <a:spcBef>
                <a:spcPts val="800"/>
              </a:spcBef>
            </a:pPr>
            <a:r>
              <a:rPr sz="1350" spc="-75" dirty="0">
                <a:solidFill>
                  <a:srgbClr val="262424"/>
                </a:solidFill>
                <a:latin typeface="Verdana" panose="020B0604030504040204"/>
                <a:cs typeface="Verdana" panose="020B0604030504040204"/>
              </a:rPr>
              <a:t>Try</a:t>
            </a:r>
            <a:r>
              <a:rPr sz="1350" spc="-110" dirty="0">
                <a:solidFill>
                  <a:srgbClr val="262424"/>
                </a:solidFill>
                <a:latin typeface="Verdana" panose="020B0604030504040204"/>
                <a:cs typeface="Verdana" panose="020B0604030504040204"/>
              </a:rPr>
              <a:t> </a:t>
            </a:r>
            <a:r>
              <a:rPr sz="1350" spc="-80" dirty="0">
                <a:solidFill>
                  <a:srgbClr val="262424"/>
                </a:solidFill>
                <a:latin typeface="Verdana" panose="020B0604030504040204"/>
                <a:cs typeface="Verdana" panose="020B0604030504040204"/>
              </a:rPr>
              <a:t>breaking</a:t>
            </a:r>
            <a:r>
              <a:rPr sz="1350" spc="-11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down</a:t>
            </a:r>
            <a:r>
              <a:rPr sz="1350" spc="-110" dirty="0">
                <a:solidFill>
                  <a:srgbClr val="262424"/>
                </a:solidFill>
                <a:latin typeface="Verdana" panose="020B0604030504040204"/>
                <a:cs typeface="Verdana" panose="020B0604030504040204"/>
              </a:rPr>
              <a:t> </a:t>
            </a:r>
            <a:r>
              <a:rPr sz="1350" spc="-45" dirty="0">
                <a:solidFill>
                  <a:srgbClr val="262424"/>
                </a:solidFill>
                <a:latin typeface="Verdana" panose="020B0604030504040204"/>
                <a:cs typeface="Verdana" panose="020B0604030504040204"/>
              </a:rPr>
              <a:t>URLs</a:t>
            </a:r>
            <a:r>
              <a:rPr sz="1350" spc="-105" dirty="0">
                <a:solidFill>
                  <a:srgbClr val="262424"/>
                </a:solidFill>
                <a:latin typeface="Verdana" panose="020B0604030504040204"/>
                <a:cs typeface="Verdana" panose="020B0604030504040204"/>
              </a:rPr>
              <a:t> </a:t>
            </a:r>
            <a:r>
              <a:rPr sz="1350" spc="-75" dirty="0">
                <a:solidFill>
                  <a:srgbClr val="262424"/>
                </a:solidFill>
                <a:latin typeface="Verdana" panose="020B0604030504040204"/>
                <a:cs typeface="Verdana" panose="020B0604030504040204"/>
              </a:rPr>
              <a:t>you</a:t>
            </a:r>
            <a:r>
              <a:rPr sz="1350" spc="-110"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encounter</a:t>
            </a:r>
            <a:r>
              <a:rPr sz="1350" spc="-11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0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strengthen</a:t>
            </a:r>
            <a:r>
              <a:rPr sz="1350" spc="-110" dirty="0">
                <a:solidFill>
                  <a:srgbClr val="262424"/>
                </a:solidFill>
                <a:latin typeface="Verdana" panose="020B0604030504040204"/>
                <a:cs typeface="Verdana" panose="020B0604030504040204"/>
              </a:rPr>
              <a:t> </a:t>
            </a:r>
            <a:r>
              <a:rPr sz="1350" spc="-20" dirty="0">
                <a:solidFill>
                  <a:srgbClr val="262424"/>
                </a:solidFill>
                <a:latin typeface="Verdana" panose="020B0604030504040204"/>
                <a:cs typeface="Verdana" panose="020B0604030504040204"/>
              </a:rPr>
              <a:t>your </a:t>
            </a:r>
            <a:r>
              <a:rPr sz="1350" spc="-10" dirty="0">
                <a:solidFill>
                  <a:srgbClr val="262424"/>
                </a:solidFill>
                <a:latin typeface="Verdana" panose="020B0604030504040204"/>
                <a:cs typeface="Verdana" panose="020B0604030504040204"/>
              </a:rPr>
              <a:t>understanding.</a:t>
            </a:r>
            <a:endParaRPr sz="1350">
              <a:latin typeface="Verdana" panose="020B0604030504040204"/>
              <a:cs typeface="Verdana" panose="020B0604030504040204"/>
            </a:endParaRPr>
          </a:p>
          <a:p>
            <a:pPr marL="527050">
              <a:lnSpc>
                <a:spcPct val="100000"/>
              </a:lnSpc>
              <a:spcBef>
                <a:spcPts val="1555"/>
              </a:spcBef>
            </a:pPr>
            <a:r>
              <a:rPr sz="1850" b="1" spc="-20" dirty="0">
                <a:solidFill>
                  <a:srgbClr val="262424"/>
                </a:solidFill>
                <a:latin typeface="Times New Roman" panose="02020603050405020304"/>
                <a:cs typeface="Times New Roman" panose="02020603050405020304"/>
              </a:rPr>
              <a:t>Apply</a:t>
            </a:r>
            <a:r>
              <a:rPr sz="1850" b="1" spc="-114" dirty="0">
                <a:solidFill>
                  <a:srgbClr val="262424"/>
                </a:solidFill>
                <a:latin typeface="Times New Roman" panose="02020603050405020304"/>
                <a:cs typeface="Times New Roman" panose="02020603050405020304"/>
              </a:rPr>
              <a:t> </a:t>
            </a:r>
            <a:r>
              <a:rPr sz="1850" b="1" spc="100" dirty="0">
                <a:solidFill>
                  <a:srgbClr val="262424"/>
                </a:solidFill>
                <a:latin typeface="Times New Roman" panose="02020603050405020304"/>
                <a:cs typeface="Times New Roman" panose="02020603050405020304"/>
              </a:rPr>
              <a:t>in</a:t>
            </a:r>
            <a:r>
              <a:rPr sz="1850" b="1" spc="-110" dirty="0">
                <a:solidFill>
                  <a:srgbClr val="262424"/>
                </a:solidFill>
                <a:latin typeface="Times New Roman" panose="02020603050405020304"/>
                <a:cs typeface="Times New Roman" panose="02020603050405020304"/>
              </a:rPr>
              <a:t> </a:t>
            </a:r>
            <a:r>
              <a:rPr sz="1850" b="1" spc="-55" dirty="0">
                <a:solidFill>
                  <a:srgbClr val="262424"/>
                </a:solidFill>
                <a:latin typeface="Times New Roman" panose="02020603050405020304"/>
                <a:cs typeface="Times New Roman" panose="02020603050405020304"/>
              </a:rPr>
              <a:t>Web</a:t>
            </a:r>
            <a:r>
              <a:rPr sz="1850" b="1" spc="-114" dirty="0">
                <a:solidFill>
                  <a:srgbClr val="262424"/>
                </a:solidFill>
                <a:latin typeface="Times New Roman" panose="02020603050405020304"/>
                <a:cs typeface="Times New Roman" panose="02020603050405020304"/>
              </a:rPr>
              <a:t> </a:t>
            </a:r>
            <a:r>
              <a:rPr sz="1850" b="1" spc="-10" dirty="0">
                <a:solidFill>
                  <a:srgbClr val="262424"/>
                </a:solidFill>
                <a:latin typeface="Times New Roman" panose="02020603050405020304"/>
                <a:cs typeface="Times New Roman" panose="02020603050405020304"/>
              </a:rPr>
              <a:t>Development</a:t>
            </a:r>
            <a:endParaRPr sz="1850">
              <a:latin typeface="Times New Roman" panose="02020603050405020304"/>
              <a:cs typeface="Times New Roman" panose="02020603050405020304"/>
            </a:endParaRPr>
          </a:p>
          <a:p>
            <a:pPr marL="527050" marR="5080">
              <a:lnSpc>
                <a:spcPct val="134000"/>
              </a:lnSpc>
              <a:spcBef>
                <a:spcPts val="725"/>
              </a:spcBef>
            </a:pPr>
            <a:r>
              <a:rPr sz="1350" spc="-25" dirty="0">
                <a:solidFill>
                  <a:srgbClr val="262424"/>
                </a:solidFill>
                <a:latin typeface="Verdana" panose="020B0604030504040204"/>
                <a:cs typeface="Verdana" panose="020B0604030504040204"/>
              </a:rPr>
              <a:t>Use</a:t>
            </a:r>
            <a:r>
              <a:rPr sz="1350" spc="-12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your</a:t>
            </a:r>
            <a:r>
              <a:rPr sz="1350" spc="-114" dirty="0">
                <a:solidFill>
                  <a:srgbClr val="262424"/>
                </a:solidFill>
                <a:latin typeface="Verdana" panose="020B0604030504040204"/>
                <a:cs typeface="Verdana" panose="020B0604030504040204"/>
              </a:rPr>
              <a:t> </a:t>
            </a:r>
            <a:r>
              <a:rPr sz="1350" spc="-65" dirty="0">
                <a:solidFill>
                  <a:srgbClr val="262424"/>
                </a:solidFill>
                <a:latin typeface="Verdana" panose="020B0604030504040204"/>
                <a:cs typeface="Verdana" panose="020B0604030504040204"/>
              </a:rPr>
              <a:t>knowledge</a:t>
            </a:r>
            <a:r>
              <a:rPr sz="1350" spc="-120"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to</a:t>
            </a:r>
            <a:r>
              <a:rPr sz="1350" spc="-114"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build</a:t>
            </a:r>
            <a:r>
              <a:rPr sz="1350" spc="-114"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better</a:t>
            </a:r>
            <a:r>
              <a:rPr sz="1350" spc="-120" dirty="0">
                <a:solidFill>
                  <a:srgbClr val="262424"/>
                </a:solidFill>
                <a:latin typeface="Verdana" panose="020B0604030504040204"/>
                <a:cs typeface="Verdana" panose="020B0604030504040204"/>
              </a:rPr>
              <a:t> </a:t>
            </a:r>
            <a:r>
              <a:rPr sz="1350" spc="-60" dirty="0">
                <a:solidFill>
                  <a:srgbClr val="262424"/>
                </a:solidFill>
                <a:latin typeface="Verdana" panose="020B0604030504040204"/>
                <a:cs typeface="Verdana" panose="020B0604030504040204"/>
              </a:rPr>
              <a:t>websites</a:t>
            </a:r>
            <a:r>
              <a:rPr sz="1350" spc="-114" dirty="0">
                <a:solidFill>
                  <a:srgbClr val="262424"/>
                </a:solidFill>
                <a:latin typeface="Verdana" panose="020B0604030504040204"/>
                <a:cs typeface="Verdana" panose="020B0604030504040204"/>
              </a:rPr>
              <a:t> </a:t>
            </a:r>
            <a:r>
              <a:rPr sz="1350" spc="-70" dirty="0">
                <a:solidFill>
                  <a:srgbClr val="262424"/>
                </a:solidFill>
                <a:latin typeface="Verdana" panose="020B0604030504040204"/>
                <a:cs typeface="Verdana" panose="020B0604030504040204"/>
              </a:rPr>
              <a:t>and</a:t>
            </a:r>
            <a:r>
              <a:rPr sz="1350" spc="-114" dirty="0">
                <a:solidFill>
                  <a:srgbClr val="262424"/>
                </a:solidFill>
                <a:latin typeface="Verdana" panose="020B0604030504040204"/>
                <a:cs typeface="Verdana" panose="020B0604030504040204"/>
              </a:rPr>
              <a:t> </a:t>
            </a:r>
            <a:r>
              <a:rPr lang="en-ZA" altLang="en-US" sz="1350" spc="-114" dirty="0">
                <a:solidFill>
                  <a:srgbClr val="262424"/>
                </a:solidFill>
                <a:latin typeface="Verdana" panose="020B0604030504040204"/>
                <a:cs typeface="Verdana" panose="020B0604030504040204"/>
              </a:rPr>
              <a:t>fix</a:t>
            </a:r>
            <a:r>
              <a:rPr sz="1350" spc="-55" dirty="0">
                <a:solidFill>
                  <a:srgbClr val="262424"/>
                </a:solidFill>
                <a:latin typeface="Verdana" panose="020B0604030504040204"/>
                <a:cs typeface="Verdana" panose="020B0604030504040204"/>
              </a:rPr>
              <a:t> </a:t>
            </a:r>
            <a:r>
              <a:rPr sz="1350" spc="-85" dirty="0">
                <a:solidFill>
                  <a:srgbClr val="262424"/>
                </a:solidFill>
                <a:latin typeface="Verdana" panose="020B0604030504040204"/>
                <a:cs typeface="Verdana" panose="020B0604030504040204"/>
              </a:rPr>
              <a:t>navigation</a:t>
            </a:r>
            <a:r>
              <a:rPr sz="1350" spc="-100" dirty="0">
                <a:solidFill>
                  <a:srgbClr val="262424"/>
                </a:solidFill>
                <a:latin typeface="Verdana" panose="020B0604030504040204"/>
                <a:cs typeface="Verdana" panose="020B0604030504040204"/>
              </a:rPr>
              <a:t> </a:t>
            </a:r>
            <a:r>
              <a:rPr sz="1350" spc="-10" dirty="0">
                <a:solidFill>
                  <a:srgbClr val="262424"/>
                </a:solidFill>
                <a:latin typeface="Verdana" panose="020B0604030504040204"/>
                <a:cs typeface="Verdana" panose="020B0604030504040204"/>
              </a:rPr>
              <a:t>issues.</a:t>
            </a:r>
            <a:endParaRPr sz="1350">
              <a:latin typeface="Verdana" panose="020B0604030504040204"/>
              <a:cs typeface="Verdana" panose="020B0604030504040204"/>
            </a:endParaRPr>
          </a:p>
        </p:txBody>
      </p:sp>
    </p:spTree>
  </p:cSld>
  <p:clrMapOvr>
    <a:masterClrMapping/>
  </p:clrMapOvr>
</p:sld>
</file>

<file path=ppt/tags/tag1.xml><?xml version="1.0" encoding="utf-8"?>
<p:tagLst xmlns:p="http://schemas.openxmlformats.org/presentationml/2006/main">
  <p:tag name="TABLE_ENDDRAG_ORIGIN_RECT" val="803*157"/>
  <p:tag name="TABLE_ENDDRAG_RECT" val="48*292*803*1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42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Presentation</Application>
  <PresentationFormat>On-screen Show (4:3)</PresentationFormat>
  <Paragraphs>108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Times New Roman</vt:lpstr>
      <vt:lpstr>Verdana</vt:lpstr>
      <vt:lpstr>Times New Roman</vt:lpstr>
      <vt:lpstr>Microsoft YaHei</vt:lpstr>
      <vt:lpstr>Arial Unicode MS</vt:lpstr>
      <vt:lpstr>Calibri</vt:lpstr>
      <vt:lpstr>Office Theme</vt:lpstr>
      <vt:lpstr>URL Structure</vt:lpstr>
      <vt:lpstr>Understanding URLs and Their Structure</vt:lpstr>
      <vt:lpstr>What is a URL?</vt:lpstr>
      <vt:lpstr>The Basic URL Structure</vt:lpstr>
      <vt:lpstr> URL Example and Its Structure</vt:lpstr>
      <vt:lpstr>Advanced URL Components</vt:lpstr>
      <vt:lpstr>How URLs Guide Your Browser</vt:lpstr>
      <vt:lpstr>Tips for Using and Understanding URLs</vt:lpstr>
      <vt:lpstr>Summary and Next Steps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URLs and Their Structure</dc:title>
  <dc:creator/>
  <cp:lastModifiedBy>Abderrahmane Bachtoubdji</cp:lastModifiedBy>
  <cp:revision>10</cp:revision>
  <dcterms:created xsi:type="dcterms:W3CDTF">2025-05-19T19:49:00Z</dcterms:created>
  <dcterms:modified xsi:type="dcterms:W3CDTF">2025-05-19T22:26:27Z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2025-05-18T08:00:00Z</vt:filetime>
  </property>
  <property fmtid="{D5CDD505-2E9C-101B-9397-08002B2CF9AE}" pid="3" name="Creator">
    <vt:lpwstr>pdf-lib (https://github.com/Hopding/pdf-lib)</vt:lpwstr>
  </property>
  <property fmtid="{D5CDD505-2E9C-101B-9397-08002B2CF9AE}" pid="4" name="LastSaved">
    <vt:filetime>2025-05-19T08:00:00Z</vt:filetime>
  </property>
  <property fmtid="{D5CDD505-2E9C-101B-9397-08002B2CF9AE}" pid="5" name="Producer">
    <vt:lpwstr>GPL Ghostscript 9.56.1</vt:lpwstr>
  </property>
  <property fmtid="{D5CDD505-2E9C-101B-9397-08002B2CF9AE}" pid="6" name="ICV">
    <vt:lpwstr>EB9E509DAA4F4921A65E82EB3FE92182_12</vt:lpwstr>
  </property>
  <property fmtid="{D5CDD505-2E9C-101B-9397-08002B2CF9AE}" pid="7" name="KSOProductBuildVer">
    <vt:lpwstr>1036-12.2.0.21179</vt:lpwstr>
  </property>
</Properties>
</file>