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0"/>
  </p:notesMasterIdLst>
  <p:sldIdLst>
    <p:sldId id="256" r:id="rId2"/>
    <p:sldId id="257" r:id="rId3"/>
    <p:sldId id="300" r:id="rId4"/>
    <p:sldId id="308" r:id="rId5"/>
    <p:sldId id="309" r:id="rId6"/>
    <p:sldId id="301" r:id="rId7"/>
    <p:sldId id="302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27" r:id="rId16"/>
    <p:sldId id="317" r:id="rId17"/>
    <p:sldId id="322" r:id="rId18"/>
    <p:sldId id="323" r:id="rId19"/>
    <p:sldId id="324" r:id="rId20"/>
    <p:sldId id="325" r:id="rId21"/>
    <p:sldId id="326" r:id="rId22"/>
    <p:sldId id="259" r:id="rId23"/>
    <p:sldId id="330" r:id="rId24"/>
    <p:sldId id="331" r:id="rId25"/>
    <p:sldId id="332" r:id="rId26"/>
    <p:sldId id="333" r:id="rId27"/>
    <p:sldId id="328" r:id="rId28"/>
    <p:sldId id="329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D1B14-18F7-413E-9AD5-C4B94DC0A68D}" v="13" dt="2023-06-08T10:59:04.643"/>
  </p1510:revLst>
</p1510:revInfo>
</file>

<file path=ppt/tableStyles.xml><?xml version="1.0" encoding="utf-8"?>
<a:tblStyleLst xmlns:a="http://schemas.openxmlformats.org/drawingml/2006/main" def="{0F787602-C7B9-4843-A49E-DE87BA215D34}">
  <a:tblStyle styleId="{0F787602-C7B9-4843-A49E-DE87BA215D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FB2874-0895-4BF6-83E2-558016BAFBD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rrahman Guermat" userId="ab4b17b850802726" providerId="LiveId" clId="{01BD1B14-18F7-413E-9AD5-C4B94DC0A68D}"/>
    <pc:docChg chg="undo custSel addSld delSld modSld">
      <pc:chgData name="Abderrahman Guermat" userId="ab4b17b850802726" providerId="LiveId" clId="{01BD1B14-18F7-413E-9AD5-C4B94DC0A68D}" dt="2023-06-08T11:08:11.985" v="411" actId="14734"/>
      <pc:docMkLst>
        <pc:docMk/>
      </pc:docMkLst>
      <pc:sldChg chg="modSp mod">
        <pc:chgData name="Abderrahman Guermat" userId="ab4b17b850802726" providerId="LiveId" clId="{01BD1B14-18F7-413E-9AD5-C4B94DC0A68D}" dt="2023-06-08T10:58:55.072" v="310" actId="20577"/>
        <pc:sldMkLst>
          <pc:docMk/>
          <pc:sldMk cId="0" sldId="256"/>
        </pc:sldMkLst>
        <pc:spChg chg="mod">
          <ac:chgData name="Abderrahman Guermat" userId="ab4b17b850802726" providerId="LiveId" clId="{01BD1B14-18F7-413E-9AD5-C4B94DC0A68D}" dt="2023-06-08T10:58:55.072" v="310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 mod">
        <pc:chgData name="Abderrahman Guermat" userId="ab4b17b850802726" providerId="LiveId" clId="{01BD1B14-18F7-413E-9AD5-C4B94DC0A68D}" dt="2023-06-08T11:03:20.665" v="311" actId="20577"/>
        <pc:sldMkLst>
          <pc:docMk/>
          <pc:sldMk cId="0" sldId="257"/>
        </pc:sldMkLst>
        <pc:spChg chg="mod">
          <ac:chgData name="Abderrahman Guermat" userId="ab4b17b850802726" providerId="LiveId" clId="{01BD1B14-18F7-413E-9AD5-C4B94DC0A68D}" dt="2023-06-08T11:03:20.665" v="311" actId="20577"/>
          <ac:spMkLst>
            <pc:docMk/>
            <pc:sldMk cId="0" sldId="257"/>
            <ac:spMk id="137" creationId="{00000000-0000-0000-0000-000000000000}"/>
          </ac:spMkLst>
        </pc:spChg>
      </pc:sldChg>
      <pc:sldChg chg="modSp mod">
        <pc:chgData name="Abderrahman Guermat" userId="ab4b17b850802726" providerId="LiveId" clId="{01BD1B14-18F7-413E-9AD5-C4B94DC0A68D}" dt="2023-06-08T11:07:22.770" v="408" actId="20577"/>
        <pc:sldMkLst>
          <pc:docMk/>
          <pc:sldMk cId="1968640204" sldId="301"/>
        </pc:sldMkLst>
        <pc:spChg chg="mod">
          <ac:chgData name="Abderrahman Guermat" userId="ab4b17b850802726" providerId="LiveId" clId="{01BD1B14-18F7-413E-9AD5-C4B94DC0A68D}" dt="2023-06-08T11:07:22.770" v="408" actId="20577"/>
          <ac:spMkLst>
            <pc:docMk/>
            <pc:sldMk cId="1968640204" sldId="301"/>
            <ac:spMk id="7" creationId="{66F1C04E-80BD-514B-6774-1A202847BC2B}"/>
          </ac:spMkLst>
        </pc:spChg>
      </pc:sldChg>
      <pc:sldChg chg="modSp mod">
        <pc:chgData name="Abderrahman Guermat" userId="ab4b17b850802726" providerId="LiveId" clId="{01BD1B14-18F7-413E-9AD5-C4B94DC0A68D}" dt="2023-06-08T11:08:11.985" v="411" actId="14734"/>
        <pc:sldMkLst>
          <pc:docMk/>
          <pc:sldMk cId="1198517502" sldId="302"/>
        </pc:sldMkLst>
        <pc:graphicFrameChg chg="mod modGraphic">
          <ac:chgData name="Abderrahman Guermat" userId="ab4b17b850802726" providerId="LiveId" clId="{01BD1B14-18F7-413E-9AD5-C4B94DC0A68D}" dt="2023-06-08T11:08:11.985" v="411" actId="14734"/>
          <ac:graphicFrameMkLst>
            <pc:docMk/>
            <pc:sldMk cId="1198517502" sldId="302"/>
            <ac:graphicFrameMk id="7" creationId="{71F061A6-5216-52F1-929F-009F763CC9D8}"/>
          </ac:graphicFrameMkLst>
        </pc:graphicFrameChg>
      </pc:sldChg>
      <pc:sldChg chg="del">
        <pc:chgData name="Abderrahman Guermat" userId="ab4b17b850802726" providerId="LiveId" clId="{01BD1B14-18F7-413E-9AD5-C4B94DC0A68D}" dt="2023-06-08T09:19:23.919" v="278" actId="47"/>
        <pc:sldMkLst>
          <pc:docMk/>
          <pc:sldMk cId="1523915046" sldId="305"/>
        </pc:sldMkLst>
      </pc:sldChg>
      <pc:sldChg chg="modSp mod">
        <pc:chgData name="Abderrahman Guermat" userId="ab4b17b850802726" providerId="LiveId" clId="{01BD1B14-18F7-413E-9AD5-C4B94DC0A68D}" dt="2023-06-08T10:52:05.534" v="308" actId="1076"/>
        <pc:sldMkLst>
          <pc:docMk/>
          <pc:sldMk cId="2250653975" sldId="329"/>
        </pc:sldMkLst>
        <pc:graphicFrameChg chg="mod">
          <ac:chgData name="Abderrahman Guermat" userId="ab4b17b850802726" providerId="LiveId" clId="{01BD1B14-18F7-413E-9AD5-C4B94DC0A68D}" dt="2023-06-08T10:52:05.534" v="308" actId="1076"/>
          <ac:graphicFrameMkLst>
            <pc:docMk/>
            <pc:sldMk cId="2250653975" sldId="329"/>
            <ac:graphicFrameMk id="4" creationId="{B4369673-26E3-2B1E-75A4-64C04802DAEB}"/>
          </ac:graphicFrameMkLst>
        </pc:graphicFrameChg>
      </pc:sldChg>
      <pc:sldChg chg="modSp add mod">
        <pc:chgData name="Abderrahman Guermat" userId="ab4b17b850802726" providerId="LiveId" clId="{01BD1B14-18F7-413E-9AD5-C4B94DC0A68D}" dt="2023-06-08T08:51:17.167" v="29" actId="20577"/>
        <pc:sldMkLst>
          <pc:docMk/>
          <pc:sldMk cId="1912152926" sldId="330"/>
        </pc:sldMkLst>
        <pc:spChg chg="mod">
          <ac:chgData name="Abderrahman Guermat" userId="ab4b17b850802726" providerId="LiveId" clId="{01BD1B14-18F7-413E-9AD5-C4B94DC0A68D}" dt="2023-06-08T08:51:17.167" v="29" actId="20577"/>
          <ac:spMkLst>
            <pc:docMk/>
            <pc:sldMk cId="1912152926" sldId="330"/>
            <ac:spMk id="8" creationId="{A8767262-76F4-D63D-E8E8-B6FE8959FEF2}"/>
          </ac:spMkLst>
        </pc:spChg>
        <pc:spChg chg="mod">
          <ac:chgData name="Abderrahman Guermat" userId="ab4b17b850802726" providerId="LiveId" clId="{01BD1B14-18F7-413E-9AD5-C4B94DC0A68D}" dt="2023-06-08T08:48:36.971" v="14" actId="20577"/>
          <ac:spMkLst>
            <pc:docMk/>
            <pc:sldMk cId="1912152926" sldId="330"/>
            <ac:spMk id="146" creationId="{00000000-0000-0000-0000-000000000000}"/>
          </ac:spMkLst>
        </pc:spChg>
      </pc:sldChg>
      <pc:sldChg chg="modSp add mod">
        <pc:chgData name="Abderrahman Guermat" userId="ab4b17b850802726" providerId="LiveId" clId="{01BD1B14-18F7-413E-9AD5-C4B94DC0A68D}" dt="2023-06-08T10:48:41.700" v="305" actId="20577"/>
        <pc:sldMkLst>
          <pc:docMk/>
          <pc:sldMk cId="3138075312" sldId="331"/>
        </pc:sldMkLst>
        <pc:graphicFrameChg chg="mod modGraphic">
          <ac:chgData name="Abderrahman Guermat" userId="ab4b17b850802726" providerId="LiveId" clId="{01BD1B14-18F7-413E-9AD5-C4B94DC0A68D}" dt="2023-06-08T10:48:41.700" v="305" actId="20577"/>
          <ac:graphicFrameMkLst>
            <pc:docMk/>
            <pc:sldMk cId="3138075312" sldId="331"/>
            <ac:graphicFrameMk id="5" creationId="{328F9ADB-9F54-F02D-0527-1134E5272C1A}"/>
          </ac:graphicFrameMkLst>
        </pc:graphicFrameChg>
      </pc:sldChg>
      <pc:sldChg chg="modSp add mod">
        <pc:chgData name="Abderrahman Guermat" userId="ab4b17b850802726" providerId="LiveId" clId="{01BD1B14-18F7-413E-9AD5-C4B94DC0A68D}" dt="2023-06-08T09:17:34.856" v="252" actId="20577"/>
        <pc:sldMkLst>
          <pc:docMk/>
          <pc:sldMk cId="974198666" sldId="332"/>
        </pc:sldMkLst>
        <pc:spChg chg="mod">
          <ac:chgData name="Abderrahman Guermat" userId="ab4b17b850802726" providerId="LiveId" clId="{01BD1B14-18F7-413E-9AD5-C4B94DC0A68D}" dt="2023-06-08T09:17:34.856" v="252" actId="20577"/>
          <ac:spMkLst>
            <pc:docMk/>
            <pc:sldMk cId="974198666" sldId="332"/>
            <ac:spMk id="5" creationId="{131B5077-BCFC-18A6-1BF6-3250180C32BD}"/>
          </ac:spMkLst>
        </pc:spChg>
        <pc:spChg chg="mod">
          <ac:chgData name="Abderrahman Guermat" userId="ab4b17b850802726" providerId="LiveId" clId="{01BD1B14-18F7-413E-9AD5-C4B94DC0A68D}" dt="2023-06-08T09:09:17.679" v="127" actId="14100"/>
          <ac:spMkLst>
            <pc:docMk/>
            <pc:sldMk cId="974198666" sldId="332"/>
            <ac:spMk id="7" creationId="{1C3C8C0E-5985-4F70-CCAA-F9810311C758}"/>
          </ac:spMkLst>
        </pc:spChg>
        <pc:spChg chg="mod">
          <ac:chgData name="Abderrahman Guermat" userId="ab4b17b850802726" providerId="LiveId" clId="{01BD1B14-18F7-413E-9AD5-C4B94DC0A68D}" dt="2023-06-08T09:09:12.056" v="126" actId="14100"/>
          <ac:spMkLst>
            <pc:docMk/>
            <pc:sldMk cId="974198666" sldId="332"/>
            <ac:spMk id="8" creationId="{A8767262-76F4-D63D-E8E8-B6FE8959FEF2}"/>
          </ac:spMkLst>
        </pc:spChg>
        <pc:spChg chg="mod">
          <ac:chgData name="Abderrahman Guermat" userId="ab4b17b850802726" providerId="LiveId" clId="{01BD1B14-18F7-413E-9AD5-C4B94DC0A68D}" dt="2023-06-08T09:16:41.310" v="193" actId="20577"/>
          <ac:spMkLst>
            <pc:docMk/>
            <pc:sldMk cId="974198666" sldId="332"/>
            <ac:spMk id="144" creationId="{00000000-0000-0000-0000-000000000000}"/>
          </ac:spMkLst>
        </pc:spChg>
        <pc:spChg chg="mod">
          <ac:chgData name="Abderrahman Guermat" userId="ab4b17b850802726" providerId="LiveId" clId="{01BD1B14-18F7-413E-9AD5-C4B94DC0A68D}" dt="2023-06-08T08:53:57.730" v="68" actId="20577"/>
          <ac:spMkLst>
            <pc:docMk/>
            <pc:sldMk cId="974198666" sldId="332"/>
            <ac:spMk id="146" creationId="{00000000-0000-0000-0000-000000000000}"/>
          </ac:spMkLst>
        </pc:spChg>
      </pc:sldChg>
      <pc:sldChg chg="modSp add mod">
        <pc:chgData name="Abderrahman Guermat" userId="ab4b17b850802726" providerId="LiveId" clId="{01BD1B14-18F7-413E-9AD5-C4B94DC0A68D}" dt="2023-06-08T10:48:59.831" v="306" actId="20577"/>
        <pc:sldMkLst>
          <pc:docMk/>
          <pc:sldMk cId="2186415380" sldId="333"/>
        </pc:sldMkLst>
        <pc:graphicFrameChg chg="mod modGraphic">
          <ac:chgData name="Abderrahman Guermat" userId="ab4b17b850802726" providerId="LiveId" clId="{01BD1B14-18F7-413E-9AD5-C4B94DC0A68D}" dt="2023-06-08T10:48:59.831" v="306" actId="20577"/>
          <ac:graphicFrameMkLst>
            <pc:docMk/>
            <pc:sldMk cId="2186415380" sldId="333"/>
            <ac:graphicFrameMk id="5" creationId="{328F9ADB-9F54-F02D-0527-1134E5272C1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03BC9-59CD-46FB-8DE2-A1FB7C4D51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BC3547E-F451-41E1-ABB7-4DD80800BB76}">
      <dgm:prSet phldrT="[Texto]"/>
      <dgm:spPr/>
      <dgm:t>
        <a:bodyPr/>
        <a:lstStyle/>
        <a:p>
          <a:r>
            <a:rPr lang="es-ES" b="0" i="0" dirty="0"/>
            <a:t>Los objetivos trazados del proyecto fueron alcanzados con éxito.</a:t>
          </a:r>
          <a:endParaRPr lang="es-CO" dirty="0"/>
        </a:p>
      </dgm:t>
    </dgm:pt>
    <dgm:pt modelId="{61F0D8B7-0729-4D7F-A4E9-91DECE107158}" type="parTrans" cxnId="{393DEF86-9DCD-421B-9250-D2783F650937}">
      <dgm:prSet/>
      <dgm:spPr/>
      <dgm:t>
        <a:bodyPr/>
        <a:lstStyle/>
        <a:p>
          <a:endParaRPr lang="es-CO"/>
        </a:p>
      </dgm:t>
    </dgm:pt>
    <dgm:pt modelId="{6116827E-F6EB-4323-BADD-990D34169F95}" type="sibTrans" cxnId="{393DEF86-9DCD-421B-9250-D2783F650937}">
      <dgm:prSet/>
      <dgm:spPr/>
      <dgm:t>
        <a:bodyPr/>
        <a:lstStyle/>
        <a:p>
          <a:endParaRPr lang="es-CO"/>
        </a:p>
      </dgm:t>
    </dgm:pt>
    <dgm:pt modelId="{85FE705F-35FF-4961-B4C6-3AA6C3499FB0}">
      <dgm:prSet phldrT="[Texto]"/>
      <dgm:spPr/>
      <dgm:t>
        <a:bodyPr/>
        <a:lstStyle/>
        <a:p>
          <a:r>
            <a:rPr lang="es-CO" b="0" i="0" u="none" dirty="0"/>
            <a:t>Implementación de diversas técnicas, así como técnicas adicionales usadas para poder determinar diferentes patrones entre las diferentes características</a:t>
          </a:r>
          <a:endParaRPr lang="es-CO" dirty="0"/>
        </a:p>
      </dgm:t>
    </dgm:pt>
    <dgm:pt modelId="{B1F21402-5BE5-4A8F-935E-53F9EC01951E}" type="parTrans" cxnId="{7E4185DF-A767-453C-9B84-4D79F59E0E8A}">
      <dgm:prSet/>
      <dgm:spPr/>
      <dgm:t>
        <a:bodyPr/>
        <a:lstStyle/>
        <a:p>
          <a:endParaRPr lang="es-CO"/>
        </a:p>
      </dgm:t>
    </dgm:pt>
    <dgm:pt modelId="{3E3A041D-A088-4A95-9BEC-007F3E48517E}" type="sibTrans" cxnId="{7E4185DF-A767-453C-9B84-4D79F59E0E8A}">
      <dgm:prSet/>
      <dgm:spPr/>
      <dgm:t>
        <a:bodyPr/>
        <a:lstStyle/>
        <a:p>
          <a:endParaRPr lang="es-CO"/>
        </a:p>
      </dgm:t>
    </dgm:pt>
    <dgm:pt modelId="{329D96D3-3AFA-41CB-8857-010C39BC69F7}">
      <dgm:prSet phldrT="[Texto]"/>
      <dgm:spPr/>
      <dgm:t>
        <a:bodyPr/>
        <a:lstStyle/>
        <a:p>
          <a:r>
            <a:rPr lang="es-ES" b="0" i="0" dirty="0"/>
            <a:t>Implementación de </a:t>
          </a:r>
          <a:r>
            <a:rPr lang="es-ES" b="0" i="0" u="none" dirty="0"/>
            <a:t>diferentes algoritmos  y diferentes ajustes</a:t>
          </a:r>
          <a:r>
            <a:rPr lang="es-ES" b="0" i="0" dirty="0"/>
            <a:t>.</a:t>
          </a:r>
          <a:endParaRPr lang="es-CO" dirty="0"/>
        </a:p>
      </dgm:t>
    </dgm:pt>
    <dgm:pt modelId="{0A091219-EA11-4722-9C02-B63E0CFCDBAF}" type="parTrans" cxnId="{293B746D-76CF-4A10-BFDA-26E1D0F7234A}">
      <dgm:prSet/>
      <dgm:spPr/>
      <dgm:t>
        <a:bodyPr/>
        <a:lstStyle/>
        <a:p>
          <a:endParaRPr lang="es-CO"/>
        </a:p>
      </dgm:t>
    </dgm:pt>
    <dgm:pt modelId="{C7B1D43F-220A-48A1-ADF2-673B043A7CE7}" type="sibTrans" cxnId="{293B746D-76CF-4A10-BFDA-26E1D0F7234A}">
      <dgm:prSet/>
      <dgm:spPr/>
      <dgm:t>
        <a:bodyPr/>
        <a:lstStyle/>
        <a:p>
          <a:endParaRPr lang="es-CO"/>
        </a:p>
      </dgm:t>
    </dgm:pt>
    <dgm:pt modelId="{3890AA9A-606D-4EFF-9583-731A29A47E07}">
      <dgm:prSet phldrT="[Texto]"/>
      <dgm:spPr/>
      <dgm:t>
        <a:bodyPr/>
        <a:lstStyle/>
        <a:p>
          <a:r>
            <a:rPr lang="es-ES" b="0" i="0" dirty="0"/>
            <a:t>Información revelada: distribución geográfica, composición taxonómica y otros aspectos relevantes.</a:t>
          </a:r>
          <a:endParaRPr lang="es-ES" b="0" i="0" u="none" dirty="0"/>
        </a:p>
      </dgm:t>
    </dgm:pt>
    <dgm:pt modelId="{D0D3550F-CAD5-4DB0-9639-3094EF10205A}" type="parTrans" cxnId="{64297E19-9CE8-4CC0-80F1-FD5794A3AA83}">
      <dgm:prSet/>
      <dgm:spPr/>
      <dgm:t>
        <a:bodyPr/>
        <a:lstStyle/>
        <a:p>
          <a:endParaRPr lang="es-CO"/>
        </a:p>
      </dgm:t>
    </dgm:pt>
    <dgm:pt modelId="{E600F9BF-B18C-400A-A1AA-F928A17AA1D3}" type="sibTrans" cxnId="{64297E19-9CE8-4CC0-80F1-FD5794A3AA83}">
      <dgm:prSet/>
      <dgm:spPr/>
      <dgm:t>
        <a:bodyPr/>
        <a:lstStyle/>
        <a:p>
          <a:endParaRPr lang="es-CO"/>
        </a:p>
      </dgm:t>
    </dgm:pt>
    <dgm:pt modelId="{493B3946-4216-41DB-9609-4323A28300B9}">
      <dgm:prSet phldrT="[Texto]"/>
      <dgm:spPr/>
      <dgm:t>
        <a:bodyPr/>
        <a:lstStyle/>
        <a:p>
          <a:r>
            <a:rPr lang="es-ES" b="0" i="0" dirty="0"/>
            <a:t>Variables analizadas: ambientales y taxonómicas.</a:t>
          </a:r>
          <a:endParaRPr lang="es-ES" b="0" i="0" u="none" dirty="0"/>
        </a:p>
      </dgm:t>
    </dgm:pt>
    <dgm:pt modelId="{E70A2971-87EF-4826-AA80-FA1E8109108C}" type="parTrans" cxnId="{ED6EC229-C0E7-4818-8161-5D81B2F528ED}">
      <dgm:prSet/>
      <dgm:spPr/>
      <dgm:t>
        <a:bodyPr/>
        <a:lstStyle/>
        <a:p>
          <a:endParaRPr lang="es-CO"/>
        </a:p>
      </dgm:t>
    </dgm:pt>
    <dgm:pt modelId="{5C33AC49-FD03-403D-B276-24736762EEFB}" type="sibTrans" cxnId="{ED6EC229-C0E7-4818-8161-5D81B2F528ED}">
      <dgm:prSet/>
      <dgm:spPr/>
      <dgm:t>
        <a:bodyPr/>
        <a:lstStyle/>
        <a:p>
          <a:endParaRPr lang="es-CO"/>
        </a:p>
      </dgm:t>
    </dgm:pt>
    <dgm:pt modelId="{301238D8-3A9F-4B85-8C8B-86BFDD27F6F8}">
      <dgm:prSet phldrT="[Texto]"/>
      <dgm:spPr/>
      <dgm:t>
        <a:bodyPr/>
        <a:lstStyle/>
        <a:p>
          <a:r>
            <a:rPr lang="es-ES" b="0" i="0" dirty="0"/>
            <a:t>Identificaron patrones y características de las especies de macroinvertebrados marinos.</a:t>
          </a:r>
          <a:endParaRPr lang="es-ES" b="0" i="0" u="none" dirty="0"/>
        </a:p>
      </dgm:t>
    </dgm:pt>
    <dgm:pt modelId="{570A0FE7-1D79-4A42-A59B-DE8248A1BB11}" type="parTrans" cxnId="{85633D7C-D885-49EC-BC69-1A868E24D008}">
      <dgm:prSet/>
      <dgm:spPr/>
      <dgm:t>
        <a:bodyPr/>
        <a:lstStyle/>
        <a:p>
          <a:endParaRPr lang="es-CO"/>
        </a:p>
      </dgm:t>
    </dgm:pt>
    <dgm:pt modelId="{2A1DAC2E-BF47-48EE-B923-8E38923A212E}" type="sibTrans" cxnId="{85633D7C-D885-49EC-BC69-1A868E24D008}">
      <dgm:prSet/>
      <dgm:spPr/>
      <dgm:t>
        <a:bodyPr/>
        <a:lstStyle/>
        <a:p>
          <a:endParaRPr lang="es-CO"/>
        </a:p>
      </dgm:t>
    </dgm:pt>
    <dgm:pt modelId="{11BC8334-35C5-481F-88C6-CC642693BEF1}">
      <dgm:prSet phldrT="[Texto]"/>
      <dgm:spPr/>
      <dgm:t>
        <a:bodyPr/>
        <a:lstStyle/>
        <a:p>
          <a:r>
            <a:rPr lang="es-ES" b="0" i="0" u="none" dirty="0"/>
            <a:t>Resultados de la tarea de regresión no han sido todo lo óptimos. En el caso de clasificación se </a:t>
          </a:r>
          <a:r>
            <a:rPr lang="es-CO" b="0" i="0" u="none" dirty="0"/>
            <a:t>obtienen resultados óptimos.</a:t>
          </a:r>
          <a:endParaRPr lang="es-CO" dirty="0"/>
        </a:p>
      </dgm:t>
    </dgm:pt>
    <dgm:pt modelId="{7E49B3C0-F7CB-4A03-BE5B-C8730985AF4D}" type="parTrans" cxnId="{7DD33B2A-0405-416F-89E0-898298C03B38}">
      <dgm:prSet/>
      <dgm:spPr/>
      <dgm:t>
        <a:bodyPr/>
        <a:lstStyle/>
        <a:p>
          <a:endParaRPr lang="es-CO"/>
        </a:p>
      </dgm:t>
    </dgm:pt>
    <dgm:pt modelId="{92304D0A-FB2E-4C5E-BFDE-EC6FF4AE81D6}" type="sibTrans" cxnId="{7DD33B2A-0405-416F-89E0-898298C03B38}">
      <dgm:prSet/>
      <dgm:spPr/>
      <dgm:t>
        <a:bodyPr/>
        <a:lstStyle/>
        <a:p>
          <a:endParaRPr lang="es-CO"/>
        </a:p>
      </dgm:t>
    </dgm:pt>
    <dgm:pt modelId="{962D43D3-FBF1-403C-8A1D-976C0AE909D2}" type="pres">
      <dgm:prSet presAssocID="{B4403BC9-59CD-46FB-8DE2-A1FB7C4D513A}" presName="vert0" presStyleCnt="0">
        <dgm:presLayoutVars>
          <dgm:dir/>
          <dgm:animOne val="branch"/>
          <dgm:animLvl val="lvl"/>
        </dgm:presLayoutVars>
      </dgm:prSet>
      <dgm:spPr/>
    </dgm:pt>
    <dgm:pt modelId="{951D2272-1B03-43BE-8EF1-E3A60D4DD6A9}" type="pres">
      <dgm:prSet presAssocID="{8BC3547E-F451-41E1-ABB7-4DD80800BB76}" presName="thickLine" presStyleLbl="alignNode1" presStyleIdx="0" presStyleCnt="1"/>
      <dgm:spPr/>
    </dgm:pt>
    <dgm:pt modelId="{74813047-26C6-44EA-A328-919C6D47A57A}" type="pres">
      <dgm:prSet presAssocID="{8BC3547E-F451-41E1-ABB7-4DD80800BB76}" presName="horz1" presStyleCnt="0"/>
      <dgm:spPr/>
    </dgm:pt>
    <dgm:pt modelId="{9EDCEA13-E4D9-4B0F-9744-A2F310F4FDD7}" type="pres">
      <dgm:prSet presAssocID="{8BC3547E-F451-41E1-ABB7-4DD80800BB76}" presName="tx1" presStyleLbl="revTx" presStyleIdx="0" presStyleCnt="7"/>
      <dgm:spPr/>
    </dgm:pt>
    <dgm:pt modelId="{6DD1CAAB-0D85-4CDD-AE22-47B92A9A3D31}" type="pres">
      <dgm:prSet presAssocID="{8BC3547E-F451-41E1-ABB7-4DD80800BB76}" presName="vert1" presStyleCnt="0"/>
      <dgm:spPr/>
    </dgm:pt>
    <dgm:pt modelId="{10E8EF6F-D0FF-4ECD-89CA-196BFFE4EE50}" type="pres">
      <dgm:prSet presAssocID="{3890AA9A-606D-4EFF-9583-731A29A47E07}" presName="vertSpace2a" presStyleCnt="0"/>
      <dgm:spPr/>
    </dgm:pt>
    <dgm:pt modelId="{E9DC6F7F-842A-458A-9D94-40CE84E95C24}" type="pres">
      <dgm:prSet presAssocID="{3890AA9A-606D-4EFF-9583-731A29A47E07}" presName="horz2" presStyleCnt="0"/>
      <dgm:spPr/>
    </dgm:pt>
    <dgm:pt modelId="{18CFA145-484E-404D-94EF-7B078FB1F889}" type="pres">
      <dgm:prSet presAssocID="{3890AA9A-606D-4EFF-9583-731A29A47E07}" presName="horzSpace2" presStyleCnt="0"/>
      <dgm:spPr/>
    </dgm:pt>
    <dgm:pt modelId="{90A354A3-E6F8-4D48-B9D9-D8A1D09030B8}" type="pres">
      <dgm:prSet presAssocID="{3890AA9A-606D-4EFF-9583-731A29A47E07}" presName="tx2" presStyleLbl="revTx" presStyleIdx="1" presStyleCnt="7"/>
      <dgm:spPr/>
    </dgm:pt>
    <dgm:pt modelId="{61FFDC43-4C73-45DD-8E92-FF65E2379DC2}" type="pres">
      <dgm:prSet presAssocID="{3890AA9A-606D-4EFF-9583-731A29A47E07}" presName="vert2" presStyleCnt="0"/>
      <dgm:spPr/>
    </dgm:pt>
    <dgm:pt modelId="{DE8AE0F5-436C-4CAC-BDEC-9E7DA0AE959C}" type="pres">
      <dgm:prSet presAssocID="{3890AA9A-606D-4EFF-9583-731A29A47E07}" presName="thinLine2b" presStyleLbl="callout" presStyleIdx="0" presStyleCnt="6"/>
      <dgm:spPr/>
    </dgm:pt>
    <dgm:pt modelId="{DF5F9ED2-90E9-486E-A564-7CB6799266F4}" type="pres">
      <dgm:prSet presAssocID="{3890AA9A-606D-4EFF-9583-731A29A47E07}" presName="vertSpace2b" presStyleCnt="0"/>
      <dgm:spPr/>
    </dgm:pt>
    <dgm:pt modelId="{25489C8D-0EDB-4048-B646-4708CB64E167}" type="pres">
      <dgm:prSet presAssocID="{493B3946-4216-41DB-9609-4323A28300B9}" presName="horz2" presStyleCnt="0"/>
      <dgm:spPr/>
    </dgm:pt>
    <dgm:pt modelId="{17B977F4-D985-432B-AE9B-A7471CD15961}" type="pres">
      <dgm:prSet presAssocID="{493B3946-4216-41DB-9609-4323A28300B9}" presName="horzSpace2" presStyleCnt="0"/>
      <dgm:spPr/>
    </dgm:pt>
    <dgm:pt modelId="{7F41027E-B510-4A86-8C22-F6DF708DF834}" type="pres">
      <dgm:prSet presAssocID="{493B3946-4216-41DB-9609-4323A28300B9}" presName="tx2" presStyleLbl="revTx" presStyleIdx="2" presStyleCnt="7"/>
      <dgm:spPr/>
    </dgm:pt>
    <dgm:pt modelId="{CAB98574-8652-4BC8-9026-BD8C91CC7C36}" type="pres">
      <dgm:prSet presAssocID="{493B3946-4216-41DB-9609-4323A28300B9}" presName="vert2" presStyleCnt="0"/>
      <dgm:spPr/>
    </dgm:pt>
    <dgm:pt modelId="{A74ACC0D-FA60-4C62-8399-D2E02EE91E37}" type="pres">
      <dgm:prSet presAssocID="{493B3946-4216-41DB-9609-4323A28300B9}" presName="thinLine2b" presStyleLbl="callout" presStyleIdx="1" presStyleCnt="6"/>
      <dgm:spPr/>
    </dgm:pt>
    <dgm:pt modelId="{296BA4EC-BA27-4387-A063-92D15BA5103B}" type="pres">
      <dgm:prSet presAssocID="{493B3946-4216-41DB-9609-4323A28300B9}" presName="vertSpace2b" presStyleCnt="0"/>
      <dgm:spPr/>
    </dgm:pt>
    <dgm:pt modelId="{C2A06A4C-05A2-4E9A-9752-B5B11F39A614}" type="pres">
      <dgm:prSet presAssocID="{301238D8-3A9F-4B85-8C8B-86BFDD27F6F8}" presName="horz2" presStyleCnt="0"/>
      <dgm:spPr/>
    </dgm:pt>
    <dgm:pt modelId="{696C00ED-2FFB-4F06-A13A-946A4FCA9863}" type="pres">
      <dgm:prSet presAssocID="{301238D8-3A9F-4B85-8C8B-86BFDD27F6F8}" presName="horzSpace2" presStyleCnt="0"/>
      <dgm:spPr/>
    </dgm:pt>
    <dgm:pt modelId="{1AC65ABC-9CC1-4B4A-8AF9-9503C076F614}" type="pres">
      <dgm:prSet presAssocID="{301238D8-3A9F-4B85-8C8B-86BFDD27F6F8}" presName="tx2" presStyleLbl="revTx" presStyleIdx="3" presStyleCnt="7"/>
      <dgm:spPr/>
    </dgm:pt>
    <dgm:pt modelId="{396F7A0F-6545-4233-9ECF-C588D80B3130}" type="pres">
      <dgm:prSet presAssocID="{301238D8-3A9F-4B85-8C8B-86BFDD27F6F8}" presName="vert2" presStyleCnt="0"/>
      <dgm:spPr/>
    </dgm:pt>
    <dgm:pt modelId="{5AFA2CD0-4BD8-467A-8502-BBE6A0FD0B72}" type="pres">
      <dgm:prSet presAssocID="{301238D8-3A9F-4B85-8C8B-86BFDD27F6F8}" presName="thinLine2b" presStyleLbl="callout" presStyleIdx="2" presStyleCnt="6"/>
      <dgm:spPr/>
    </dgm:pt>
    <dgm:pt modelId="{4C58B294-10B2-4C77-9D53-730ABECF6AD1}" type="pres">
      <dgm:prSet presAssocID="{301238D8-3A9F-4B85-8C8B-86BFDD27F6F8}" presName="vertSpace2b" presStyleCnt="0"/>
      <dgm:spPr/>
    </dgm:pt>
    <dgm:pt modelId="{DDD18DF7-E266-47DD-8E37-CF52011E06F2}" type="pres">
      <dgm:prSet presAssocID="{85FE705F-35FF-4961-B4C6-3AA6C3499FB0}" presName="horz2" presStyleCnt="0"/>
      <dgm:spPr/>
    </dgm:pt>
    <dgm:pt modelId="{8008EFEE-C7F4-455D-810E-39B963C2EA9D}" type="pres">
      <dgm:prSet presAssocID="{85FE705F-35FF-4961-B4C6-3AA6C3499FB0}" presName="horzSpace2" presStyleCnt="0"/>
      <dgm:spPr/>
    </dgm:pt>
    <dgm:pt modelId="{9DB9EC02-2A21-4398-AD7B-F5E6A11121DB}" type="pres">
      <dgm:prSet presAssocID="{85FE705F-35FF-4961-B4C6-3AA6C3499FB0}" presName="tx2" presStyleLbl="revTx" presStyleIdx="4" presStyleCnt="7"/>
      <dgm:spPr/>
    </dgm:pt>
    <dgm:pt modelId="{EAAEA904-A8F9-4BAA-8BF1-05A083BF721C}" type="pres">
      <dgm:prSet presAssocID="{85FE705F-35FF-4961-B4C6-3AA6C3499FB0}" presName="vert2" presStyleCnt="0"/>
      <dgm:spPr/>
    </dgm:pt>
    <dgm:pt modelId="{5B40B3CB-30AC-4F26-BBC4-216E56123BD6}" type="pres">
      <dgm:prSet presAssocID="{85FE705F-35FF-4961-B4C6-3AA6C3499FB0}" presName="thinLine2b" presStyleLbl="callout" presStyleIdx="3" presStyleCnt="6"/>
      <dgm:spPr/>
    </dgm:pt>
    <dgm:pt modelId="{E1964DDF-5338-4D48-877A-360F7355A539}" type="pres">
      <dgm:prSet presAssocID="{85FE705F-35FF-4961-B4C6-3AA6C3499FB0}" presName="vertSpace2b" presStyleCnt="0"/>
      <dgm:spPr/>
    </dgm:pt>
    <dgm:pt modelId="{21283460-533C-4BE0-AFCB-F8764DEF6130}" type="pres">
      <dgm:prSet presAssocID="{329D96D3-3AFA-41CB-8857-010C39BC69F7}" presName="horz2" presStyleCnt="0"/>
      <dgm:spPr/>
    </dgm:pt>
    <dgm:pt modelId="{715DBF91-DE54-436B-8011-F6BB6F6B3A69}" type="pres">
      <dgm:prSet presAssocID="{329D96D3-3AFA-41CB-8857-010C39BC69F7}" presName="horzSpace2" presStyleCnt="0"/>
      <dgm:spPr/>
    </dgm:pt>
    <dgm:pt modelId="{A227D6A9-54D0-4EBE-B462-164EBC90323A}" type="pres">
      <dgm:prSet presAssocID="{329D96D3-3AFA-41CB-8857-010C39BC69F7}" presName="tx2" presStyleLbl="revTx" presStyleIdx="5" presStyleCnt="7"/>
      <dgm:spPr/>
    </dgm:pt>
    <dgm:pt modelId="{5A408C50-318F-4278-BB74-EC47487FDD44}" type="pres">
      <dgm:prSet presAssocID="{329D96D3-3AFA-41CB-8857-010C39BC69F7}" presName="vert2" presStyleCnt="0"/>
      <dgm:spPr/>
    </dgm:pt>
    <dgm:pt modelId="{3605C090-2EFE-42D6-A47E-F1F7870BEF21}" type="pres">
      <dgm:prSet presAssocID="{329D96D3-3AFA-41CB-8857-010C39BC69F7}" presName="thinLine2b" presStyleLbl="callout" presStyleIdx="4" presStyleCnt="6"/>
      <dgm:spPr/>
    </dgm:pt>
    <dgm:pt modelId="{AE18778A-D44C-4A65-8C1C-79865D6763AE}" type="pres">
      <dgm:prSet presAssocID="{329D96D3-3AFA-41CB-8857-010C39BC69F7}" presName="vertSpace2b" presStyleCnt="0"/>
      <dgm:spPr/>
    </dgm:pt>
    <dgm:pt modelId="{C56320BC-7AEB-485F-9DD9-A46F886D80AF}" type="pres">
      <dgm:prSet presAssocID="{11BC8334-35C5-481F-88C6-CC642693BEF1}" presName="horz2" presStyleCnt="0"/>
      <dgm:spPr/>
    </dgm:pt>
    <dgm:pt modelId="{8C2A09E1-941F-4B58-8D21-9C8272356074}" type="pres">
      <dgm:prSet presAssocID="{11BC8334-35C5-481F-88C6-CC642693BEF1}" presName="horzSpace2" presStyleCnt="0"/>
      <dgm:spPr/>
    </dgm:pt>
    <dgm:pt modelId="{4A3B59EB-DDE1-4B58-977E-D6550E4E5AD0}" type="pres">
      <dgm:prSet presAssocID="{11BC8334-35C5-481F-88C6-CC642693BEF1}" presName="tx2" presStyleLbl="revTx" presStyleIdx="6" presStyleCnt="7"/>
      <dgm:spPr/>
    </dgm:pt>
    <dgm:pt modelId="{73C5A93D-5125-4E2F-B946-1B617BD5D688}" type="pres">
      <dgm:prSet presAssocID="{11BC8334-35C5-481F-88C6-CC642693BEF1}" presName="vert2" presStyleCnt="0"/>
      <dgm:spPr/>
    </dgm:pt>
    <dgm:pt modelId="{988B12CB-133E-484B-98DB-8B8643EAEFB4}" type="pres">
      <dgm:prSet presAssocID="{11BC8334-35C5-481F-88C6-CC642693BEF1}" presName="thinLine2b" presStyleLbl="callout" presStyleIdx="5" presStyleCnt="6"/>
      <dgm:spPr/>
    </dgm:pt>
    <dgm:pt modelId="{CAE50550-4385-4F68-B052-28B356FEA3FC}" type="pres">
      <dgm:prSet presAssocID="{11BC8334-35C5-481F-88C6-CC642693BEF1}" presName="vertSpace2b" presStyleCnt="0"/>
      <dgm:spPr/>
    </dgm:pt>
  </dgm:ptLst>
  <dgm:cxnLst>
    <dgm:cxn modelId="{64297E19-9CE8-4CC0-80F1-FD5794A3AA83}" srcId="{8BC3547E-F451-41E1-ABB7-4DD80800BB76}" destId="{3890AA9A-606D-4EFF-9583-731A29A47E07}" srcOrd="0" destOrd="0" parTransId="{D0D3550F-CAD5-4DB0-9639-3094EF10205A}" sibTransId="{E600F9BF-B18C-400A-A1AA-F928A17AA1D3}"/>
    <dgm:cxn modelId="{6BDAF11B-5B47-4110-A6DC-72AA759BAF44}" type="presOf" srcId="{301238D8-3A9F-4B85-8C8B-86BFDD27F6F8}" destId="{1AC65ABC-9CC1-4B4A-8AF9-9503C076F614}" srcOrd="0" destOrd="0" presId="urn:microsoft.com/office/officeart/2008/layout/LinedList"/>
    <dgm:cxn modelId="{ED6EC229-C0E7-4818-8161-5D81B2F528ED}" srcId="{8BC3547E-F451-41E1-ABB7-4DD80800BB76}" destId="{493B3946-4216-41DB-9609-4323A28300B9}" srcOrd="1" destOrd="0" parTransId="{E70A2971-87EF-4826-AA80-FA1E8109108C}" sibTransId="{5C33AC49-FD03-403D-B276-24736762EEFB}"/>
    <dgm:cxn modelId="{7DD33B2A-0405-416F-89E0-898298C03B38}" srcId="{8BC3547E-F451-41E1-ABB7-4DD80800BB76}" destId="{11BC8334-35C5-481F-88C6-CC642693BEF1}" srcOrd="5" destOrd="0" parTransId="{7E49B3C0-F7CB-4A03-BE5B-C8730985AF4D}" sibTransId="{92304D0A-FB2E-4C5E-BFDE-EC6FF4AE81D6}"/>
    <dgm:cxn modelId="{6BEDF437-C2AE-4F3D-BF67-B7DA219DC8B2}" type="presOf" srcId="{8BC3547E-F451-41E1-ABB7-4DD80800BB76}" destId="{9EDCEA13-E4D9-4B0F-9744-A2F310F4FDD7}" srcOrd="0" destOrd="0" presId="urn:microsoft.com/office/officeart/2008/layout/LinedList"/>
    <dgm:cxn modelId="{293B746D-76CF-4A10-BFDA-26E1D0F7234A}" srcId="{8BC3547E-F451-41E1-ABB7-4DD80800BB76}" destId="{329D96D3-3AFA-41CB-8857-010C39BC69F7}" srcOrd="4" destOrd="0" parTransId="{0A091219-EA11-4722-9C02-B63E0CFCDBAF}" sibTransId="{C7B1D43F-220A-48A1-ADF2-673B043A7CE7}"/>
    <dgm:cxn modelId="{B224D173-22B3-41BE-9FD7-9E6E5760BCD8}" type="presOf" srcId="{493B3946-4216-41DB-9609-4323A28300B9}" destId="{7F41027E-B510-4A86-8C22-F6DF708DF834}" srcOrd="0" destOrd="0" presId="urn:microsoft.com/office/officeart/2008/layout/LinedList"/>
    <dgm:cxn modelId="{85633D7C-D885-49EC-BC69-1A868E24D008}" srcId="{8BC3547E-F451-41E1-ABB7-4DD80800BB76}" destId="{301238D8-3A9F-4B85-8C8B-86BFDD27F6F8}" srcOrd="2" destOrd="0" parTransId="{570A0FE7-1D79-4A42-A59B-DE8248A1BB11}" sibTransId="{2A1DAC2E-BF47-48EE-B923-8E38923A212E}"/>
    <dgm:cxn modelId="{393DEF86-9DCD-421B-9250-D2783F650937}" srcId="{B4403BC9-59CD-46FB-8DE2-A1FB7C4D513A}" destId="{8BC3547E-F451-41E1-ABB7-4DD80800BB76}" srcOrd="0" destOrd="0" parTransId="{61F0D8B7-0729-4D7F-A4E9-91DECE107158}" sibTransId="{6116827E-F6EB-4323-BADD-990D34169F95}"/>
    <dgm:cxn modelId="{9A128891-D9EC-47CA-B3E8-9A3E4E37F576}" type="presOf" srcId="{85FE705F-35FF-4961-B4C6-3AA6C3499FB0}" destId="{9DB9EC02-2A21-4398-AD7B-F5E6A11121DB}" srcOrd="0" destOrd="0" presId="urn:microsoft.com/office/officeart/2008/layout/LinedList"/>
    <dgm:cxn modelId="{D86E02BF-F0F6-49AB-8D9F-AE47630FB8E6}" type="presOf" srcId="{329D96D3-3AFA-41CB-8857-010C39BC69F7}" destId="{A227D6A9-54D0-4EBE-B462-164EBC90323A}" srcOrd="0" destOrd="0" presId="urn:microsoft.com/office/officeart/2008/layout/LinedList"/>
    <dgm:cxn modelId="{A4309AC3-C5F6-43D0-9F1B-6440C97B34DA}" type="presOf" srcId="{3890AA9A-606D-4EFF-9583-731A29A47E07}" destId="{90A354A3-E6F8-4D48-B9D9-D8A1D09030B8}" srcOrd="0" destOrd="0" presId="urn:microsoft.com/office/officeart/2008/layout/LinedList"/>
    <dgm:cxn modelId="{3EA2B3C9-3735-4B3A-82B3-70F079A0EE75}" type="presOf" srcId="{B4403BC9-59CD-46FB-8DE2-A1FB7C4D513A}" destId="{962D43D3-FBF1-403C-8A1D-976C0AE909D2}" srcOrd="0" destOrd="0" presId="urn:microsoft.com/office/officeart/2008/layout/LinedList"/>
    <dgm:cxn modelId="{7E4185DF-A767-453C-9B84-4D79F59E0E8A}" srcId="{8BC3547E-F451-41E1-ABB7-4DD80800BB76}" destId="{85FE705F-35FF-4961-B4C6-3AA6C3499FB0}" srcOrd="3" destOrd="0" parTransId="{B1F21402-5BE5-4A8F-935E-53F9EC01951E}" sibTransId="{3E3A041D-A088-4A95-9BEC-007F3E48517E}"/>
    <dgm:cxn modelId="{0AF769E7-5586-4BAD-A37E-E1E5768C0120}" type="presOf" srcId="{11BC8334-35C5-481F-88C6-CC642693BEF1}" destId="{4A3B59EB-DDE1-4B58-977E-D6550E4E5AD0}" srcOrd="0" destOrd="0" presId="urn:microsoft.com/office/officeart/2008/layout/LinedList"/>
    <dgm:cxn modelId="{9409891C-52F2-4FEC-8ACD-3FF15BE41CDF}" type="presParOf" srcId="{962D43D3-FBF1-403C-8A1D-976C0AE909D2}" destId="{951D2272-1B03-43BE-8EF1-E3A60D4DD6A9}" srcOrd="0" destOrd="0" presId="urn:microsoft.com/office/officeart/2008/layout/LinedList"/>
    <dgm:cxn modelId="{50CDA0AD-6C5A-40DC-B0EC-11916238F0D1}" type="presParOf" srcId="{962D43D3-FBF1-403C-8A1D-976C0AE909D2}" destId="{74813047-26C6-44EA-A328-919C6D47A57A}" srcOrd="1" destOrd="0" presId="urn:microsoft.com/office/officeart/2008/layout/LinedList"/>
    <dgm:cxn modelId="{50653D4E-1ACA-426D-AB9C-AC0067489F62}" type="presParOf" srcId="{74813047-26C6-44EA-A328-919C6D47A57A}" destId="{9EDCEA13-E4D9-4B0F-9744-A2F310F4FDD7}" srcOrd="0" destOrd="0" presId="urn:microsoft.com/office/officeart/2008/layout/LinedList"/>
    <dgm:cxn modelId="{F836A79F-E5F8-4546-B469-559877F8D3A5}" type="presParOf" srcId="{74813047-26C6-44EA-A328-919C6D47A57A}" destId="{6DD1CAAB-0D85-4CDD-AE22-47B92A9A3D31}" srcOrd="1" destOrd="0" presId="urn:microsoft.com/office/officeart/2008/layout/LinedList"/>
    <dgm:cxn modelId="{3416E6BC-2418-4AE1-9321-1313ADF58D81}" type="presParOf" srcId="{6DD1CAAB-0D85-4CDD-AE22-47B92A9A3D31}" destId="{10E8EF6F-D0FF-4ECD-89CA-196BFFE4EE50}" srcOrd="0" destOrd="0" presId="urn:microsoft.com/office/officeart/2008/layout/LinedList"/>
    <dgm:cxn modelId="{D6A65068-9B37-4CA4-8D24-8CD175F96178}" type="presParOf" srcId="{6DD1CAAB-0D85-4CDD-AE22-47B92A9A3D31}" destId="{E9DC6F7F-842A-458A-9D94-40CE84E95C24}" srcOrd="1" destOrd="0" presId="urn:microsoft.com/office/officeart/2008/layout/LinedList"/>
    <dgm:cxn modelId="{6E775B2B-FF47-4D24-8363-561677B35CF4}" type="presParOf" srcId="{E9DC6F7F-842A-458A-9D94-40CE84E95C24}" destId="{18CFA145-484E-404D-94EF-7B078FB1F889}" srcOrd="0" destOrd="0" presId="urn:microsoft.com/office/officeart/2008/layout/LinedList"/>
    <dgm:cxn modelId="{3D578D03-8A4A-4E9B-B794-3DDACE0A7FA4}" type="presParOf" srcId="{E9DC6F7F-842A-458A-9D94-40CE84E95C24}" destId="{90A354A3-E6F8-4D48-B9D9-D8A1D09030B8}" srcOrd="1" destOrd="0" presId="urn:microsoft.com/office/officeart/2008/layout/LinedList"/>
    <dgm:cxn modelId="{C9835965-6AA3-482A-A3AA-6097621AA41D}" type="presParOf" srcId="{E9DC6F7F-842A-458A-9D94-40CE84E95C24}" destId="{61FFDC43-4C73-45DD-8E92-FF65E2379DC2}" srcOrd="2" destOrd="0" presId="urn:microsoft.com/office/officeart/2008/layout/LinedList"/>
    <dgm:cxn modelId="{C98D773A-900B-4069-A4D2-0D6B55B1D5F2}" type="presParOf" srcId="{6DD1CAAB-0D85-4CDD-AE22-47B92A9A3D31}" destId="{DE8AE0F5-436C-4CAC-BDEC-9E7DA0AE959C}" srcOrd="2" destOrd="0" presId="urn:microsoft.com/office/officeart/2008/layout/LinedList"/>
    <dgm:cxn modelId="{7E9FE6F6-3599-494E-A6CA-568B7ACDFF11}" type="presParOf" srcId="{6DD1CAAB-0D85-4CDD-AE22-47B92A9A3D31}" destId="{DF5F9ED2-90E9-486E-A564-7CB6799266F4}" srcOrd="3" destOrd="0" presId="urn:microsoft.com/office/officeart/2008/layout/LinedList"/>
    <dgm:cxn modelId="{84CE65CE-A67D-4058-9176-F2D1D5C1343F}" type="presParOf" srcId="{6DD1CAAB-0D85-4CDD-AE22-47B92A9A3D31}" destId="{25489C8D-0EDB-4048-B646-4708CB64E167}" srcOrd="4" destOrd="0" presId="urn:microsoft.com/office/officeart/2008/layout/LinedList"/>
    <dgm:cxn modelId="{D1C5A0FD-0053-41C1-8054-E246B22ECF52}" type="presParOf" srcId="{25489C8D-0EDB-4048-B646-4708CB64E167}" destId="{17B977F4-D985-432B-AE9B-A7471CD15961}" srcOrd="0" destOrd="0" presId="urn:microsoft.com/office/officeart/2008/layout/LinedList"/>
    <dgm:cxn modelId="{C005C349-7DFE-4FBC-A91A-8C3B533D8665}" type="presParOf" srcId="{25489C8D-0EDB-4048-B646-4708CB64E167}" destId="{7F41027E-B510-4A86-8C22-F6DF708DF834}" srcOrd="1" destOrd="0" presId="urn:microsoft.com/office/officeart/2008/layout/LinedList"/>
    <dgm:cxn modelId="{33330CF7-84D4-4210-84A3-89B683CA392C}" type="presParOf" srcId="{25489C8D-0EDB-4048-B646-4708CB64E167}" destId="{CAB98574-8652-4BC8-9026-BD8C91CC7C36}" srcOrd="2" destOrd="0" presId="urn:microsoft.com/office/officeart/2008/layout/LinedList"/>
    <dgm:cxn modelId="{ECB723A8-CCD0-454F-95BE-58995EB4B511}" type="presParOf" srcId="{6DD1CAAB-0D85-4CDD-AE22-47B92A9A3D31}" destId="{A74ACC0D-FA60-4C62-8399-D2E02EE91E37}" srcOrd="5" destOrd="0" presId="urn:microsoft.com/office/officeart/2008/layout/LinedList"/>
    <dgm:cxn modelId="{CED684BE-55B5-468C-85BF-566B4BA4360A}" type="presParOf" srcId="{6DD1CAAB-0D85-4CDD-AE22-47B92A9A3D31}" destId="{296BA4EC-BA27-4387-A063-92D15BA5103B}" srcOrd="6" destOrd="0" presId="urn:microsoft.com/office/officeart/2008/layout/LinedList"/>
    <dgm:cxn modelId="{965513A7-21D2-4FCC-93AA-0A5813593542}" type="presParOf" srcId="{6DD1CAAB-0D85-4CDD-AE22-47B92A9A3D31}" destId="{C2A06A4C-05A2-4E9A-9752-B5B11F39A614}" srcOrd="7" destOrd="0" presId="urn:microsoft.com/office/officeart/2008/layout/LinedList"/>
    <dgm:cxn modelId="{C3B178D3-33CA-49B2-BEEF-7B7E61F1973E}" type="presParOf" srcId="{C2A06A4C-05A2-4E9A-9752-B5B11F39A614}" destId="{696C00ED-2FFB-4F06-A13A-946A4FCA9863}" srcOrd="0" destOrd="0" presId="urn:microsoft.com/office/officeart/2008/layout/LinedList"/>
    <dgm:cxn modelId="{A6ED1B07-7DF7-489F-A612-20ACBABBAF81}" type="presParOf" srcId="{C2A06A4C-05A2-4E9A-9752-B5B11F39A614}" destId="{1AC65ABC-9CC1-4B4A-8AF9-9503C076F614}" srcOrd="1" destOrd="0" presId="urn:microsoft.com/office/officeart/2008/layout/LinedList"/>
    <dgm:cxn modelId="{F00907AF-CE97-4FFE-8FFE-DA2E21F59C9D}" type="presParOf" srcId="{C2A06A4C-05A2-4E9A-9752-B5B11F39A614}" destId="{396F7A0F-6545-4233-9ECF-C588D80B3130}" srcOrd="2" destOrd="0" presId="urn:microsoft.com/office/officeart/2008/layout/LinedList"/>
    <dgm:cxn modelId="{069EAE6A-645F-451F-BBCC-7BBCB8744E1B}" type="presParOf" srcId="{6DD1CAAB-0D85-4CDD-AE22-47B92A9A3D31}" destId="{5AFA2CD0-4BD8-467A-8502-BBE6A0FD0B72}" srcOrd="8" destOrd="0" presId="urn:microsoft.com/office/officeart/2008/layout/LinedList"/>
    <dgm:cxn modelId="{3793E7EF-644A-45B5-9962-738D7936C811}" type="presParOf" srcId="{6DD1CAAB-0D85-4CDD-AE22-47B92A9A3D31}" destId="{4C58B294-10B2-4C77-9D53-730ABECF6AD1}" srcOrd="9" destOrd="0" presId="urn:microsoft.com/office/officeart/2008/layout/LinedList"/>
    <dgm:cxn modelId="{6E7274F4-4920-44E3-9500-FEA06B6B511D}" type="presParOf" srcId="{6DD1CAAB-0D85-4CDD-AE22-47B92A9A3D31}" destId="{DDD18DF7-E266-47DD-8E37-CF52011E06F2}" srcOrd="10" destOrd="0" presId="urn:microsoft.com/office/officeart/2008/layout/LinedList"/>
    <dgm:cxn modelId="{D19E816C-2F1E-427F-A711-D462582FF21A}" type="presParOf" srcId="{DDD18DF7-E266-47DD-8E37-CF52011E06F2}" destId="{8008EFEE-C7F4-455D-810E-39B963C2EA9D}" srcOrd="0" destOrd="0" presId="urn:microsoft.com/office/officeart/2008/layout/LinedList"/>
    <dgm:cxn modelId="{5407B639-3401-4B43-847C-C797E9B54EF5}" type="presParOf" srcId="{DDD18DF7-E266-47DD-8E37-CF52011E06F2}" destId="{9DB9EC02-2A21-4398-AD7B-F5E6A11121DB}" srcOrd="1" destOrd="0" presId="urn:microsoft.com/office/officeart/2008/layout/LinedList"/>
    <dgm:cxn modelId="{1147BB52-5145-422C-985C-288372C24BDF}" type="presParOf" srcId="{DDD18DF7-E266-47DD-8E37-CF52011E06F2}" destId="{EAAEA904-A8F9-4BAA-8BF1-05A083BF721C}" srcOrd="2" destOrd="0" presId="urn:microsoft.com/office/officeart/2008/layout/LinedList"/>
    <dgm:cxn modelId="{3D378B64-9E63-4FCF-BE4A-FD2144ABF885}" type="presParOf" srcId="{6DD1CAAB-0D85-4CDD-AE22-47B92A9A3D31}" destId="{5B40B3CB-30AC-4F26-BBC4-216E56123BD6}" srcOrd="11" destOrd="0" presId="urn:microsoft.com/office/officeart/2008/layout/LinedList"/>
    <dgm:cxn modelId="{B3C57875-A7E3-4B24-A4E3-8C75D161753B}" type="presParOf" srcId="{6DD1CAAB-0D85-4CDD-AE22-47B92A9A3D31}" destId="{E1964DDF-5338-4D48-877A-360F7355A539}" srcOrd="12" destOrd="0" presId="urn:microsoft.com/office/officeart/2008/layout/LinedList"/>
    <dgm:cxn modelId="{D9F6C1FE-FDF6-4479-97F9-C65B2C141451}" type="presParOf" srcId="{6DD1CAAB-0D85-4CDD-AE22-47B92A9A3D31}" destId="{21283460-533C-4BE0-AFCB-F8764DEF6130}" srcOrd="13" destOrd="0" presId="urn:microsoft.com/office/officeart/2008/layout/LinedList"/>
    <dgm:cxn modelId="{28C4948A-5543-4CA1-BD0F-FA4BF616EF2F}" type="presParOf" srcId="{21283460-533C-4BE0-AFCB-F8764DEF6130}" destId="{715DBF91-DE54-436B-8011-F6BB6F6B3A69}" srcOrd="0" destOrd="0" presId="urn:microsoft.com/office/officeart/2008/layout/LinedList"/>
    <dgm:cxn modelId="{C0AC82E4-EBFC-40EC-A5D7-EF1E33E89953}" type="presParOf" srcId="{21283460-533C-4BE0-AFCB-F8764DEF6130}" destId="{A227D6A9-54D0-4EBE-B462-164EBC90323A}" srcOrd="1" destOrd="0" presId="urn:microsoft.com/office/officeart/2008/layout/LinedList"/>
    <dgm:cxn modelId="{367223B6-6702-480D-97D9-E57138C3F11E}" type="presParOf" srcId="{21283460-533C-4BE0-AFCB-F8764DEF6130}" destId="{5A408C50-318F-4278-BB74-EC47487FDD44}" srcOrd="2" destOrd="0" presId="urn:microsoft.com/office/officeart/2008/layout/LinedList"/>
    <dgm:cxn modelId="{BDA5D638-18C5-47A3-92DC-674909001814}" type="presParOf" srcId="{6DD1CAAB-0D85-4CDD-AE22-47B92A9A3D31}" destId="{3605C090-2EFE-42D6-A47E-F1F7870BEF21}" srcOrd="14" destOrd="0" presId="urn:microsoft.com/office/officeart/2008/layout/LinedList"/>
    <dgm:cxn modelId="{7F646403-40E3-41DA-B91A-E4B6FBF5FBE8}" type="presParOf" srcId="{6DD1CAAB-0D85-4CDD-AE22-47B92A9A3D31}" destId="{AE18778A-D44C-4A65-8C1C-79865D6763AE}" srcOrd="15" destOrd="0" presId="urn:microsoft.com/office/officeart/2008/layout/LinedList"/>
    <dgm:cxn modelId="{8FFFB2C3-ADCF-45B4-973B-F181959D688F}" type="presParOf" srcId="{6DD1CAAB-0D85-4CDD-AE22-47B92A9A3D31}" destId="{C56320BC-7AEB-485F-9DD9-A46F886D80AF}" srcOrd="16" destOrd="0" presId="urn:microsoft.com/office/officeart/2008/layout/LinedList"/>
    <dgm:cxn modelId="{3A967F16-4469-4EC4-A9D6-D0131A9B1EE7}" type="presParOf" srcId="{C56320BC-7AEB-485F-9DD9-A46F886D80AF}" destId="{8C2A09E1-941F-4B58-8D21-9C8272356074}" srcOrd="0" destOrd="0" presId="urn:microsoft.com/office/officeart/2008/layout/LinedList"/>
    <dgm:cxn modelId="{F36DFB68-6CCC-4D2B-86DD-76189FC1EBEB}" type="presParOf" srcId="{C56320BC-7AEB-485F-9DD9-A46F886D80AF}" destId="{4A3B59EB-DDE1-4B58-977E-D6550E4E5AD0}" srcOrd="1" destOrd="0" presId="urn:microsoft.com/office/officeart/2008/layout/LinedList"/>
    <dgm:cxn modelId="{0380F303-B4FA-45E7-926D-996D65FBFE34}" type="presParOf" srcId="{C56320BC-7AEB-485F-9DD9-A46F886D80AF}" destId="{73C5A93D-5125-4E2F-B946-1B617BD5D688}" srcOrd="2" destOrd="0" presId="urn:microsoft.com/office/officeart/2008/layout/LinedList"/>
    <dgm:cxn modelId="{0E4C1EF6-24E8-4FE2-818F-BBE340D34B0F}" type="presParOf" srcId="{6DD1CAAB-0D85-4CDD-AE22-47B92A9A3D31}" destId="{988B12CB-133E-484B-98DB-8B8643EAEFB4}" srcOrd="17" destOrd="0" presId="urn:microsoft.com/office/officeart/2008/layout/LinedList"/>
    <dgm:cxn modelId="{DB8344C8-98A0-4CED-86A0-005FC73591F5}" type="presParOf" srcId="{6DD1CAAB-0D85-4CDD-AE22-47B92A9A3D31}" destId="{CAE50550-4385-4F68-B052-28B356FEA3F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35E00-0E57-4C63-9919-03C9AB5845A0}" type="doc">
      <dgm:prSet loTypeId="urn:microsoft.com/office/officeart/2005/8/layout/venn3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CO"/>
        </a:p>
      </dgm:t>
    </dgm:pt>
    <dgm:pt modelId="{F3604F51-A30D-4E46-98F8-F70960583677}">
      <dgm:prSet phldrT="[Texto]"/>
      <dgm:spPr/>
      <dgm:t>
        <a:bodyPr/>
        <a:lstStyle/>
        <a:p>
          <a:r>
            <a:rPr lang="es-CO" b="0" i="0" u="none" dirty="0"/>
            <a:t>Exploración de nuevas variables</a:t>
          </a:r>
          <a:endParaRPr lang="es-CO" dirty="0"/>
        </a:p>
      </dgm:t>
    </dgm:pt>
    <dgm:pt modelId="{4BD8F05B-8D92-42AF-9790-F501FAA06AEB}" type="parTrans" cxnId="{C198BE35-D109-492B-8B2E-F72CA6C09F6F}">
      <dgm:prSet/>
      <dgm:spPr/>
      <dgm:t>
        <a:bodyPr/>
        <a:lstStyle/>
        <a:p>
          <a:endParaRPr lang="es-CO"/>
        </a:p>
      </dgm:t>
    </dgm:pt>
    <dgm:pt modelId="{DB43F695-2D98-40FE-8E45-F42E389F98E4}" type="sibTrans" cxnId="{C198BE35-D109-492B-8B2E-F72CA6C09F6F}">
      <dgm:prSet/>
      <dgm:spPr/>
      <dgm:t>
        <a:bodyPr/>
        <a:lstStyle/>
        <a:p>
          <a:endParaRPr lang="es-CO"/>
        </a:p>
      </dgm:t>
    </dgm:pt>
    <dgm:pt modelId="{95C8C13C-A647-4BB0-A5DF-951FB8F24F90}">
      <dgm:prSet phldrT="[Texto]"/>
      <dgm:spPr/>
      <dgm:t>
        <a:bodyPr/>
        <a:lstStyle/>
        <a:p>
          <a:r>
            <a:rPr lang="es-ES" b="0" i="0" u="none" dirty="0"/>
            <a:t>Mejora de la calidad de los datos</a:t>
          </a:r>
          <a:endParaRPr lang="es-CO" dirty="0"/>
        </a:p>
      </dgm:t>
    </dgm:pt>
    <dgm:pt modelId="{4E128CAC-2867-4D84-9D3B-02CCA28FF908}" type="parTrans" cxnId="{CDEA8AC5-9A1B-4253-A47F-87673372754F}">
      <dgm:prSet/>
      <dgm:spPr/>
      <dgm:t>
        <a:bodyPr/>
        <a:lstStyle/>
        <a:p>
          <a:endParaRPr lang="es-CO"/>
        </a:p>
      </dgm:t>
    </dgm:pt>
    <dgm:pt modelId="{F0EF8722-DBEC-41ED-AD1F-6312880C8234}" type="sibTrans" cxnId="{CDEA8AC5-9A1B-4253-A47F-87673372754F}">
      <dgm:prSet/>
      <dgm:spPr/>
      <dgm:t>
        <a:bodyPr/>
        <a:lstStyle/>
        <a:p>
          <a:endParaRPr lang="es-CO"/>
        </a:p>
      </dgm:t>
    </dgm:pt>
    <dgm:pt modelId="{B31DBFC5-832F-4006-998E-4E1D68CD0EA9}">
      <dgm:prSet phldrT="[Texto]"/>
      <dgm:spPr/>
      <dgm:t>
        <a:bodyPr/>
        <a:lstStyle/>
        <a:p>
          <a:r>
            <a:rPr lang="es-CO" b="0" i="0" u="none"/>
            <a:t>Estudios comparativos</a:t>
          </a:r>
          <a:endParaRPr lang="es-CO" dirty="0"/>
        </a:p>
      </dgm:t>
    </dgm:pt>
    <dgm:pt modelId="{2F9333B5-CFA9-41A5-A92A-BB7460C9695D}" type="parTrans" cxnId="{F365E01D-4743-42EF-BB9B-36255B340912}">
      <dgm:prSet/>
      <dgm:spPr/>
      <dgm:t>
        <a:bodyPr/>
        <a:lstStyle/>
        <a:p>
          <a:endParaRPr lang="es-CO"/>
        </a:p>
      </dgm:t>
    </dgm:pt>
    <dgm:pt modelId="{B63E1FBE-99B7-4D18-A4AD-DD35224A4912}" type="sibTrans" cxnId="{F365E01D-4743-42EF-BB9B-36255B340912}">
      <dgm:prSet/>
      <dgm:spPr/>
      <dgm:t>
        <a:bodyPr/>
        <a:lstStyle/>
        <a:p>
          <a:endParaRPr lang="es-CO"/>
        </a:p>
      </dgm:t>
    </dgm:pt>
    <dgm:pt modelId="{E330DB7B-AC01-4644-AA8B-1BBB16E798FF}" type="pres">
      <dgm:prSet presAssocID="{71935E00-0E57-4C63-9919-03C9AB5845A0}" presName="Name0" presStyleCnt="0">
        <dgm:presLayoutVars>
          <dgm:dir/>
          <dgm:resizeHandles val="exact"/>
        </dgm:presLayoutVars>
      </dgm:prSet>
      <dgm:spPr/>
    </dgm:pt>
    <dgm:pt modelId="{351EA12F-B56E-4DC4-9DA5-CBCC8926EB10}" type="pres">
      <dgm:prSet presAssocID="{F3604F51-A30D-4E46-98F8-F70960583677}" presName="Name5" presStyleLbl="vennNode1" presStyleIdx="0" presStyleCnt="3">
        <dgm:presLayoutVars>
          <dgm:bulletEnabled val="1"/>
        </dgm:presLayoutVars>
      </dgm:prSet>
      <dgm:spPr/>
    </dgm:pt>
    <dgm:pt modelId="{8841823A-AC9F-4E13-B9E9-C25A9FAC0C4F}" type="pres">
      <dgm:prSet presAssocID="{DB43F695-2D98-40FE-8E45-F42E389F98E4}" presName="space" presStyleCnt="0"/>
      <dgm:spPr/>
    </dgm:pt>
    <dgm:pt modelId="{42A40ACC-82F1-49A3-B446-3E6AC3B2AEB6}" type="pres">
      <dgm:prSet presAssocID="{95C8C13C-A647-4BB0-A5DF-951FB8F24F90}" presName="Name5" presStyleLbl="vennNode1" presStyleIdx="1" presStyleCnt="3">
        <dgm:presLayoutVars>
          <dgm:bulletEnabled val="1"/>
        </dgm:presLayoutVars>
      </dgm:prSet>
      <dgm:spPr/>
    </dgm:pt>
    <dgm:pt modelId="{B817EEF5-B475-4AC1-8AD2-259E5256C1EF}" type="pres">
      <dgm:prSet presAssocID="{F0EF8722-DBEC-41ED-AD1F-6312880C8234}" presName="space" presStyleCnt="0"/>
      <dgm:spPr/>
    </dgm:pt>
    <dgm:pt modelId="{2B4262D3-587F-4B7B-85E2-9B2798B153DF}" type="pres">
      <dgm:prSet presAssocID="{B31DBFC5-832F-4006-998E-4E1D68CD0EA9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2A42E904-9D60-4190-9335-E59F5D78CCDB}" type="presOf" srcId="{71935E00-0E57-4C63-9919-03C9AB5845A0}" destId="{E330DB7B-AC01-4644-AA8B-1BBB16E798FF}" srcOrd="0" destOrd="0" presId="urn:microsoft.com/office/officeart/2005/8/layout/venn3"/>
    <dgm:cxn modelId="{89D89F0C-C969-496D-AA08-AA6C66844428}" type="presOf" srcId="{B31DBFC5-832F-4006-998E-4E1D68CD0EA9}" destId="{2B4262D3-587F-4B7B-85E2-9B2798B153DF}" srcOrd="0" destOrd="0" presId="urn:microsoft.com/office/officeart/2005/8/layout/venn3"/>
    <dgm:cxn modelId="{F365E01D-4743-42EF-BB9B-36255B340912}" srcId="{71935E00-0E57-4C63-9919-03C9AB5845A0}" destId="{B31DBFC5-832F-4006-998E-4E1D68CD0EA9}" srcOrd="2" destOrd="0" parTransId="{2F9333B5-CFA9-41A5-A92A-BB7460C9695D}" sibTransId="{B63E1FBE-99B7-4D18-A4AD-DD35224A4912}"/>
    <dgm:cxn modelId="{C198BE35-D109-492B-8B2E-F72CA6C09F6F}" srcId="{71935E00-0E57-4C63-9919-03C9AB5845A0}" destId="{F3604F51-A30D-4E46-98F8-F70960583677}" srcOrd="0" destOrd="0" parTransId="{4BD8F05B-8D92-42AF-9790-F501FAA06AEB}" sibTransId="{DB43F695-2D98-40FE-8E45-F42E389F98E4}"/>
    <dgm:cxn modelId="{CDEA8AC5-9A1B-4253-A47F-87673372754F}" srcId="{71935E00-0E57-4C63-9919-03C9AB5845A0}" destId="{95C8C13C-A647-4BB0-A5DF-951FB8F24F90}" srcOrd="1" destOrd="0" parTransId="{4E128CAC-2867-4D84-9D3B-02CCA28FF908}" sibTransId="{F0EF8722-DBEC-41ED-AD1F-6312880C8234}"/>
    <dgm:cxn modelId="{942757D0-FB6A-45CA-B08F-CE5BCAE4B960}" type="presOf" srcId="{F3604F51-A30D-4E46-98F8-F70960583677}" destId="{351EA12F-B56E-4DC4-9DA5-CBCC8926EB10}" srcOrd="0" destOrd="0" presId="urn:microsoft.com/office/officeart/2005/8/layout/venn3"/>
    <dgm:cxn modelId="{9F486EE8-2110-418B-9662-A5D7A0954B21}" type="presOf" srcId="{95C8C13C-A647-4BB0-A5DF-951FB8F24F90}" destId="{42A40ACC-82F1-49A3-B446-3E6AC3B2AEB6}" srcOrd="0" destOrd="0" presId="urn:microsoft.com/office/officeart/2005/8/layout/venn3"/>
    <dgm:cxn modelId="{15E6E8A1-9C5C-4682-ACE8-F4B805E448AC}" type="presParOf" srcId="{E330DB7B-AC01-4644-AA8B-1BBB16E798FF}" destId="{351EA12F-B56E-4DC4-9DA5-CBCC8926EB10}" srcOrd="0" destOrd="0" presId="urn:microsoft.com/office/officeart/2005/8/layout/venn3"/>
    <dgm:cxn modelId="{4617558D-1F49-4976-812E-A22FED0D1824}" type="presParOf" srcId="{E330DB7B-AC01-4644-AA8B-1BBB16E798FF}" destId="{8841823A-AC9F-4E13-B9E9-C25A9FAC0C4F}" srcOrd="1" destOrd="0" presId="urn:microsoft.com/office/officeart/2005/8/layout/venn3"/>
    <dgm:cxn modelId="{46520ECA-6711-49C2-90DF-90C29A9A4086}" type="presParOf" srcId="{E330DB7B-AC01-4644-AA8B-1BBB16E798FF}" destId="{42A40ACC-82F1-49A3-B446-3E6AC3B2AEB6}" srcOrd="2" destOrd="0" presId="urn:microsoft.com/office/officeart/2005/8/layout/venn3"/>
    <dgm:cxn modelId="{3A1AA17E-5DB8-4371-96B5-20652C5BA6B4}" type="presParOf" srcId="{E330DB7B-AC01-4644-AA8B-1BBB16E798FF}" destId="{B817EEF5-B475-4AC1-8AD2-259E5256C1EF}" srcOrd="3" destOrd="0" presId="urn:microsoft.com/office/officeart/2005/8/layout/venn3"/>
    <dgm:cxn modelId="{7E71683D-14BE-4AB9-987B-79064679C761}" type="presParOf" srcId="{E330DB7B-AC01-4644-AA8B-1BBB16E798FF}" destId="{2B4262D3-587F-4B7B-85E2-9B2798B153DF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D2272-1B03-43BE-8EF1-E3A60D4DD6A9}">
      <dsp:nvSpPr>
        <dsp:cNvPr id="0" name=""/>
        <dsp:cNvSpPr/>
      </dsp:nvSpPr>
      <dsp:spPr>
        <a:xfrm>
          <a:off x="0" y="0"/>
          <a:ext cx="6310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CEA13-E4D9-4B0F-9744-A2F310F4FDD7}">
      <dsp:nvSpPr>
        <dsp:cNvPr id="0" name=""/>
        <dsp:cNvSpPr/>
      </dsp:nvSpPr>
      <dsp:spPr>
        <a:xfrm>
          <a:off x="0" y="0"/>
          <a:ext cx="1262097" cy="3335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Los objetivos trazados del proyecto fueron alcanzados con éxito.</a:t>
          </a:r>
          <a:endParaRPr lang="es-CO" sz="1700" kern="1200" dirty="0"/>
        </a:p>
      </dsp:txBody>
      <dsp:txXfrm>
        <a:off x="0" y="0"/>
        <a:ext cx="1262097" cy="3335704"/>
      </dsp:txXfrm>
    </dsp:sp>
    <dsp:sp modelId="{90A354A3-E6F8-4D48-B9D9-D8A1D09030B8}">
      <dsp:nvSpPr>
        <dsp:cNvPr id="0" name=""/>
        <dsp:cNvSpPr/>
      </dsp:nvSpPr>
      <dsp:spPr>
        <a:xfrm>
          <a:off x="1356755" y="26263"/>
          <a:ext cx="4953733" cy="52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 dirty="0"/>
            <a:t>Información revelada: distribución geográfica, composición taxonómica y otros aspectos relevantes.</a:t>
          </a:r>
          <a:endParaRPr lang="es-ES" sz="1100" b="0" i="0" u="none" kern="1200" dirty="0"/>
        </a:p>
      </dsp:txBody>
      <dsp:txXfrm>
        <a:off x="1356755" y="26263"/>
        <a:ext cx="4953733" cy="525275"/>
      </dsp:txXfrm>
    </dsp:sp>
    <dsp:sp modelId="{DE8AE0F5-436C-4CAC-BDEC-9E7DA0AE959C}">
      <dsp:nvSpPr>
        <dsp:cNvPr id="0" name=""/>
        <dsp:cNvSpPr/>
      </dsp:nvSpPr>
      <dsp:spPr>
        <a:xfrm>
          <a:off x="1262097" y="551539"/>
          <a:ext cx="5048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027E-B510-4A86-8C22-F6DF708DF834}">
      <dsp:nvSpPr>
        <dsp:cNvPr id="0" name=""/>
        <dsp:cNvSpPr/>
      </dsp:nvSpPr>
      <dsp:spPr>
        <a:xfrm>
          <a:off x="1356755" y="577803"/>
          <a:ext cx="4953733" cy="52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 dirty="0"/>
            <a:t>Variables analizadas: ambientales y taxonómicas.</a:t>
          </a:r>
          <a:endParaRPr lang="es-ES" sz="1100" b="0" i="0" u="none" kern="1200" dirty="0"/>
        </a:p>
      </dsp:txBody>
      <dsp:txXfrm>
        <a:off x="1356755" y="577803"/>
        <a:ext cx="4953733" cy="525275"/>
      </dsp:txXfrm>
    </dsp:sp>
    <dsp:sp modelId="{A74ACC0D-FA60-4C62-8399-D2E02EE91E37}">
      <dsp:nvSpPr>
        <dsp:cNvPr id="0" name=""/>
        <dsp:cNvSpPr/>
      </dsp:nvSpPr>
      <dsp:spPr>
        <a:xfrm>
          <a:off x="1262097" y="1103079"/>
          <a:ext cx="5048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65ABC-9CC1-4B4A-8AF9-9503C076F614}">
      <dsp:nvSpPr>
        <dsp:cNvPr id="0" name=""/>
        <dsp:cNvSpPr/>
      </dsp:nvSpPr>
      <dsp:spPr>
        <a:xfrm>
          <a:off x="1356755" y="1129342"/>
          <a:ext cx="4953733" cy="52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 dirty="0"/>
            <a:t>Identificaron patrones y características de las especies de macroinvertebrados marinos.</a:t>
          </a:r>
          <a:endParaRPr lang="es-ES" sz="1100" b="0" i="0" u="none" kern="1200" dirty="0"/>
        </a:p>
      </dsp:txBody>
      <dsp:txXfrm>
        <a:off x="1356755" y="1129342"/>
        <a:ext cx="4953733" cy="525275"/>
      </dsp:txXfrm>
    </dsp:sp>
    <dsp:sp modelId="{5AFA2CD0-4BD8-467A-8502-BBE6A0FD0B72}">
      <dsp:nvSpPr>
        <dsp:cNvPr id="0" name=""/>
        <dsp:cNvSpPr/>
      </dsp:nvSpPr>
      <dsp:spPr>
        <a:xfrm>
          <a:off x="1262097" y="1654618"/>
          <a:ext cx="5048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9EC02-2A21-4398-AD7B-F5E6A11121DB}">
      <dsp:nvSpPr>
        <dsp:cNvPr id="0" name=""/>
        <dsp:cNvSpPr/>
      </dsp:nvSpPr>
      <dsp:spPr>
        <a:xfrm>
          <a:off x="1356755" y="1680882"/>
          <a:ext cx="4953733" cy="52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0" i="0" u="none" kern="1200" dirty="0"/>
            <a:t>Implementación de diversas técnicas, así como técnicas adicionales usadas para poder determinar diferentes patrones entre las diferentes características</a:t>
          </a:r>
          <a:endParaRPr lang="es-CO" sz="1100" kern="1200" dirty="0"/>
        </a:p>
      </dsp:txBody>
      <dsp:txXfrm>
        <a:off x="1356755" y="1680882"/>
        <a:ext cx="4953733" cy="525275"/>
      </dsp:txXfrm>
    </dsp:sp>
    <dsp:sp modelId="{5B40B3CB-30AC-4F26-BBC4-216E56123BD6}">
      <dsp:nvSpPr>
        <dsp:cNvPr id="0" name=""/>
        <dsp:cNvSpPr/>
      </dsp:nvSpPr>
      <dsp:spPr>
        <a:xfrm>
          <a:off x="1262097" y="2206158"/>
          <a:ext cx="5048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7D6A9-54D0-4EBE-B462-164EBC90323A}">
      <dsp:nvSpPr>
        <dsp:cNvPr id="0" name=""/>
        <dsp:cNvSpPr/>
      </dsp:nvSpPr>
      <dsp:spPr>
        <a:xfrm>
          <a:off x="1356755" y="2232422"/>
          <a:ext cx="4953733" cy="52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 dirty="0"/>
            <a:t>Implementación de </a:t>
          </a:r>
          <a:r>
            <a:rPr lang="es-ES" sz="1100" b="0" i="0" u="none" kern="1200" dirty="0"/>
            <a:t>diferentes algoritmos  y diferentes ajustes</a:t>
          </a:r>
          <a:r>
            <a:rPr lang="es-ES" sz="1100" b="0" i="0" kern="1200" dirty="0"/>
            <a:t>.</a:t>
          </a:r>
          <a:endParaRPr lang="es-CO" sz="1100" kern="1200" dirty="0"/>
        </a:p>
      </dsp:txBody>
      <dsp:txXfrm>
        <a:off x="1356755" y="2232422"/>
        <a:ext cx="4953733" cy="525275"/>
      </dsp:txXfrm>
    </dsp:sp>
    <dsp:sp modelId="{3605C090-2EFE-42D6-A47E-F1F7870BEF21}">
      <dsp:nvSpPr>
        <dsp:cNvPr id="0" name=""/>
        <dsp:cNvSpPr/>
      </dsp:nvSpPr>
      <dsp:spPr>
        <a:xfrm>
          <a:off x="1262097" y="2757698"/>
          <a:ext cx="5048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59EB-DDE1-4B58-977E-D6550E4E5AD0}">
      <dsp:nvSpPr>
        <dsp:cNvPr id="0" name=""/>
        <dsp:cNvSpPr/>
      </dsp:nvSpPr>
      <dsp:spPr>
        <a:xfrm>
          <a:off x="1356755" y="2783961"/>
          <a:ext cx="4953733" cy="52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u="none" kern="1200" dirty="0"/>
            <a:t>Resultados de la tarea de regresión no han sido todo lo óptimos. En el caso de clasificación se </a:t>
          </a:r>
          <a:r>
            <a:rPr lang="es-CO" sz="1100" b="0" i="0" u="none" kern="1200" dirty="0"/>
            <a:t>obtienen resultados óptimos.</a:t>
          </a:r>
          <a:endParaRPr lang="es-CO" sz="1100" kern="1200" dirty="0"/>
        </a:p>
      </dsp:txBody>
      <dsp:txXfrm>
        <a:off x="1356755" y="2783961"/>
        <a:ext cx="4953733" cy="525275"/>
      </dsp:txXfrm>
    </dsp:sp>
    <dsp:sp modelId="{988B12CB-133E-484B-98DB-8B8643EAEFB4}">
      <dsp:nvSpPr>
        <dsp:cNvPr id="0" name=""/>
        <dsp:cNvSpPr/>
      </dsp:nvSpPr>
      <dsp:spPr>
        <a:xfrm>
          <a:off x="1262097" y="3309237"/>
          <a:ext cx="5048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EA12F-B56E-4DC4-9DA5-CBCC8926EB10}">
      <dsp:nvSpPr>
        <dsp:cNvPr id="0" name=""/>
        <dsp:cNvSpPr/>
      </dsp:nvSpPr>
      <dsp:spPr>
        <a:xfrm>
          <a:off x="2847" y="754167"/>
          <a:ext cx="2490048" cy="249004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036" tIns="24130" rIns="137036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0" i="0" u="none" kern="1200" dirty="0"/>
            <a:t>Exploración de nuevas variables</a:t>
          </a:r>
          <a:endParaRPr lang="es-CO" sz="1900" kern="1200" dirty="0"/>
        </a:p>
      </dsp:txBody>
      <dsp:txXfrm>
        <a:off x="367506" y="1118826"/>
        <a:ext cx="1760730" cy="1760730"/>
      </dsp:txXfrm>
    </dsp:sp>
    <dsp:sp modelId="{42A40ACC-82F1-49A3-B446-3E6AC3B2AEB6}">
      <dsp:nvSpPr>
        <dsp:cNvPr id="0" name=""/>
        <dsp:cNvSpPr/>
      </dsp:nvSpPr>
      <dsp:spPr>
        <a:xfrm>
          <a:off x="1994886" y="754167"/>
          <a:ext cx="2490048" cy="249004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036" tIns="24130" rIns="137036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u="none" kern="1200" dirty="0"/>
            <a:t>Mejora de la calidad de los datos</a:t>
          </a:r>
          <a:endParaRPr lang="es-CO" sz="1900" kern="1200" dirty="0"/>
        </a:p>
      </dsp:txBody>
      <dsp:txXfrm>
        <a:off x="2359545" y="1118826"/>
        <a:ext cx="1760730" cy="1760730"/>
      </dsp:txXfrm>
    </dsp:sp>
    <dsp:sp modelId="{2B4262D3-587F-4B7B-85E2-9B2798B153DF}">
      <dsp:nvSpPr>
        <dsp:cNvPr id="0" name=""/>
        <dsp:cNvSpPr/>
      </dsp:nvSpPr>
      <dsp:spPr>
        <a:xfrm>
          <a:off x="3986925" y="754167"/>
          <a:ext cx="2490048" cy="249004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036" tIns="24130" rIns="137036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0" i="0" u="none" kern="1200"/>
            <a:t>Estudios comparativos</a:t>
          </a:r>
          <a:endParaRPr lang="es-CO" sz="1900" kern="1200" dirty="0"/>
        </a:p>
      </dsp:txBody>
      <dsp:txXfrm>
        <a:off x="4351584" y="1118826"/>
        <a:ext cx="1760730" cy="176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9c6dc2bbb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89c6dc2bb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05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219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Seleccionar, cargar, analizar y explicar un dataset utilizando los paquetes estudiados en clase, así como realizar predicciones, ver correlaciones y tendencias.</a:t>
            </a:r>
            <a:endParaRPr dirty="0"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46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Seleccionar, cargar, analizar y explicar un dataset utilizando los paquetes estudiados en clase, así como realizar predicciones, ver correlaciones y tendencias.</a:t>
            </a:r>
            <a:endParaRPr dirty="0"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611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Seleccionar, cargar, analizar y explicar un dataset utilizando los paquetes estudiados en clase, así como realizar predicciones, ver correlaciones y tendencias.</a:t>
            </a:r>
            <a:endParaRPr dirty="0"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726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8397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451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129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17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789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9c6dc2bbb_2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89c6dc2bb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216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3537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9c6dc2bbb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89c6dc2bbb_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9c6dc2bbb_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832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9c6dc2bbb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89c6dc2bbb_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9c6dc2bbb_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9289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886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9c6dc2bbb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89c6dc2bbb_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9c6dc2bbb_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083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498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66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45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29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13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4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48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961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c6dc2bb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9c6dc2bb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Seleccionar, cargar, analizar y explicar un dataset utilizando los paquetes estudiados en clase, así como realizar predicciones, ver correlaciones y tendencias.</a:t>
            </a:r>
            <a:endParaRPr/>
          </a:p>
        </p:txBody>
      </p:sp>
      <p:sp>
        <p:nvSpPr>
          <p:cNvPr id="142" name="Google Shape;142;g189c6dc2bbb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51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errahmaneGuermat/Mineria-De-Datos/blob/master/Miner%C3%ADa_de_Datos_Trabajo_Final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darwinfoundation.org/es/nosotro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ecuador-turistico.com/2012/05/reserva-biologica-marina-de-galapago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481088" y="1269450"/>
            <a:ext cx="61818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760"/>
              <a:buFont typeface="Arial"/>
              <a:buNone/>
            </a:pPr>
            <a:r>
              <a:rPr lang="es-PE" sz="3550" b="1" dirty="0">
                <a:latin typeface="Arial"/>
                <a:ea typeface="Arial"/>
                <a:cs typeface="Arial"/>
                <a:sym typeface="Arial"/>
              </a:rPr>
              <a:t>Minería de Datos</a:t>
            </a:r>
            <a:endParaRPr sz="3550" b="1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218918"/>
              <a:buFont typeface="Arial"/>
            </a:pPr>
            <a:r>
              <a:rPr lang="es-ES" sz="3000" b="1" dirty="0"/>
              <a:t>Práctica 3</a:t>
            </a:r>
            <a:endParaRPr sz="3000" b="1"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32754" y="2900546"/>
            <a:ext cx="8329612" cy="192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90"/>
              <a:buNone/>
            </a:pPr>
            <a:r>
              <a:rPr lang="es-ES" sz="1250" b="1" i="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Participantes:</a:t>
            </a:r>
            <a:endParaRPr lang="es-ES" sz="1250" b="0" i="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50" b="0" i="0" dirty="0" err="1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Abderrahmane</a:t>
            </a:r>
            <a:r>
              <a:rPr lang="es-ES" sz="1250" b="0" i="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50" b="0" i="0" dirty="0" err="1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Guermat</a:t>
            </a:r>
            <a:r>
              <a:rPr lang="es-ES" sz="1250" b="0" i="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50" b="0" i="0" dirty="0" err="1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Benaouali</a:t>
            </a:r>
            <a:endParaRPr lang="es-ES" sz="1250" b="0" i="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50" b="0" i="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Ana María Ortiz Legación</a:t>
            </a:r>
            <a:endParaRPr lang="es-ES" sz="1250" dirty="0"/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50" b="0" i="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Vanessa Lucía Ramos Rodriguez</a:t>
            </a:r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5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Kelly Fares Turbay</a:t>
            </a:r>
            <a:endParaRPr sz="1250" b="0" i="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70000"/>
              </a:lnSpc>
            </a:pPr>
            <a:endParaRPr lang="es" sz="125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00000"/>
              </a:lnSpc>
            </a:pPr>
            <a:endParaRPr lang="es" sz="125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00000"/>
              </a:lnSpc>
            </a:pPr>
            <a:r>
              <a:rPr lang="es" sz="125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Enlace GitHub</a:t>
            </a:r>
            <a:endParaRPr lang="es" sz="1250" b="0" i="0" dirty="0">
              <a:ea typeface="Arial"/>
            </a:endParaRPr>
          </a:p>
          <a:p>
            <a:pPr marL="0" indent="0">
              <a:lnSpc>
                <a:spcPct val="70000"/>
              </a:lnSpc>
              <a:buSzPts val="990"/>
            </a:pPr>
            <a:endParaRPr lang="es-ES" sz="1290" dirty="0">
              <a:ea typeface="Arial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700" y="327925"/>
            <a:ext cx="3216576" cy="7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Análisis de los datos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CCBE5-1DC8-335E-F562-8309C17E3F28}"/>
              </a:ext>
            </a:extLst>
          </p:cNvPr>
          <p:cNvSpPr txBox="1"/>
          <p:nvPr/>
        </p:nvSpPr>
        <p:spPr>
          <a:xfrm>
            <a:off x="628649" y="1136029"/>
            <a:ext cx="7886699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6275" algn="ctr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¿Cuáles son las Clases (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del Reino animal presentes en este 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como están distribuidas según sus Órdenes (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  <a:endParaRPr lang="es-P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1DB8AFBC-923F-008C-B89B-ABB71281F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74" y="1841287"/>
            <a:ext cx="7676056" cy="25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6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Análisis de los datos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CCBE5-1DC8-335E-F562-8309C17E3F28}"/>
              </a:ext>
            </a:extLst>
          </p:cNvPr>
          <p:cNvSpPr txBox="1"/>
          <p:nvPr/>
        </p:nvSpPr>
        <p:spPr>
          <a:xfrm>
            <a:off x="628649" y="1136029"/>
            <a:ext cx="7886699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6275" algn="ctr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¿Cuáles son las Órdenes (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del reino animal presentes en este 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como está distribuido según sus Familias (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  <a:endParaRPr lang="es-P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B5A65966-5D29-48A2-66F7-2464A292F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51" y="1930466"/>
            <a:ext cx="7604437" cy="2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2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Análisis de los datos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CCBE5-1DC8-335E-F562-8309C17E3F28}"/>
              </a:ext>
            </a:extLst>
          </p:cNvPr>
          <p:cNvSpPr txBox="1"/>
          <p:nvPr/>
        </p:nvSpPr>
        <p:spPr>
          <a:xfrm>
            <a:off x="628649" y="1136029"/>
            <a:ext cx="7886699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6275" algn="ctr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¿Cuántos sitios (Sites) componen cada isla (Island) y como está distribuido en el 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s-P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screenshot, colorfulness, plot&#10;&#10;Description automatically generated">
            <a:extLst>
              <a:ext uri="{FF2B5EF4-FFF2-40B4-BE49-F238E27FC236}">
                <a16:creationId xmlns:a16="http://schemas.microsoft.com/office/drawing/2014/main" id="{5071879F-ED63-CFFA-A471-FB62C590A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70" y="1598316"/>
            <a:ext cx="7742445" cy="28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9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Análisis de los datos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CCBE5-1DC8-335E-F562-8309C17E3F28}"/>
              </a:ext>
            </a:extLst>
          </p:cNvPr>
          <p:cNvSpPr txBox="1"/>
          <p:nvPr/>
        </p:nvSpPr>
        <p:spPr>
          <a:xfrm>
            <a:off x="628649" y="1136029"/>
            <a:ext cx="7886699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6275" algn="ctr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está 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distribuído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según su Subzona (subzone.name) y Nivel de Refugio (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Refuge_Level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  <a:endParaRPr lang="es-P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diagram, screenshot, text, circle&#10;&#10;Description automatically generated">
            <a:extLst>
              <a:ext uri="{FF2B5EF4-FFF2-40B4-BE49-F238E27FC236}">
                <a16:creationId xmlns:a16="http://schemas.microsoft.com/office/drawing/2014/main" id="{D1999C5E-70B1-47AC-A5C8-3C900E84A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15" y="1852487"/>
            <a:ext cx="7175110" cy="23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1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Análisis de los datos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CCBE5-1DC8-335E-F562-8309C17E3F28}"/>
              </a:ext>
            </a:extLst>
          </p:cNvPr>
          <p:cNvSpPr txBox="1"/>
          <p:nvPr/>
        </p:nvSpPr>
        <p:spPr>
          <a:xfrm>
            <a:off x="628649" y="1136029"/>
            <a:ext cx="7886699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6275" algn="ctr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está 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distribuído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según su Estrato de profundidad (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depth_strata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y época?</a:t>
            </a:r>
            <a:endParaRPr lang="es-P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screenshot, rectangle, diagram, design&#10;&#10;Description automatically generated">
            <a:extLst>
              <a:ext uri="{FF2B5EF4-FFF2-40B4-BE49-F238E27FC236}">
                <a16:creationId xmlns:a16="http://schemas.microsoft.com/office/drawing/2014/main" id="{BCDADC53-FBAD-9D7B-286E-435D39349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241" y="1745425"/>
            <a:ext cx="6576147" cy="27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18ABEFE-DDDA-EB9F-A33D-428ADC89627B}"/>
              </a:ext>
            </a:extLst>
          </p:cNvPr>
          <p:cNvSpPr/>
          <p:nvPr/>
        </p:nvSpPr>
        <p:spPr>
          <a:xfrm>
            <a:off x="5824651" y="1394908"/>
            <a:ext cx="2171244" cy="2015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8D152-225A-5E97-9E84-9BD91A125FDC}"/>
              </a:ext>
            </a:extLst>
          </p:cNvPr>
          <p:cNvSpPr/>
          <p:nvPr/>
        </p:nvSpPr>
        <p:spPr>
          <a:xfrm>
            <a:off x="3486378" y="1394908"/>
            <a:ext cx="2171244" cy="201504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067B1-2443-F5FA-61AE-789C18931A14}"/>
              </a:ext>
            </a:extLst>
          </p:cNvPr>
          <p:cNvSpPr/>
          <p:nvPr/>
        </p:nvSpPr>
        <p:spPr>
          <a:xfrm>
            <a:off x="1148105" y="1394909"/>
            <a:ext cx="2171244" cy="2015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Preprocesamiento de los datos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486650" y="186694"/>
            <a:ext cx="16575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Preprocesamiento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99127743-C21C-3202-B17F-BC67BBBBEE4E}"/>
              </a:ext>
            </a:extLst>
          </p:cNvPr>
          <p:cNvSpPr txBox="1"/>
          <p:nvPr/>
        </p:nvSpPr>
        <p:spPr>
          <a:xfrm>
            <a:off x="1231620" y="1447500"/>
            <a:ext cx="217124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Ajuste de valores anómalos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086EEF3B-7A38-8148-0A83-4B0C2FA551B6}"/>
              </a:ext>
            </a:extLst>
          </p:cNvPr>
          <p:cNvSpPr txBox="1"/>
          <p:nvPr/>
        </p:nvSpPr>
        <p:spPr>
          <a:xfrm>
            <a:off x="3486378" y="1394909"/>
            <a:ext cx="217124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Imputación de valore ausentes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id="{21B29E69-DC76-A7F6-6DED-C140088BE086}"/>
              </a:ext>
            </a:extLst>
          </p:cNvPr>
          <p:cNvSpPr txBox="1"/>
          <p:nvPr/>
        </p:nvSpPr>
        <p:spPr>
          <a:xfrm>
            <a:off x="5943600" y="1394909"/>
            <a:ext cx="217124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21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Eliminación de columnas no relevantes para el modelo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CC51E0-12DE-0D5C-D1FA-B9C7AFA37715}"/>
              </a:ext>
            </a:extLst>
          </p:cNvPr>
          <p:cNvSpPr txBox="1"/>
          <p:nvPr/>
        </p:nvSpPr>
        <p:spPr>
          <a:xfrm>
            <a:off x="1148105" y="4043362"/>
            <a:ext cx="1864613" cy="52322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 final </a:t>
            </a:r>
          </a:p>
          <a:p>
            <a:r>
              <a:rPr lang="es-ES" dirty="0"/>
              <a:t>(con técnica </a:t>
            </a:r>
            <a:r>
              <a:rPr lang="es-ES" dirty="0" err="1"/>
              <a:t>one-hot</a:t>
            </a:r>
            <a:r>
              <a:rPr lang="es-ES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83AAC7-7EC4-D4D0-E389-FA23AF657C88}"/>
              </a:ext>
            </a:extLst>
          </p:cNvPr>
          <p:cNvSpPr txBox="1"/>
          <p:nvPr/>
        </p:nvSpPr>
        <p:spPr>
          <a:xfrm>
            <a:off x="4078987" y="4043362"/>
            <a:ext cx="2412840" cy="52322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 final </a:t>
            </a:r>
          </a:p>
          <a:p>
            <a:r>
              <a:rPr lang="es-ES" dirty="0"/>
              <a:t>(con técnica </a:t>
            </a:r>
            <a:r>
              <a:rPr lang="es-ES" dirty="0" err="1"/>
              <a:t>label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)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93BCA814-4EF3-8718-997B-2F40F202CC59}"/>
              </a:ext>
            </a:extLst>
          </p:cNvPr>
          <p:cNvSpPr/>
          <p:nvPr/>
        </p:nvSpPr>
        <p:spPr>
          <a:xfrm>
            <a:off x="3171825" y="4193381"/>
            <a:ext cx="771525" cy="207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73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628650" y="1533993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s-ES" dirty="0"/>
              <a:t>Variable objetivo		‘</a:t>
            </a:r>
            <a:r>
              <a:rPr lang="es-ES" dirty="0" err="1"/>
              <a:t>Sum_ind</a:t>
            </a:r>
            <a:r>
              <a:rPr lang="es-ES" dirty="0"/>
              <a:t>’ </a:t>
            </a:r>
          </a:p>
          <a:p>
            <a:pPr marL="177800" indent="0">
              <a:spcBef>
                <a:spcPts val="0"/>
              </a:spcBef>
              <a:buNone/>
            </a:pPr>
            <a:endParaRPr lang="es-ES" dirty="0"/>
          </a:p>
          <a:p>
            <a:pPr marL="177800" indent="0">
              <a:spcBef>
                <a:spcPts val="0"/>
              </a:spcBef>
              <a:buNone/>
            </a:pPr>
            <a:endParaRPr lang="es-ES" dirty="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" dirty="0">
                <a:latin typeface="Arial"/>
                <a:ea typeface="Arial"/>
                <a:cs typeface="Arial"/>
                <a:sym typeface="Arial"/>
              </a:rPr>
              <a:t>Tarea de regresión</a:t>
            </a:r>
            <a:br>
              <a:rPr lang="es" dirty="0">
                <a:latin typeface="Arial"/>
                <a:ea typeface="Arial"/>
                <a:cs typeface="Arial"/>
                <a:sym typeface="Arial"/>
              </a:rPr>
            </a:br>
            <a:r>
              <a:rPr lang="es" dirty="0">
                <a:latin typeface="Arial"/>
                <a:ea typeface="Arial"/>
                <a:cs typeface="Arial"/>
                <a:sym typeface="Arial"/>
              </a:rPr>
              <a:t>(one-hot)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Modelos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B4DAB16-D23C-8D9D-0256-2225E9750355}"/>
              </a:ext>
            </a:extLst>
          </p:cNvPr>
          <p:cNvSpPr/>
          <p:nvPr/>
        </p:nvSpPr>
        <p:spPr>
          <a:xfrm>
            <a:off x="3011424" y="1548384"/>
            <a:ext cx="1036320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1B5077-BCFC-18A6-1BF6-3250180C32BD}"/>
              </a:ext>
            </a:extLst>
          </p:cNvPr>
          <p:cNvSpPr txBox="1"/>
          <p:nvPr/>
        </p:nvSpPr>
        <p:spPr>
          <a:xfrm>
            <a:off x="5667831" y="971312"/>
            <a:ext cx="2913888" cy="1600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Suma de todos los individuos contados a lo largo del transecto o inmersión de buceo.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0F47F2-186E-7C98-8A16-5ED90AEC09DF}"/>
              </a:ext>
            </a:extLst>
          </p:cNvPr>
          <p:cNvSpPr txBox="1"/>
          <p:nvPr/>
        </p:nvSpPr>
        <p:spPr>
          <a:xfrm>
            <a:off x="767300" y="3429823"/>
            <a:ext cx="1694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Algoritmos estudiados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1C3C8C0E-5985-4F70-CCAA-F9810311C758}"/>
              </a:ext>
            </a:extLst>
          </p:cNvPr>
          <p:cNvSpPr/>
          <p:nvPr/>
        </p:nvSpPr>
        <p:spPr>
          <a:xfrm>
            <a:off x="2243295" y="2561266"/>
            <a:ext cx="816864" cy="2475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767262-76F4-D63D-E8E8-B6FE8959FEF2}"/>
              </a:ext>
            </a:extLst>
          </p:cNvPr>
          <p:cNvSpPr txBox="1"/>
          <p:nvPr/>
        </p:nvSpPr>
        <p:spPr>
          <a:xfrm>
            <a:off x="2877002" y="2615088"/>
            <a:ext cx="3292880" cy="242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DecisionTreeRegressor</a:t>
            </a: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Ridge 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Regression</a:t>
            </a: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KNN 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Regression</a:t>
            </a: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RandomForestRegressor</a:t>
            </a: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01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" dirty="0">
                <a:latin typeface="Arial"/>
                <a:ea typeface="Arial"/>
                <a:cs typeface="Arial"/>
                <a:sym typeface="Arial"/>
              </a:rPr>
              <a:t>DecisionTreeRegressor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Regresión</a:t>
            </a:r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2D42EB9-7F2E-62FB-2BEA-7EB00BBC8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5"/>
          <a:stretch/>
        </p:blipFill>
        <p:spPr>
          <a:xfrm>
            <a:off x="628650" y="998679"/>
            <a:ext cx="5629115" cy="413541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BB37E78-6A3D-9371-F650-853DE80BB405}"/>
              </a:ext>
            </a:extLst>
          </p:cNvPr>
          <p:cNvSpPr txBox="1"/>
          <p:nvPr/>
        </p:nvSpPr>
        <p:spPr>
          <a:xfrm>
            <a:off x="6743986" y="1327075"/>
            <a:ext cx="1561646" cy="415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‘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max_depth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’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0AB85F-40FD-C2B8-D1CE-C2677D1C72C3}"/>
              </a:ext>
            </a:extLst>
          </p:cNvPr>
          <p:cNvSpPr txBox="1"/>
          <p:nvPr/>
        </p:nvSpPr>
        <p:spPr>
          <a:xfrm>
            <a:off x="6257765" y="1944968"/>
            <a:ext cx="2653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[1, 2, 3, 4, 5, 6, 7, 8, 9, 10,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11, 12, 13, 14, 15, 16, 17,</a:t>
            </a:r>
          </a:p>
          <a:p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18, 19, 20]</a:t>
            </a:r>
          </a:p>
        </p:txBody>
      </p:sp>
    </p:spTree>
    <p:extLst>
      <p:ext uri="{BB962C8B-B14F-4D97-AF65-F5344CB8AC3E}">
        <p14:creationId xmlns:p14="http://schemas.microsoft.com/office/powerpoint/2010/main" val="46521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" dirty="0">
                <a:latin typeface="Arial"/>
                <a:ea typeface="Arial"/>
                <a:cs typeface="Arial"/>
                <a:sym typeface="Arial"/>
              </a:rPr>
              <a:t>DecisionTreeRegressor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Regresión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B37E78-6A3D-9371-F650-853DE80BB405}"/>
              </a:ext>
            </a:extLst>
          </p:cNvPr>
          <p:cNvSpPr txBox="1"/>
          <p:nvPr/>
        </p:nvSpPr>
        <p:spPr>
          <a:xfrm>
            <a:off x="6743986" y="1327075"/>
            <a:ext cx="1561646" cy="415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‘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max_depth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’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0AB85F-40FD-C2B8-D1CE-C2677D1C72C3}"/>
              </a:ext>
            </a:extLst>
          </p:cNvPr>
          <p:cNvSpPr txBox="1"/>
          <p:nvPr/>
        </p:nvSpPr>
        <p:spPr>
          <a:xfrm>
            <a:off x="6257765" y="194496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[1, 2, 3, 4, 5, 6, 7, 8, 9, 10]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0168BB4-1E75-F09F-32F5-440AB24FB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86" y="1038225"/>
            <a:ext cx="5400040" cy="4105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F6AB633-F140-EE3D-528F-DDAD4E3C57C6}"/>
              </a:ext>
            </a:extLst>
          </p:cNvPr>
          <p:cNvSpPr txBox="1"/>
          <p:nvPr/>
        </p:nvSpPr>
        <p:spPr>
          <a:xfrm>
            <a:off x="6340028" y="2991224"/>
            <a:ext cx="2369559" cy="415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‘k’ (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cross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validation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66DAEF-033C-B671-4DEA-145873690A49}"/>
              </a:ext>
            </a:extLst>
          </p:cNvPr>
          <p:cNvSpPr txBox="1"/>
          <p:nvPr/>
        </p:nvSpPr>
        <p:spPr>
          <a:xfrm>
            <a:off x="6958788" y="34869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[5, 10, 15]</a:t>
            </a:r>
          </a:p>
        </p:txBody>
      </p:sp>
    </p:spTree>
    <p:extLst>
      <p:ext uri="{BB962C8B-B14F-4D97-AF65-F5344CB8AC3E}">
        <p14:creationId xmlns:p14="http://schemas.microsoft.com/office/powerpoint/2010/main" val="249382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" dirty="0">
                <a:latin typeface="Arial"/>
                <a:ea typeface="Arial"/>
                <a:cs typeface="Arial"/>
                <a:sym typeface="Arial"/>
              </a:rPr>
              <a:t>Ridge Regression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Regresión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B37E78-6A3D-9371-F650-853DE80BB405}"/>
              </a:ext>
            </a:extLst>
          </p:cNvPr>
          <p:cNvSpPr txBox="1"/>
          <p:nvPr/>
        </p:nvSpPr>
        <p:spPr>
          <a:xfrm>
            <a:off x="7064584" y="1398757"/>
            <a:ext cx="920445" cy="415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‘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alpha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’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0AB85F-40FD-C2B8-D1CE-C2677D1C72C3}"/>
              </a:ext>
            </a:extLst>
          </p:cNvPr>
          <p:cNvSpPr txBox="1"/>
          <p:nvPr/>
        </p:nvSpPr>
        <p:spPr>
          <a:xfrm>
            <a:off x="6439412" y="194496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[0.01, 0.1, 1, 10, 100]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6AB633-F140-EE3D-528F-DDAD4E3C57C6}"/>
              </a:ext>
            </a:extLst>
          </p:cNvPr>
          <p:cNvSpPr txBox="1"/>
          <p:nvPr/>
        </p:nvSpPr>
        <p:spPr>
          <a:xfrm>
            <a:off x="6340028" y="2991224"/>
            <a:ext cx="2369559" cy="415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‘k’ (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cross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validation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66DAEF-033C-B671-4DEA-145873690A49}"/>
              </a:ext>
            </a:extLst>
          </p:cNvPr>
          <p:cNvSpPr txBox="1"/>
          <p:nvPr/>
        </p:nvSpPr>
        <p:spPr>
          <a:xfrm>
            <a:off x="6958788" y="34869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[5, 10, 15]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6B21B1D-203C-91F6-5A56-D65973C0C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098550"/>
            <a:ext cx="540004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Índice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628650" y="110456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 sz="1600" dirty="0">
                <a:latin typeface="Arial"/>
                <a:cs typeface="Arial"/>
                <a:sym typeface="Arial"/>
              </a:rPr>
              <a:t>Introducción</a:t>
            </a:r>
          </a:p>
          <a:p>
            <a:pPr marL="3810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 sz="1600" dirty="0">
                <a:latin typeface="Arial"/>
                <a:cs typeface="Arial"/>
                <a:sym typeface="Arial"/>
              </a:rPr>
              <a:t>Objetivo del proyecto</a:t>
            </a:r>
          </a:p>
          <a:p>
            <a:pPr marL="3810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sz="1600" dirty="0">
                <a:latin typeface="Arial"/>
                <a:cs typeface="Arial"/>
                <a:sym typeface="Arial"/>
              </a:rPr>
              <a:t>Información sobre el </a:t>
            </a:r>
            <a:r>
              <a:rPr lang="es-ES" sz="1600" dirty="0" err="1">
                <a:latin typeface="Arial"/>
                <a:cs typeface="Arial"/>
                <a:sym typeface="Arial"/>
              </a:rPr>
              <a:t>dataset</a:t>
            </a:r>
            <a:endParaRPr lang="es-ES" sz="1600" dirty="0">
              <a:latin typeface="Arial"/>
              <a:cs typeface="Arial"/>
              <a:sym typeface="Arial"/>
            </a:endParaRPr>
          </a:p>
          <a:p>
            <a:pPr marL="3810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sz="1600" dirty="0">
                <a:latin typeface="Arial"/>
                <a:cs typeface="Arial"/>
                <a:sym typeface="Arial"/>
              </a:rPr>
              <a:t>Preprocesamiento de los datos</a:t>
            </a:r>
          </a:p>
          <a:p>
            <a:pPr marL="3810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sz="1600" dirty="0">
                <a:latin typeface="Arial"/>
                <a:cs typeface="Arial"/>
                <a:sym typeface="Arial"/>
              </a:rPr>
              <a:t>Modelos de predicción</a:t>
            </a:r>
          </a:p>
          <a:p>
            <a:pPr marL="3810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sz="1600" dirty="0">
                <a:latin typeface="Arial"/>
                <a:cs typeface="Arial"/>
                <a:sym typeface="Arial"/>
              </a:rPr>
              <a:t>Conclusiones</a:t>
            </a:r>
          </a:p>
          <a:p>
            <a:pPr marL="3810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sz="1600" dirty="0">
                <a:latin typeface="Arial"/>
                <a:cs typeface="Arial"/>
                <a:sym typeface="Arial"/>
              </a:rPr>
              <a:t>Futuras investigaciones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water, underwater, swimming, reef&#10;&#10;Description automatically generated">
            <a:extLst>
              <a:ext uri="{FF2B5EF4-FFF2-40B4-BE49-F238E27FC236}">
                <a16:creationId xmlns:a16="http://schemas.microsoft.com/office/drawing/2014/main" id="{2F16F44C-C7F5-F24D-799F-809012B80A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800"/>
          <a:stretch/>
        </p:blipFill>
        <p:spPr>
          <a:xfrm>
            <a:off x="4380611" y="1168358"/>
            <a:ext cx="4006864" cy="30619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" dirty="0">
                <a:latin typeface="Arial"/>
                <a:ea typeface="Arial"/>
                <a:cs typeface="Arial"/>
                <a:sym typeface="Arial"/>
              </a:rPr>
              <a:t>KNN Regression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Regresión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B37E78-6A3D-9371-F650-853DE80BB405}"/>
              </a:ext>
            </a:extLst>
          </p:cNvPr>
          <p:cNvSpPr txBox="1"/>
          <p:nvPr/>
        </p:nvSpPr>
        <p:spPr>
          <a:xfrm>
            <a:off x="6649028" y="1447502"/>
            <a:ext cx="1744388" cy="415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‘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n_neighbors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’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0AB85F-40FD-C2B8-D1CE-C2677D1C72C3}"/>
              </a:ext>
            </a:extLst>
          </p:cNvPr>
          <p:cNvSpPr txBox="1"/>
          <p:nvPr/>
        </p:nvSpPr>
        <p:spPr>
          <a:xfrm>
            <a:off x="6331210" y="1944968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[1, 3, 5, 7, 9, 11, 13, 15]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6AB633-F140-EE3D-528F-DDAD4E3C57C6}"/>
              </a:ext>
            </a:extLst>
          </p:cNvPr>
          <p:cNvSpPr txBox="1"/>
          <p:nvPr/>
        </p:nvSpPr>
        <p:spPr>
          <a:xfrm>
            <a:off x="6340028" y="2991224"/>
            <a:ext cx="2369559" cy="415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‘k’ (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cross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validation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66DAEF-033C-B671-4DEA-145873690A49}"/>
              </a:ext>
            </a:extLst>
          </p:cNvPr>
          <p:cNvSpPr txBox="1"/>
          <p:nvPr/>
        </p:nvSpPr>
        <p:spPr>
          <a:xfrm>
            <a:off x="6958788" y="34869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[5, 10, 15]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2BDC977-B2AC-D2DE-9A3C-03A11A935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01" y="1088390"/>
            <a:ext cx="5400040" cy="40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23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ES" dirty="0" err="1">
                <a:latin typeface="Arial"/>
                <a:ea typeface="Arial"/>
                <a:cs typeface="Arial"/>
                <a:sym typeface="Arial"/>
              </a:rPr>
              <a:t>RandomForestRegressor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Regresión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B37E78-6A3D-9371-F650-853DE80BB405}"/>
              </a:ext>
            </a:extLst>
          </p:cNvPr>
          <p:cNvSpPr txBox="1"/>
          <p:nvPr/>
        </p:nvSpPr>
        <p:spPr>
          <a:xfrm>
            <a:off x="6649028" y="1447502"/>
            <a:ext cx="1882247" cy="415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‘'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n_estimators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'’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0AB85F-40FD-C2B8-D1CE-C2677D1C72C3}"/>
              </a:ext>
            </a:extLst>
          </p:cNvPr>
          <p:cNvSpPr txBox="1"/>
          <p:nvPr/>
        </p:nvSpPr>
        <p:spPr>
          <a:xfrm>
            <a:off x="6331210" y="194496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[10, 50, 100, 200, 300]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6AB633-F140-EE3D-528F-DDAD4E3C57C6}"/>
              </a:ext>
            </a:extLst>
          </p:cNvPr>
          <p:cNvSpPr txBox="1"/>
          <p:nvPr/>
        </p:nvSpPr>
        <p:spPr>
          <a:xfrm>
            <a:off x="6340028" y="2991224"/>
            <a:ext cx="2369559" cy="415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‘k’ (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cross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validation</a:t>
            </a: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66DAEF-033C-B671-4DEA-145873690A49}"/>
              </a:ext>
            </a:extLst>
          </p:cNvPr>
          <p:cNvSpPr txBox="1"/>
          <p:nvPr/>
        </p:nvSpPr>
        <p:spPr>
          <a:xfrm>
            <a:off x="6958788" y="34869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[5, 10, 15]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62EE054-31C5-65DB-B3BE-085D1DE18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95" y="1098550"/>
            <a:ext cx="540004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D78B240-FF9B-6692-CF54-E2368C08A284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10981F-43F7-39CF-F73D-620582801788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Regresión</a:t>
            </a:r>
          </a:p>
        </p:txBody>
      </p:sp>
      <p:sp>
        <p:nvSpPr>
          <p:cNvPr id="23" name="Google Shape;146;p27">
            <a:extLst>
              <a:ext uri="{FF2B5EF4-FFF2-40B4-BE49-F238E27FC236}">
                <a16:creationId xmlns:a16="http://schemas.microsoft.com/office/drawing/2014/main" id="{F6254045-F22D-6C7F-30D2-1E2FCFC2D994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ts val="3300"/>
              <a:buFont typeface="Wingdings"/>
              <a:buChar char="Ø"/>
            </a:pPr>
            <a:r>
              <a:rPr lang="es" sz="3300" dirty="0">
                <a:solidFill>
                  <a:schemeClr val="dk1"/>
                </a:solidFill>
              </a:rPr>
              <a:t>Resultados</a:t>
            </a:r>
            <a:endParaRPr lang="es-ES" dirty="0"/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328F9ADB-9F54-F02D-0527-1134E5272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64058"/>
              </p:ext>
            </p:extLst>
          </p:nvPr>
        </p:nvGraphicFramePr>
        <p:xfrm>
          <a:off x="219457" y="1170432"/>
          <a:ext cx="8656320" cy="3512304"/>
        </p:xfrm>
        <a:graphic>
          <a:graphicData uri="http://schemas.openxmlformats.org/drawingml/2006/table">
            <a:tbl>
              <a:tblPr firstRow="1" bandRow="1">
                <a:tableStyleId>{0F787602-C7B9-4843-A49E-DE87BA215D34}</a:tableStyleId>
              </a:tblPr>
              <a:tblGrid>
                <a:gridCol w="2771478">
                  <a:extLst>
                    <a:ext uri="{9D8B030D-6E8A-4147-A177-3AD203B41FA5}">
                      <a16:colId xmlns:a16="http://schemas.microsoft.com/office/drawing/2014/main" val="3159782634"/>
                    </a:ext>
                  </a:extLst>
                </a:gridCol>
                <a:gridCol w="1461123">
                  <a:extLst>
                    <a:ext uri="{9D8B030D-6E8A-4147-A177-3AD203B41FA5}">
                      <a16:colId xmlns:a16="http://schemas.microsoft.com/office/drawing/2014/main" val="173336975"/>
                    </a:ext>
                  </a:extLst>
                </a:gridCol>
                <a:gridCol w="1374144">
                  <a:extLst>
                    <a:ext uri="{9D8B030D-6E8A-4147-A177-3AD203B41FA5}">
                      <a16:colId xmlns:a16="http://schemas.microsoft.com/office/drawing/2014/main" val="2186695124"/>
                    </a:ext>
                  </a:extLst>
                </a:gridCol>
                <a:gridCol w="1379270">
                  <a:extLst>
                    <a:ext uri="{9D8B030D-6E8A-4147-A177-3AD203B41FA5}">
                      <a16:colId xmlns:a16="http://schemas.microsoft.com/office/drawing/2014/main" val="1125548851"/>
                    </a:ext>
                  </a:extLst>
                </a:gridCol>
                <a:gridCol w="1670305">
                  <a:extLst>
                    <a:ext uri="{9D8B030D-6E8A-4147-A177-3AD203B41FA5}">
                      <a16:colId xmlns:a16="http://schemas.microsoft.com/office/drawing/2014/main" val="4184502349"/>
                    </a:ext>
                  </a:extLst>
                </a:gridCol>
              </a:tblGrid>
              <a:tr h="744184">
                <a:tc>
                  <a:txBody>
                    <a:bodyPr/>
                    <a:lstStyle/>
                    <a:p>
                      <a:r>
                        <a:rPr lang="es-ES" dirty="0"/>
                        <a:t>Algoritmos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Máximo R2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R2 (</a:t>
                      </a:r>
                      <a:r>
                        <a:rPr lang="es-ES" dirty="0" err="1"/>
                        <a:t>train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k (</a:t>
                      </a:r>
                      <a:r>
                        <a:rPr lang="es-ES" dirty="0" err="1"/>
                        <a:t>cross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validation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Otros parámetros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92468"/>
                  </a:ext>
                </a:extLst>
              </a:tr>
              <a:tr h="692030">
                <a:tc>
                  <a:txBody>
                    <a:bodyPr/>
                    <a:lstStyle/>
                    <a:p>
                      <a:r>
                        <a:rPr lang="es-ES" dirty="0" err="1"/>
                        <a:t>DecisionTreeRegressor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max_depth</a:t>
                      </a:r>
                      <a:r>
                        <a:rPr lang="es-ES" dirty="0"/>
                        <a:t>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64927"/>
                  </a:ext>
                </a:extLst>
              </a:tr>
              <a:tr h="692030">
                <a:tc>
                  <a:txBody>
                    <a:bodyPr/>
                    <a:lstStyle/>
                    <a:p>
                      <a:r>
                        <a:rPr lang="es-ES" dirty="0"/>
                        <a:t>Ridge </a:t>
                      </a:r>
                      <a:r>
                        <a:rPr lang="es-ES" dirty="0" err="1"/>
                        <a:t>Regression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alpha</a:t>
                      </a:r>
                      <a:r>
                        <a:rPr lang="es-ES" dirty="0"/>
                        <a:t>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64756"/>
                  </a:ext>
                </a:extLst>
              </a:tr>
              <a:tr h="692030">
                <a:tc>
                  <a:txBody>
                    <a:bodyPr/>
                    <a:lstStyle/>
                    <a:p>
                      <a:r>
                        <a:rPr lang="es-ES" dirty="0"/>
                        <a:t>KNN </a:t>
                      </a:r>
                      <a:r>
                        <a:rPr lang="es-ES" dirty="0" err="1"/>
                        <a:t>Regression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n_neighbors</a:t>
                      </a:r>
                      <a:r>
                        <a:rPr lang="es-ES" dirty="0"/>
                        <a:t>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30071"/>
                  </a:ext>
                </a:extLst>
              </a:tr>
              <a:tr h="692030">
                <a:tc>
                  <a:txBody>
                    <a:bodyPr/>
                    <a:lstStyle/>
                    <a:p>
                      <a:r>
                        <a:rPr lang="es-ES" dirty="0" err="1"/>
                        <a:t>RandomForestRegressor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n_estimators</a:t>
                      </a:r>
                      <a:r>
                        <a:rPr lang="es-ES" dirty="0"/>
                        <a:t> 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782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628650" y="1533993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s-ES" dirty="0"/>
              <a:t>Variable objetivo		‘</a:t>
            </a:r>
            <a:r>
              <a:rPr lang="es-ES" dirty="0" err="1"/>
              <a:t>Sum_ind</a:t>
            </a:r>
            <a:r>
              <a:rPr lang="es-ES" dirty="0"/>
              <a:t>’ </a:t>
            </a:r>
          </a:p>
          <a:p>
            <a:pPr marL="177800" indent="0">
              <a:spcBef>
                <a:spcPts val="0"/>
              </a:spcBef>
              <a:buNone/>
            </a:pPr>
            <a:endParaRPr lang="es-ES" dirty="0"/>
          </a:p>
          <a:p>
            <a:pPr marL="177800" indent="0">
              <a:spcBef>
                <a:spcPts val="0"/>
              </a:spcBef>
              <a:buNone/>
            </a:pPr>
            <a:endParaRPr lang="es-ES" dirty="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" dirty="0">
                <a:latin typeface="Arial"/>
                <a:ea typeface="Arial"/>
                <a:cs typeface="Arial"/>
                <a:sym typeface="Arial"/>
              </a:rPr>
              <a:t>Tarea de regresión</a:t>
            </a:r>
            <a:br>
              <a:rPr lang="es" dirty="0">
                <a:latin typeface="Arial"/>
                <a:ea typeface="Arial"/>
                <a:cs typeface="Arial"/>
                <a:sym typeface="Arial"/>
              </a:rPr>
            </a:br>
            <a:r>
              <a:rPr lang="es" dirty="0">
                <a:latin typeface="Arial"/>
                <a:ea typeface="Arial"/>
                <a:cs typeface="Arial"/>
                <a:sym typeface="Arial"/>
              </a:rPr>
              <a:t>(Label-encoding)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Modelos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B4DAB16-D23C-8D9D-0256-2225E9750355}"/>
              </a:ext>
            </a:extLst>
          </p:cNvPr>
          <p:cNvSpPr/>
          <p:nvPr/>
        </p:nvSpPr>
        <p:spPr>
          <a:xfrm>
            <a:off x="3011424" y="1548384"/>
            <a:ext cx="1036320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1B5077-BCFC-18A6-1BF6-3250180C32BD}"/>
              </a:ext>
            </a:extLst>
          </p:cNvPr>
          <p:cNvSpPr txBox="1"/>
          <p:nvPr/>
        </p:nvSpPr>
        <p:spPr>
          <a:xfrm>
            <a:off x="5667831" y="971312"/>
            <a:ext cx="2913888" cy="1600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Suma de todos los individuos contados a lo largo del transecto o inmersión de buceo.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0F47F2-186E-7C98-8A16-5ED90AEC09DF}"/>
              </a:ext>
            </a:extLst>
          </p:cNvPr>
          <p:cNvSpPr txBox="1"/>
          <p:nvPr/>
        </p:nvSpPr>
        <p:spPr>
          <a:xfrm>
            <a:off x="767300" y="3429823"/>
            <a:ext cx="1694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Algoritmos estudiados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1C3C8C0E-5985-4F70-CCAA-F9810311C758}"/>
              </a:ext>
            </a:extLst>
          </p:cNvPr>
          <p:cNvSpPr/>
          <p:nvPr/>
        </p:nvSpPr>
        <p:spPr>
          <a:xfrm>
            <a:off x="2243295" y="2561266"/>
            <a:ext cx="816864" cy="2475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767262-76F4-D63D-E8E8-B6FE8959FEF2}"/>
              </a:ext>
            </a:extLst>
          </p:cNvPr>
          <p:cNvSpPr txBox="1"/>
          <p:nvPr/>
        </p:nvSpPr>
        <p:spPr>
          <a:xfrm>
            <a:off x="2877002" y="2615088"/>
            <a:ext cx="329288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DecisionTreeRegressor</a:t>
            </a: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RandomForestRegressor</a:t>
            </a: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MLPRegressor</a:t>
            </a: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XGBRegressor</a:t>
            </a: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2152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D78B240-FF9B-6692-CF54-E2368C08A284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10981F-43F7-39CF-F73D-620582801788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Regresión</a:t>
            </a:r>
          </a:p>
        </p:txBody>
      </p:sp>
      <p:sp>
        <p:nvSpPr>
          <p:cNvPr id="23" name="Google Shape;146;p27">
            <a:extLst>
              <a:ext uri="{FF2B5EF4-FFF2-40B4-BE49-F238E27FC236}">
                <a16:creationId xmlns:a16="http://schemas.microsoft.com/office/drawing/2014/main" id="{F6254045-F22D-6C7F-30D2-1E2FCFC2D994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ts val="3300"/>
              <a:buFont typeface="Wingdings"/>
              <a:buChar char="Ø"/>
            </a:pPr>
            <a:r>
              <a:rPr lang="es" sz="3300" dirty="0">
                <a:solidFill>
                  <a:schemeClr val="dk1"/>
                </a:solidFill>
              </a:rPr>
              <a:t>Resultados</a:t>
            </a:r>
            <a:endParaRPr lang="es-ES" dirty="0"/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328F9ADB-9F54-F02D-0527-1134E5272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64728"/>
              </p:ext>
            </p:extLst>
          </p:nvPr>
        </p:nvGraphicFramePr>
        <p:xfrm>
          <a:off x="899533" y="1170432"/>
          <a:ext cx="7615817" cy="3512304"/>
        </p:xfrm>
        <a:graphic>
          <a:graphicData uri="http://schemas.openxmlformats.org/drawingml/2006/table">
            <a:tbl>
              <a:tblPr firstRow="1" bandRow="1">
                <a:tableStyleId>{0F787602-C7B9-4843-A49E-DE87BA215D34}</a:tableStyleId>
              </a:tblPr>
              <a:tblGrid>
                <a:gridCol w="2036955">
                  <a:extLst>
                    <a:ext uri="{9D8B030D-6E8A-4147-A177-3AD203B41FA5}">
                      <a16:colId xmlns:a16="http://schemas.microsoft.com/office/drawing/2014/main" val="3159782634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173336975"/>
                    </a:ext>
                  </a:extLst>
                </a:gridCol>
                <a:gridCol w="1865971">
                  <a:extLst>
                    <a:ext uri="{9D8B030D-6E8A-4147-A177-3AD203B41FA5}">
                      <a16:colId xmlns:a16="http://schemas.microsoft.com/office/drawing/2014/main" val="2186695124"/>
                    </a:ext>
                  </a:extLst>
                </a:gridCol>
                <a:gridCol w="1802316">
                  <a:extLst>
                    <a:ext uri="{9D8B030D-6E8A-4147-A177-3AD203B41FA5}">
                      <a16:colId xmlns:a16="http://schemas.microsoft.com/office/drawing/2014/main" val="1125548851"/>
                    </a:ext>
                  </a:extLst>
                </a:gridCol>
              </a:tblGrid>
              <a:tr h="74418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Algoritmos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R2 (</a:t>
                      </a:r>
                      <a:r>
                        <a:rPr lang="es-ES" dirty="0" err="1"/>
                        <a:t>train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Máximo R2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k (</a:t>
                      </a:r>
                      <a:r>
                        <a:rPr lang="es-ES" dirty="0" err="1"/>
                        <a:t>cross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validation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92468"/>
                  </a:ext>
                </a:extLst>
              </a:tr>
              <a:tr h="69203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DecisionTreeRegressor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64927"/>
                  </a:ext>
                </a:extLst>
              </a:tr>
              <a:tr h="69203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RandomForestRegressor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64756"/>
                  </a:ext>
                </a:extLst>
              </a:tr>
              <a:tr h="69203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MLPRegressor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30071"/>
                  </a:ext>
                </a:extLst>
              </a:tr>
              <a:tr h="69203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XGBRegressor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s-E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7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75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628650" y="1533993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s-ES" dirty="0"/>
              <a:t>Variable objetivo	             ‘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MPA_Status</a:t>
            </a:r>
            <a:r>
              <a:rPr lang="es-ES" dirty="0"/>
              <a:t>’ </a:t>
            </a:r>
          </a:p>
          <a:p>
            <a:pPr marL="177800" indent="0">
              <a:spcBef>
                <a:spcPts val="0"/>
              </a:spcBef>
              <a:buNone/>
            </a:pPr>
            <a:endParaRPr lang="es-ES" dirty="0"/>
          </a:p>
          <a:p>
            <a:pPr marL="177800" indent="0">
              <a:spcBef>
                <a:spcPts val="0"/>
              </a:spcBef>
              <a:buNone/>
            </a:pPr>
            <a:endParaRPr lang="es-ES" dirty="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" dirty="0">
                <a:latin typeface="Arial"/>
                <a:ea typeface="Arial"/>
                <a:cs typeface="Arial"/>
                <a:sym typeface="Arial"/>
              </a:rPr>
              <a:t>Tarea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de clasificación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Modelos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B4DAB16-D23C-8D9D-0256-2225E9750355}"/>
              </a:ext>
            </a:extLst>
          </p:cNvPr>
          <p:cNvSpPr/>
          <p:nvPr/>
        </p:nvSpPr>
        <p:spPr>
          <a:xfrm>
            <a:off x="3011424" y="1548384"/>
            <a:ext cx="1036320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1B5077-BCFC-18A6-1BF6-3250180C32BD}"/>
              </a:ext>
            </a:extLst>
          </p:cNvPr>
          <p:cNvSpPr txBox="1"/>
          <p:nvPr/>
        </p:nvSpPr>
        <p:spPr>
          <a:xfrm>
            <a:off x="5667831" y="971312"/>
            <a:ext cx="291388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Times New Roman" panose="02020603050405020304" pitchFamily="18" charset="0"/>
              </a:rPr>
              <a:t>E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stado de conservación de la zona marina protegida donde se recogen los datos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0F47F2-186E-7C98-8A16-5ED90AEC09DF}"/>
              </a:ext>
            </a:extLst>
          </p:cNvPr>
          <p:cNvSpPr txBox="1"/>
          <p:nvPr/>
        </p:nvSpPr>
        <p:spPr>
          <a:xfrm>
            <a:off x="767300" y="3429823"/>
            <a:ext cx="1694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Algoritmos estudiados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1C3C8C0E-5985-4F70-CCAA-F9810311C758}"/>
              </a:ext>
            </a:extLst>
          </p:cNvPr>
          <p:cNvSpPr/>
          <p:nvPr/>
        </p:nvSpPr>
        <p:spPr>
          <a:xfrm>
            <a:off x="2243295" y="2561266"/>
            <a:ext cx="816864" cy="18769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767262-76F4-D63D-E8E8-B6FE8959FEF2}"/>
              </a:ext>
            </a:extLst>
          </p:cNvPr>
          <p:cNvSpPr txBox="1"/>
          <p:nvPr/>
        </p:nvSpPr>
        <p:spPr>
          <a:xfrm>
            <a:off x="2877002" y="2615088"/>
            <a:ext cx="55533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100" dirty="0">
                <a:solidFill>
                  <a:schemeClr val="dk1"/>
                </a:solidFill>
                <a:latin typeface="Calibri"/>
                <a:cs typeface="Calibri"/>
              </a:rPr>
              <a:t>KNN</a:t>
            </a:r>
          </a:p>
          <a:p>
            <a:pPr marL="342900" indent="-342900">
              <a:buAutoNum type="arabicPeriod"/>
            </a:pP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2100" dirty="0" err="1">
                <a:solidFill>
                  <a:schemeClr val="dk1"/>
                </a:solidFill>
                <a:latin typeface="Calibri"/>
                <a:cs typeface="Calibri"/>
              </a:rPr>
              <a:t>DecisionTreeRegressor</a:t>
            </a: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Ensambles: </a:t>
            </a:r>
            <a:r>
              <a:rPr lang="es-E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Bagging</a:t>
            </a:r>
            <a:r>
              <a:rPr lang="es-ES" sz="2000" dirty="0">
                <a:latin typeface="Times New Roman" panose="02020603050405020304" pitchFamily="18" charset="0"/>
              </a:rPr>
              <a:t>/</a:t>
            </a:r>
            <a:r>
              <a:rPr lang="es-ES" sz="2000" dirty="0" err="1">
                <a:latin typeface="Times New Roman" panose="02020603050405020304" pitchFamily="18" charset="0"/>
              </a:rPr>
              <a:t>Boosting</a:t>
            </a:r>
            <a:r>
              <a:rPr lang="es-ES" sz="2000" dirty="0">
                <a:latin typeface="Times New Roman" panose="02020603050405020304" pitchFamily="18" charset="0"/>
              </a:rPr>
              <a:t>/</a:t>
            </a:r>
            <a:r>
              <a:rPr lang="es-ES" sz="2000" dirty="0" err="1">
                <a:latin typeface="Times New Roman" panose="02020603050405020304" pitchFamily="18" charset="0"/>
              </a:rPr>
              <a:t>Stacking</a:t>
            </a:r>
            <a:endParaRPr lang="es-ES" sz="21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198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D78B240-FF9B-6692-CF54-E2368C08A284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10981F-43F7-39CF-F73D-620582801788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Regresión</a:t>
            </a:r>
          </a:p>
        </p:txBody>
      </p:sp>
      <p:sp>
        <p:nvSpPr>
          <p:cNvPr id="23" name="Google Shape;146;p27">
            <a:extLst>
              <a:ext uri="{FF2B5EF4-FFF2-40B4-BE49-F238E27FC236}">
                <a16:creationId xmlns:a16="http://schemas.microsoft.com/office/drawing/2014/main" id="{F6254045-F22D-6C7F-30D2-1E2FCFC2D994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ts val="3300"/>
              <a:buFont typeface="Wingdings"/>
              <a:buChar char="Ø"/>
            </a:pPr>
            <a:r>
              <a:rPr lang="es" sz="3300" dirty="0">
                <a:solidFill>
                  <a:schemeClr val="dk1"/>
                </a:solidFill>
              </a:rPr>
              <a:t>Resultados</a:t>
            </a:r>
            <a:endParaRPr lang="es-ES" dirty="0"/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328F9ADB-9F54-F02D-0527-1134E5272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93566"/>
              </p:ext>
            </p:extLst>
          </p:nvPr>
        </p:nvGraphicFramePr>
        <p:xfrm>
          <a:off x="1009222" y="1107687"/>
          <a:ext cx="7138600" cy="3427143"/>
        </p:xfrm>
        <a:graphic>
          <a:graphicData uri="http://schemas.openxmlformats.org/drawingml/2006/table">
            <a:tbl>
              <a:tblPr firstRow="1" bandRow="1">
                <a:tableStyleId>{0F787602-C7B9-4843-A49E-DE87BA215D34}</a:tableStyleId>
              </a:tblPr>
              <a:tblGrid>
                <a:gridCol w="1361776">
                  <a:extLst>
                    <a:ext uri="{9D8B030D-6E8A-4147-A177-3AD203B41FA5}">
                      <a16:colId xmlns:a16="http://schemas.microsoft.com/office/drawing/2014/main" val="3159782634"/>
                    </a:ext>
                  </a:extLst>
                </a:gridCol>
                <a:gridCol w="2002747">
                  <a:extLst>
                    <a:ext uri="{9D8B030D-6E8A-4147-A177-3AD203B41FA5}">
                      <a16:colId xmlns:a16="http://schemas.microsoft.com/office/drawing/2014/main" val="173336975"/>
                    </a:ext>
                  </a:extLst>
                </a:gridCol>
                <a:gridCol w="1883525">
                  <a:extLst>
                    <a:ext uri="{9D8B030D-6E8A-4147-A177-3AD203B41FA5}">
                      <a16:colId xmlns:a16="http://schemas.microsoft.com/office/drawing/2014/main" val="2186695124"/>
                    </a:ext>
                  </a:extLst>
                </a:gridCol>
                <a:gridCol w="1890552">
                  <a:extLst>
                    <a:ext uri="{9D8B030D-6E8A-4147-A177-3AD203B41FA5}">
                      <a16:colId xmlns:a16="http://schemas.microsoft.com/office/drawing/2014/main" val="1125548851"/>
                    </a:ext>
                  </a:extLst>
                </a:gridCol>
              </a:tblGrid>
              <a:tr h="60661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Algoritmos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Accuracy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train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Máximo </a:t>
                      </a:r>
                      <a:r>
                        <a:rPr lang="es-ES" dirty="0" err="1"/>
                        <a:t>Accuracy</a:t>
                      </a:r>
                      <a:r>
                        <a:rPr lang="es-ES" dirty="0"/>
                        <a:t> 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k (</a:t>
                      </a:r>
                      <a:r>
                        <a:rPr lang="es-ES" dirty="0" err="1"/>
                        <a:t>cross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validation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92468"/>
                  </a:ext>
                </a:extLst>
              </a:tr>
              <a:tr h="56410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KNN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64927"/>
                  </a:ext>
                </a:extLst>
              </a:tr>
              <a:tr h="56410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Decision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Tree</a:t>
                      </a:r>
                      <a:endParaRPr lang="es-E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s-E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64756"/>
                  </a:ext>
                </a:extLst>
              </a:tr>
              <a:tr h="56410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Bagging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30071"/>
                  </a:ext>
                </a:extLst>
              </a:tr>
              <a:tr h="56410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Boosting</a:t>
                      </a:r>
                      <a:endParaRPr lang="es-E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s-E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  <a:endParaRPr lang="es-E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78215"/>
                  </a:ext>
                </a:extLst>
              </a:tr>
              <a:tr h="56410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 err="1">
                          <a:effectLst/>
                        </a:rPr>
                        <a:t>Stacking</a:t>
                      </a:r>
                      <a:endParaRPr lang="es-E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0.98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>
                          <a:effectLst/>
                        </a:rPr>
                        <a:t>0.97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9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415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Conclusiones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Introducción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B748645-75D7-AE74-94F8-6A8BEC157A7E}"/>
              </a:ext>
            </a:extLst>
          </p:cNvPr>
          <p:cNvGraphicFramePr/>
          <p:nvPr/>
        </p:nvGraphicFramePr>
        <p:xfrm>
          <a:off x="1309511" y="1268044"/>
          <a:ext cx="6310489" cy="3335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0835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Futuras investigaciones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Introducción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4369673-26E3-2B1E-75A4-64C04802D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568302"/>
              </p:ext>
            </p:extLst>
          </p:nvPr>
        </p:nvGraphicFramePr>
        <p:xfrm>
          <a:off x="1080705" y="871273"/>
          <a:ext cx="6479822" cy="399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5065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" dirty="0">
                <a:latin typeface="Arial"/>
                <a:ea typeface="Arial"/>
                <a:cs typeface="Arial"/>
                <a:sym typeface="Arial"/>
              </a:rPr>
              <a:t>Fundación Charles Darwin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E1168-1B61-B445-A1E2-AB67DD2B5D95}"/>
              </a:ext>
            </a:extLst>
          </p:cNvPr>
          <p:cNvSpPr txBox="1"/>
          <p:nvPr/>
        </p:nvSpPr>
        <p:spPr>
          <a:xfrm>
            <a:off x="116957" y="4848848"/>
            <a:ext cx="3179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600" dirty="0"/>
              <a:t>Información y foto obtenidas del Sitio Web oficial de la FCD </a:t>
            </a:r>
            <a:r>
              <a:rPr lang="es-PE" sz="600" dirty="0">
                <a:hlinkClick r:id="rId4"/>
              </a:rPr>
              <a:t>https://www.darwinfoundation.org/es/nosotros</a:t>
            </a:r>
            <a:endParaRPr lang="es-PE" sz="600" dirty="0"/>
          </a:p>
          <a:p>
            <a:endParaRPr lang="es-PE" sz="600" dirty="0"/>
          </a:p>
          <a:p>
            <a:endParaRPr lang="es-PE" sz="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AC28CF-609D-F8B8-12BA-876110E05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675" y="1519015"/>
            <a:ext cx="4133394" cy="26776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B38EB1-76B1-05AA-2FF6-46A90B5A505D}"/>
              </a:ext>
            </a:extLst>
          </p:cNvPr>
          <p:cNvSpPr txBox="1"/>
          <p:nvPr/>
        </p:nvSpPr>
        <p:spPr>
          <a:xfrm>
            <a:off x="717753" y="1896040"/>
            <a:ext cx="3804241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Fundada en 1959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Islas Galápagos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Organización internacional sin fines de lucro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Conservación del medio ambiente y la biodiversidad</a:t>
            </a:r>
          </a:p>
          <a:p>
            <a:endParaRPr lang="es-PE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7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" dirty="0">
                <a:latin typeface="Arial"/>
                <a:ea typeface="Arial"/>
                <a:cs typeface="Arial"/>
                <a:sym typeface="Arial"/>
              </a:rPr>
              <a:t>Programa de monitoreo ecológico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Introducción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B649DC-D306-415D-BFC4-99E69CC53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70" y="1980378"/>
            <a:ext cx="2630852" cy="1964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9E1168-1B61-B445-A1E2-AB67DD2B5D95}"/>
              </a:ext>
            </a:extLst>
          </p:cNvPr>
          <p:cNvSpPr txBox="1"/>
          <p:nvPr/>
        </p:nvSpPr>
        <p:spPr>
          <a:xfrm>
            <a:off x="116957" y="4848848"/>
            <a:ext cx="31791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600" dirty="0"/>
              <a:t>Foto: Inti Keith, FCD. Buzo fotografiando sustrato marino. </a:t>
            </a:r>
          </a:p>
          <a:p>
            <a:endParaRPr lang="es-PE" sz="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91DF5-BE92-91D1-6FBF-8FB0396CA189}"/>
              </a:ext>
            </a:extLst>
          </p:cNvPr>
          <p:cNvSpPr txBox="1"/>
          <p:nvPr/>
        </p:nvSpPr>
        <p:spPr>
          <a:xfrm>
            <a:off x="3976244" y="2007211"/>
            <a:ext cx="476239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Evalúa la respuesta biológica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Factores ambientales y antropogénicos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Seguimiento e investigación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biodiversidad, la composición y el funcionamiento de los sistemas marinos costeros.</a:t>
            </a:r>
          </a:p>
        </p:txBody>
      </p:sp>
    </p:spTree>
    <p:extLst>
      <p:ext uri="{BB962C8B-B14F-4D97-AF65-F5344CB8AC3E}">
        <p14:creationId xmlns:p14="http://schemas.microsoft.com/office/powerpoint/2010/main" val="202191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" dirty="0">
                <a:latin typeface="Arial"/>
                <a:cs typeface="Arial"/>
                <a:sym typeface="Arial"/>
              </a:rPr>
              <a:t>Problemática: Pérdida de la biodiversidad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E1168-1B61-B445-A1E2-AB67DD2B5D95}"/>
              </a:ext>
            </a:extLst>
          </p:cNvPr>
          <p:cNvSpPr txBox="1"/>
          <p:nvPr/>
        </p:nvSpPr>
        <p:spPr>
          <a:xfrm>
            <a:off x="116957" y="4848848"/>
            <a:ext cx="31791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600" dirty="0"/>
              <a:t>Foto: Web de Ecuador Turístico</a:t>
            </a:r>
          </a:p>
          <a:p>
            <a:r>
              <a:rPr lang="es-PE" sz="600" dirty="0">
                <a:hlinkClick r:id="rId4"/>
              </a:rPr>
              <a:t>https://www.ecuador-turistico.com/2012/05/reserva-biologica-marina-de-galapagos.html</a:t>
            </a:r>
            <a:endParaRPr lang="es-PE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1C092-E963-B1A2-7E2A-75164750E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639" y="1327075"/>
            <a:ext cx="454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2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Objetivo del proyecto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1C04E-80BD-514B-6774-1A202847BC2B}"/>
              </a:ext>
            </a:extLst>
          </p:cNvPr>
          <p:cNvSpPr txBox="1"/>
          <p:nvPr/>
        </p:nvSpPr>
        <p:spPr>
          <a:xfrm>
            <a:off x="1016852" y="1327075"/>
            <a:ext cx="67443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Extracción de patrones de comportamiento de las especies marítimas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Análisis de las variables del entorno, temporales y características de las especies.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Variable objetivo: </a:t>
            </a:r>
            <a:r>
              <a:rPr lang="es-PE" dirty="0" err="1">
                <a:latin typeface="Calibri" panose="020F0502020204030204" pitchFamily="34" charset="0"/>
                <a:cs typeface="Calibri" panose="020F0502020204030204" pitchFamily="34" charset="0"/>
              </a:rPr>
              <a:t>Sum_ind</a:t>
            </a: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PE" dirty="0" err="1">
                <a:latin typeface="Calibri" panose="020F0502020204030204" pitchFamily="34" charset="0"/>
                <a:cs typeface="Calibri" panose="020F0502020204030204" pitchFamily="34" charset="0"/>
              </a:rPr>
              <a:t>MPA_Status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PE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4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Información sobre el </a:t>
            </a:r>
            <a:r>
              <a:rPr lang="es-PE" dirty="0" err="1">
                <a:latin typeface="Arial"/>
                <a:ea typeface="Arial"/>
                <a:cs typeface="Arial"/>
                <a:sym typeface="Arial"/>
              </a:rPr>
              <a:t>dataset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Información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0C809-224C-242B-8F04-78543830FBAD}"/>
              </a:ext>
            </a:extLst>
          </p:cNvPr>
          <p:cNvSpPr txBox="1"/>
          <p:nvPr/>
        </p:nvSpPr>
        <p:spPr>
          <a:xfrm>
            <a:off x="1144329" y="1065465"/>
            <a:ext cx="6855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De acuerdo a lo mencionado por la FCD, los datos provienen de censos visuales de macroinvertebrados marinos.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F061A6-5216-52F1-929F-009F763C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29440"/>
              </p:ext>
            </p:extLst>
          </p:nvPr>
        </p:nvGraphicFramePr>
        <p:xfrm>
          <a:off x="1268819" y="1662782"/>
          <a:ext cx="7246532" cy="2901745"/>
        </p:xfrm>
        <a:graphic>
          <a:graphicData uri="http://schemas.openxmlformats.org/drawingml/2006/table">
            <a:tbl>
              <a:tblPr firstRow="1" bandRow="1">
                <a:tableStyleId>{0F787602-C7B9-4843-A49E-DE87BA215D34}</a:tableStyleId>
              </a:tblPr>
              <a:tblGrid>
                <a:gridCol w="1890693">
                  <a:extLst>
                    <a:ext uri="{9D8B030D-6E8A-4147-A177-3AD203B41FA5}">
                      <a16:colId xmlns:a16="http://schemas.microsoft.com/office/drawing/2014/main" val="316826657"/>
                    </a:ext>
                  </a:extLst>
                </a:gridCol>
                <a:gridCol w="5355839">
                  <a:extLst>
                    <a:ext uri="{9D8B030D-6E8A-4147-A177-3AD203B41FA5}">
                      <a16:colId xmlns:a16="http://schemas.microsoft.com/office/drawing/2014/main" val="1211643859"/>
                    </a:ext>
                  </a:extLst>
                </a:gridCol>
              </a:tblGrid>
              <a:tr h="344959">
                <a:tc>
                  <a:txBody>
                    <a:bodyPr/>
                    <a:lstStyle/>
                    <a:p>
                      <a:r>
                        <a:rPr lang="es-PE" dirty="0"/>
                        <a:t>Tipo de información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Campos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94828"/>
                  </a:ext>
                </a:extLst>
              </a:tr>
              <a:tr h="349931">
                <a:tc>
                  <a:txBody>
                    <a:bodyPr/>
                    <a:lstStyle/>
                    <a:p>
                      <a:r>
                        <a:rPr lang="es-PE" dirty="0"/>
                        <a:t>Fechas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err="1"/>
                        <a:t>dive_date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dive_month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year</a:t>
                      </a:r>
                      <a:r>
                        <a:rPr lang="es-PE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94724"/>
                  </a:ext>
                </a:extLst>
              </a:tr>
              <a:tr h="349931">
                <a:tc>
                  <a:txBody>
                    <a:bodyPr/>
                    <a:lstStyle/>
                    <a:p>
                      <a:r>
                        <a:rPr lang="es-PE" dirty="0"/>
                        <a:t>Ubicación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Island, </a:t>
                      </a:r>
                      <a:r>
                        <a:rPr lang="es-PE" sz="1200" dirty="0" err="1"/>
                        <a:t>Bioregion</a:t>
                      </a:r>
                      <a:r>
                        <a:rPr lang="es-PE" sz="1200" dirty="0"/>
                        <a:t>, Site, </a:t>
                      </a:r>
                      <a:r>
                        <a:rPr lang="es-PE" sz="1200" dirty="0" err="1"/>
                        <a:t>Latitude</a:t>
                      </a:r>
                      <a:r>
                        <a:rPr lang="es-PE" sz="1200" dirty="0"/>
                        <a:t>, Subzone.name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654"/>
                  </a:ext>
                </a:extLst>
              </a:tr>
              <a:tr h="431422">
                <a:tc>
                  <a:txBody>
                    <a:bodyPr/>
                    <a:lstStyle/>
                    <a:p>
                      <a:r>
                        <a:rPr lang="es-PE" dirty="0"/>
                        <a:t>Especie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err="1"/>
                        <a:t>TaxonID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Domain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Kingdom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PhylumOrDivision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Class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Order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Family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ScientificName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CommonNameEnglish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CommonNameSpanish</a:t>
                      </a:r>
                      <a:r>
                        <a:rPr lang="es-PE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48273"/>
                  </a:ext>
                </a:extLst>
              </a:tr>
              <a:tr h="349931">
                <a:tc>
                  <a:txBody>
                    <a:bodyPr/>
                    <a:lstStyle/>
                    <a:p>
                      <a:r>
                        <a:rPr lang="es-PE" dirty="0"/>
                        <a:t>Niveles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err="1"/>
                        <a:t>Refuge_Level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depth_strata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MPA_Status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7949"/>
                  </a:ext>
                </a:extLst>
              </a:tr>
              <a:tr h="349931">
                <a:tc>
                  <a:txBody>
                    <a:bodyPr/>
                    <a:lstStyle/>
                    <a:p>
                      <a:r>
                        <a:rPr lang="es-PE" dirty="0"/>
                        <a:t>Mediciones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err="1"/>
                        <a:t>Sum_ind</a:t>
                      </a:r>
                      <a:r>
                        <a:rPr lang="es-PE" sz="1200" dirty="0"/>
                        <a:t>, </a:t>
                      </a:r>
                      <a:r>
                        <a:rPr lang="es-PE" sz="1200" dirty="0" err="1"/>
                        <a:t>Countsize_ind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3165"/>
                  </a:ext>
                </a:extLst>
              </a:tr>
              <a:tr h="349931">
                <a:tc>
                  <a:txBody>
                    <a:bodyPr/>
                    <a:lstStyle/>
                    <a:p>
                      <a:r>
                        <a:rPr lang="es-PE" dirty="0" err="1"/>
                        <a:t>IDs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Id, </a:t>
                      </a:r>
                      <a:r>
                        <a:rPr lang="es-PE" sz="1200" dirty="0" err="1"/>
                        <a:t>Transect.code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33327"/>
                  </a:ext>
                </a:extLst>
              </a:tr>
              <a:tr h="349931">
                <a:tc>
                  <a:txBody>
                    <a:bodyPr/>
                    <a:lstStyle/>
                    <a:p>
                      <a:r>
                        <a:rPr lang="es-PE" dirty="0"/>
                        <a:t>Otros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200" dirty="0" err="1"/>
                        <a:t>Epoca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1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1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Análisis de los datos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CCBE5-1DC8-335E-F562-8309C17E3F28}"/>
              </a:ext>
            </a:extLst>
          </p:cNvPr>
          <p:cNvSpPr txBox="1"/>
          <p:nvPr/>
        </p:nvSpPr>
        <p:spPr>
          <a:xfrm>
            <a:off x="628650" y="1136029"/>
            <a:ext cx="7376338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6275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ha sido la distribución de las especies según la isla (Island) donde se encuentran?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AACF6C25-FCEA-2D32-C98E-8F8BCED849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98"/>
          <a:stretch/>
        </p:blipFill>
        <p:spPr>
          <a:xfrm>
            <a:off x="2690686" y="1704096"/>
            <a:ext cx="4114049" cy="29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6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75" y="4703600"/>
            <a:ext cx="2019226" cy="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indent="-457200">
              <a:buSzPts val="3300"/>
              <a:buFont typeface="Wingdings"/>
              <a:buChar char="Ø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Análisis de los datos</a:t>
            </a:r>
            <a:endParaRPr lang="es" dirty="0">
              <a:latin typeface="Arial"/>
              <a:cs typeface="Arial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2191977A-BC68-E8D3-E079-95A94EE836FA}"/>
              </a:ext>
            </a:extLst>
          </p:cNvPr>
          <p:cNvSpPr/>
          <p:nvPr/>
        </p:nvSpPr>
        <p:spPr>
          <a:xfrm rot="10800000">
            <a:off x="7263314" y="214814"/>
            <a:ext cx="1876245" cy="2587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25DFE8-8E94-90EA-DB51-DD64C874ECB0}"/>
              </a:ext>
            </a:extLst>
          </p:cNvPr>
          <p:cNvSpPr txBox="1"/>
          <p:nvPr/>
        </p:nvSpPr>
        <p:spPr>
          <a:xfrm>
            <a:off x="7642622" y="186694"/>
            <a:ext cx="1501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CCBE5-1DC8-335E-F562-8309C17E3F28}"/>
              </a:ext>
            </a:extLst>
          </p:cNvPr>
          <p:cNvSpPr txBox="1"/>
          <p:nvPr/>
        </p:nvSpPr>
        <p:spPr>
          <a:xfrm>
            <a:off x="628649" y="1136029"/>
            <a:ext cx="7886699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6275" algn="ctr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¿Cuáles son los Reinos Animales (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Kingdom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presentes en el 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qué Filos o Divisiones (</a:t>
            </a:r>
            <a:r>
              <a:rPr lang="es-PE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PhylumOrDivision</a:t>
            </a:r>
            <a:r>
              <a:rPr lang="es-P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lo componen?</a:t>
            </a:r>
            <a:endParaRPr lang="es-P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11FF84D5-6E7D-9636-0982-8DBFDC338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624" y="1836179"/>
            <a:ext cx="4054151" cy="29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28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1684</Words>
  <Application>Microsoft Office PowerPoint</Application>
  <PresentationFormat>Presentación en pantalla (16:9)</PresentationFormat>
  <Paragraphs>294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Times New Roman</vt:lpstr>
      <vt:lpstr>Arial</vt:lpstr>
      <vt:lpstr>Calibri</vt:lpstr>
      <vt:lpstr>Wingdings</vt:lpstr>
      <vt:lpstr>Tema de Office</vt:lpstr>
      <vt:lpstr>Minería de Datos Práctica 3</vt:lpstr>
      <vt:lpstr>Índice</vt:lpstr>
      <vt:lpstr>Fundación Charles Darwin</vt:lpstr>
      <vt:lpstr>Programa de monitoreo ecológico</vt:lpstr>
      <vt:lpstr>Problemática: Pérdida de la biodiversidad</vt:lpstr>
      <vt:lpstr>Objetivo del proyecto</vt:lpstr>
      <vt:lpstr>Información sobre el dataset</vt:lpstr>
      <vt:lpstr>Análisis de los datos</vt:lpstr>
      <vt:lpstr>Análisis de los datos</vt:lpstr>
      <vt:lpstr>Análisis de los datos</vt:lpstr>
      <vt:lpstr>Análisis de los datos</vt:lpstr>
      <vt:lpstr>Análisis de los datos</vt:lpstr>
      <vt:lpstr>Análisis de los datos</vt:lpstr>
      <vt:lpstr>Análisis de los datos</vt:lpstr>
      <vt:lpstr>Preprocesamiento de los datos</vt:lpstr>
      <vt:lpstr>Tarea de regresión (one-hot)</vt:lpstr>
      <vt:lpstr>DecisionTreeRegressor</vt:lpstr>
      <vt:lpstr>DecisionTreeRegressor</vt:lpstr>
      <vt:lpstr>Ridge Regression</vt:lpstr>
      <vt:lpstr>KNN Regression</vt:lpstr>
      <vt:lpstr>RandomForestRegressor</vt:lpstr>
      <vt:lpstr>Presentación de PowerPoint</vt:lpstr>
      <vt:lpstr>Tarea de regresión (Label-encoding)</vt:lpstr>
      <vt:lpstr>Presentación de PowerPoint</vt:lpstr>
      <vt:lpstr>Tarea de clasificación</vt:lpstr>
      <vt:lpstr>Presentación de PowerPoint</vt:lpstr>
      <vt:lpstr>Conclusiones</vt:lpstr>
      <vt:lpstr>Futuras investigaciones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Infraestructura y tecnologías Big Data  Práctica 3</dc:title>
  <dc:creator>Abderrahman Guermat</dc:creator>
  <cp:lastModifiedBy>Abderrahman Guermat</cp:lastModifiedBy>
  <cp:revision>72</cp:revision>
  <dcterms:modified xsi:type="dcterms:W3CDTF">2023-06-08T11:08:15Z</dcterms:modified>
</cp:coreProperties>
</file>