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bg-BG"/>
              <a:t>Щракнете, за да редактирате формата на заглавието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bg-BG"/>
              <a:t>Щракнете, за да редактирате формата на плана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bg-BG"/>
              <a:t>Второ ниво на плана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bg-BG"/>
              <a:t>Трето ниво на плана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bg-BG"/>
              <a:t>Четвърто ниво на плана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bg-BG"/>
              <a:t>Пето ниво на плана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bg-BG"/>
              <a:t>Шесто ниво на плана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bg-BG"/>
              <a:t>Седмо ниво на плана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bg-BG"/>
              <a:t>Щракнете, за да редактирате формата на заглавието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bg-BG"/>
              <a:t>Щракнете, за да редактирате формата на плана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bg-BG"/>
              <a:t>Второ ниво на плана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bg-BG"/>
              <a:t>Трето ниво на плана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bg-BG"/>
              <a:t>Четвърто ниво на плана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bg-BG"/>
              <a:t>Пето ниво на плана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bg-BG"/>
              <a:t>Шесто ниво на плана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bg-BG"/>
              <a:t>Седмо ниво на плана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bg-BG" sz="4400">
                <a:solidFill>
                  <a:srgbClr val="000000"/>
                </a:solidFill>
                <a:latin typeface="Calibri"/>
              </a:rPr>
              <a:t>Такси България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bg-BG" sz="3200">
                <a:solidFill>
                  <a:srgbClr val="8b8b8b"/>
                </a:solidFill>
                <a:latin typeface="Calibri"/>
              </a:rPr>
              <a:t>Приложение за андроид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bg-BG" sz="4400">
                <a:solidFill>
                  <a:srgbClr val="000000"/>
                </a:solidFill>
                <a:latin typeface="Calibri"/>
              </a:rPr>
              <a:t>Статус на поръчка</a:t>
            </a:r>
            <a:endParaRPr/>
          </a:p>
        </p:txBody>
      </p:sp>
      <p:pic>
        <p:nvPicPr>
          <p:cNvPr descr="" id="111" name="Content Placeholder 9"/>
          <p:cNvPicPr/>
          <p:nvPr/>
        </p:nvPicPr>
        <p:blipFill>
          <a:blip r:embed="rId1"/>
          <a:stretch>
            <a:fillRect/>
          </a:stretch>
        </p:blipFill>
        <p:spPr>
          <a:xfrm>
            <a:off x="3071880" y="1285920"/>
            <a:ext cx="3499560" cy="52567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5840" y="285840"/>
            <a:ext cx="2713680" cy="246600"/>
          </a:xfrm>
          <a:prstGeom prst="rect">
            <a:avLst/>
          </a:prstGeom>
          <a:ln w="9360"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3286080" y="214200"/>
            <a:ext cx="514260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Номера на заявката регистрирана в системата.</a:t>
            </a:r>
            <a:endParaRPr/>
          </a:p>
        </p:txBody>
      </p:sp>
      <p:pic>
        <p:nvPicPr>
          <p:cNvPr descr="" id="11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5840" y="1019160"/>
            <a:ext cx="2703960" cy="265680"/>
          </a:xfrm>
          <a:prstGeom prst="rect">
            <a:avLst/>
          </a:prstGeom>
          <a:ln w="9360"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3286080" y="987840"/>
            <a:ext cx="471384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Датата на заявката регистрирана в системата.</a:t>
            </a:r>
            <a:endParaRPr/>
          </a:p>
        </p:txBody>
      </p:sp>
      <p:pic>
        <p:nvPicPr>
          <p:cNvPr descr="" id="116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5840" y="1928880"/>
            <a:ext cx="2694600" cy="284760"/>
          </a:xfrm>
          <a:prstGeom prst="rect">
            <a:avLst/>
          </a:prstGeom>
          <a:ln w="9360"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3286080" y="1857240"/>
            <a:ext cx="535680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Адреса на заявката регистрирана в системата.</a:t>
            </a:r>
            <a:endParaRPr/>
          </a:p>
        </p:txBody>
      </p:sp>
      <p:pic>
        <p:nvPicPr>
          <p:cNvPr descr="" id="11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85840" y="2857320"/>
            <a:ext cx="2684880" cy="284760"/>
          </a:xfrm>
          <a:prstGeom prst="rect">
            <a:avLst/>
          </a:prstGeom>
          <a:ln w="9360"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3286080" y="2845440"/>
            <a:ext cx="585684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Работния номер на автомобила ,който ще пристигне.</a:t>
            </a:r>
            <a:endParaRPr/>
          </a:p>
        </p:txBody>
      </p:sp>
      <p:pic>
        <p:nvPicPr>
          <p:cNvPr descr="" id="120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85840" y="3786120"/>
            <a:ext cx="2742120" cy="313200"/>
          </a:xfrm>
          <a:prstGeom prst="rect">
            <a:avLst/>
          </a:prstGeom>
          <a:ln w="9360">
            <a:noFill/>
          </a:ln>
        </p:spPr>
      </p:pic>
      <p:sp>
        <p:nvSpPr>
          <p:cNvPr id="121" name="CustomShape 5"/>
          <p:cNvSpPr/>
          <p:nvPr/>
        </p:nvSpPr>
        <p:spPr>
          <a:xfrm>
            <a:off x="3357720" y="3714840"/>
            <a:ext cx="5571000" cy="36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Тарифата ,на която вози автомобила.</a:t>
            </a:r>
            <a:endParaRPr/>
          </a:p>
        </p:txBody>
      </p:sp>
      <p:pic>
        <p:nvPicPr>
          <p:cNvPr descr="" id="122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285840" y="4702680"/>
            <a:ext cx="2675520" cy="313200"/>
          </a:xfrm>
          <a:prstGeom prst="rect">
            <a:avLst/>
          </a:prstGeom>
          <a:ln w="9360">
            <a:noFill/>
          </a:ln>
        </p:spPr>
      </p:pic>
      <p:sp>
        <p:nvSpPr>
          <p:cNvPr id="123" name="CustomShape 6"/>
          <p:cNvSpPr/>
          <p:nvPr/>
        </p:nvSpPr>
        <p:spPr>
          <a:xfrm>
            <a:off x="3286080" y="4702680"/>
            <a:ext cx="514260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Времето след ,което автомобила ще е на адреса.</a:t>
            </a:r>
            <a:endParaRPr/>
          </a:p>
        </p:txBody>
      </p:sp>
      <p:pic>
        <p:nvPicPr>
          <p:cNvPr descr="" id="124" name="Picture 13"/>
          <p:cNvPicPr/>
          <p:nvPr/>
        </p:nvPicPr>
        <p:blipFill>
          <a:blip r:embed="rId7"/>
          <a:stretch>
            <a:fillRect/>
          </a:stretch>
        </p:blipFill>
        <p:spPr>
          <a:xfrm>
            <a:off x="285840" y="5702760"/>
            <a:ext cx="2703960" cy="265680"/>
          </a:xfrm>
          <a:prstGeom prst="rect">
            <a:avLst/>
          </a:prstGeom>
          <a:ln w="9360">
            <a:noFill/>
          </a:ln>
        </p:spPr>
      </p:pic>
      <p:sp>
        <p:nvSpPr>
          <p:cNvPr id="125" name="CustomShape 7"/>
          <p:cNvSpPr/>
          <p:nvPr/>
        </p:nvSpPr>
        <p:spPr>
          <a:xfrm>
            <a:off x="3214800" y="5702760"/>
            <a:ext cx="571392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Показва моментното състояние на заявката в системата: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28760" y="285840"/>
            <a:ext cx="8285760" cy="4478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Статуса може да е следният: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Нова заявка – Регистрирана е в системата.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Обработва се – търси най-близката кола до вас.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Изпращане на автомобил – изпратен е автомобил.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Повторно изпращане -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В процес на търсене – търси най-близката кола до вас.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Потвърдена – автомобила е тръгнал към вас.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Начало на курс – качили сте се в таксито и пътувате.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Изпълнена – достигнали сте желаната дестинация и сте си платили за услугата.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Таксито е на адреса ! – таксито ви чака на адреса.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Подминал адреса ! – таксито е подминало адреса.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Отказана от колата – колата е отказала заявката поради някоя от причините:задръстване,повреда,други.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Променена – диспечера е променил заявката.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bg-BG">
                <a:solidFill>
                  <a:srgbClr val="000000"/>
                </a:solidFill>
                <a:latin typeface="Calibri"/>
              </a:rPr>
              <a:t>Изтрита – заявката е премахната от системата.</a:t>
            </a:r>
            <a:endParaRPr/>
          </a:p>
        </p:txBody>
      </p:sp>
      <p:pic>
        <p:nvPicPr>
          <p:cNvPr descr="" id="12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1320" y="4857840"/>
            <a:ext cx="1694520" cy="1122840"/>
          </a:xfrm>
          <a:prstGeom prst="rect">
            <a:avLst/>
          </a:prstGeom>
          <a:ln w="9360"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2786040" y="5202720"/>
            <a:ext cx="485676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Връща ни до изглед “История поръчки”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85880" y="285840"/>
            <a:ext cx="7928640" cy="668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 sz="2000">
                <a:solidFill>
                  <a:srgbClr val="000000"/>
                </a:solidFill>
                <a:latin typeface="Calibri"/>
              </a:rPr>
              <a:t>Изглед “История поръчки”.</a:t>
            </a:r>
            <a:endParaRPr/>
          </a:p>
          <a:p>
            <a:pPr>
              <a:lnSpc>
                <a:spcPct val="100000"/>
              </a:lnSpc>
            </a:pPr>
            <a:r>
              <a:rPr lang="bg-BG" sz="2000">
                <a:solidFill>
                  <a:srgbClr val="000000"/>
                </a:solidFill>
                <a:latin typeface="Calibri"/>
              </a:rPr>
              <a:t>До него можем да стигнем от Бутон “Поръчки” -&gt; “История”</a:t>
            </a:r>
            <a:endParaRPr/>
          </a:p>
        </p:txBody>
      </p:sp>
      <p:pic>
        <p:nvPicPr>
          <p:cNvPr descr="" id="13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28800" y="1357200"/>
            <a:ext cx="3070800" cy="4785120"/>
          </a:xfrm>
          <a:prstGeom prst="rect">
            <a:avLst/>
          </a:prstGeom>
          <a:ln>
            <a:noFill/>
          </a:ln>
        </p:spPr>
      </p:pic>
      <p:pic>
        <p:nvPicPr>
          <p:cNvPr descr="" id="13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57840" y="1357200"/>
            <a:ext cx="3142080" cy="478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00200" y="1500120"/>
            <a:ext cx="3399480" cy="49280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500040" y="142920"/>
            <a:ext cx="792864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                                                   </a:t>
            </a:r>
            <a:r>
              <a:rPr lang="bg-BG">
                <a:solidFill>
                  <a:srgbClr val="000000"/>
                </a:solidFill>
                <a:latin typeface="Calibri"/>
              </a:rPr>
              <a:t>Изглед “История” </a:t>
            </a:r>
            <a:endParaRPr/>
          </a:p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                   – </a:t>
            </a:r>
            <a:r>
              <a:rPr lang="bg-BG">
                <a:solidFill>
                  <a:srgbClr val="000000"/>
                </a:solidFill>
                <a:latin typeface="Calibri"/>
              </a:rPr>
              <a:t>показва изпълнените до момента ваши поръчки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14240" y="500040"/>
            <a:ext cx="7785720" cy="200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На всяка ваша поръчка със статус “Изпълнена” можете да оставите “Обратна връзка”. При клик на поръчката.</a:t>
            </a:r>
            <a:endParaRPr/>
          </a:p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Пример от горната картина :</a:t>
            </a:r>
            <a:endParaRPr/>
          </a:p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Поръчка “Центъра блок 1” е със статус “Изтрита” – на нея обратна връзка не може да се остави.</a:t>
            </a:r>
            <a:endParaRPr/>
          </a:p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Поръчка “Центъра блок 2” е със статус ‘Изпълнена”- при клик на нея излиза прозорец: </a:t>
            </a:r>
            <a:endParaRPr/>
          </a:p>
        </p:txBody>
      </p:sp>
      <p:pic>
        <p:nvPicPr>
          <p:cNvPr descr="" id="13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57320" y="2500200"/>
            <a:ext cx="2499120" cy="40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14200" y="357120"/>
            <a:ext cx="8746200" cy="227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 sz="1600">
                <a:solidFill>
                  <a:srgbClr val="000000"/>
                </a:solidFill>
                <a:latin typeface="Calibri"/>
              </a:rPr>
              <a:t>Чрез плъзгане върху звездите -  наляво или надясно ги “пълним” или “изпразваме” спрямо обратната връзка за водача.</a:t>
            </a:r>
            <a:endParaRPr/>
          </a:p>
          <a:p>
            <a:pPr>
              <a:lnSpc>
                <a:spcPct val="100000"/>
              </a:lnSpc>
            </a:pPr>
            <a:r>
              <a:rPr lang="bg-BG" sz="1600">
                <a:solidFill>
                  <a:srgbClr val="000000"/>
                </a:solidFill>
                <a:latin typeface="Calibri"/>
              </a:rPr>
              <a:t>Същото правим и за обратната връзка за автомобила.</a:t>
            </a:r>
            <a:endParaRPr/>
          </a:p>
          <a:p>
            <a:pPr>
              <a:lnSpc>
                <a:spcPct val="100000"/>
              </a:lnSpc>
            </a:pPr>
            <a:r>
              <a:rPr lang="bg-BG" sz="1600">
                <a:solidFill>
                  <a:srgbClr val="000000"/>
                </a:solidFill>
                <a:latin typeface="Calibri"/>
              </a:rPr>
              <a:t>При желаете можете и да напишете коментар .</a:t>
            </a:r>
            <a:endParaRPr/>
          </a:p>
          <a:p>
            <a:pPr>
              <a:lnSpc>
                <a:spcPct val="100000"/>
              </a:lnSpc>
            </a:pPr>
            <a:r>
              <a:rPr lang="bg-BG" sz="1600">
                <a:solidFill>
                  <a:srgbClr val="000000"/>
                </a:solidFill>
                <a:latin typeface="Calibri"/>
              </a:rPr>
              <a:t>Ако сте останали доволни от услугите на дадения шофьор и кола можете да го извикате отново следващия път когато си поръчвате такси. Следвайки следните стъпки</a:t>
            </a:r>
            <a:endParaRPr/>
          </a:p>
          <a:p>
            <a:pPr>
              <a:lnSpc>
                <a:spcPct val="100000"/>
              </a:lnSpc>
            </a:pPr>
            <a:r>
              <a:rPr lang="bg-BG" sz="1600">
                <a:solidFill>
                  <a:srgbClr val="000000"/>
                </a:solidFill>
                <a:latin typeface="Calibri"/>
              </a:rPr>
              <a:t>Поръчки -&gt; История-&gt; От Историята избирате заявката с автомобила от ,който сте останали доволни </a:t>
            </a:r>
            <a:endParaRPr/>
          </a:p>
        </p:txBody>
      </p:sp>
      <p:pic>
        <p:nvPicPr>
          <p:cNvPr descr="" id="13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2607840"/>
            <a:ext cx="2713680" cy="4070880"/>
          </a:xfrm>
          <a:prstGeom prst="rect">
            <a:avLst/>
          </a:prstGeom>
          <a:ln>
            <a:noFill/>
          </a:ln>
        </p:spPr>
      </p:pic>
      <p:pic>
        <p:nvPicPr>
          <p:cNvPr descr="" id="13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28960" y="2607840"/>
            <a:ext cx="2999160" cy="4070880"/>
          </a:xfrm>
          <a:prstGeom prst="rect">
            <a:avLst/>
          </a:prstGeom>
          <a:ln>
            <a:noFill/>
          </a:ln>
        </p:spPr>
      </p:pic>
      <p:pic>
        <p:nvPicPr>
          <p:cNvPr descr="" id="13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000840" y="2607840"/>
            <a:ext cx="3070800" cy="40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43280" y="1571760"/>
            <a:ext cx="3427920" cy="499968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500040" y="357120"/>
            <a:ext cx="7785720" cy="118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Натискате върху него в случая “Стил 998” и от показалото се меню избирам “Повикай 998” .Отваря се изглед “Повикай такси” откъдето въвеждате адреса на който да дойде таксито.</a:t>
            </a:r>
            <a:endParaRPr/>
          </a:p>
        </p:txBody>
      </p:sp>
      <p:pic>
        <p:nvPicPr>
          <p:cNvPr descr="" id="14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40" y="1571760"/>
            <a:ext cx="3356640" cy="49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57320" y="928800"/>
            <a:ext cx="3556440" cy="542808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928800" y="214200"/>
            <a:ext cx="778572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След като стартирате приложението излиза изглед “Вход в системата”.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5840" y="500040"/>
            <a:ext cx="629712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Ако имате Facebook акаунт можете да натиснете направо на бутона: </a:t>
            </a:r>
            <a:endParaRPr/>
          </a:p>
        </p:txBody>
      </p:sp>
      <p:pic>
        <p:nvPicPr>
          <p:cNvPr descr="" id="7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852600" y="457200"/>
            <a:ext cx="1742040" cy="875160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428760" y="1143000"/>
            <a:ext cx="5999760" cy="36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И да влезете с вашият Facebook акаунт. </a:t>
            </a:r>
            <a:endParaRPr/>
          </a:p>
        </p:txBody>
      </p:sp>
      <p:pic>
        <p:nvPicPr>
          <p:cNvPr descr="" id="7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86040" y="1643040"/>
            <a:ext cx="3199320" cy="49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71320" y="357120"/>
            <a:ext cx="792864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Ако нямате Facebook акаунт или искате да се регистрирате с нов потребител в нашата система – изберете </a:t>
            </a:r>
            <a:endParaRPr/>
          </a:p>
        </p:txBody>
      </p:sp>
      <p:pic>
        <p:nvPicPr>
          <p:cNvPr descr="" id="8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452640" y="731520"/>
            <a:ext cx="1684800" cy="417960"/>
          </a:xfrm>
          <a:prstGeom prst="rect">
            <a:avLst/>
          </a:prstGeom>
          <a:ln w="9360">
            <a:noFill/>
          </a:ln>
        </p:spPr>
      </p:pic>
      <p:pic>
        <p:nvPicPr>
          <p:cNvPr descr="" id="8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51760" y="2139120"/>
            <a:ext cx="2499120" cy="357084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642960" y="1143000"/>
            <a:ext cx="8285760" cy="118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Излиза стандартна форма за регистрация в която трябва да попълните коректно данните, да се съгласите с условията и след това да потвърдите линка, който ви е пратен на въведения от вас имейл.</a:t>
            </a:r>
            <a:endParaRPr/>
          </a:p>
        </p:txBody>
      </p:sp>
      <p:pic>
        <p:nvPicPr>
          <p:cNvPr descr="" id="8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03960" y="2143080"/>
            <a:ext cx="2642040" cy="35708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642960" y="5929200"/>
            <a:ext cx="7714080" cy="36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С регистрирания акаунт можете да влезете в системата.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bg-BG" sz="3200">
                <a:solidFill>
                  <a:srgbClr val="000000"/>
                </a:solidFill>
                <a:latin typeface="Calibri"/>
              </a:rPr>
              <a:t>Основният изглед на Taxi Bulgaria</a:t>
            </a:r>
            <a:endParaRPr/>
          </a:p>
        </p:txBody>
      </p:sp>
      <p:pic>
        <p:nvPicPr>
          <p:cNvPr descr="" id="87" name="Content Placeholder 9"/>
          <p:cNvPicPr/>
          <p:nvPr/>
        </p:nvPicPr>
        <p:blipFill>
          <a:blip r:embed="rId1"/>
          <a:stretch>
            <a:fillRect/>
          </a:stretch>
        </p:blipFill>
        <p:spPr>
          <a:xfrm>
            <a:off x="2143080" y="1214280"/>
            <a:ext cx="3857040" cy="54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28920" y="274680"/>
            <a:ext cx="6256800" cy="10101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Бутон “Карта” – Показва местоположението на което сте (ако сте изтеглили картата ,която е около 21 MB и имате GPS координати</a:t>
            </a:r>
            <a:r>
              <a:rPr lang="bg-BG" sz="1400">
                <a:solidFill>
                  <a:srgbClr val="000000"/>
                </a:solidFill>
                <a:latin typeface="Calibri"/>
              </a:rPr>
              <a:t>).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2571840" y="1571760"/>
            <a:ext cx="5070960" cy="911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Бутон “Поръчки” – Показва историята на поръчките ,които сте направили до момента.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2571840" y="3071880"/>
            <a:ext cx="5713920" cy="36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Излизате от акаунта с който сте влезли.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2571840" y="4143240"/>
            <a:ext cx="4999680" cy="911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Отваря диалогов прозорец за въвеждане на адрес и опции за повикване на таксито.</a:t>
            </a:r>
            <a:endParaRPr/>
          </a:p>
        </p:txBody>
      </p:sp>
      <p:pic>
        <p:nvPicPr>
          <p:cNvPr descr="" id="9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42960" y="214200"/>
            <a:ext cx="1398960" cy="1141920"/>
          </a:xfrm>
          <a:prstGeom prst="rect">
            <a:avLst/>
          </a:prstGeom>
          <a:ln w="9360">
            <a:noFill/>
          </a:ln>
        </p:spPr>
      </p:pic>
      <p:pic>
        <p:nvPicPr>
          <p:cNvPr descr="" id="9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60" y="2786040"/>
            <a:ext cx="1389600" cy="1122840"/>
          </a:xfrm>
          <a:prstGeom prst="rect">
            <a:avLst/>
          </a:prstGeom>
          <a:ln w="9360">
            <a:noFill/>
          </a:ln>
        </p:spPr>
      </p:pic>
      <p:pic>
        <p:nvPicPr>
          <p:cNvPr descr="" id="94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2960" y="1571760"/>
            <a:ext cx="1379880" cy="1122840"/>
          </a:xfrm>
          <a:prstGeom prst="rect">
            <a:avLst/>
          </a:prstGeom>
          <a:ln w="9360">
            <a:noFill/>
          </a:ln>
        </p:spPr>
      </p:pic>
      <p:pic>
        <p:nvPicPr>
          <p:cNvPr descr="" id="95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42960" y="4071960"/>
            <a:ext cx="1389600" cy="1122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bg-BG" sz="4400">
                <a:solidFill>
                  <a:srgbClr val="000000"/>
                </a:solidFill>
                <a:latin typeface="Calibri"/>
              </a:rPr>
              <a:t>Изглед “Повикай такси”</a:t>
            </a:r>
            <a:endParaRPr/>
          </a:p>
        </p:txBody>
      </p:sp>
      <p:pic>
        <p:nvPicPr>
          <p:cNvPr descr="" id="97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285920"/>
            <a:ext cx="3999600" cy="52851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40080" y="357120"/>
            <a:ext cx="7771680" cy="713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При плъзгане дисплея нагоре се показват и групите:</a:t>
            </a:r>
            <a:endParaRPr/>
          </a:p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Нуждая се още от:</a:t>
            </a:r>
            <a:endParaRPr/>
          </a:p>
        </p:txBody>
      </p:sp>
      <p:pic>
        <p:nvPicPr>
          <p:cNvPr descr="" id="9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600" y="1071720"/>
            <a:ext cx="4113720" cy="5571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786040" y="274680"/>
            <a:ext cx="5899680" cy="10814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r>
              <a:rPr lang="bg-BG">
                <a:solidFill>
                  <a:srgbClr val="000000"/>
                </a:solidFill>
                <a:latin typeface="Calibri"/>
              </a:rPr>
              <a:t>След натискане на менюто, вдясно от “Тарифа” излиза падащо меню, от което можете да изберете желаната тарифа</a:t>
            </a:r>
            <a:endParaRPr/>
          </a:p>
          <a:p>
            <a:pPr>
              <a:lnSpc>
                <a:spcPct val="100000"/>
              </a:lnSpc>
            </a:pPr>
            <a:r>
              <a:rPr lang="bg-BG">
                <a:solidFill>
                  <a:srgbClr val="000000"/>
                </a:solidFill>
                <a:latin typeface="Calibri"/>
              </a:rPr>
              <a:t>(актуална само 1 в момента)</a:t>
            </a:r>
            <a:endParaRPr/>
          </a:p>
        </p:txBody>
      </p:sp>
      <p:pic>
        <p:nvPicPr>
          <p:cNvPr descr="" id="1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42960" y="357120"/>
            <a:ext cx="1198800" cy="856080"/>
          </a:xfrm>
          <a:prstGeom prst="rect">
            <a:avLst/>
          </a:prstGeom>
          <a:ln w="9360">
            <a:noFill/>
          </a:ln>
        </p:spPr>
      </p:pic>
      <p:pic>
        <p:nvPicPr>
          <p:cNvPr descr="" id="10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60" y="1428840"/>
            <a:ext cx="1213200" cy="968400"/>
          </a:xfrm>
          <a:prstGeom prst="rect">
            <a:avLst/>
          </a:prstGeom>
          <a:ln w="936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2857320" y="1428840"/>
            <a:ext cx="5356800" cy="819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 sz="1600">
                <a:solidFill>
                  <a:srgbClr val="000000"/>
                </a:solidFill>
                <a:latin typeface="Calibri"/>
              </a:rPr>
              <a:t>В дясно от “Регион” е падащото меню ,от което можете да изберете комплекса ,в който се намирате.( Центъра,Възраждане,Победа....)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2928960" y="2643120"/>
            <a:ext cx="5856840" cy="57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 sz="1600">
                <a:solidFill>
                  <a:srgbClr val="000000"/>
                </a:solidFill>
                <a:latin typeface="Calibri"/>
              </a:rPr>
              <a:t>В това поле въвеждате адреса ,на който искате да дойде таксито.</a:t>
            </a:r>
            <a:endParaRPr/>
          </a:p>
        </p:txBody>
      </p:sp>
      <p:pic>
        <p:nvPicPr>
          <p:cNvPr descr="" id="10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1320" y="5786280"/>
            <a:ext cx="1213200" cy="856080"/>
          </a:xfrm>
          <a:prstGeom prst="rect">
            <a:avLst/>
          </a:prstGeom>
          <a:ln w="9360">
            <a:noFill/>
          </a:ln>
        </p:spPr>
      </p:pic>
      <p:sp>
        <p:nvSpPr>
          <p:cNvPr id="106" name="CustomShape 4"/>
          <p:cNvSpPr/>
          <p:nvPr/>
        </p:nvSpPr>
        <p:spPr>
          <a:xfrm>
            <a:off x="2857320" y="5514840"/>
            <a:ext cx="5356800" cy="1063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 sz="1600">
                <a:solidFill>
                  <a:srgbClr val="000000"/>
                </a:solidFill>
                <a:latin typeface="Calibri"/>
              </a:rPr>
              <a:t>След натискане на бутона “Повикай ТАКСИ” поръчката ви ще бъде изпратена и обработена от системата. Отваря се нов прозорец със статуса на поръчката.</a:t>
            </a:r>
            <a:endParaRPr/>
          </a:p>
        </p:txBody>
      </p:sp>
      <p:pic>
        <p:nvPicPr>
          <p:cNvPr descr="" id="107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642960" y="2643120"/>
            <a:ext cx="1213200" cy="675360"/>
          </a:xfrm>
          <a:prstGeom prst="rect">
            <a:avLst/>
          </a:prstGeom>
          <a:ln w="9360"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2928960" y="3934440"/>
            <a:ext cx="5356800" cy="1063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bg-BG" sz="1600">
                <a:solidFill>
                  <a:srgbClr val="000000"/>
                </a:solidFill>
                <a:latin typeface="Calibri"/>
              </a:rPr>
              <a:t>Ако желаете да ползвате таксито за Доставка или Drink and Drive, както и ако сте с повече багаж, можете да изберете съответната опция.</a:t>
            </a:r>
            <a:endParaRPr/>
          </a:p>
        </p:txBody>
      </p:sp>
      <p:pic>
        <p:nvPicPr>
          <p:cNvPr descr="" id="109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214200" y="3714840"/>
            <a:ext cx="2380320" cy="1560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