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7" r:id="rId2"/>
    <p:sldId id="452" r:id="rId3"/>
    <p:sldId id="584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6D1A452-9BD8-8C4C-9549-BC41229A27B6}">
          <p14:sldIdLst>
            <p14:sldId id="257"/>
            <p14:sldId id="452"/>
            <p14:sldId id="584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7BAA-8F8A-461B-8AD4-DA991F621165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EF9DC-F7D9-419E-83C6-50911BB8D4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1688"/>
            <a:ext cx="4257675" cy="3194050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B8E-7526-49DB-B45C-F81676CF9097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366F-5ACB-4945-9C3F-ED60C8B9442D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E8A6-C99C-404B-BD04-4AE4A09BB67D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CC3-95C5-4E8A-9441-A6092962BDD4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A7AA-E5C6-4A01-9E3D-B5EDDB350FA6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D47A-97AE-4DFD-B061-6443DCD705D9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A7C-0645-4719-A42B-414ECFF15849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0591-EE87-4EF4-8815-9F07491D8845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988E-9E43-482D-9ED7-349EA9A192A2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F3F3-26B6-45A2-AE40-A8445BCDCB2E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D7F-9051-4430-936E-355BA80A1802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15D62C-5C14-4C1C-BC31-5508592B6A9C}" type="datetime1">
              <a:rPr lang="fr-FR" smtClean="0"/>
              <a:pPr/>
              <a:t>10/03/2022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Hafidi Imad -ENSA de Khouribga-Cours JAVA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AC4859E-2A53-47B8-94D5-357CAC93804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4076700"/>
            <a:ext cx="6400800" cy="1008484"/>
          </a:xfrm>
        </p:spPr>
        <p:txBody>
          <a:bodyPr/>
          <a:lstStyle/>
          <a:p>
            <a:pPr algn="r" eaLnBrk="1" hangingPunct="1"/>
            <a:r>
              <a:rPr lang="fr-FR" sz="2400" b="1" dirty="0"/>
              <a:t>JAVA</a:t>
            </a:r>
          </a:p>
          <a:p>
            <a:pPr algn="r" eaLnBrk="1" hangingPunct="1"/>
            <a:r>
              <a:rPr lang="fr-FR" sz="2400" b="1" dirty="0"/>
              <a:t>Programmation orientée objet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700808"/>
            <a:ext cx="7772400" cy="1655886"/>
          </a:xfrm>
        </p:spPr>
        <p:txBody>
          <a:bodyPr>
            <a:normAutofit/>
          </a:bodyPr>
          <a:lstStyle/>
          <a:p>
            <a:pPr eaLnBrk="1" hangingPunct="1"/>
            <a:r>
              <a:rPr lang="fr-FR" dirty="0"/>
              <a:t>Programmation orienté objet</a:t>
            </a:r>
            <a:br>
              <a:rPr lang="fr-FR" dirty="0"/>
            </a:br>
            <a:r>
              <a:rPr lang="fr-FR" dirty="0"/>
              <a:t>JAVA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9512" y="5733256"/>
            <a:ext cx="86764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itchFamily="18" charset="0"/>
              </a:rPr>
              <a:t>  Pr </a:t>
            </a:r>
            <a:r>
              <a:rPr lang="fr-FR" sz="2400" b="1" dirty="0" err="1">
                <a:latin typeface="Times New Roman" pitchFamily="18" charset="0"/>
              </a:rPr>
              <a:t>Hafidi</a:t>
            </a:r>
            <a:r>
              <a:rPr lang="fr-FR" sz="2400" b="1" dirty="0">
                <a:latin typeface="Times New Roman" pitchFamily="18" charset="0"/>
              </a:rPr>
              <a:t> Imad                                          imad.hafidi@gmail.com</a:t>
            </a:r>
            <a:r>
              <a:rPr lang="fr-FR" dirty="0">
                <a:latin typeface="Times New Roman" pitchFamily="18" charset="0"/>
              </a:rPr>
              <a:t>							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684213" y="1674813"/>
            <a:ext cx="7775575" cy="20875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324600" y="3357563"/>
            <a:ext cx="1697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 dirty="0"/>
              <a:t>deuxième partie</a:t>
            </a:r>
          </a:p>
        </p:txBody>
      </p:sp>
      <p:pic>
        <p:nvPicPr>
          <p:cNvPr id="7" name="Image 6" descr="Ensa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60648"/>
            <a:ext cx="3888432" cy="864096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81272F-3572-4810-B61C-CD2DEDA79477}" type="slidenum">
              <a:rPr lang="fr-FR"/>
              <a:pPr/>
              <a:t>10</a:t>
            </a:fld>
            <a:endParaRPr lang="fr-FR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/>
              <a:t>Quelques exceptions prédéfinies en Java</a:t>
            </a:r>
            <a:endParaRPr lang="fr-FR"/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fr-FR"/>
              <a:t>Division par zéro pour les entiers :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ArithmeticException</a:t>
            </a:r>
            <a:endParaRPr lang="fr-FR"/>
          </a:p>
          <a:p>
            <a:pPr>
              <a:lnSpc>
                <a:spcPct val="140000"/>
              </a:lnSpc>
            </a:pPr>
            <a:r>
              <a:rPr lang="fr-CH"/>
              <a:t>R</a:t>
            </a:r>
            <a:r>
              <a:rPr lang="fr-FR"/>
              <a:t>éférence nulle :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NullPointerException</a:t>
            </a:r>
            <a:endParaRPr lang="fr-FR"/>
          </a:p>
          <a:p>
            <a:pPr>
              <a:lnSpc>
                <a:spcPct val="140000"/>
              </a:lnSpc>
            </a:pPr>
            <a:r>
              <a:rPr lang="fr-FR"/>
              <a:t>Tentative de forçage de type illégale :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ClassCastException</a:t>
            </a:r>
            <a:endParaRPr lang="fr-FR"/>
          </a:p>
          <a:p>
            <a:pPr>
              <a:lnSpc>
                <a:spcPct val="140000"/>
              </a:lnSpc>
            </a:pPr>
            <a:r>
              <a:rPr lang="fr-FR"/>
              <a:t>Tentative de création d'un tableau de taille négative :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NegativeArraySizeException</a:t>
            </a:r>
            <a:endParaRPr lang="fr-FR"/>
          </a:p>
          <a:p>
            <a:pPr>
              <a:lnSpc>
                <a:spcPct val="140000"/>
              </a:lnSpc>
            </a:pPr>
            <a:r>
              <a:rPr lang="fr-FR"/>
              <a:t>Dépassement de limite d'un tableau :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ArrayIndexOutOfBoundsException</a:t>
            </a:r>
          </a:p>
        </p:txBody>
      </p:sp>
    </p:spTree>
    <p:extLst>
      <p:ext uri="{BB962C8B-B14F-4D97-AF65-F5344CB8AC3E}">
        <p14:creationId xmlns:p14="http://schemas.microsoft.com/office/powerpoint/2010/main" val="31514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8D275-9D47-4302-A20B-36EEF238524D}" type="slidenum">
              <a:rPr lang="fr-FR"/>
              <a:pPr/>
              <a:t>11</a:t>
            </a:fld>
            <a:endParaRPr lang="fr-FR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Capture d'une exception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fr-CH"/>
              <a:t>Les sections </a:t>
            </a:r>
            <a:r>
              <a:rPr lang="fr-CH" sz="2800" b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fr-FR" sz="2800" b="0">
                <a:solidFill>
                  <a:schemeClr val="accent2"/>
                </a:solidFill>
                <a:latin typeface="Courier New" pitchFamily="49" charset="0"/>
              </a:rPr>
              <a:t>ry</a:t>
            </a:r>
            <a:r>
              <a:rPr lang="fr-FR"/>
              <a:t> et </a:t>
            </a:r>
            <a:r>
              <a:rPr lang="fr-FR" sz="2800" b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fr-FR"/>
              <a:t> servent à capturer </a:t>
            </a:r>
            <a:r>
              <a:rPr lang="fr-CH"/>
              <a:t>une </a:t>
            </a:r>
            <a:r>
              <a:rPr lang="fr-FR"/>
              <a:t>exception dans </a:t>
            </a:r>
            <a:r>
              <a:rPr lang="fr-CH"/>
              <a:t>une</a:t>
            </a:r>
            <a:r>
              <a:rPr lang="fr-FR"/>
              <a:t> méthode (attraper la bulle…)</a:t>
            </a:r>
          </a:p>
          <a:p>
            <a:r>
              <a:rPr lang="fr-CH" u="sng"/>
              <a:t>e</a:t>
            </a:r>
            <a:r>
              <a:rPr lang="fr-FR" u="sng"/>
              <a:t>xemple</a:t>
            </a:r>
            <a:r>
              <a:rPr lang="fr-FR"/>
              <a:t> :</a:t>
            </a:r>
          </a:p>
          <a:p>
            <a:pPr>
              <a:buFont typeface="Monotype Sorts" pitchFamily="2" charset="2"/>
              <a:buNone/>
            </a:pPr>
            <a:r>
              <a:rPr lang="fr-CH">
                <a:solidFill>
                  <a:schemeClr val="accent2"/>
                </a:solidFill>
              </a:rPr>
              <a:t>		</a:t>
            </a:r>
            <a:r>
              <a:rPr lang="fr-FR">
                <a:solidFill>
                  <a:schemeClr val="accent2"/>
                </a:solidFill>
              </a:rPr>
              <a:t>public void </a:t>
            </a:r>
            <a:r>
              <a:rPr lang="fr-CH">
                <a:solidFill>
                  <a:schemeClr val="accent2"/>
                </a:solidFill>
              </a:rPr>
              <a:t>XXX</a:t>
            </a:r>
            <a:r>
              <a:rPr lang="fr-FR">
                <a:solidFill>
                  <a:schemeClr val="accent2"/>
                </a:solidFill>
              </a:rPr>
              <a:t>(</a:t>
            </a:r>
            <a:r>
              <a:rPr lang="fr-CH">
                <a:solidFill>
                  <a:schemeClr val="accent2"/>
                </a:solidFill>
              </a:rPr>
              <a:t>………</a:t>
            </a:r>
            <a:r>
              <a:rPr lang="fr-FR">
                <a:solidFill>
                  <a:schemeClr val="accent2"/>
                </a:solidFill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fr-FR">
                <a:solidFill>
                  <a:schemeClr val="accent2"/>
                </a:solidFill>
              </a:rPr>
              <a:t>		</a:t>
            </a:r>
            <a:r>
              <a:rPr lang="fr-CH">
                <a:solidFill>
                  <a:schemeClr val="accent2"/>
                </a:solidFill>
              </a:rPr>
              <a:t>	</a:t>
            </a:r>
            <a:r>
              <a:rPr lang="fr-FR">
                <a:solidFill>
                  <a:schemeClr val="accent2"/>
                </a:solidFill>
              </a:rPr>
              <a:t>try{</a:t>
            </a:r>
            <a:r>
              <a:rPr lang="fr-CH">
                <a:solidFill>
                  <a:schemeClr val="accent2"/>
                </a:solidFill>
              </a:rPr>
              <a:t> …………….. </a:t>
            </a:r>
            <a:r>
              <a:rPr lang="fr-FR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fr-FR">
                <a:solidFill>
                  <a:schemeClr val="accent2"/>
                </a:solidFill>
              </a:rPr>
              <a:t>		</a:t>
            </a:r>
            <a:r>
              <a:rPr lang="fr-CH">
                <a:solidFill>
                  <a:schemeClr val="accent2"/>
                </a:solidFill>
              </a:rPr>
              <a:t>	</a:t>
            </a:r>
            <a:r>
              <a:rPr lang="fr-FR">
                <a:solidFill>
                  <a:schemeClr val="accent2"/>
                </a:solidFill>
              </a:rPr>
              <a:t>catch</a:t>
            </a:r>
            <a:r>
              <a:rPr lang="fr-CH">
                <a:solidFill>
                  <a:schemeClr val="accent2"/>
                </a:solidFill>
              </a:rPr>
              <a:t> </a:t>
            </a:r>
            <a:r>
              <a:rPr lang="fr-FR">
                <a:solidFill>
                  <a:schemeClr val="accent2"/>
                </a:solidFill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fr-FR">
                <a:solidFill>
                  <a:schemeClr val="accent2"/>
                </a:solidFill>
              </a:rPr>
              <a:t>		     </a:t>
            </a:r>
            <a:r>
              <a:rPr lang="fr-CH">
                <a:solidFill>
                  <a:schemeClr val="accent2"/>
                </a:solidFill>
              </a:rPr>
              <a:t>	</a:t>
            </a:r>
            <a:r>
              <a:rPr lang="fr-FR">
                <a:solidFill>
                  <a:schemeClr val="accent2"/>
                </a:solidFill>
              </a:rPr>
              <a:t> </a:t>
            </a:r>
            <a:r>
              <a:rPr lang="fr-CH">
                <a:solidFill>
                  <a:schemeClr val="accent2"/>
                </a:solidFill>
              </a:rPr>
              <a:t>………</a:t>
            </a:r>
            <a:endParaRPr lang="fr-FR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fr-FR">
                <a:solidFill>
                  <a:schemeClr val="accent2"/>
                </a:solidFill>
              </a:rPr>
              <a:t>		     </a:t>
            </a:r>
            <a:r>
              <a:rPr lang="fr-CH">
                <a:solidFill>
                  <a:schemeClr val="accent2"/>
                </a:solidFill>
              </a:rPr>
              <a:t>	</a:t>
            </a:r>
            <a:r>
              <a:rPr lang="fr-FR">
                <a:solidFill>
                  <a:schemeClr val="accent2"/>
                </a:solidFill>
              </a:rPr>
              <a:t> </a:t>
            </a:r>
            <a:r>
              <a:rPr lang="fr-CH">
                <a:solidFill>
                  <a:schemeClr val="accent2"/>
                </a:solidFill>
              </a:rPr>
              <a:t>………</a:t>
            </a:r>
            <a:endParaRPr lang="fr-FR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fr-FR">
                <a:solidFill>
                  <a:schemeClr val="accent2"/>
                </a:solidFill>
              </a:rPr>
              <a:t>		</a:t>
            </a:r>
            <a:r>
              <a:rPr lang="fr-CH">
                <a:solidFill>
                  <a:schemeClr val="accent2"/>
                </a:solidFill>
              </a:rPr>
              <a:t>	</a:t>
            </a:r>
            <a:r>
              <a:rPr lang="fr-FR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fr-CH">
                <a:solidFill>
                  <a:schemeClr val="accent2"/>
                </a:solidFill>
              </a:rPr>
              <a:t>		</a:t>
            </a:r>
            <a:r>
              <a:rPr lang="fr-FR">
                <a:solidFill>
                  <a:schemeClr val="accent2"/>
                </a:solidFill>
              </a:rPr>
              <a:t>}</a:t>
            </a:r>
          </a:p>
          <a:p>
            <a:endParaRPr lang="fr-FR">
              <a:solidFill>
                <a:schemeClr val="accent2"/>
              </a:solidFill>
            </a:endParaRPr>
          </a:p>
        </p:txBody>
      </p:sp>
      <p:sp>
        <p:nvSpPr>
          <p:cNvPr id="909316" name="AutoShape 4"/>
          <p:cNvSpPr>
            <a:spLocks noChangeArrowheads="1"/>
          </p:cNvSpPr>
          <p:nvPr/>
        </p:nvSpPr>
        <p:spPr bwMode="auto">
          <a:xfrm>
            <a:off x="6019800" y="2438400"/>
            <a:ext cx="2806700" cy="1549400"/>
          </a:xfrm>
          <a:prstGeom prst="cloudCallout">
            <a:avLst>
              <a:gd name="adj1" fmla="val -91403"/>
              <a:gd name="adj2" fmla="val 7889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fr-FR" sz="2400" b="0">
                <a:latin typeface="Times" pitchFamily="18" charset="0"/>
              </a:rPr>
              <a:t>Si une erreur se produit ici….</a:t>
            </a:r>
          </a:p>
        </p:txBody>
      </p:sp>
      <p:sp>
        <p:nvSpPr>
          <p:cNvPr id="909317" name="AutoShape 5"/>
          <p:cNvSpPr>
            <a:spLocks noChangeArrowheads="1"/>
          </p:cNvSpPr>
          <p:nvPr/>
        </p:nvSpPr>
        <p:spPr bwMode="auto">
          <a:xfrm>
            <a:off x="4876800" y="4876800"/>
            <a:ext cx="3429000" cy="609600"/>
          </a:xfrm>
          <a:prstGeom prst="wedgeRectCallout">
            <a:avLst>
              <a:gd name="adj1" fmla="val -84815"/>
              <a:gd name="adj2" fmla="val -16927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CH" sz="2400" b="0">
                <a:latin typeface="Times" pitchFamily="18" charset="0"/>
              </a:rPr>
              <a:t>On tente de </a:t>
            </a:r>
            <a:r>
              <a:rPr lang="fr-FR" sz="2400" b="0">
                <a:latin typeface="Times" pitchFamily="18" charset="0"/>
              </a:rPr>
              <a:t>récup</a:t>
            </a:r>
            <a:r>
              <a:rPr lang="fr-CH" sz="2400" b="0">
                <a:latin typeface="Times" pitchFamily="18" charset="0"/>
              </a:rPr>
              <a:t>érer</a:t>
            </a:r>
            <a:r>
              <a:rPr lang="fr-FR" sz="2400" b="0">
                <a:latin typeface="Times" pitchFamily="18" charset="0"/>
              </a:rPr>
              <a:t> là.</a:t>
            </a:r>
          </a:p>
        </p:txBody>
      </p:sp>
    </p:spTree>
    <p:extLst>
      <p:ext uri="{BB962C8B-B14F-4D97-AF65-F5344CB8AC3E}">
        <p14:creationId xmlns:p14="http://schemas.microsoft.com/office/powerpoint/2010/main" val="41609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76A7FA-3F57-43A0-99AB-5BE2F9362747}" type="slidenum">
              <a:rPr lang="fr-FR"/>
              <a:pPr/>
              <a:t>12</a:t>
            </a:fld>
            <a:endParaRPr lang="fr-FR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Times" pitchFamily="18" charset="0"/>
              </a:rPr>
              <a:t>try / catch / finally</a:t>
            </a:r>
          </a:p>
        </p:txBody>
      </p:sp>
      <p:sp>
        <p:nvSpPr>
          <p:cNvPr id="910339" name="Rectangle 3"/>
          <p:cNvSpPr>
            <a:spLocks noChangeArrowheads="1"/>
          </p:cNvSpPr>
          <p:nvPr/>
        </p:nvSpPr>
        <p:spPr bwMode="auto">
          <a:xfrm>
            <a:off x="1066800" y="1219200"/>
            <a:ext cx="3203575" cy="4741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try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   </a:t>
            </a:r>
            <a:r>
              <a:rPr lang="fr-FR" sz="1800">
                <a:latin typeface="Times" pitchFamily="18" charset="0"/>
              </a:rPr>
              <a:t>{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   ...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}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catch </a:t>
            </a:r>
            <a:r>
              <a:rPr lang="fr-FR" sz="1800">
                <a:latin typeface="Times" pitchFamily="18" charset="0"/>
              </a:rPr>
              <a:t>(</a:t>
            </a:r>
            <a:r>
              <a:rPr lang="fr-FR" sz="1800">
                <a:solidFill>
                  <a:schemeClr val="accent2"/>
                </a:solidFill>
                <a:latin typeface="Times" pitchFamily="18" charset="0"/>
              </a:rPr>
              <a:t>&lt;une-exception&gt;</a:t>
            </a:r>
            <a:r>
              <a:rPr lang="fr-FR" sz="1800">
                <a:latin typeface="Times" pitchFamily="18" charset="0"/>
              </a:rPr>
              <a:t>)</a:t>
            </a:r>
            <a:endParaRPr lang="fr-FR" sz="1800">
              <a:solidFill>
                <a:srgbClr val="800080"/>
              </a:solidFill>
              <a:latin typeface="Times" pitchFamily="18" charset="0"/>
            </a:endParaRP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   </a:t>
            </a:r>
            <a:r>
              <a:rPr lang="fr-FR" sz="1800">
                <a:latin typeface="Times" pitchFamily="18" charset="0"/>
              </a:rPr>
              <a:t>{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   ...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}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catch </a:t>
            </a:r>
            <a:r>
              <a:rPr lang="fr-FR" sz="1800">
                <a:latin typeface="Times" pitchFamily="18" charset="0"/>
              </a:rPr>
              <a:t>(</a:t>
            </a:r>
            <a:r>
              <a:rPr lang="fr-FR" sz="1800">
                <a:solidFill>
                  <a:schemeClr val="accent2"/>
                </a:solidFill>
                <a:latin typeface="Times" pitchFamily="18" charset="0"/>
              </a:rPr>
              <a:t>&lt;une_autre_exception&gt;</a:t>
            </a:r>
            <a:r>
              <a:rPr lang="fr-FR" sz="1800">
                <a:latin typeface="Times" pitchFamily="18" charset="0"/>
              </a:rPr>
              <a:t>)</a:t>
            </a:r>
            <a:endParaRPr lang="fr-FR" sz="1800">
              <a:solidFill>
                <a:srgbClr val="800080"/>
              </a:solidFill>
              <a:latin typeface="Times" pitchFamily="18" charset="0"/>
            </a:endParaRP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   </a:t>
            </a:r>
            <a:r>
              <a:rPr lang="fr-FR" sz="1800">
                <a:latin typeface="Times" pitchFamily="18" charset="0"/>
              </a:rPr>
              <a:t>{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   ...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}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endParaRPr lang="fr-FR" sz="1800">
              <a:solidFill>
                <a:srgbClr val="800080"/>
              </a:solidFill>
              <a:latin typeface="Times" pitchFamily="18" charset="0"/>
            </a:endParaRP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...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endParaRPr lang="fr-FR" sz="1800">
              <a:solidFill>
                <a:srgbClr val="800080"/>
              </a:solidFill>
              <a:latin typeface="Times" pitchFamily="18" charset="0"/>
            </a:endParaRP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finally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   </a:t>
            </a:r>
            <a:r>
              <a:rPr lang="fr-FR" sz="1800">
                <a:latin typeface="Times" pitchFamily="18" charset="0"/>
              </a:rPr>
              <a:t>{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   ...</a:t>
            </a:r>
          </a:p>
          <a:p>
            <a:pPr defTabSz="762000">
              <a:lnSpc>
                <a:spcPct val="65000"/>
              </a:lnSpc>
              <a:spcBef>
                <a:spcPct val="20000"/>
              </a:spcBef>
            </a:pPr>
            <a:r>
              <a:rPr lang="fr-FR" sz="1800">
                <a:latin typeface="Times" pitchFamily="18" charset="0"/>
              </a:rPr>
              <a:t>   }</a:t>
            </a:r>
          </a:p>
          <a:p>
            <a:pPr defTabSz="762000"/>
            <a:endParaRPr lang="fr-FR" sz="180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422775" y="2971800"/>
            <a:ext cx="4264025" cy="692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>
              <a:lnSpc>
                <a:spcPct val="110000"/>
              </a:lnSpc>
              <a:buFont typeface="Zapf Dingbats" charset="2"/>
              <a:buChar char=""/>
            </a:pPr>
            <a:r>
              <a:rPr lang="fr-FR" sz="1800"/>
              <a:t> Autant de blocs </a:t>
            </a: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catch</a:t>
            </a:r>
            <a:r>
              <a:rPr lang="fr-FR" sz="1800"/>
              <a:t> que l'on veut.</a:t>
            </a:r>
          </a:p>
          <a:p>
            <a:pPr defTabSz="762000">
              <a:lnSpc>
                <a:spcPct val="110000"/>
              </a:lnSpc>
              <a:buFont typeface="Zapf Dingbats" charset="2"/>
              <a:buChar char=""/>
            </a:pPr>
            <a:r>
              <a:rPr lang="fr-FR" sz="1800"/>
              <a:t> Bloc </a:t>
            </a: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finally</a:t>
            </a:r>
            <a:r>
              <a:rPr lang="fr-FR" sz="1800"/>
              <a:t> facultatif.</a:t>
            </a:r>
          </a:p>
        </p:txBody>
      </p:sp>
    </p:spTree>
    <p:extLst>
      <p:ext uri="{BB962C8B-B14F-4D97-AF65-F5344CB8AC3E}">
        <p14:creationId xmlns:p14="http://schemas.microsoft.com/office/powerpoint/2010/main" val="94012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223D3-D480-4EBC-B859-99F0EC905F70}" type="slidenum">
              <a:rPr lang="fr-FR"/>
              <a:pPr/>
              <a:t>13</a:t>
            </a:fld>
            <a:endParaRPr lang="fr-FR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Traitement des exceptions (1)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fr-FR"/>
              <a:t>Le bloc </a:t>
            </a:r>
            <a:r>
              <a:rPr lang="fr-FR">
                <a:solidFill>
                  <a:schemeClr val="accent2"/>
                </a:solidFill>
                <a:latin typeface="Times" pitchFamily="18" charset="0"/>
              </a:rPr>
              <a:t>try</a:t>
            </a:r>
            <a:r>
              <a:rPr lang="fr-FR"/>
              <a:t> est exécuté jusqu'à ce qu'il se termine avec succès ou bien qu'une exception soit levée. </a:t>
            </a:r>
          </a:p>
          <a:p>
            <a:pPr algn="just">
              <a:lnSpc>
                <a:spcPct val="110000"/>
              </a:lnSpc>
            </a:pPr>
            <a:r>
              <a:rPr lang="fr-FR"/>
              <a:t>Dans ce dernier cas, les clauses </a:t>
            </a:r>
            <a:r>
              <a:rPr lang="fr-FR">
                <a:solidFill>
                  <a:schemeClr val="accent2"/>
                </a:solidFill>
                <a:latin typeface="Times" pitchFamily="18" charset="0"/>
              </a:rPr>
              <a:t>catch</a:t>
            </a:r>
            <a:r>
              <a:rPr lang="fr-FR"/>
              <a:t> sont examinées l'une après l'autre dans le but d'en trouver une qui traite cette classe d'exceptions (ou une superclasse).</a:t>
            </a:r>
          </a:p>
          <a:p>
            <a:pPr algn="just">
              <a:lnSpc>
                <a:spcPct val="110000"/>
              </a:lnSpc>
            </a:pPr>
            <a:r>
              <a:rPr lang="fr-FR"/>
              <a:t>Les clauses </a:t>
            </a:r>
            <a:r>
              <a:rPr lang="fr-FR">
                <a:solidFill>
                  <a:schemeClr val="accent2"/>
                </a:solidFill>
                <a:latin typeface="Times" pitchFamily="18" charset="0"/>
              </a:rPr>
              <a:t>catch</a:t>
            </a:r>
            <a:r>
              <a:rPr lang="fr-FR"/>
              <a:t> doivent donc traiter les exceptions de la plus spécifique à la plus générale.</a:t>
            </a:r>
          </a:p>
          <a:p>
            <a:pPr algn="just">
              <a:lnSpc>
                <a:spcPct val="110000"/>
              </a:lnSpc>
            </a:pPr>
            <a:r>
              <a:rPr lang="fr-FR"/>
              <a:t>Si une clause </a:t>
            </a:r>
            <a:r>
              <a:rPr lang="fr-FR">
                <a:solidFill>
                  <a:schemeClr val="accent2"/>
                </a:solidFill>
                <a:latin typeface="Times" pitchFamily="18" charset="0"/>
              </a:rPr>
              <a:t>catch</a:t>
            </a:r>
            <a:r>
              <a:rPr lang="fr-FR"/>
              <a:t> convenant à cette exception a été trouvée et le bloc exécuté, l'exécution du programme reprend son cours.</a:t>
            </a:r>
          </a:p>
          <a:p>
            <a:pPr>
              <a:lnSpc>
                <a:spcPct val="11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51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B4759-A8C8-48E5-AE12-A66E6AFC213E}" type="slidenum">
              <a:rPr lang="fr-FR"/>
              <a:pPr/>
              <a:t>14</a:t>
            </a:fld>
            <a:endParaRPr lang="fr-FR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Traitement des exceptions (2)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fr-FR"/>
              <a:t>Si elles ne sont pas immédiatement capturées par un bloc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catch</a:t>
            </a:r>
            <a:r>
              <a:rPr lang="fr-FR"/>
              <a:t>, les exceptions se propagent en remontant la pile d'appels des méthodes, jusqu'à être traitées. </a:t>
            </a:r>
          </a:p>
          <a:p>
            <a:pPr algn="just">
              <a:lnSpc>
                <a:spcPct val="130000"/>
              </a:lnSpc>
            </a:pPr>
            <a:r>
              <a:rPr lang="fr-FR"/>
              <a:t>Si une exception n'est jamais capturée, elle se propage jusqu'à la méthode </a:t>
            </a:r>
            <a:r>
              <a:rPr lang="fr-FR">
                <a:solidFill>
                  <a:schemeClr val="accent2"/>
                </a:solidFill>
                <a:latin typeface="Times" pitchFamily="18" charset="0"/>
              </a:rPr>
              <a:t>main()</a:t>
            </a:r>
            <a:r>
              <a:rPr lang="fr-FR">
                <a:solidFill>
                  <a:schemeClr val="accent2"/>
                </a:solidFill>
              </a:rPr>
              <a:t>,</a:t>
            </a:r>
            <a:r>
              <a:rPr lang="fr-FR"/>
              <a:t> ce qui pousse l'interpréteur Java à afficher un message d'erreur et à s'arrêter.</a:t>
            </a:r>
          </a:p>
          <a:p>
            <a:pPr algn="just">
              <a:lnSpc>
                <a:spcPct val="130000"/>
              </a:lnSpc>
            </a:pPr>
            <a:r>
              <a:rPr lang="fr-FR"/>
              <a:t>L'interpréteur Java affiche un message identifiant :</a:t>
            </a:r>
          </a:p>
          <a:p>
            <a:pPr lvl="1" algn="just">
              <a:lnSpc>
                <a:spcPct val="130000"/>
              </a:lnSpc>
            </a:pPr>
            <a:r>
              <a:rPr lang="fr-FR"/>
              <a:t>l'exception, </a:t>
            </a:r>
          </a:p>
          <a:p>
            <a:pPr lvl="1" algn="just">
              <a:lnSpc>
                <a:spcPct val="130000"/>
              </a:lnSpc>
            </a:pPr>
            <a:r>
              <a:rPr lang="fr-FR"/>
              <a:t>la méthode qui l'a causée,</a:t>
            </a:r>
          </a:p>
          <a:p>
            <a:pPr lvl="1" algn="just">
              <a:lnSpc>
                <a:spcPct val="130000"/>
              </a:lnSpc>
            </a:pPr>
            <a:r>
              <a:rPr lang="fr-FR"/>
              <a:t>la ligne correspondante dans le fichier.</a:t>
            </a:r>
          </a:p>
          <a:p>
            <a:pPr>
              <a:lnSpc>
                <a:spcPct val="13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68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1821F-5A26-4656-B874-A2F4FF17B30F}" type="slidenum">
              <a:rPr lang="fr-FR"/>
              <a:pPr/>
              <a:t>15</a:t>
            </a:fld>
            <a:endParaRPr lang="fr-FR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Bloc </a:t>
            </a:r>
            <a:r>
              <a:rPr lang="fr-FR">
                <a:latin typeface="Times" pitchFamily="18" charset="0"/>
              </a:rPr>
              <a:t>finally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 sz="3100"/>
              <a:t>Un bloc </a:t>
            </a:r>
            <a:r>
              <a:rPr lang="fr-FR" sz="3100">
                <a:solidFill>
                  <a:schemeClr val="accent2"/>
                </a:solidFill>
                <a:latin typeface="Times" pitchFamily="18" charset="0"/>
              </a:rPr>
              <a:t>finally</a:t>
            </a:r>
            <a:r>
              <a:rPr lang="fr-FR" sz="3100"/>
              <a:t> permet au programmeur de définir un ensemble d'instructions qui est toujours exécuté, que l'exception soit levée ou non, capturée ou non.</a:t>
            </a:r>
          </a:p>
          <a:p>
            <a:pPr>
              <a:lnSpc>
                <a:spcPct val="130000"/>
              </a:lnSpc>
            </a:pPr>
            <a:r>
              <a:rPr lang="fr-FR" sz="3100"/>
              <a:t>La seule instruction qui peut faire qu'un bloc </a:t>
            </a:r>
            <a:r>
              <a:rPr lang="fr-FR" sz="3100">
                <a:solidFill>
                  <a:schemeClr val="accent2"/>
                </a:solidFill>
                <a:latin typeface="Times" pitchFamily="18" charset="0"/>
              </a:rPr>
              <a:t>finally</a:t>
            </a:r>
            <a:r>
              <a:rPr lang="fr-FR" sz="3100"/>
              <a:t> ne soit pas exécuté est </a:t>
            </a:r>
            <a:r>
              <a:rPr lang="fr-FR" sz="3100">
                <a:solidFill>
                  <a:schemeClr val="accent2"/>
                </a:solidFill>
                <a:latin typeface="Times" pitchFamily="18" charset="0"/>
              </a:rPr>
              <a:t>System.exit()</a:t>
            </a:r>
            <a:r>
              <a:rPr lang="fr-FR" sz="310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99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D3BD94-AE34-4C55-BFC9-07029811ECB2}" type="slidenum">
              <a:rPr lang="fr-FR"/>
              <a:pPr/>
              <a:t>16</a:t>
            </a:fld>
            <a:endParaRPr lang="fr-FR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Interception vs propagation</a:t>
            </a:r>
            <a:endParaRPr lang="fr-FR"/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fr-FR" sz="2900"/>
              <a:t>Si une méthode peut émettre une exception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fr-FR" sz="2900"/>
              <a:t>(ou appelle une autre méthode qui peut en émettre une) il faut 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Monotype Sorts" pitchFamily="2" charset="2"/>
              <a:buNone/>
            </a:pPr>
            <a:endParaRPr lang="fr-FR" sz="290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/>
              <a:t>soit </a:t>
            </a:r>
            <a:r>
              <a:rPr lang="fr-FR" sz="2800" b="1"/>
              <a:t>propager</a:t>
            </a:r>
            <a:r>
              <a:rPr lang="fr-FR" sz="2800"/>
              <a:t> l'exception (la méthode doit l'avoir déclarée);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/>
              <a:t>soit </a:t>
            </a:r>
            <a:r>
              <a:rPr lang="fr-FR" sz="2800" b="1"/>
              <a:t>intercepter</a:t>
            </a:r>
            <a:r>
              <a:rPr lang="fr-FR" sz="2800"/>
              <a:t> et traiter l'exception.</a:t>
            </a:r>
            <a:endParaRPr lang="en-US"/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89056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543C04-5BDB-47E5-BAA9-EC8BB22F122C}" type="slidenum">
              <a:rPr lang="fr-FR"/>
              <a:pPr/>
              <a:t>17</a:t>
            </a:fld>
            <a:endParaRPr lang="fr-FR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Exemple de propagation</a:t>
            </a:r>
            <a:endParaRPr lang="fr-FR"/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457200" y="2286000"/>
            <a:ext cx="8382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>
                <a:latin typeface="Arial" charset="0"/>
              </a:rPr>
              <a:t>public int ajouter(int a, String str) throws NumberFormatException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>
                <a:latin typeface="Arial" charset="0"/>
              </a:rPr>
              <a:t>	int b = Integer.parseInt(str);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>
                <a:latin typeface="Arial" charset="0"/>
              </a:rPr>
              <a:t>	a = a + b;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>
                <a:latin typeface="Arial" charset="0"/>
              </a:rPr>
              <a:t>	return a;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41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2B241-BB5C-4179-94E8-734F4E487316}" type="slidenum">
              <a:rPr lang="fr-FR"/>
              <a:pPr/>
              <a:t>18</a:t>
            </a:fld>
            <a:endParaRPr lang="fr-FR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Exemple d'interception</a:t>
            </a:r>
            <a:endParaRPr lang="fr-FR"/>
          </a:p>
        </p:txBody>
      </p:sp>
      <p:sp>
        <p:nvSpPr>
          <p:cNvPr id="916483" name="Rectangle 3"/>
          <p:cNvSpPr>
            <a:spLocks noChangeArrowheads="1"/>
          </p:cNvSpPr>
          <p:nvPr/>
        </p:nvSpPr>
        <p:spPr bwMode="auto">
          <a:xfrm>
            <a:off x="1524000" y="1600200"/>
            <a:ext cx="6019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public </a:t>
            </a:r>
            <a:r>
              <a:rPr lang="fr-FR" sz="2200" b="0" dirty="0" err="1">
                <a:latin typeface="Arial" charset="0"/>
              </a:rPr>
              <a:t>int</a:t>
            </a:r>
            <a:r>
              <a:rPr lang="fr-FR" sz="2200" b="0" dirty="0">
                <a:latin typeface="Arial" charset="0"/>
              </a:rPr>
              <a:t> ajouter(</a:t>
            </a:r>
            <a:r>
              <a:rPr lang="fr-FR" sz="2200" b="0" dirty="0" err="1">
                <a:latin typeface="Arial" charset="0"/>
              </a:rPr>
              <a:t>int</a:t>
            </a:r>
            <a:r>
              <a:rPr lang="fr-FR" sz="2200" b="0" dirty="0">
                <a:latin typeface="Arial" charset="0"/>
              </a:rPr>
              <a:t> a, String </a:t>
            </a:r>
            <a:r>
              <a:rPr lang="fr-FR" sz="2200" b="0" dirty="0" err="1">
                <a:latin typeface="Arial" charset="0"/>
              </a:rPr>
              <a:t>str</a:t>
            </a:r>
            <a:r>
              <a:rPr lang="fr-FR" sz="2200" b="0" dirty="0">
                <a:latin typeface="Arial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	</a:t>
            </a:r>
            <a:r>
              <a:rPr lang="fr-FR" sz="2200" dirty="0" err="1">
                <a:solidFill>
                  <a:srgbClr val="CC0000"/>
                </a:solidFill>
                <a:latin typeface="Arial" charset="0"/>
              </a:rPr>
              <a:t>try</a:t>
            </a:r>
            <a:r>
              <a:rPr lang="fr-FR" sz="2200" dirty="0">
                <a:solidFill>
                  <a:srgbClr val="CC0000"/>
                </a:solidFill>
                <a:latin typeface="Arial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		</a:t>
            </a:r>
            <a:r>
              <a:rPr lang="fr-FR" sz="2200" b="0" dirty="0" err="1">
                <a:latin typeface="Arial" charset="0"/>
              </a:rPr>
              <a:t>int</a:t>
            </a:r>
            <a:r>
              <a:rPr lang="fr-FR" sz="2200" b="0" dirty="0">
                <a:latin typeface="Arial" charset="0"/>
              </a:rPr>
              <a:t> b = </a:t>
            </a:r>
            <a:r>
              <a:rPr lang="fr-FR" sz="2200" b="0" dirty="0" err="1">
                <a:latin typeface="Arial" charset="0"/>
              </a:rPr>
              <a:t>Integer.parseInt</a:t>
            </a:r>
            <a:r>
              <a:rPr lang="fr-FR" sz="2200" b="0" dirty="0">
                <a:latin typeface="Arial" charset="0"/>
              </a:rPr>
              <a:t>(</a:t>
            </a:r>
            <a:r>
              <a:rPr lang="fr-FR" sz="2200" b="0" dirty="0" err="1">
                <a:latin typeface="Arial" charset="0"/>
              </a:rPr>
              <a:t>str</a:t>
            </a:r>
            <a:r>
              <a:rPr lang="fr-FR" sz="2200" b="0" dirty="0">
                <a:latin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		a = a + b;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	</a:t>
            </a:r>
            <a:r>
              <a:rPr lang="fr-FR" sz="2200" dirty="0">
                <a:solidFill>
                  <a:srgbClr val="CC0000"/>
                </a:solidFill>
                <a:latin typeface="Arial" charset="0"/>
              </a:rPr>
              <a:t>} catch (</a:t>
            </a:r>
            <a:r>
              <a:rPr lang="fr-FR" sz="2200" dirty="0" err="1">
                <a:solidFill>
                  <a:srgbClr val="CC0000"/>
                </a:solidFill>
                <a:latin typeface="Arial" charset="0"/>
              </a:rPr>
              <a:t>NumberFormatException</a:t>
            </a:r>
            <a:r>
              <a:rPr lang="fr-FR" sz="2200" dirty="0">
                <a:solidFill>
                  <a:srgbClr val="CC0000"/>
                </a:solidFill>
                <a:latin typeface="Arial" charset="0"/>
              </a:rPr>
              <a:t> e)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dirty="0">
                <a:solidFill>
                  <a:srgbClr val="CC0000"/>
                </a:solidFill>
                <a:latin typeface="Arial" charset="0"/>
              </a:rPr>
              <a:t>		System.out.println(</a:t>
            </a:r>
            <a:r>
              <a:rPr lang="fr-FR" sz="2200" dirty="0" err="1">
                <a:solidFill>
                  <a:srgbClr val="CC0000"/>
                </a:solidFill>
                <a:latin typeface="Arial" charset="0"/>
              </a:rPr>
              <a:t>e.getMessage</a:t>
            </a:r>
            <a:r>
              <a:rPr lang="fr-FR" sz="2200" dirty="0">
                <a:solidFill>
                  <a:srgbClr val="CC0000"/>
                </a:solidFill>
                <a:latin typeface="Arial" charset="0"/>
              </a:rPr>
              <a:t>());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dirty="0">
                <a:solidFill>
                  <a:srgbClr val="CC0000"/>
                </a:solidFill>
                <a:latin typeface="Arial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	return a;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fr-FR" sz="2200" b="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008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7A659-F611-46A9-848A-38D986020D89}" type="slidenum">
              <a:rPr lang="fr-FR"/>
              <a:pPr/>
              <a:t>19</a:t>
            </a:fld>
            <a:endParaRPr lang="fr-FR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238250" algn="l"/>
              </a:tabLst>
            </a:pPr>
            <a:r>
              <a:rPr lang="fr-CH"/>
              <a:t>Les objets </a:t>
            </a:r>
            <a:r>
              <a:rPr lang="fr-CH" sz="4000" b="1">
                <a:latin typeface="Courier New" pitchFamily="49" charset="0"/>
              </a:rPr>
              <a:t>Exception</a:t>
            </a:r>
            <a:endParaRPr lang="fr-FR" sz="4000" b="1">
              <a:latin typeface="Courier New" pitchFamily="49" charset="0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La classe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Exception</a:t>
            </a:r>
            <a:r>
              <a:rPr lang="fr-FR"/>
              <a:t> hérite de La classe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Throwable.</a:t>
            </a:r>
          </a:p>
          <a:p>
            <a:pPr>
              <a:lnSpc>
                <a:spcPct val="130000"/>
              </a:lnSpc>
            </a:pPr>
            <a:r>
              <a:rPr lang="fr-FR"/>
              <a:t>La classe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Throwable</a:t>
            </a:r>
            <a:r>
              <a:rPr lang="fr-FR"/>
              <a:t> définit un message de type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String</a:t>
            </a:r>
            <a:r>
              <a:rPr lang="fr-FR"/>
              <a:t> qui est hérité par toutes les classes d'exception. </a:t>
            </a:r>
          </a:p>
          <a:p>
            <a:pPr>
              <a:lnSpc>
                <a:spcPct val="130000"/>
              </a:lnSpc>
            </a:pPr>
            <a:r>
              <a:rPr lang="fr-FR"/>
              <a:t>Ce champ est utilisé pour stocker le message décrivant l'exception. </a:t>
            </a:r>
          </a:p>
          <a:p>
            <a:pPr>
              <a:lnSpc>
                <a:spcPct val="130000"/>
              </a:lnSpc>
            </a:pPr>
            <a:r>
              <a:rPr lang="fr-FR"/>
              <a:t>Il est positionné en passant un argument au constructeur. </a:t>
            </a:r>
          </a:p>
          <a:p>
            <a:pPr>
              <a:lnSpc>
                <a:spcPct val="130000"/>
              </a:lnSpc>
            </a:pPr>
            <a:r>
              <a:rPr lang="fr-FR"/>
              <a:t>Ce</a:t>
            </a:r>
            <a:r>
              <a:rPr lang="fr-CH"/>
              <a:t> </a:t>
            </a:r>
            <a:r>
              <a:rPr lang="fr-FR"/>
              <a:t>message peut être récupéré par la méthode </a:t>
            </a:r>
            <a:r>
              <a:rPr lang="fr-FR">
                <a:latin typeface="Courier New" pitchFamily="49" charset="0"/>
              </a:rPr>
              <a:t>getMessage().</a:t>
            </a:r>
          </a:p>
        </p:txBody>
      </p:sp>
    </p:spTree>
    <p:extLst>
      <p:ext uri="{BB962C8B-B14F-4D97-AF65-F5344CB8AC3E}">
        <p14:creationId xmlns:p14="http://schemas.microsoft.com/office/powerpoint/2010/main" val="118214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Hafidi</a:t>
            </a:r>
            <a:r>
              <a:rPr kumimoji="0" lang="en-US" dirty="0"/>
              <a:t> </a:t>
            </a:r>
            <a:r>
              <a:rPr kumimoji="0" lang="en-US" dirty="0" err="1"/>
              <a:t>Imad</a:t>
            </a:r>
            <a:r>
              <a:rPr kumimoji="0" lang="en-US" dirty="0"/>
              <a:t> -ENSA de </a:t>
            </a:r>
            <a:r>
              <a:rPr kumimoji="0" lang="en-US" dirty="0" err="1"/>
              <a:t>Khouribga-Cours</a:t>
            </a:r>
            <a:r>
              <a:rPr kumimoji="0" lang="en-US" dirty="0"/>
              <a:t> JAVA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2141888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9F2D7-E173-40D1-B87E-FEDC1A568DBD}" type="slidenum">
              <a:rPr lang="fr-FR"/>
              <a:pPr/>
              <a:t>20</a:t>
            </a:fld>
            <a:endParaRPr lang="fr-FR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Exemple</a:t>
            </a:r>
            <a:endParaRPr lang="fr-FR"/>
          </a:p>
        </p:txBody>
      </p:sp>
      <p:sp>
        <p:nvSpPr>
          <p:cNvPr id="918531" name="Rectangle 3"/>
          <p:cNvSpPr>
            <a:spLocks noChangeArrowheads="1"/>
          </p:cNvSpPr>
          <p:nvPr/>
        </p:nvSpPr>
        <p:spPr bwMode="auto">
          <a:xfrm>
            <a:off x="2384425" y="1371600"/>
            <a:ext cx="5119688" cy="404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>
              <a:spcBef>
                <a:spcPct val="20000"/>
              </a:spcBef>
            </a:pP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public class </a:t>
            </a:r>
            <a:r>
              <a:rPr lang="fr-FR" sz="2000" dirty="0" err="1">
                <a:solidFill>
                  <a:srgbClr val="00016C"/>
                </a:solidFill>
                <a:latin typeface="Times" pitchFamily="18" charset="0"/>
              </a:rPr>
              <a:t>MonException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 </a:t>
            </a:r>
            <a:r>
              <a:rPr lang="fr-FR" sz="2000" dirty="0" err="1">
                <a:solidFill>
                  <a:srgbClr val="800080"/>
                </a:solidFill>
                <a:latin typeface="Times" pitchFamily="18" charset="0"/>
              </a:rPr>
              <a:t>extends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 Exception</a:t>
            </a:r>
            <a:endParaRPr lang="fr-FR" sz="2000" dirty="0">
              <a:latin typeface="Times" pitchFamily="18" charset="0"/>
            </a:endParaRP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{	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public</a:t>
            </a:r>
            <a:r>
              <a:rPr lang="fr-FR" sz="2000" dirty="0">
                <a:latin typeface="Times" pitchFamily="18" charset="0"/>
              </a:rPr>
              <a:t> </a:t>
            </a:r>
            <a:r>
              <a:rPr lang="fr-FR" sz="2000" dirty="0" err="1">
                <a:solidFill>
                  <a:srgbClr val="00016C"/>
                </a:solidFill>
                <a:latin typeface="Times" pitchFamily="18" charset="0"/>
              </a:rPr>
              <a:t>MonException</a:t>
            </a:r>
            <a:r>
              <a:rPr lang="fr-FR" sz="2000" dirty="0">
                <a:latin typeface="Times" pitchFamily="18" charset="0"/>
              </a:rPr>
              <a:t>()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   {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      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super</a:t>
            </a:r>
            <a:r>
              <a:rPr lang="fr-FR" sz="2000" dirty="0">
                <a:latin typeface="Times" pitchFamily="18" charset="0"/>
              </a:rPr>
              <a:t>();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   }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public</a:t>
            </a:r>
            <a:r>
              <a:rPr lang="fr-FR" sz="2000" dirty="0">
                <a:latin typeface="Times" pitchFamily="18" charset="0"/>
              </a:rPr>
              <a:t> </a:t>
            </a:r>
            <a:r>
              <a:rPr lang="fr-FR" sz="2000" dirty="0" err="1">
                <a:solidFill>
                  <a:srgbClr val="00016C"/>
                </a:solidFill>
                <a:latin typeface="Times" pitchFamily="18" charset="0"/>
              </a:rPr>
              <a:t>MonException</a:t>
            </a:r>
            <a:r>
              <a:rPr lang="fr-FR" sz="2000" dirty="0">
                <a:latin typeface="Times" pitchFamily="18" charset="0"/>
              </a:rPr>
              <a:t>(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String</a:t>
            </a:r>
            <a:r>
              <a:rPr lang="fr-FR" sz="2000" dirty="0">
                <a:latin typeface="Times" pitchFamily="18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Times" pitchFamily="18" charset="0"/>
              </a:rPr>
              <a:t>s</a:t>
            </a:r>
            <a:r>
              <a:rPr lang="fr-FR" sz="2000" dirty="0">
                <a:latin typeface="Times" pitchFamily="18" charset="0"/>
              </a:rPr>
              <a:t>) 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   {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      </a:t>
            </a:r>
            <a:r>
              <a:rPr lang="fr-FR" sz="2000" dirty="0">
                <a:solidFill>
                  <a:srgbClr val="800080"/>
                </a:solidFill>
                <a:latin typeface="Times" pitchFamily="18" charset="0"/>
              </a:rPr>
              <a:t>super</a:t>
            </a:r>
            <a:r>
              <a:rPr lang="fr-FR" sz="2000" dirty="0">
                <a:latin typeface="Times" pitchFamily="18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Times" pitchFamily="18" charset="0"/>
              </a:rPr>
              <a:t>s</a:t>
            </a:r>
            <a:r>
              <a:rPr lang="fr-FR" sz="2000" dirty="0">
                <a:latin typeface="Times" pitchFamily="18" charset="0"/>
              </a:rPr>
              <a:t>);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   }</a:t>
            </a:r>
          </a:p>
          <a:p>
            <a:pPr defTabSz="762000">
              <a:spcBef>
                <a:spcPct val="20000"/>
              </a:spcBef>
            </a:pPr>
            <a:r>
              <a:rPr lang="fr-FR" sz="2000" dirty="0">
                <a:latin typeface="Times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5490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E43D9-1C23-4987-A97E-B9B8DEA0B485}" type="slidenum">
              <a:rPr lang="fr-FR"/>
              <a:pPr/>
              <a:t>21</a:t>
            </a:fld>
            <a:endParaRPr lang="fr-FR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Levée d'exceptions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/>
              <a:t>Le programmeur peut lever ses propres exceptions</a:t>
            </a:r>
            <a:r>
              <a:rPr lang="fr-CH"/>
              <a:t> à</a:t>
            </a:r>
            <a:r>
              <a:rPr lang="fr-FR"/>
              <a:t> l'aide du mot réservé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throw</a:t>
            </a:r>
            <a:r>
              <a:rPr lang="fr-FR"/>
              <a:t>.</a:t>
            </a:r>
          </a:p>
          <a:p>
            <a:pPr algn="just"/>
            <a:r>
              <a:rPr lang="fr-FR">
                <a:solidFill>
                  <a:srgbClr val="800080"/>
                </a:solidFill>
                <a:latin typeface="Times" pitchFamily="18" charset="0"/>
              </a:rPr>
              <a:t> throw</a:t>
            </a:r>
            <a:r>
              <a:rPr lang="fr-FR"/>
              <a:t> prend en paramètre un objet instance de </a:t>
            </a:r>
            <a:r>
              <a:rPr lang="fr-FR">
                <a:solidFill>
                  <a:srgbClr val="800080"/>
                </a:solidFill>
                <a:latin typeface="Times" pitchFamily="18" charset="0"/>
              </a:rPr>
              <a:t>Throwable</a:t>
            </a:r>
            <a:r>
              <a:rPr lang="fr-FR"/>
              <a:t> ou d'une de ses sous-classes.</a:t>
            </a:r>
          </a:p>
          <a:p>
            <a:pPr algn="just"/>
            <a:r>
              <a:rPr lang="fr-FR"/>
              <a:t>Les objets exception sont souvent instanciés dans l'instruction même qui assure leur lancement.</a:t>
            </a:r>
          </a:p>
          <a:p>
            <a:endParaRPr lang="fr-FR"/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1295400" y="4495800"/>
            <a:ext cx="6289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>
              <a:spcBef>
                <a:spcPct val="20000"/>
              </a:spcBef>
            </a:pP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throw new</a:t>
            </a:r>
            <a:r>
              <a:rPr lang="fr-FR" sz="1800">
                <a:latin typeface="Times" pitchFamily="18" charset="0"/>
              </a:rPr>
              <a:t> </a:t>
            </a:r>
            <a:r>
              <a:rPr lang="fr-FR" sz="1800">
                <a:solidFill>
                  <a:srgbClr val="00016C"/>
                </a:solidFill>
                <a:latin typeface="Times" pitchFamily="18" charset="0"/>
              </a:rPr>
              <a:t>MonException</a:t>
            </a:r>
            <a:r>
              <a:rPr lang="fr-FR" sz="1800">
                <a:latin typeface="Times" pitchFamily="18" charset="0"/>
              </a:rPr>
              <a:t>("</a:t>
            </a:r>
            <a:r>
              <a:rPr lang="fr-FR" sz="1800">
                <a:solidFill>
                  <a:srgbClr val="009900"/>
                </a:solidFill>
                <a:latin typeface="Times" pitchFamily="18" charset="0"/>
              </a:rPr>
              <a:t>Mon exception s'est produite !!!</a:t>
            </a:r>
            <a:r>
              <a:rPr lang="fr-FR" sz="1800">
                <a:latin typeface="Times" pitchFamily="18" charset="0"/>
              </a:rPr>
              <a:t>");</a:t>
            </a:r>
            <a:endParaRPr lang="fr-FR" sz="180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2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6CB592-D40D-4288-ACD5-E017800BEDC1}" type="slidenum">
              <a:rPr lang="fr-FR"/>
              <a:pPr/>
              <a:t>22</a:t>
            </a:fld>
            <a:endParaRPr lang="fr-FR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Emission d'une exception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01000" cy="5867400"/>
          </a:xfrm>
        </p:spPr>
        <p:txBody>
          <a:bodyPr/>
          <a:lstStyle/>
          <a:p>
            <a:r>
              <a:rPr lang="fr-FR" dirty="0"/>
              <a:t>L'exception elle-même est levée par l'instruction </a:t>
            </a:r>
            <a:r>
              <a:rPr lang="fr-FR" dirty="0" err="1">
                <a:solidFill>
                  <a:schemeClr val="accent2"/>
                </a:solidFill>
              </a:rPr>
              <a:t>throw</a:t>
            </a:r>
            <a:r>
              <a:rPr lang="fr-FR" dirty="0"/>
              <a:t>. </a:t>
            </a:r>
            <a:endParaRPr lang="fr-CH" dirty="0"/>
          </a:p>
          <a:p>
            <a:endParaRPr lang="fr-FR" dirty="0"/>
          </a:p>
          <a:p>
            <a:r>
              <a:rPr lang="fr-FR" dirty="0"/>
              <a:t>Une méthode susceptible de lever une exception est identifiée par le mot-clé </a:t>
            </a:r>
            <a:r>
              <a:rPr lang="fr-FR" dirty="0" err="1">
                <a:solidFill>
                  <a:schemeClr val="accent2"/>
                </a:solidFill>
              </a:rPr>
              <a:t>throws</a:t>
            </a:r>
            <a:r>
              <a:rPr lang="fr-FR" dirty="0"/>
              <a:t> suivi du type de l'exception</a:t>
            </a:r>
            <a:br>
              <a:rPr lang="fr-CH" dirty="0"/>
            </a:br>
            <a:br>
              <a:rPr lang="fr-CH" dirty="0"/>
            </a:br>
            <a:r>
              <a:rPr lang="fr-CH" u="sng" dirty="0"/>
              <a:t>e</a:t>
            </a:r>
            <a:r>
              <a:rPr lang="fr-FR" u="sng" dirty="0" err="1"/>
              <a:t>xemple</a:t>
            </a:r>
            <a:r>
              <a:rPr lang="fr-FR" dirty="0"/>
              <a:t> :</a:t>
            </a:r>
          </a:p>
          <a:p>
            <a:pPr>
              <a:buFont typeface="Monotype Sorts" pitchFamily="2" charset="2"/>
              <a:buNone/>
            </a:pPr>
            <a:r>
              <a:rPr lang="fr-CH" sz="2200" dirty="0">
                <a:solidFill>
                  <a:schemeClr val="accent2"/>
                </a:solidFill>
              </a:rPr>
              <a:t>	</a:t>
            </a:r>
            <a:r>
              <a:rPr lang="fr-FR" sz="2200" dirty="0">
                <a:solidFill>
                  <a:schemeClr val="accent2"/>
                </a:solidFill>
              </a:rPr>
              <a:t>public </a:t>
            </a:r>
            <a:r>
              <a:rPr lang="fr-FR" sz="2200" dirty="0" err="1">
                <a:solidFill>
                  <a:schemeClr val="accent2"/>
                </a:solidFill>
              </a:rPr>
              <a:t>void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ouvrirFichier</a:t>
            </a:r>
            <a:r>
              <a:rPr lang="fr-FR" sz="2200" dirty="0">
                <a:solidFill>
                  <a:schemeClr val="accent2"/>
                </a:solidFill>
              </a:rPr>
              <a:t>(String </a:t>
            </a:r>
            <a:r>
              <a:rPr lang="fr-FR" sz="2200" dirty="0" err="1">
                <a:solidFill>
                  <a:schemeClr val="accent2"/>
                </a:solidFill>
              </a:rPr>
              <a:t>name</a:t>
            </a:r>
            <a:r>
              <a:rPr lang="fr-FR" sz="2200" dirty="0">
                <a:solidFill>
                  <a:schemeClr val="accent2"/>
                </a:solidFill>
              </a:rPr>
              <a:t>)  </a:t>
            </a:r>
            <a:r>
              <a:rPr lang="fr-FR" sz="2200" dirty="0" err="1">
                <a:solidFill>
                  <a:schemeClr val="accent2"/>
                </a:solidFill>
              </a:rPr>
              <a:t>throws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CH" sz="2200" dirty="0">
                <a:solidFill>
                  <a:schemeClr val="accent2"/>
                </a:solidFill>
              </a:rPr>
              <a:t>Mon</a:t>
            </a:r>
            <a:r>
              <a:rPr lang="fr-FR" sz="2200" dirty="0">
                <a:solidFill>
                  <a:schemeClr val="accent2"/>
                </a:solidFill>
              </a:rPr>
              <a:t>Exception</a:t>
            </a:r>
          </a:p>
          <a:p>
            <a:pPr>
              <a:buFont typeface="Monotype Sorts" pitchFamily="2" charset="2"/>
              <a:buNone/>
            </a:pPr>
            <a:r>
              <a:rPr lang="fr-FR" sz="2200" dirty="0">
                <a:solidFill>
                  <a:schemeClr val="accent2"/>
                </a:solidFill>
              </a:rPr>
              <a:t>	</a:t>
            </a:r>
            <a:r>
              <a:rPr lang="fr-CH" sz="2200" dirty="0">
                <a:solidFill>
                  <a:schemeClr val="accent2"/>
                </a:solidFill>
              </a:rPr>
              <a:t>	</a:t>
            </a:r>
            <a:r>
              <a:rPr lang="fr-FR" sz="2200" dirty="0">
                <a:solidFill>
                  <a:schemeClr val="accent2"/>
                </a:solidFill>
              </a:rPr>
              <a:t>{if (</a:t>
            </a:r>
            <a:r>
              <a:rPr lang="fr-FR" sz="2200" dirty="0" err="1">
                <a:solidFill>
                  <a:schemeClr val="accent2"/>
                </a:solidFill>
              </a:rPr>
              <a:t>name</a:t>
            </a:r>
            <a:r>
              <a:rPr lang="fr-FR" sz="2200" dirty="0">
                <a:solidFill>
                  <a:schemeClr val="accent2"/>
                </a:solidFill>
              </a:rPr>
              <a:t>==</a:t>
            </a:r>
            <a:r>
              <a:rPr lang="fr-FR" sz="2200" dirty="0" err="1">
                <a:solidFill>
                  <a:schemeClr val="accent2"/>
                </a:solidFill>
              </a:rPr>
              <a:t>null</a:t>
            </a:r>
            <a:r>
              <a:rPr lang="fr-FR" sz="2200" dirty="0">
                <a:solidFill>
                  <a:schemeClr val="accent2"/>
                </a:solidFill>
              </a:rPr>
              <a:t>) </a:t>
            </a:r>
            <a:r>
              <a:rPr lang="fr-FR" sz="2200" dirty="0" err="1">
                <a:solidFill>
                  <a:schemeClr val="accent2"/>
                </a:solidFill>
              </a:rPr>
              <a:t>throw</a:t>
            </a:r>
            <a:r>
              <a:rPr lang="fr-FR" sz="2200" dirty="0">
                <a:solidFill>
                  <a:schemeClr val="accent2"/>
                </a:solidFill>
              </a:rPr>
              <a:t> new </a:t>
            </a:r>
            <a:r>
              <a:rPr lang="fr-CH" sz="2200" dirty="0">
                <a:solidFill>
                  <a:schemeClr val="accent2"/>
                </a:solidFill>
              </a:rPr>
              <a:t>Mon</a:t>
            </a:r>
            <a:r>
              <a:rPr lang="fr-FR" sz="2200" dirty="0">
                <a:solidFill>
                  <a:schemeClr val="accent2"/>
                </a:solidFill>
              </a:rPr>
              <a:t>Exception();</a:t>
            </a:r>
          </a:p>
          <a:p>
            <a:pPr>
              <a:buFont typeface="Monotype Sorts" pitchFamily="2" charset="2"/>
              <a:buNone/>
            </a:pPr>
            <a:r>
              <a:rPr lang="fr-FR" sz="2200" dirty="0">
                <a:solidFill>
                  <a:schemeClr val="accent2"/>
                </a:solidFill>
              </a:rPr>
              <a:t>		</a:t>
            </a:r>
            <a:r>
              <a:rPr lang="fr-CH" sz="2200" dirty="0">
                <a:solidFill>
                  <a:schemeClr val="accent2"/>
                </a:solidFill>
              </a:rPr>
              <a:t>	</a:t>
            </a:r>
            <a:r>
              <a:rPr lang="fr-FR" sz="2200" dirty="0" err="1">
                <a:solidFill>
                  <a:schemeClr val="accent2"/>
                </a:solidFill>
              </a:rPr>
              <a:t>else</a:t>
            </a:r>
            <a:endParaRPr lang="fr-FR" sz="2200" dirty="0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fr-FR" sz="2200" dirty="0">
                <a:solidFill>
                  <a:schemeClr val="accent2"/>
                </a:solidFill>
              </a:rPr>
              <a:t>		  </a:t>
            </a:r>
            <a:r>
              <a:rPr lang="fr-CH" sz="2200" dirty="0">
                <a:solidFill>
                  <a:schemeClr val="accent2"/>
                </a:solidFill>
              </a:rPr>
              <a:t>	</a:t>
            </a:r>
            <a:r>
              <a:rPr lang="fr-FR" sz="2200" dirty="0">
                <a:solidFill>
                  <a:schemeClr val="accent2"/>
                </a:solidFill>
              </a:rPr>
              <a:t> {...}</a:t>
            </a:r>
          </a:p>
          <a:p>
            <a:pPr>
              <a:buFont typeface="Monotype Sorts" pitchFamily="2" charset="2"/>
              <a:buNone/>
            </a:pPr>
            <a:r>
              <a:rPr lang="fr-FR" sz="2200" dirty="0">
                <a:solidFill>
                  <a:schemeClr val="accent2"/>
                </a:solidFill>
              </a:rPr>
              <a:t>	</a:t>
            </a:r>
            <a:r>
              <a:rPr lang="fr-CH" sz="2200" dirty="0">
                <a:solidFill>
                  <a:schemeClr val="accent2"/>
                </a:solidFill>
              </a:rPr>
              <a:t>	</a:t>
            </a:r>
            <a:r>
              <a:rPr lang="fr-FR" sz="22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70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3D327A-A0DC-427F-9AE9-107FA150BA2A}" type="slidenum">
              <a:rPr lang="fr-FR"/>
              <a:pPr/>
              <a:t>23</a:t>
            </a:fld>
            <a:endParaRPr lang="fr-FR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throws (1)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47002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fr-FR"/>
              <a:t>Pour "laisser remonter" à la méthode appelante une exception qu'il ne veut pas traiter, le programmeur rajoute le mot réservé </a:t>
            </a:r>
            <a:r>
              <a:rPr lang="fr-FR">
                <a:solidFill>
                  <a:schemeClr val="accent2"/>
                </a:solidFill>
                <a:latin typeface="Times" pitchFamily="18" charset="0"/>
              </a:rPr>
              <a:t>throws</a:t>
            </a:r>
            <a:r>
              <a:rPr lang="fr-FR"/>
              <a:t> à la déclaration de la méthode dans laquelle l'exception est susceptible de se manifester.</a:t>
            </a:r>
          </a:p>
          <a:p>
            <a:pPr>
              <a:lnSpc>
                <a:spcPct val="120000"/>
              </a:lnSpc>
            </a:pPr>
            <a:endParaRPr lang="fr-FR"/>
          </a:p>
        </p:txBody>
      </p:sp>
      <p:sp>
        <p:nvSpPr>
          <p:cNvPr id="921604" name="Rectangle 4"/>
          <p:cNvSpPr>
            <a:spLocks noChangeArrowheads="1"/>
          </p:cNvSpPr>
          <p:nvPr/>
        </p:nvSpPr>
        <p:spPr bwMode="auto">
          <a:xfrm>
            <a:off x="2133600" y="4114800"/>
            <a:ext cx="4727575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defTabSz="762000"/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public void</a:t>
            </a:r>
            <a:r>
              <a:rPr lang="fr-FR" sz="1800">
                <a:latin typeface="Times" pitchFamily="18" charset="0"/>
              </a:rPr>
              <a:t> </a:t>
            </a:r>
            <a:r>
              <a:rPr lang="fr-FR" sz="1800">
                <a:solidFill>
                  <a:srgbClr val="00016C"/>
                </a:solidFill>
                <a:latin typeface="Times" pitchFamily="18" charset="0"/>
              </a:rPr>
              <a:t>uneMethode</a:t>
            </a:r>
            <a:r>
              <a:rPr lang="fr-FR" sz="1800">
                <a:latin typeface="Times" pitchFamily="18" charset="0"/>
              </a:rPr>
              <a:t>() </a:t>
            </a:r>
            <a:r>
              <a:rPr lang="fr-FR" sz="1800">
                <a:solidFill>
                  <a:srgbClr val="CC0000"/>
                </a:solidFill>
                <a:latin typeface="Times" pitchFamily="18" charset="0"/>
              </a:rPr>
              <a:t>throws</a:t>
            </a:r>
            <a:r>
              <a:rPr lang="fr-FR" sz="1800">
                <a:solidFill>
                  <a:srgbClr val="800080"/>
                </a:solidFill>
                <a:latin typeface="Times" pitchFamily="18" charset="0"/>
              </a:rPr>
              <a:t> IOException</a:t>
            </a:r>
            <a:endParaRPr lang="fr-FR" sz="1800">
              <a:latin typeface="Times" pitchFamily="18" charset="0"/>
            </a:endParaRPr>
          </a:p>
          <a:p>
            <a:pPr defTabSz="762000"/>
            <a:r>
              <a:rPr lang="fr-FR" sz="1800">
                <a:latin typeface="Times" pitchFamily="18" charset="0"/>
              </a:rPr>
              <a:t>   {</a:t>
            </a:r>
          </a:p>
          <a:p>
            <a:pPr defTabSz="762000"/>
            <a:r>
              <a:rPr lang="fr-FR" sz="1800">
                <a:latin typeface="Times" pitchFamily="18" charset="0"/>
              </a:rPr>
              <a:t>      // </a:t>
            </a:r>
            <a:r>
              <a:rPr lang="fr-FR" sz="1800">
                <a:solidFill>
                  <a:schemeClr val="accent2"/>
                </a:solidFill>
                <a:latin typeface="Times" pitchFamily="18" charset="0"/>
              </a:rPr>
              <a:t>ne traite pas l'exception IOException</a:t>
            </a:r>
            <a:endParaRPr lang="fr-FR" sz="1800">
              <a:latin typeface="Times" pitchFamily="18" charset="0"/>
            </a:endParaRPr>
          </a:p>
          <a:p>
            <a:pPr defTabSz="762000"/>
            <a:r>
              <a:rPr lang="fr-FR" sz="1800">
                <a:latin typeface="Times" pitchFamily="18" charset="0"/>
              </a:rPr>
              <a:t>      // </a:t>
            </a:r>
            <a:r>
              <a:rPr lang="fr-FR" sz="1800">
                <a:solidFill>
                  <a:schemeClr val="accent2"/>
                </a:solidFill>
                <a:latin typeface="Times" pitchFamily="18" charset="0"/>
              </a:rPr>
              <a:t>mais est succeptible de la générer</a:t>
            </a:r>
            <a:endParaRPr lang="fr-FR" sz="1800">
              <a:latin typeface="Times" pitchFamily="18" charset="0"/>
            </a:endParaRPr>
          </a:p>
          <a:p>
            <a:pPr defTabSz="762000"/>
            <a:r>
              <a:rPr lang="fr-FR" sz="1800">
                <a:latin typeface="Times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9562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E4FA5-96EC-427E-A542-C3BC03E6B772}" type="slidenum">
              <a:rPr lang="fr-FR"/>
              <a:pPr/>
              <a:t>24</a:t>
            </a:fld>
            <a:endParaRPr lang="fr-FR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throws (2)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 sz="2000"/>
              <a:t>Les programmeurs qui utilisent une méthode connaissent ainsi les exceptions qu'elle peut lever.</a:t>
            </a:r>
          </a:p>
          <a:p>
            <a:pPr>
              <a:lnSpc>
                <a:spcPct val="130000"/>
              </a:lnSpc>
            </a:pPr>
            <a:r>
              <a:rPr lang="fr-FR" sz="2000"/>
              <a:t>La classe de l'exception indiquée peut tout à fait être une super-classe de l'exception effectivement générée.</a:t>
            </a:r>
          </a:p>
          <a:p>
            <a:pPr>
              <a:lnSpc>
                <a:spcPct val="130000"/>
              </a:lnSpc>
            </a:pPr>
            <a:r>
              <a:rPr lang="fr-FR" sz="2000"/>
              <a:t>Une même méthode peut tout à fait "laisser remonter" plusieurs types d'exceptions (séparés par des </a:t>
            </a:r>
            <a:r>
              <a:rPr lang="fr-FR" sz="2000">
                <a:latin typeface="Courier" pitchFamily="49" charset="0"/>
              </a:rPr>
              <a:t>,</a:t>
            </a:r>
            <a:r>
              <a:rPr lang="fr-FR" sz="2000"/>
              <a:t>).</a:t>
            </a:r>
          </a:p>
          <a:p>
            <a:pPr>
              <a:lnSpc>
                <a:spcPct val="130000"/>
              </a:lnSpc>
            </a:pPr>
            <a:r>
              <a:rPr lang="fr-FR" sz="2000"/>
              <a:t>Une méthode doit traiter ou "laisser remonter" toutes les exceptions qui peuvent être générées dans les méthodes qu'elle appelle.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10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E9E5-8CD0-4C35-ABE0-ACE1F6B5DBEB}" type="slidenum">
              <a:rPr lang="fr-FR"/>
              <a:pPr/>
              <a:t>25</a:t>
            </a:fld>
            <a:endParaRPr lang="fr-FR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114800"/>
          </a:xfrm>
        </p:spPr>
        <p:txBody>
          <a:bodyPr/>
          <a:lstStyle/>
          <a:p>
            <a:r>
              <a:rPr lang="fr-FR"/>
              <a:t>Grâce aux exceptions, Java possède un mécanisme sophistiqué de gestion des erreurs permettant d ’écrire du code « robuste »</a:t>
            </a:r>
          </a:p>
          <a:p>
            <a:r>
              <a:rPr lang="fr-FR"/>
              <a:t>Le programme peut déclencher des exceptions au moment opportun.</a:t>
            </a:r>
          </a:p>
          <a:p>
            <a:r>
              <a:rPr lang="fr-FR"/>
              <a:t>Le programme peut capturer et traiter les exceptions grâce au bloc d’instruction </a:t>
            </a:r>
            <a:r>
              <a:rPr lang="fr-FR">
                <a:latin typeface="Courier New" pitchFamily="49" charset="0"/>
              </a:rPr>
              <a:t>catch … try … finally</a:t>
            </a:r>
            <a:endParaRPr lang="fr-FR"/>
          </a:p>
          <a:p>
            <a:r>
              <a:rPr lang="fr-FR"/>
              <a:t>Le programmeur peut définir ses propres classes d ’exceptions</a:t>
            </a:r>
          </a:p>
        </p:txBody>
      </p:sp>
    </p:spTree>
    <p:extLst>
      <p:ext uri="{BB962C8B-B14F-4D97-AF65-F5344CB8AC3E}">
        <p14:creationId xmlns:p14="http://schemas.microsoft.com/office/powerpoint/2010/main" val="20055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59E-2A53-47B8-94D5-357CAC93804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Une erreur est commis lors de l’</a:t>
            </a:r>
            <a:r>
              <a:rPr lang="fr-FR" dirty="0" err="1"/>
              <a:t>éxecution</a:t>
            </a:r>
            <a:r>
              <a:rPr lang="fr-FR" dirty="0"/>
              <a:t> de notre application : erreur de saisie, fichier non trouvé, connexion de BD non disponible….</a:t>
            </a:r>
          </a:p>
        </p:txBody>
      </p:sp>
    </p:spTree>
    <p:extLst>
      <p:ext uri="{BB962C8B-B14F-4D97-AF65-F5344CB8AC3E}">
        <p14:creationId xmlns:p14="http://schemas.microsoft.com/office/powerpoint/2010/main" val="13389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97CD0-BEC9-4AF5-AC94-1B29AB059D23}" type="slidenum">
              <a:rPr lang="fr-FR"/>
              <a:pPr/>
              <a:t>4</a:t>
            </a:fld>
            <a:endParaRPr lang="fr-FR"/>
          </a:p>
        </p:txBody>
      </p:sp>
      <p:sp>
        <p:nvSpPr>
          <p:cNvPr id="902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Prévoir les erreurs d'utilisation</a:t>
            </a:r>
          </a:p>
        </p:txBody>
      </p:sp>
      <p:sp>
        <p:nvSpPr>
          <p:cNvPr id="902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Certains cas d'erreurs peuvent être prévus à l'avance par le programmeur.</a:t>
            </a:r>
            <a:br>
              <a:rPr lang="fr-CH" dirty="0"/>
            </a:br>
            <a:r>
              <a:rPr lang="fr-FR" dirty="0"/>
              <a:t>exemples: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erreurs d'entrée-sortie</a:t>
            </a:r>
            <a:r>
              <a:rPr lang="fr-FR" dirty="0"/>
              <a:t> (I/O fichiers)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erreurs de s</a:t>
            </a:r>
            <a:r>
              <a:rPr lang="fr-FR" dirty="0" err="1"/>
              <a:t>aisie</a:t>
            </a:r>
            <a:r>
              <a:rPr lang="fr-FR" dirty="0"/>
              <a:t> de données par l’utilisateur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Le programmeur </a:t>
            </a:r>
            <a:r>
              <a:rPr lang="fr-CH" dirty="0"/>
              <a:t>peut</a:t>
            </a:r>
            <a:r>
              <a:rPr lang="fr-FR" dirty="0"/>
              <a:t> 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«Laisser planter» le programme à l’endroit où l’erreur est détectée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Manifester explicitement le problème à la couche supérieure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Tenter une correction 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D6600-C937-4FB4-8D11-6C4A17095DA1}" type="slidenum">
              <a:rPr lang="fr-FR"/>
              <a:pPr/>
              <a:t>5</a:t>
            </a:fld>
            <a:endParaRPr lang="fr-FR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Notion d'exception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fr-FR"/>
              <a:t>En Java, les erreurs se produisent lors d'une exécution sous la forme d'exceptions.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fr-FR"/>
              <a:t>Une exception :</a:t>
            </a:r>
          </a:p>
          <a:p>
            <a:pPr lvl="1">
              <a:lnSpc>
                <a:spcPct val="120000"/>
              </a:lnSpc>
            </a:pPr>
            <a:r>
              <a:rPr lang="fr-FR"/>
              <a:t> est un objet, instance d'une classe d'exception</a:t>
            </a:r>
          </a:p>
          <a:p>
            <a:pPr lvl="1">
              <a:lnSpc>
                <a:spcPct val="120000"/>
              </a:lnSpc>
            </a:pPr>
            <a:r>
              <a:rPr lang="fr-FR"/>
              <a:t> provoque la sortie d'une méthode</a:t>
            </a:r>
          </a:p>
          <a:p>
            <a:pPr lvl="1">
              <a:lnSpc>
                <a:spcPct val="120000"/>
              </a:lnSpc>
            </a:pPr>
            <a:r>
              <a:rPr lang="fr-FR"/>
              <a:t> correspond à un type d'erreur</a:t>
            </a:r>
          </a:p>
          <a:p>
            <a:pPr lvl="1">
              <a:lnSpc>
                <a:spcPct val="120000"/>
              </a:lnSpc>
            </a:pPr>
            <a:r>
              <a:rPr lang="fr-FR"/>
              <a:t> contient des informations sur cette erreur</a:t>
            </a:r>
          </a:p>
          <a:p>
            <a:pPr>
              <a:lnSpc>
                <a:spcPct val="12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4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C869-3698-4F10-9131-A12080C769D1}" type="slidenum">
              <a:rPr lang="fr-FR"/>
              <a:pPr/>
              <a:t>6</a:t>
            </a:fld>
            <a:endParaRPr lang="fr-FR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exceptions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/>
              <a:t>Exception</a:t>
            </a:r>
            <a:br>
              <a:rPr lang="fr-CH" sz="2000"/>
            </a:br>
            <a:r>
              <a:rPr lang="fr-FR" sz="2000"/>
              <a:t>situation particulière imposant une rupture dans le cours d’un programme : erreur, impossibilité…</a:t>
            </a:r>
          </a:p>
          <a:p>
            <a:endParaRPr lang="fr-FR" sz="2000"/>
          </a:p>
          <a:p>
            <a:r>
              <a:rPr lang="fr-FR" sz="2000"/>
              <a:t>Un objet JAVA </a:t>
            </a:r>
            <a:r>
              <a:rPr lang="fr-FR" sz="2700">
                <a:latin typeface="Courier New" pitchFamily="49" charset="0"/>
              </a:rPr>
              <a:t>Exception</a:t>
            </a:r>
            <a:r>
              <a:rPr lang="fr-FR" sz="2000"/>
              <a:t> est une « bulle » logicielle produite dans cette situation qui va remonter la pile d’exécution pour trouver une </a:t>
            </a:r>
            <a:r>
              <a:rPr lang="fr-CH" sz="2000"/>
              <a:t>portion</a:t>
            </a:r>
            <a:r>
              <a:rPr lang="fr-FR" sz="2000"/>
              <a:t> de code apte à la traiter</a:t>
            </a:r>
          </a:p>
          <a:p>
            <a:endParaRPr lang="fr-FR" sz="2000"/>
          </a:p>
          <a:p>
            <a:r>
              <a:rPr lang="fr-FR" sz="2000"/>
              <a:t>Si cette </a:t>
            </a:r>
            <a:r>
              <a:rPr lang="fr-CH" sz="2000"/>
              <a:t>portion</a:t>
            </a:r>
            <a:r>
              <a:rPr lang="fr-FR" sz="2000"/>
              <a:t> n’existe pas, le programme s’arrête en affichant la pile d’exécution. Sinon, la </a:t>
            </a:r>
            <a:r>
              <a:rPr lang="fr-CH" sz="2000"/>
              <a:t>portion</a:t>
            </a:r>
            <a:r>
              <a:rPr lang="fr-FR" sz="2000"/>
              <a:t> de code sert à pallier au problème (poursuite éventuelle, ou sortie)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1624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E67937-B7A3-407C-909A-EF2F4C0C0126}" type="slidenum">
              <a:rPr lang="fr-FR"/>
              <a:pPr/>
              <a:t>7</a:t>
            </a:fld>
            <a:endParaRPr lang="fr-FR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Terminologie</a:t>
            </a:r>
            <a:endParaRPr lang="fr-FR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Une </a:t>
            </a:r>
            <a:r>
              <a:rPr lang="fr-FR" b="0" u="sng">
                <a:solidFill>
                  <a:srgbClr val="FF0000"/>
                </a:solidFill>
              </a:rPr>
              <a:t>exception</a:t>
            </a:r>
            <a:r>
              <a:rPr lang="fr-FR"/>
              <a:t> est un signal qui indique que quelque chose d'exceptionnel est survenu en cours d'exécution.</a:t>
            </a:r>
          </a:p>
          <a:p>
            <a:pPr>
              <a:lnSpc>
                <a:spcPct val="130000"/>
              </a:lnSpc>
            </a:pPr>
            <a:r>
              <a:rPr lang="fr-FR"/>
              <a:t>Deux solutions alors :</a:t>
            </a:r>
          </a:p>
          <a:p>
            <a:pPr lvl="1">
              <a:lnSpc>
                <a:spcPct val="130000"/>
              </a:lnSpc>
            </a:pPr>
            <a:r>
              <a:rPr lang="fr-FR"/>
              <a:t>laisser le programme se terminer avec une erreur,</a:t>
            </a:r>
          </a:p>
          <a:p>
            <a:pPr lvl="1">
              <a:lnSpc>
                <a:spcPct val="130000"/>
              </a:lnSpc>
            </a:pPr>
            <a:r>
              <a:rPr lang="fr-FR"/>
              <a:t>essayer, malgré l'exception, de continuer l'exécution normale.</a:t>
            </a:r>
          </a:p>
          <a:p>
            <a:pPr>
              <a:lnSpc>
                <a:spcPct val="130000"/>
              </a:lnSpc>
            </a:pPr>
            <a:r>
              <a:rPr lang="fr-CH"/>
              <a:t>Lever</a:t>
            </a:r>
            <a:r>
              <a:rPr lang="fr-FR"/>
              <a:t> une exception consiste à signaler quelque chose d'exceptionnel. </a:t>
            </a:r>
          </a:p>
          <a:p>
            <a:pPr>
              <a:lnSpc>
                <a:spcPct val="130000"/>
              </a:lnSpc>
            </a:pPr>
            <a:r>
              <a:rPr lang="fr-FR"/>
              <a:t>Capturer l'exception consiste à essayer de la traiter.</a:t>
            </a:r>
          </a:p>
          <a:p>
            <a:pPr>
              <a:lnSpc>
                <a:spcPct val="13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19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04563-FA4A-41A0-82BF-896E3F2D072B}" type="slidenum">
              <a:rPr lang="fr-FR"/>
              <a:pPr/>
              <a:t>8</a:t>
            </a:fld>
            <a:endParaRPr lang="fr-FR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fr-FR" dirty="0"/>
              <a:t>Arbre des exceptions</a:t>
            </a:r>
          </a:p>
        </p:txBody>
      </p:sp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3208338" y="1174750"/>
            <a:ext cx="2574925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Throwable</a:t>
            </a:r>
          </a:p>
          <a:p>
            <a:r>
              <a:rPr lang="fr-FR" sz="2000" b="0">
                <a:solidFill>
                  <a:schemeClr val="accent2"/>
                </a:solidFill>
                <a:latin typeface="Times" pitchFamily="18" charset="0"/>
              </a:rPr>
              <a:t>String</a:t>
            </a:r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 </a:t>
            </a:r>
            <a:r>
              <a:rPr lang="fr-FR" sz="1800" b="0">
                <a:solidFill>
                  <a:schemeClr val="accent2"/>
                </a:solidFill>
                <a:latin typeface="Times" pitchFamily="18" charset="0"/>
              </a:rPr>
              <a:t>(message d'erreur)</a:t>
            </a:r>
            <a:endParaRPr lang="fr-FR" sz="2400" b="0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6637338" y="2470150"/>
            <a:ext cx="836612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Error</a:t>
            </a:r>
          </a:p>
        </p:txBody>
      </p:sp>
      <p:sp>
        <p:nvSpPr>
          <p:cNvPr id="906245" name="Text Box 5"/>
          <p:cNvSpPr txBox="1">
            <a:spLocks noChangeArrowheads="1"/>
          </p:cNvSpPr>
          <p:nvPr/>
        </p:nvSpPr>
        <p:spPr bwMode="auto">
          <a:xfrm>
            <a:off x="1455738" y="2470150"/>
            <a:ext cx="1427162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Exception</a:t>
            </a:r>
          </a:p>
        </p:txBody>
      </p:sp>
      <p:sp>
        <p:nvSpPr>
          <p:cNvPr id="906246" name="Text Box 6"/>
          <p:cNvSpPr txBox="1">
            <a:spLocks noChangeArrowheads="1"/>
          </p:cNvSpPr>
          <p:nvPr/>
        </p:nvSpPr>
        <p:spPr bwMode="auto">
          <a:xfrm>
            <a:off x="2827338" y="3841750"/>
            <a:ext cx="2576512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RunTimeException</a:t>
            </a:r>
          </a:p>
        </p:txBody>
      </p:sp>
      <p:sp>
        <p:nvSpPr>
          <p:cNvPr id="906247" name="Line 7"/>
          <p:cNvSpPr>
            <a:spLocks noChangeShapeType="1"/>
          </p:cNvSpPr>
          <p:nvPr/>
        </p:nvSpPr>
        <p:spPr bwMode="auto">
          <a:xfrm flipV="1">
            <a:off x="2217738" y="2012950"/>
            <a:ext cx="21336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6248" name="Line 8"/>
          <p:cNvSpPr>
            <a:spLocks noChangeShapeType="1"/>
          </p:cNvSpPr>
          <p:nvPr/>
        </p:nvSpPr>
        <p:spPr bwMode="auto">
          <a:xfrm flipH="1" flipV="1">
            <a:off x="4579938" y="2012950"/>
            <a:ext cx="24384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6249" name="Line 9"/>
          <p:cNvSpPr>
            <a:spLocks noChangeShapeType="1"/>
          </p:cNvSpPr>
          <p:nvPr/>
        </p:nvSpPr>
        <p:spPr bwMode="auto">
          <a:xfrm>
            <a:off x="3208338" y="163195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6250" name="Text Box 10"/>
          <p:cNvSpPr txBox="1">
            <a:spLocks noChangeArrowheads="1"/>
          </p:cNvSpPr>
          <p:nvPr/>
        </p:nvSpPr>
        <p:spPr bwMode="auto">
          <a:xfrm>
            <a:off x="228600" y="4648200"/>
            <a:ext cx="232727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>
                <a:latin typeface="Times" pitchFamily="18" charset="0"/>
              </a:rPr>
              <a:t>VosExceptions...</a:t>
            </a:r>
            <a:endParaRPr lang="fr-FR" sz="2400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906251" name="Line 11"/>
          <p:cNvSpPr>
            <a:spLocks noChangeShapeType="1"/>
          </p:cNvSpPr>
          <p:nvPr/>
        </p:nvSpPr>
        <p:spPr bwMode="auto">
          <a:xfrm flipV="1">
            <a:off x="1150938" y="2927350"/>
            <a:ext cx="990600" cy="1720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6252" name="Text Box 12"/>
          <p:cNvSpPr txBox="1">
            <a:spLocks noChangeArrowheads="1"/>
          </p:cNvSpPr>
          <p:nvPr/>
        </p:nvSpPr>
        <p:spPr bwMode="auto">
          <a:xfrm>
            <a:off x="5799138" y="3155950"/>
            <a:ext cx="265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OutOfMemoryError</a:t>
            </a:r>
          </a:p>
        </p:txBody>
      </p:sp>
      <p:sp>
        <p:nvSpPr>
          <p:cNvPr id="906253" name="Line 13"/>
          <p:cNvSpPr>
            <a:spLocks noChangeShapeType="1"/>
          </p:cNvSpPr>
          <p:nvPr/>
        </p:nvSpPr>
        <p:spPr bwMode="auto">
          <a:xfrm flipV="1">
            <a:off x="7018338" y="3003550"/>
            <a:ext cx="0" cy="3048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6254" name="Line 14"/>
          <p:cNvSpPr>
            <a:spLocks noChangeShapeType="1"/>
          </p:cNvSpPr>
          <p:nvPr/>
        </p:nvSpPr>
        <p:spPr bwMode="auto">
          <a:xfrm flipH="1" flipV="1">
            <a:off x="2370138" y="2927350"/>
            <a:ext cx="1600200" cy="8826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6255" name="Text Box 15"/>
          <p:cNvSpPr txBox="1">
            <a:spLocks noChangeArrowheads="1"/>
          </p:cNvSpPr>
          <p:nvPr/>
        </p:nvSpPr>
        <p:spPr bwMode="auto">
          <a:xfrm>
            <a:off x="2827338" y="4451350"/>
            <a:ext cx="2838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NullPointerException</a:t>
            </a:r>
          </a:p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ClassCastException</a:t>
            </a:r>
          </a:p>
          <a:p>
            <a:r>
              <a:rPr lang="fr-FR" sz="2400" b="0">
                <a:solidFill>
                  <a:schemeClr val="accent2"/>
                </a:solidFill>
                <a:latin typeface="Times" pitchFamily="18" charset="0"/>
              </a:rPr>
              <a:t>...</a:t>
            </a:r>
          </a:p>
        </p:txBody>
      </p:sp>
      <p:sp>
        <p:nvSpPr>
          <p:cNvPr id="906256" name="Rectangle 16"/>
          <p:cNvSpPr>
            <a:spLocks noChangeArrowheads="1"/>
          </p:cNvSpPr>
          <p:nvPr/>
        </p:nvSpPr>
        <p:spPr bwMode="auto">
          <a:xfrm>
            <a:off x="6103938" y="3733800"/>
            <a:ext cx="2963862" cy="739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just" defTabSz="762000"/>
            <a:r>
              <a:rPr lang="fr-FR" sz="1400" b="0"/>
              <a:t>Les erreurs sont graves et </a:t>
            </a:r>
            <a:r>
              <a:rPr lang="fr-CH" sz="1400" b="0"/>
              <a:t>il est</a:t>
            </a:r>
            <a:r>
              <a:rPr lang="fr-FR" sz="1400" b="0"/>
              <a:t> recommand</a:t>
            </a:r>
            <a:r>
              <a:rPr lang="fr-CH" sz="1400" b="0"/>
              <a:t>é</a:t>
            </a:r>
            <a:r>
              <a:rPr lang="fr-FR" sz="1400" b="0"/>
              <a:t> de ne pas les corriger.</a:t>
            </a:r>
          </a:p>
        </p:txBody>
      </p:sp>
      <p:sp>
        <p:nvSpPr>
          <p:cNvPr id="906257" name="Text Box 17"/>
          <p:cNvSpPr txBox="1">
            <a:spLocks noChangeArrowheads="1"/>
          </p:cNvSpPr>
          <p:nvPr/>
        </p:nvSpPr>
        <p:spPr bwMode="auto">
          <a:xfrm>
            <a:off x="3641725" y="5346700"/>
            <a:ext cx="1955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H" sz="1400" b="0"/>
              <a:t>exceptions prédéfinies</a:t>
            </a:r>
            <a:endParaRPr lang="fr-FR" sz="1400" b="0"/>
          </a:p>
        </p:txBody>
      </p:sp>
    </p:spTree>
    <p:extLst>
      <p:ext uri="{BB962C8B-B14F-4D97-AF65-F5344CB8AC3E}">
        <p14:creationId xmlns:p14="http://schemas.microsoft.com/office/powerpoint/2010/main" val="7217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Hafidi Imad -ENSA de Khouribga-Cours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64E40-3D6B-4160-BB56-63498D5BF0A9}" type="slidenum">
              <a:rPr lang="fr-FR"/>
              <a:pPr/>
              <a:t>9</a:t>
            </a:fld>
            <a:endParaRPr lang="fr-FR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Nature des exceptions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En Java, les exceptions sont des objets ayant 3 caractéristiques:</a:t>
            </a:r>
          </a:p>
          <a:p>
            <a:pPr lvl="1"/>
            <a:r>
              <a:rPr lang="fr-FR"/>
              <a:t>Un type d’exception (défini par la classe de l’objet exception)</a:t>
            </a:r>
          </a:p>
          <a:p>
            <a:pPr lvl="1"/>
            <a:r>
              <a:rPr lang="fr-FR"/>
              <a:t>Une chaîne de caractères (option), (hérité de la classe Throwable).</a:t>
            </a:r>
          </a:p>
          <a:p>
            <a:pPr lvl="1"/>
            <a:r>
              <a:rPr lang="fr-FR"/>
              <a:t>Un « instantané » de la pile d’exécution au moment de la création.</a:t>
            </a:r>
          </a:p>
          <a:p>
            <a:r>
              <a:rPr lang="fr-FR"/>
              <a:t>Les exceptions construites par l'utilisateur étendent la classe </a:t>
            </a:r>
            <a:r>
              <a:rPr lang="fr-FR" i="1">
                <a:solidFill>
                  <a:schemeClr val="accent2"/>
                </a:solidFill>
              </a:rPr>
              <a:t>Exception</a:t>
            </a:r>
          </a:p>
          <a:p>
            <a:r>
              <a:rPr lang="fr-FR" i="1">
                <a:solidFill>
                  <a:schemeClr val="accent2"/>
                </a:solidFill>
              </a:rPr>
              <a:t>RunTimeException, Error</a:t>
            </a:r>
            <a:r>
              <a:rPr lang="fr-FR"/>
              <a:t> sont des exceptions et </a:t>
            </a:r>
            <a:r>
              <a:rPr lang="fr-CH"/>
              <a:t>des </a:t>
            </a:r>
            <a:r>
              <a:rPr lang="fr-FR"/>
              <a:t>erreurs </a:t>
            </a:r>
            <a:r>
              <a:rPr lang="fr-CH"/>
              <a:t>prédéfinies et/ou </a:t>
            </a:r>
            <a:r>
              <a:rPr lang="fr-FR"/>
              <a:t>gérées par Java</a:t>
            </a:r>
          </a:p>
        </p:txBody>
      </p:sp>
    </p:spTree>
    <p:extLst>
      <p:ext uri="{BB962C8B-B14F-4D97-AF65-F5344CB8AC3E}">
        <p14:creationId xmlns:p14="http://schemas.microsoft.com/office/powerpoint/2010/main" val="56836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10188</TotalTime>
  <Words>1597</Words>
  <Application>Microsoft Office PowerPoint</Application>
  <PresentationFormat>Affichage à l'écran (4:3)</PresentationFormat>
  <Paragraphs>233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Franklin Gothic Book</vt:lpstr>
      <vt:lpstr>Monotype Sorts</vt:lpstr>
      <vt:lpstr>Perpetua</vt:lpstr>
      <vt:lpstr>Times</vt:lpstr>
      <vt:lpstr>Times New Roman</vt:lpstr>
      <vt:lpstr>Wingdings</vt:lpstr>
      <vt:lpstr>Wingdings 2</vt:lpstr>
      <vt:lpstr>Zapf Dingbats</vt:lpstr>
      <vt:lpstr>Capitaux</vt:lpstr>
      <vt:lpstr>Programmation orienté objet JAVA</vt:lpstr>
      <vt:lpstr>Exceptions</vt:lpstr>
      <vt:lpstr>Problématique</vt:lpstr>
      <vt:lpstr>Prévoir les erreurs d'utilisation</vt:lpstr>
      <vt:lpstr>Notion d'exception</vt:lpstr>
      <vt:lpstr>Les exceptions</vt:lpstr>
      <vt:lpstr>Terminologie</vt:lpstr>
      <vt:lpstr>Arbre des exceptions</vt:lpstr>
      <vt:lpstr>Nature des exceptions</vt:lpstr>
      <vt:lpstr>Quelques exceptions prédéfinies en Java</vt:lpstr>
      <vt:lpstr>Capture d'une exception</vt:lpstr>
      <vt:lpstr>try / catch / finally</vt:lpstr>
      <vt:lpstr>Traitement des exceptions (1)</vt:lpstr>
      <vt:lpstr>Traitement des exceptions (2)</vt:lpstr>
      <vt:lpstr>Bloc finally</vt:lpstr>
      <vt:lpstr>Interception vs propagation</vt:lpstr>
      <vt:lpstr>Exemple de propagation</vt:lpstr>
      <vt:lpstr>Exemple d'interception</vt:lpstr>
      <vt:lpstr>Les objets Exception</vt:lpstr>
      <vt:lpstr>Exemple</vt:lpstr>
      <vt:lpstr>Levée d'exceptions</vt:lpstr>
      <vt:lpstr>Emission d'une exception</vt:lpstr>
      <vt:lpstr>throws (1)</vt:lpstr>
      <vt:lpstr>throws (2)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 objet JAVA</dc:title>
  <dc:creator>HAFIDI Imad</dc:creator>
  <cp:lastModifiedBy>sara BAGHDADI</cp:lastModifiedBy>
  <cp:revision>98</cp:revision>
  <cp:lastPrinted>2015-03-28T14:51:15Z</cp:lastPrinted>
  <dcterms:created xsi:type="dcterms:W3CDTF">2011-02-18T17:19:43Z</dcterms:created>
  <dcterms:modified xsi:type="dcterms:W3CDTF">2022-03-10T21:44:56Z</dcterms:modified>
</cp:coreProperties>
</file>