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361" r:id="rId2"/>
    <p:sldId id="343" r:id="rId3"/>
    <p:sldId id="266" r:id="rId4"/>
    <p:sldId id="344" r:id="rId5"/>
    <p:sldId id="305" r:id="rId6"/>
    <p:sldId id="342" r:id="rId7"/>
    <p:sldId id="346" r:id="rId8"/>
    <p:sldId id="345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DCA7A-C3FD-4606-A3AD-864BD96433D4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F4F04-2BB1-473A-9274-1B455085D2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1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7966D375-7FE4-4861-9EA3-8493E3E81506}" type="datetime1">
              <a:rPr lang="en-US" smtClean="0"/>
              <a:t>4/24/2018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9C54BE0-D5FE-4C7B-88A7-8835FDA599B1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132153C-039A-48A4-AC9F-CEC24D5C2B7A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083A4-9012-4F92-8AC9-739FC4D3B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4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0065D69-4622-413E-9E09-6A2509001B66}" type="datetime1">
              <a:rPr lang="en-US" smtClean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26D84756-85D3-4017-90AB-B482945A0CB0}" type="datetime1">
              <a:rPr lang="en-US" smtClean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359E9A9-3822-4D57-8A64-831B26641011}" type="datetime1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96C45A0-00E6-4B4B-A1A7-CF1486D67AF4}" type="datetime1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88C3861-EF45-4815-A76E-294671FAB405}" type="datetime1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F0B8080-ED7A-45A9-A704-76D750342F93}" type="datetime1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1503A19-0780-4B28-9CCB-B5B1820188BD}" type="datetime1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142A9E5-AE71-46A9-A65E-9BA279401128}" type="datetime1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4087DD3F-948A-46ED-B3EC-5D68A963D0B7}" type="datetime1">
              <a:rPr lang="en-US" smtClean="0"/>
              <a:t>4/24/2018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tr-TR" dirty="0"/>
              <a:t>BLM206 Mikroişlemci Sistemleri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M.Aydin</a:t>
            </a:r>
            <a:r>
              <a:rPr lang="tr-TR" dirty="0"/>
              <a:t> - </a:t>
            </a:r>
            <a:r>
              <a:rPr lang="en-US" dirty="0"/>
              <a:t>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>
                <a:solidFill>
                  <a:srgbClr val="1F497D"/>
                </a:solidFill>
              </a:rPr>
              <a:pPr/>
              <a:t>1</a:t>
            </a:fld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2867440" y="1828800"/>
            <a:ext cx="52097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8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Passing Parameters to Subroutines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via Registers</a:t>
            </a:r>
          </a:p>
        </p:txBody>
      </p:sp>
    </p:spTree>
    <p:extLst>
      <p:ext uri="{BB962C8B-B14F-4D97-AF65-F5344CB8AC3E}">
        <p14:creationId xmlns:p14="http://schemas.microsoft.com/office/powerpoint/2010/main" val="179427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R2 = R0*R0+R1*R1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0x08000128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50" idx="1"/>
          </p:cNvCxnSpPr>
          <p:nvPr/>
        </p:nvCxnSpPr>
        <p:spPr>
          <a:xfrm flipV="1">
            <a:off x="5638800" y="2528900"/>
            <a:ext cx="589384" cy="10801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17" name="TextBox 16"/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  <p:sp>
        <p:nvSpPr>
          <p:cNvPr id="49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01377" y="4615934"/>
            <a:ext cx="2328490" cy="1169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 fact, PC is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0x08000129</a:t>
            </a:r>
            <a:r>
              <a:rPr lang="en-US" sz="1400" b="1" dirty="0">
                <a:solidFill>
                  <a:schemeClr val="bg1"/>
                </a:solidFill>
              </a:rPr>
              <a:t> because bit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400" b="1" dirty="0">
                <a:solidFill>
                  <a:schemeClr val="bg1"/>
                </a:solidFill>
              </a:rPr>
              <a:t> of PC should always be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chemeClr val="bg1"/>
                </a:solidFill>
              </a:rPr>
              <a:t> for ARM Cortex-M to indicate thumb mode.</a:t>
            </a:r>
          </a:p>
        </p:txBody>
      </p:sp>
    </p:spTree>
    <p:extLst>
      <p:ext uri="{BB962C8B-B14F-4D97-AF65-F5344CB8AC3E}">
        <p14:creationId xmlns:p14="http://schemas.microsoft.com/office/powerpoint/2010/main" val="391980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R2 = R0*R0+R1*R1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0x08000128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50" idx="1"/>
          </p:cNvCxnSpPr>
          <p:nvPr/>
        </p:nvCxnSpPr>
        <p:spPr>
          <a:xfrm flipV="1">
            <a:off x="5638800" y="2528900"/>
            <a:ext cx="589384" cy="10801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49" name="TextBox 48"/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426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R2 = R0*R0+R1*R1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0x0800012C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53" idx="1"/>
          </p:cNvCxnSpPr>
          <p:nvPr/>
        </p:nvCxnSpPr>
        <p:spPr>
          <a:xfrm flipV="1">
            <a:off x="5638800" y="2888940"/>
            <a:ext cx="589384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sp>
        <p:nvSpPr>
          <p:cNvPr id="49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5" name="TextBox 54"/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672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R2 = R0*R0+R1*R1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0x08000130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33" idx="1"/>
          </p:cNvCxnSpPr>
          <p:nvPr/>
        </p:nvCxnSpPr>
        <p:spPr>
          <a:xfrm flipV="1"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sp>
        <p:nvSpPr>
          <p:cNvPr id="49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5" name="TextBox 54"/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2140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R2 = R0*R0+R1*R1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0x0800013B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34" idx="1"/>
          </p:cNvCxnSpPr>
          <p:nvPr/>
        </p:nvCxnSpPr>
        <p:spPr>
          <a:xfrm>
            <a:off x="5638800" y="3609020"/>
            <a:ext cx="590665" cy="6934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6" name="TextBox 55"/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50410" y="6105254"/>
            <a:ext cx="3356248" cy="646331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Address of the next instruction after the branch is saved into LR.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98835" y="4496797"/>
            <a:ext cx="2328490" cy="1169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 fact, LR is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0x08000135</a:t>
            </a:r>
            <a:r>
              <a:rPr lang="en-US" sz="1400" b="1" dirty="0">
                <a:solidFill>
                  <a:schemeClr val="bg1"/>
                </a:solidFill>
              </a:rPr>
              <a:t> because bit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400" b="1" dirty="0">
                <a:solidFill>
                  <a:schemeClr val="bg1"/>
                </a:solidFill>
              </a:rPr>
              <a:t> of PC should always be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chemeClr val="bg1"/>
                </a:solidFill>
              </a:rPr>
              <a:t> for ARM Cortex-M to indicate thumb mode.</a:t>
            </a:r>
          </a:p>
        </p:txBody>
      </p:sp>
    </p:spTree>
    <p:extLst>
      <p:ext uri="{BB962C8B-B14F-4D97-AF65-F5344CB8AC3E}">
        <p14:creationId xmlns:p14="http://schemas.microsoft.com/office/powerpoint/2010/main" val="252196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R2 = R0*R0+R1*R1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0x0800013B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34" idx="1"/>
          </p:cNvCxnSpPr>
          <p:nvPr/>
        </p:nvCxnSpPr>
        <p:spPr>
          <a:xfrm>
            <a:off x="5638800" y="3609020"/>
            <a:ext cx="590665" cy="6934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6" name="TextBox 55"/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1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R2 = R0*R0+R1*R1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0x0800013C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27" idx="1"/>
          </p:cNvCxnSpPr>
          <p:nvPr/>
        </p:nvCxnSpPr>
        <p:spPr>
          <a:xfrm>
            <a:off x="5638800" y="3609020"/>
            <a:ext cx="590665" cy="10534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6" name="TextBox 55"/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6387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R2 = R0*R0+R1*R1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0x08000140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</p:cNvCxnSpPr>
          <p:nvPr/>
        </p:nvCxnSpPr>
        <p:spPr>
          <a:xfrm>
            <a:off x="5638800" y="3609020"/>
            <a:ext cx="576064" cy="14135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72" name="TextBox 71"/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3604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R2 = R0*R0+R1*R1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0x08000142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16" idx="1"/>
          </p:cNvCxnSpPr>
          <p:nvPr/>
        </p:nvCxnSpPr>
        <p:spPr>
          <a:xfrm>
            <a:off x="5638800" y="3609020"/>
            <a:ext cx="590665" cy="17735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6" name="TextBox 55"/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605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R2 = R0*R0+R1*R1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0x08000144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48" idx="1"/>
          </p:cNvCxnSpPr>
          <p:nvPr/>
        </p:nvCxnSpPr>
        <p:spPr>
          <a:xfrm>
            <a:off x="5638800" y="3609020"/>
            <a:ext cx="593488" cy="2133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6" name="TextBox 55"/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864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Register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892184"/>
              </p:ext>
            </p:extLst>
          </p:nvPr>
        </p:nvGraphicFramePr>
        <p:xfrm>
          <a:off x="419100" y="1314450"/>
          <a:ext cx="8305800" cy="501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Visio" r:id="rId3" imgW="7051550" imgH="4239368" progId="Visio.Drawing.11">
                  <p:embed/>
                </p:oleObj>
              </mc:Choice>
              <mc:Fallback>
                <p:oleObj name="Visio" r:id="rId3" imgW="7051550" imgH="423936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1314450"/>
                        <a:ext cx="8305800" cy="501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457200" y="5830956"/>
            <a:ext cx="1066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89568" y="5696394"/>
            <a:ext cx="1066800" cy="2923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14800" y="18288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Link Register (</a:t>
            </a:r>
            <a:r>
              <a:rPr lang="en-US" sz="2000" dirty="0" err="1">
                <a:solidFill>
                  <a:srgbClr val="0000FF"/>
                </a:solidFill>
              </a:rPr>
              <a:t>LR</a:t>
            </a:r>
            <a:r>
              <a:rPr lang="en-US" sz="2000" dirty="0">
                <a:solidFill>
                  <a:srgbClr val="0000FF"/>
                </a:solidFill>
              </a:rPr>
              <a:t>) holds the return address</a:t>
            </a:r>
          </a:p>
          <a:p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817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R2 = R0*R0+R1*R1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32" idx="1"/>
          </p:cNvCxnSpPr>
          <p:nvPr/>
        </p:nvCxnSpPr>
        <p:spPr>
          <a:xfrm>
            <a:off x="5638800" y="3609020"/>
            <a:ext cx="58938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7" name="TextBox 56"/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695700" y="4857605"/>
            <a:ext cx="3320552" cy="646331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Copy LR to PC when returning from a subroutine!</a:t>
            </a:r>
          </a:p>
        </p:txBody>
      </p:sp>
    </p:spTree>
    <p:extLst>
      <p:ext uri="{BB962C8B-B14F-4D97-AF65-F5344CB8AC3E}">
        <p14:creationId xmlns:p14="http://schemas.microsoft.com/office/powerpoint/2010/main" val="4090467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R2 = R0*R0+R1*R1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32" idx="1"/>
          </p:cNvCxnSpPr>
          <p:nvPr/>
        </p:nvCxnSpPr>
        <p:spPr>
          <a:xfrm>
            <a:off x="5638800" y="3609020"/>
            <a:ext cx="58938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6" name="TextBox 55"/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5043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R2 = R0*R0+R1*R1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0x08000136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35" idx="1"/>
          </p:cNvCxnSpPr>
          <p:nvPr/>
        </p:nvCxnSpPr>
        <p:spPr>
          <a:xfrm>
            <a:off x="5638800" y="3609020"/>
            <a:ext cx="590665" cy="333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6" name="TextBox 55"/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336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>
                <a:solidFill>
                  <a:srgbClr val="1F497D"/>
                </a:solidFill>
              </a:rPr>
              <a:pPr/>
              <a:t>23</a:t>
            </a:fld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Reference:</a:t>
            </a:r>
          </a:p>
          <a:p>
            <a:r>
              <a:rPr lang="en-US" sz="2800" b="1" dirty="0">
                <a:latin typeface="Bookman Old Style (Headings)"/>
              </a:rPr>
              <a:t>Embedded Systems with ARM Cortex-M Microcontrollers in Assembly Language and C</a:t>
            </a:r>
          </a:p>
          <a:p>
            <a:endParaRPr lang="tr-TR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3891" y="4770755"/>
            <a:ext cx="6858000" cy="990600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000" b="0" smtClean="0">
                <a:solidFill>
                  <a:srgbClr val="1F497D"/>
                </a:solidFill>
              </a:rPr>
              <a:t>Dr. Yifeng Zhu</a:t>
            </a:r>
            <a:br>
              <a:rPr lang="en-US" sz="2000" b="0" smtClean="0">
                <a:solidFill>
                  <a:srgbClr val="1F497D"/>
                </a:solidFill>
              </a:rPr>
            </a:br>
            <a:r>
              <a:rPr lang="en-US" sz="2000" b="0" smtClean="0">
                <a:solidFill>
                  <a:srgbClr val="1F497D"/>
                </a:solidFill>
              </a:rPr>
              <a:t>Electrical and Computer Engineering</a:t>
            </a:r>
            <a:br>
              <a:rPr lang="en-US" sz="2000" b="0" smtClean="0">
                <a:solidFill>
                  <a:srgbClr val="1F497D"/>
                </a:solidFill>
              </a:rPr>
            </a:br>
            <a:r>
              <a:rPr lang="en-US" sz="2000" b="0" smtClean="0">
                <a:solidFill>
                  <a:srgbClr val="1F497D"/>
                </a:solidFill>
              </a:rPr>
              <a:t>University of Maine</a:t>
            </a:r>
            <a:endParaRPr lang="en-US" sz="2000" b="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43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Calling a Subroutine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39624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BL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i="1" dirty="0">
                <a:solidFill>
                  <a:srgbClr val="FF0000"/>
                </a:solidFill>
              </a:rPr>
              <a:t>label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Step 1: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PC + 4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Step 2: PC = label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/>
              <a:t>Notes:</a:t>
            </a:r>
          </a:p>
          <a:p>
            <a:pPr lvl="1"/>
            <a:r>
              <a:rPr lang="en-GB" i="1" dirty="0"/>
              <a:t>label</a:t>
            </a:r>
            <a:r>
              <a:rPr lang="en-GB" dirty="0"/>
              <a:t> is name of subroutine</a:t>
            </a:r>
          </a:p>
          <a:p>
            <a:pPr lvl="1"/>
            <a:r>
              <a:rPr lang="en-GB" dirty="0"/>
              <a:t>Compiler translates label to memory address</a:t>
            </a:r>
          </a:p>
          <a:p>
            <a:pPr lvl="1"/>
            <a:r>
              <a:rPr lang="en-GB" dirty="0">
                <a:cs typeface="Courier New" pitchFamily="49" charset="0"/>
              </a:rPr>
              <a:t>After call, LR</a:t>
            </a:r>
            <a:r>
              <a:rPr lang="en-GB" dirty="0"/>
              <a:t> holds return address (the instruction following the call)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836383"/>
              </p:ext>
            </p:extLst>
          </p:nvPr>
        </p:nvGraphicFramePr>
        <p:xfrm>
          <a:off x="5715000" y="1600200"/>
          <a:ext cx="2209800" cy="204942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7561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Caller Program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558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#100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...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  foo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...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379385"/>
              </p:ext>
            </p:extLst>
          </p:nvPr>
        </p:nvGraphicFramePr>
        <p:xfrm>
          <a:off x="5715000" y="3962400"/>
          <a:ext cx="2209800" cy="191053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211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Subroutine/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66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foo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#10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BX   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LR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ENDP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42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Exiting a Subroutine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3962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BX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i="1" dirty="0" err="1">
                <a:solidFill>
                  <a:srgbClr val="FF0000"/>
                </a:solidFill>
              </a:rPr>
              <a:t>LR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PC 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00726"/>
              </p:ext>
            </p:extLst>
          </p:nvPr>
        </p:nvGraphicFramePr>
        <p:xfrm>
          <a:off x="5715000" y="1600200"/>
          <a:ext cx="2209800" cy="204942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7561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Caller Program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558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#100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...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  foo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...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168472"/>
              </p:ext>
            </p:extLst>
          </p:nvPr>
        </p:nvGraphicFramePr>
        <p:xfrm>
          <a:off x="5715000" y="3962400"/>
          <a:ext cx="2209800" cy="191053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211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Subroutine/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66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foo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#10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BX    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LR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ENDP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17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30" name="Rectangle 66"/>
          <p:cNvSpPr>
            <a:spLocks noChangeArrowheads="1"/>
          </p:cNvSpPr>
          <p:nvPr/>
        </p:nvSpPr>
        <p:spPr bwMode="auto">
          <a:xfrm>
            <a:off x="5334000" y="3563637"/>
            <a:ext cx="3429000" cy="19812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 and BX</a:t>
            </a:r>
          </a:p>
        </p:txBody>
      </p:sp>
      <p:sp>
        <p:nvSpPr>
          <p:cNvPr id="267313" name="AutoShape 49"/>
          <p:cNvSpPr>
            <a:spLocks noChangeArrowheads="1"/>
          </p:cNvSpPr>
          <p:nvPr/>
        </p:nvSpPr>
        <p:spPr bwMode="auto">
          <a:xfrm>
            <a:off x="1828800" y="2971800"/>
            <a:ext cx="495300" cy="65563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67333" name="Text Box 69"/>
          <p:cNvSpPr txBox="1">
            <a:spLocks noChangeArrowheads="1"/>
          </p:cNvSpPr>
          <p:nvPr/>
        </p:nvSpPr>
        <p:spPr bwMode="auto">
          <a:xfrm>
            <a:off x="2209800" y="3101181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Compiler</a:t>
            </a:r>
          </a:p>
        </p:txBody>
      </p:sp>
      <p:sp>
        <p:nvSpPr>
          <p:cNvPr id="2" name="Rectangle 1"/>
          <p:cNvSpPr/>
          <p:nvPr/>
        </p:nvSpPr>
        <p:spPr>
          <a:xfrm>
            <a:off x="1390170" y="1295400"/>
            <a:ext cx="3334230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enable(void) 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●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●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●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enable() 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●  ●  ●</a:t>
            </a:r>
          </a:p>
        </p:txBody>
      </p:sp>
      <p:sp>
        <p:nvSpPr>
          <p:cNvPr id="3" name="Rectangle 2"/>
          <p:cNvSpPr/>
          <p:nvPr/>
        </p:nvSpPr>
        <p:spPr>
          <a:xfrm>
            <a:off x="1412582" y="3813868"/>
            <a:ext cx="2245018" cy="7971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● ● ● 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enable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● ● 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4500" y="3714007"/>
            <a:ext cx="3048000" cy="168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export   enable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C00000"/>
                </a:solidFill>
                <a:latin typeface="Arial" charset="0"/>
              </a:rPr>
              <a:t>enable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	   </a:t>
            </a:r>
            <a:r>
              <a:rPr lang="en-US" sz="1100" dirty="0">
                <a:solidFill>
                  <a:srgbClr val="000000"/>
                </a:solidFill>
                <a:latin typeface="Arial" charset="0"/>
                <a:cs typeface="Arial" charset="0"/>
              </a:rPr>
              <a:t>● ● ●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	   </a:t>
            </a:r>
            <a:r>
              <a:rPr lang="en-US" sz="1100" dirty="0">
                <a:solidFill>
                  <a:srgbClr val="000000"/>
                </a:solidFill>
                <a:latin typeface="Arial" charset="0"/>
                <a:cs typeface="Arial" charset="0"/>
              </a:rPr>
              <a:t>● ● ●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Arial" charset="0"/>
              </a:rPr>
              <a:t>	   </a:t>
            </a:r>
            <a:r>
              <a:rPr lang="en-US" b="1" dirty="0">
                <a:solidFill>
                  <a:srgbClr val="0000FF"/>
                </a:solidFill>
                <a:latin typeface="Arial" charset="0"/>
              </a:rPr>
              <a:t>BX   </a:t>
            </a:r>
            <a:r>
              <a:rPr lang="en-US" b="1" dirty="0" err="1">
                <a:solidFill>
                  <a:srgbClr val="0000FF"/>
                </a:solidFill>
                <a:latin typeface="Arial" charset="0"/>
              </a:rPr>
              <a:t>LR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95600" y="4212438"/>
            <a:ext cx="2628900" cy="6463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2152650" y="4505670"/>
            <a:ext cx="4476750" cy="37113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1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Procedure Call Standard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592768"/>
              </p:ext>
            </p:extLst>
          </p:nvPr>
        </p:nvGraphicFramePr>
        <p:xfrm>
          <a:off x="76201" y="1219201"/>
          <a:ext cx="8991599" cy="500167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651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4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86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277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78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Register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Usage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Subroutine Preserved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Notes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8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</a:rPr>
                        <a:t>r0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Argument 1 </a:t>
                      </a:r>
                      <a:r>
                        <a:rPr lang="en-US" sz="1400" b="0" dirty="0">
                          <a:effectLst/>
                        </a:rPr>
                        <a:t>and 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return value</a:t>
                      </a:r>
                      <a:endParaRPr lang="en-US" sz="1800" b="0" dirty="0">
                        <a:solidFill>
                          <a:srgbClr val="FF00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No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If return has 64 bits, then r0:r1 hold it. If argument 1 has 64 bits, r0:r1 hold it.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39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</a:rPr>
                        <a:t>r1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Argument 2 </a:t>
                      </a:r>
                      <a:endParaRPr lang="en-US" sz="1800" b="0" dirty="0">
                        <a:solidFill>
                          <a:srgbClr val="FF00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No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 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39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r2</a:t>
                      </a:r>
                      <a:endParaRPr lang="en-US" sz="1800" b="1">
                        <a:solidFill>
                          <a:srgbClr val="FF00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Argument 3</a:t>
                      </a:r>
                      <a:endParaRPr lang="en-US" sz="1800" b="0" dirty="0">
                        <a:solidFill>
                          <a:srgbClr val="FF00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No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If the return has 128 bits, r0-r3 hold it.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39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</a:rPr>
                        <a:t>r3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Argument 4</a:t>
                      </a:r>
                      <a:endParaRPr lang="en-US" sz="1800" b="0" dirty="0">
                        <a:solidFill>
                          <a:srgbClr val="FF00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No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If more than 4 arguments, use the stack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effectLst/>
                        </a:rPr>
                        <a:t>r4</a:t>
                      </a:r>
                      <a:endParaRPr lang="en-US" sz="18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V1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1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r5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V2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2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r6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V3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3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r7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V4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4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r8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V5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5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839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r9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Platform specific/V6 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No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Usage is platform-dependent. 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r10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V7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7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r11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V8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8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678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r12 (IP)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Intra-procedure-call register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No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It holds intermediate values between a procedure and the sub-procedure it calls.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r13 (SP)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Stack pointer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SP has to be the same after a subroutine has completed.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678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r14 (LR)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Link register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No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LR does not have to contain the same value after a subroutine has completed.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r15 (PC)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Program counter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N/A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Do not directly change PC</a:t>
                      </a:r>
                      <a:endParaRPr lang="en-US" sz="18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43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 via Registers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19201"/>
            <a:ext cx="6935158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2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Register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785682"/>
              </p:ext>
            </p:extLst>
          </p:nvPr>
        </p:nvGraphicFramePr>
        <p:xfrm>
          <a:off x="419100" y="1314450"/>
          <a:ext cx="8305800" cy="501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Visio" r:id="rId3" imgW="7051550" imgH="4239368" progId="Visio.Drawing.11">
                  <p:embed/>
                </p:oleObj>
              </mc:Choice>
              <mc:Fallback>
                <p:oleObj name="Visio" r:id="rId3" imgW="7051550" imgH="423936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1314450"/>
                        <a:ext cx="8305800" cy="501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24300" y="1742441"/>
            <a:ext cx="3543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Not saved. Hold arguments, results, or temporary values. Caller doesn’t expect them to be retained.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8600" y="1828800"/>
            <a:ext cx="3505200" cy="1143000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8600" y="3012260"/>
            <a:ext cx="3505200" cy="2133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5105400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 Register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86200" y="3424695"/>
            <a:ext cx="281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Callee</a:t>
            </a:r>
            <a:r>
              <a:rPr lang="en-US" b="1" dirty="0">
                <a:solidFill>
                  <a:srgbClr val="FF0000"/>
                </a:solidFill>
              </a:rPr>
              <a:t> must save them. </a:t>
            </a:r>
          </a:p>
          <a:p>
            <a:r>
              <a:rPr lang="en-US" b="1" dirty="0">
                <a:solidFill>
                  <a:srgbClr val="FF0000"/>
                </a:solidFill>
              </a:rPr>
              <a:t>Caller expects these values are retained . </a:t>
            </a:r>
          </a:p>
        </p:txBody>
      </p:sp>
    </p:spTree>
    <p:extLst>
      <p:ext uri="{BB962C8B-B14F-4D97-AF65-F5344CB8AC3E}">
        <p14:creationId xmlns:p14="http://schemas.microsoft.com/office/powerpoint/2010/main" val="279794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  <p:bldP spid="10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R2 = R0*R0+R1*R1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114800" cy="550291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3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MOV R0,#3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MOV R1,#4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 		</a:t>
            </a: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BL  SSQ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MOV R2,R0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B ENDL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SSQ	</a:t>
            </a:r>
            <a:r>
              <a:rPr lang="en-GB" sz="24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PROC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MUL R2,R0,R0 	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MUL R3,R1,R1 	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ADD R2,R2,R3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MOV R0,R2		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BX LR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4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ENDP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>
              <a:buNone/>
            </a:pP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3665284"/>
            <a:ext cx="297068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SSQ(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z = x*x + y * y;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return </a:t>
            </a:r>
            <a:r>
              <a:rPr lang="en-US" b="1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Freeform 9"/>
          <p:cNvSpPr/>
          <p:nvPr/>
        </p:nvSpPr>
        <p:spPr>
          <a:xfrm rot="21318957">
            <a:off x="3417804" y="3241256"/>
            <a:ext cx="3305827" cy="729008"/>
          </a:xfrm>
          <a:custGeom>
            <a:avLst/>
            <a:gdLst>
              <a:gd name="connsiteX0" fmla="*/ 2989089 w 2989089"/>
              <a:gd name="connsiteY0" fmla="*/ 583990 h 591674"/>
              <a:gd name="connsiteX1" fmla="*/ 1452282 w 2989089"/>
              <a:gd name="connsiteY1" fmla="*/ 4 h 591674"/>
              <a:gd name="connsiteX2" fmla="*/ 0 w 2989089"/>
              <a:gd name="connsiteY2" fmla="*/ 591674 h 59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9089" h="591674">
                <a:moveTo>
                  <a:pt x="2989089" y="583990"/>
                </a:moveTo>
                <a:cubicBezTo>
                  <a:pt x="2469776" y="291356"/>
                  <a:pt x="1950463" y="-1277"/>
                  <a:pt x="1452282" y="4"/>
                </a:cubicBezTo>
                <a:cubicBezTo>
                  <a:pt x="954101" y="1285"/>
                  <a:pt x="0" y="591674"/>
                  <a:pt x="0" y="591674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21448633">
            <a:off x="2661517" y="2348360"/>
            <a:ext cx="4953289" cy="1982238"/>
          </a:xfrm>
          <a:custGeom>
            <a:avLst/>
            <a:gdLst>
              <a:gd name="connsiteX0" fmla="*/ 4141694 w 4141694"/>
              <a:gd name="connsiteY0" fmla="*/ 1080338 h 1449172"/>
              <a:gd name="connsiteX1" fmla="*/ 2074689 w 4141694"/>
              <a:gd name="connsiteY1" fmla="*/ 4573 h 1449172"/>
              <a:gd name="connsiteX2" fmla="*/ 0 w 4141694"/>
              <a:gd name="connsiteY2" fmla="*/ 1449172 h 144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41694" h="1449172">
                <a:moveTo>
                  <a:pt x="4141694" y="1080338"/>
                </a:moveTo>
                <a:cubicBezTo>
                  <a:pt x="3453332" y="511719"/>
                  <a:pt x="2764971" y="-56899"/>
                  <a:pt x="2074689" y="4573"/>
                </a:cubicBezTo>
                <a:cubicBezTo>
                  <a:pt x="1384407" y="66045"/>
                  <a:pt x="362430" y="1194318"/>
                  <a:pt x="0" y="1449172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10893" y="2871882"/>
            <a:ext cx="195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>
                <a:solidFill>
                  <a:srgbClr val="FF0000"/>
                </a:solidFill>
              </a:rPr>
              <a:t>: first argument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58975" y="1928516"/>
            <a:ext cx="229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solidFill>
                  <a:srgbClr val="0000FF"/>
                </a:solidFill>
              </a:rPr>
              <a:t>: second argument</a:t>
            </a:r>
          </a:p>
        </p:txBody>
      </p:sp>
      <p:sp>
        <p:nvSpPr>
          <p:cNvPr id="14" name="Freeform 13"/>
          <p:cNvSpPr/>
          <p:nvPr/>
        </p:nvSpPr>
        <p:spPr>
          <a:xfrm rot="21293509">
            <a:off x="2273234" y="4954028"/>
            <a:ext cx="4624985" cy="1163699"/>
          </a:xfrm>
          <a:custGeom>
            <a:avLst/>
            <a:gdLst>
              <a:gd name="connsiteX0" fmla="*/ 3949594 w 3949594"/>
              <a:gd name="connsiteY0" fmla="*/ 0 h 1163849"/>
              <a:gd name="connsiteX1" fmla="*/ 2543415 w 3949594"/>
              <a:gd name="connsiteY1" fmla="*/ 1160289 h 1163849"/>
              <a:gd name="connsiteX2" fmla="*/ 0 w 3949594"/>
              <a:gd name="connsiteY2" fmla="*/ 291993 h 116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9594" h="1163849">
                <a:moveTo>
                  <a:pt x="3949594" y="0"/>
                </a:moveTo>
                <a:cubicBezTo>
                  <a:pt x="3575637" y="555812"/>
                  <a:pt x="3201681" y="1111624"/>
                  <a:pt x="2543415" y="1160289"/>
                </a:cubicBezTo>
                <a:cubicBezTo>
                  <a:pt x="1885149" y="1208954"/>
                  <a:pt x="942574" y="750473"/>
                  <a:pt x="0" y="291993"/>
                </a:cubicBezTo>
              </a:path>
            </a:pathLst>
          </a:custGeom>
          <a:noFill/>
          <a:ln w="28575">
            <a:solidFill>
              <a:srgbClr val="FF00FF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77605" y="5621421"/>
            <a:ext cx="195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>
                <a:solidFill>
                  <a:srgbClr val="FF00FF"/>
                </a:solidFill>
              </a:rPr>
              <a:t>: Return Value</a:t>
            </a:r>
          </a:p>
        </p:txBody>
      </p:sp>
    </p:spTree>
    <p:extLst>
      <p:ext uri="{BB962C8B-B14F-4D97-AF65-F5344CB8AC3E}">
        <p14:creationId xmlns:p14="http://schemas.microsoft.com/office/powerpoint/2010/main" val="208908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4" grpId="0" animBg="1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1281</TotalTime>
  <Words>1288</Words>
  <Application>Microsoft Office PowerPoint</Application>
  <PresentationFormat>Ekran Gösterisi (4:3)</PresentationFormat>
  <Paragraphs>805</Paragraphs>
  <Slides>23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12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37" baseType="lpstr">
      <vt:lpstr>宋体</vt:lpstr>
      <vt:lpstr>Arial</vt:lpstr>
      <vt:lpstr>Bookman Old Style</vt:lpstr>
      <vt:lpstr>Bookman Old Style (Headings)</vt:lpstr>
      <vt:lpstr>Calibri</vt:lpstr>
      <vt:lpstr>Consolas</vt:lpstr>
      <vt:lpstr>Courier New</vt:lpstr>
      <vt:lpstr>Gill Sans MT</vt:lpstr>
      <vt:lpstr>Palatino Linotype</vt:lpstr>
      <vt:lpstr>Times New Roman</vt:lpstr>
      <vt:lpstr>Wingdings</vt:lpstr>
      <vt:lpstr>Wingdings 3</vt:lpstr>
      <vt:lpstr>Origin</vt:lpstr>
      <vt:lpstr>Visio</vt:lpstr>
      <vt:lpstr>BLM206 Mikroişlemci Sistemleri</vt:lpstr>
      <vt:lpstr>Link Register</vt:lpstr>
      <vt:lpstr>Calling a Subroutine</vt:lpstr>
      <vt:lpstr>Exiting a Subroutine</vt:lpstr>
      <vt:lpstr>BL and BX</vt:lpstr>
      <vt:lpstr>ARM Procedure Call Standard</vt:lpstr>
      <vt:lpstr>Passing Arguments via Registers</vt:lpstr>
      <vt:lpstr>Link Register</vt:lpstr>
      <vt:lpstr>Example: R2 = R0*R0+R1*R1</vt:lpstr>
      <vt:lpstr>Example: R2 = R0*R0+R1*R1</vt:lpstr>
      <vt:lpstr>Example: R2 = R0*R0+R1*R1</vt:lpstr>
      <vt:lpstr>Example: R2 = R0*R0+R1*R1</vt:lpstr>
      <vt:lpstr>Example: R2 = R0*R0+R1*R1</vt:lpstr>
      <vt:lpstr>Example: R2 = R0*R0+R1*R1</vt:lpstr>
      <vt:lpstr>Example: R2 = R0*R0+R1*R1</vt:lpstr>
      <vt:lpstr>Example: R2 = R0*R0+R1*R1</vt:lpstr>
      <vt:lpstr>Example: R2 = R0*R0+R1*R1</vt:lpstr>
      <vt:lpstr>Example: R2 = R0*R0+R1*R1</vt:lpstr>
      <vt:lpstr>Example: R2 = R0*R0+R1*R1</vt:lpstr>
      <vt:lpstr>Example: R2 = R0*R0+R1*R1</vt:lpstr>
      <vt:lpstr>Example: R2 = R0*R0+R1*R1</vt:lpstr>
      <vt:lpstr>Example: R2 = R0*R0+R1*R1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Erebor</cp:lastModifiedBy>
  <cp:revision>115</cp:revision>
  <dcterms:created xsi:type="dcterms:W3CDTF">2012-11-17T20:04:56Z</dcterms:created>
  <dcterms:modified xsi:type="dcterms:W3CDTF">2018-04-24T19:18:53Z</dcterms:modified>
</cp:coreProperties>
</file>