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86" r:id="rId3"/>
    <p:sldId id="275" r:id="rId4"/>
    <p:sldId id="276" r:id="rId5"/>
    <p:sldId id="285" r:id="rId6"/>
    <p:sldId id="290" r:id="rId7"/>
    <p:sldId id="291" r:id="rId8"/>
    <p:sldId id="303" r:id="rId9"/>
    <p:sldId id="304" r:id="rId10"/>
    <p:sldId id="278" r:id="rId11"/>
    <p:sldId id="279" r:id="rId12"/>
    <p:sldId id="301" r:id="rId13"/>
    <p:sldId id="302" r:id="rId14"/>
    <p:sldId id="300" r:id="rId15"/>
    <p:sldId id="294" r:id="rId16"/>
    <p:sldId id="292" r:id="rId17"/>
    <p:sldId id="295" r:id="rId18"/>
    <p:sldId id="296" r:id="rId19"/>
    <p:sldId id="297" r:id="rId20"/>
    <p:sldId id="307" r:id="rId21"/>
    <p:sldId id="299" r:id="rId22"/>
    <p:sldId id="298" r:id="rId23"/>
    <p:sldId id="288" r:id="rId24"/>
    <p:sldId id="308" r:id="rId25"/>
    <p:sldId id="309" r:id="rId26"/>
    <p:sldId id="310" r:id="rId27"/>
    <p:sldId id="311" r:id="rId28"/>
    <p:sldId id="287" r:id="rId29"/>
    <p:sldId id="271" r:id="rId30"/>
    <p:sldId id="272" r:id="rId31"/>
    <p:sldId id="273" r:id="rId32"/>
    <p:sldId id="259" r:id="rId33"/>
    <p:sldId id="260" r:id="rId34"/>
    <p:sldId id="261" r:id="rId35"/>
    <p:sldId id="262" r:id="rId36"/>
    <p:sldId id="263" r:id="rId37"/>
    <p:sldId id="264" r:id="rId38"/>
    <p:sldId id="265" r:id="rId39"/>
    <p:sldId id="266" r:id="rId40"/>
    <p:sldId id="267" r:id="rId41"/>
    <p:sldId id="268" r:id="rId42"/>
    <p:sldId id="269" r:id="rId43"/>
    <p:sldId id="270" r:id="rId44"/>
    <p:sldId id="306"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33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9B6CA9-4ACC-4B9F-9FE0-F451E90D37FB}" type="datetimeFigureOut">
              <a:rPr lang="en-US" smtClean="0"/>
              <a:pPr/>
              <a:t>11/6/2017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B2AF1D-1787-4F45-8D94-E7435950448C}" type="slidenum">
              <a:rPr lang="en-US" smtClean="0"/>
              <a:pPr/>
              <a:t>‹#›</a:t>
            </a:fld>
            <a:endParaRPr lang="en-US"/>
          </a:p>
        </p:txBody>
      </p:sp>
    </p:spTree>
    <p:extLst>
      <p:ext uri="{BB962C8B-B14F-4D97-AF65-F5344CB8AC3E}">
        <p14:creationId xmlns:p14="http://schemas.microsoft.com/office/powerpoint/2010/main" val="2660037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B2AF1D-1787-4F45-8D94-E7435950448C}" type="slidenum">
              <a:rPr lang="en-US" smtClean="0"/>
              <a:pPr/>
              <a:t>7</a:t>
            </a:fld>
            <a:endParaRPr lang="en-US"/>
          </a:p>
        </p:txBody>
      </p:sp>
    </p:spTree>
    <p:extLst>
      <p:ext uri="{BB962C8B-B14F-4D97-AF65-F5344CB8AC3E}">
        <p14:creationId xmlns:p14="http://schemas.microsoft.com/office/powerpoint/2010/main" val="2370921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759935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DFAD6F50-E977-4162-8DF4-4DA1E6F19796}" type="datetime1">
              <a:rPr lang="en-US" smtClean="0"/>
              <a:pPr eaLnBrk="1" latinLnBrk="0" hangingPunct="1"/>
              <a:t>11/6/2017</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362A8F80-F1FC-4E19-AF0E-2AEA7F0226D7}" type="datetime1">
              <a:rPr lang="en-US" smtClean="0"/>
              <a:pPr eaLnBrk="1" latinLnBrk="0" hangingPunct="1"/>
              <a:t>11/6/2017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84EF3758-DF7B-4347-89DE-ED0416D762CD}" type="datetime1">
              <a:rPr lang="en-US" smtClean="0"/>
              <a:pPr eaLnBrk="1" latinLnBrk="0" hangingPunct="1"/>
              <a:t>11/6/2017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42A4D53F-573F-4718-BBA0-A86965028093}" type="datetime1">
              <a:rPr lang="en-US" smtClean="0"/>
              <a:pPr eaLnBrk="1" latinLnBrk="0" hangingPunct="1"/>
              <a:t>11/6/2017</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C9B206E1-2545-4E30-92FD-1E4787463A36}" type="datetime1">
              <a:rPr lang="en-US" smtClean="0"/>
              <a:pPr eaLnBrk="1" latinLnBrk="0" hangingPunct="1"/>
              <a:t>11/6/2017</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BD37D9B0-1E14-464D-94B0-F2A8C2E324E7}" type="datetime1">
              <a:rPr lang="en-US" smtClean="0"/>
              <a:pPr eaLnBrk="1" latinLnBrk="0" hangingPunct="1"/>
              <a:t>11/6/2017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17A47E1E-3281-48F5-9487-561BBC0DE61A}" type="datetime1">
              <a:rPr lang="en-US" smtClean="0"/>
              <a:pPr eaLnBrk="1" latinLnBrk="0" hangingPunct="1"/>
              <a:t>11/6/2017</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457778AC-3F47-4322-9871-235CA71C9FB7}" type="datetime1">
              <a:rPr lang="en-US" smtClean="0"/>
              <a:pPr eaLnBrk="1" latinLnBrk="0" hangingPunct="1"/>
              <a:t>11/6/2017</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8FC852DA-BC9D-4962-84E0-49DDC95967D0}" type="datetime1">
              <a:rPr lang="en-US" smtClean="0"/>
              <a:pPr eaLnBrk="1" latinLnBrk="0" hangingPunct="1"/>
              <a:t>11/6/2017</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BD8CDB30-0989-475F-BD84-F28125E3B4A3}" type="datetime1">
              <a:rPr lang="en-US" smtClean="0"/>
              <a:pPr eaLnBrk="1" latinLnBrk="0" hangingPunct="1"/>
              <a:t>11/6/2017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3D268D79-62AD-4C50-8718-03ED52036E43}" type="datetime1">
              <a:rPr lang="en-US" smtClean="0"/>
              <a:pPr eaLnBrk="1" latinLnBrk="0" hangingPunct="1"/>
              <a:t>11/6/2017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A1DC5B07-A42E-4D40-A069-384595D56939}" type="datetime1">
              <a:rPr lang="en-US" smtClean="0"/>
              <a:pPr eaLnBrk="1" latinLnBrk="0" hangingPunct="1"/>
              <a:t>11/6/2017</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a:t>Dr. Yifeng Zhu</a:t>
            </a:r>
            <a:br>
              <a:rPr lang="en-US" sz="2000" dirty="0"/>
            </a:br>
            <a:r>
              <a:rPr lang="en-US" sz="2000" dirty="0"/>
              <a:t>Electrical and Computer Engineering</a:t>
            </a:r>
            <a:br>
              <a:rPr lang="en-US" sz="2000" dirty="0"/>
            </a:br>
            <a:r>
              <a:rPr lang="en-US" sz="2000" dirty="0"/>
              <a:t>University of Maine</a:t>
            </a:r>
          </a:p>
        </p:txBody>
      </p:sp>
      <p:sp>
        <p:nvSpPr>
          <p:cNvPr id="3" name="Subtitle 2"/>
          <p:cNvSpPr>
            <a:spLocks noGrp="1"/>
          </p:cNvSpPr>
          <p:nvPr>
            <p:ph type="subTitle" idx="1"/>
          </p:nvPr>
        </p:nvSpPr>
        <p:spPr/>
        <p:txBody>
          <a:bodyPr/>
          <a:lstStyle/>
          <a:p>
            <a:r>
              <a:rPr lang="en-US" dirty="0"/>
              <a:t>Spring 2018</a:t>
            </a:r>
          </a:p>
        </p:txBody>
      </p:sp>
      <p:sp>
        <p:nvSpPr>
          <p:cNvPr id="5" name="TextBox 4"/>
          <p:cNvSpPr txBox="1"/>
          <p:nvPr/>
        </p:nvSpPr>
        <p:spPr>
          <a:xfrm>
            <a:off x="1828800" y="337547"/>
            <a:ext cx="6477000" cy="523220"/>
          </a:xfrm>
          <a:prstGeom prst="rect">
            <a:avLst/>
          </a:prstGeom>
          <a:noFill/>
        </p:spPr>
        <p:txBody>
          <a:bodyPr wrap="square" rtlCol="0">
            <a:spAutoFit/>
          </a:bodyPr>
          <a:lstStyle/>
          <a:p>
            <a:pPr algn="r"/>
            <a:r>
              <a:rPr lang="en-US" sz="1400" b="1" dirty="0">
                <a:latin typeface="Bookman Old Style (Headings)"/>
              </a:rPr>
              <a:t>Embedded Systems with ARM Cortex-M Microcontrollers in Assembly Language and C</a:t>
            </a:r>
          </a:p>
        </p:txBody>
      </p:sp>
      <p:sp>
        <p:nvSpPr>
          <p:cNvPr id="6" name="TextBox 5"/>
          <p:cNvSpPr txBox="1"/>
          <p:nvPr/>
        </p:nvSpPr>
        <p:spPr>
          <a:xfrm>
            <a:off x="3505200" y="1828800"/>
            <a:ext cx="4764195" cy="830997"/>
          </a:xfrm>
          <a:prstGeom prst="rect">
            <a:avLst/>
          </a:prstGeom>
          <a:noFill/>
        </p:spPr>
        <p:txBody>
          <a:bodyPr wrap="square" rtlCol="0">
            <a:spAutoFit/>
          </a:bodyPr>
          <a:lstStyle/>
          <a:p>
            <a:pPr algn="r"/>
            <a:r>
              <a:rPr lang="en-US" sz="2400" b="1" dirty="0">
                <a:solidFill>
                  <a:srgbClr val="C00000"/>
                </a:solidFill>
              </a:rPr>
              <a:t>Chapter 10</a:t>
            </a:r>
          </a:p>
          <a:p>
            <a:pPr algn="r"/>
            <a:r>
              <a:rPr lang="en-US" sz="2400" b="1" dirty="0">
                <a:solidFill>
                  <a:srgbClr val="C00000"/>
                </a:solidFill>
              </a:rPr>
              <a:t>Preserve Environment via Stack</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a:t>
            </a:fld>
            <a:endParaRPr kumimoji="0" lang="en-US" dirty="0"/>
          </a:p>
        </p:txBody>
      </p:sp>
    </p:spTree>
    <p:extLst>
      <p:ext uri="{BB962C8B-B14F-4D97-AF65-F5344CB8AC3E}">
        <p14:creationId xmlns:p14="http://schemas.microsoft.com/office/powerpoint/2010/main" val="168328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Stack</a:t>
            </a:r>
          </a:p>
        </p:txBody>
      </p:sp>
      <p:sp>
        <p:nvSpPr>
          <p:cNvPr id="3" name="Content Placeholder 2"/>
          <p:cNvSpPr>
            <a:spLocks noGrp="1"/>
          </p:cNvSpPr>
          <p:nvPr>
            <p:ph idx="1"/>
          </p:nvPr>
        </p:nvSpPr>
        <p:spPr>
          <a:xfrm>
            <a:off x="457200" y="1219200"/>
            <a:ext cx="8229600" cy="3200400"/>
          </a:xfrm>
        </p:spPr>
        <p:txBody>
          <a:bodyPr/>
          <a:lstStyle/>
          <a:p>
            <a:pPr>
              <a:buNone/>
            </a:pPr>
            <a:r>
              <a:rPr lang="en-GB" sz="2800" b="1" dirty="0">
                <a:solidFill>
                  <a:srgbClr val="FF0000"/>
                </a:solidFill>
                <a:latin typeface="Consolas" panose="020B0609020204030204" pitchFamily="49" charset="0"/>
                <a:cs typeface="Consolas" panose="020B0609020204030204" pitchFamily="49" charset="0"/>
              </a:rPr>
              <a:t>PUSH</a:t>
            </a:r>
            <a:r>
              <a:rPr lang="en-GB" sz="2800" dirty="0">
                <a:solidFill>
                  <a:srgbClr val="FF0000"/>
                </a:solidFill>
                <a:latin typeface="Consolas" panose="020B0609020204030204" pitchFamily="49" charset="0"/>
                <a:cs typeface="Consolas" panose="020B0609020204030204" pitchFamily="49" charset="0"/>
              </a:rPr>
              <a:t> </a:t>
            </a:r>
            <a:r>
              <a:rPr lang="en-GB" sz="2800" dirty="0">
                <a:latin typeface="Consolas" panose="020B0609020204030204" pitchFamily="49" charset="0"/>
                <a:cs typeface="Consolas" panose="020B0609020204030204" pitchFamily="49" charset="0"/>
              </a:rPr>
              <a:t>{</a:t>
            </a:r>
            <a:r>
              <a:rPr lang="en-GB" sz="2800" i="1" dirty="0">
                <a:latin typeface="Consolas" panose="020B0609020204030204" pitchFamily="49" charset="0"/>
                <a:cs typeface="Consolas" panose="020B0609020204030204" pitchFamily="49" charset="0"/>
              </a:rPr>
              <a:t>Rd</a:t>
            </a:r>
            <a:r>
              <a:rPr lang="en-GB" sz="2800" dirty="0">
                <a:latin typeface="Consolas" panose="020B0609020204030204" pitchFamily="49" charset="0"/>
                <a:cs typeface="Consolas" panose="020B0609020204030204" pitchFamily="49" charset="0"/>
              </a:rPr>
              <a:t>} </a:t>
            </a:r>
          </a:p>
          <a:p>
            <a:pPr lvl="1"/>
            <a:r>
              <a:rPr lang="en-GB" sz="2400" dirty="0" err="1">
                <a:latin typeface="Consolas" panose="020B0609020204030204" pitchFamily="49" charset="0"/>
                <a:cs typeface="Consolas" panose="020B0609020204030204" pitchFamily="49" charset="0"/>
              </a:rPr>
              <a:t>SP</a:t>
            </a:r>
            <a:r>
              <a:rPr lang="en-GB" sz="2400" dirty="0">
                <a:latin typeface="Consolas" panose="020B0609020204030204" pitchFamily="49" charset="0"/>
                <a:cs typeface="Consolas" panose="020B0609020204030204" pitchFamily="49" charset="0"/>
              </a:rPr>
              <a:t> = </a:t>
            </a:r>
            <a:r>
              <a:rPr lang="en-GB" sz="2400" dirty="0" err="1">
                <a:latin typeface="Consolas" panose="020B0609020204030204" pitchFamily="49" charset="0"/>
                <a:cs typeface="Consolas" panose="020B0609020204030204" pitchFamily="49" charset="0"/>
              </a:rPr>
              <a:t>SP</a:t>
            </a:r>
            <a:r>
              <a:rPr lang="en-GB" sz="2400" dirty="0">
                <a:latin typeface="Consolas" panose="020B0609020204030204" pitchFamily="49" charset="0"/>
                <a:cs typeface="Consolas" panose="020B0609020204030204" pitchFamily="49" charset="0"/>
              </a:rPr>
              <a:t>-4   </a:t>
            </a:r>
            <a:r>
              <a:rPr lang="en-GB" sz="2400" dirty="0">
                <a:latin typeface="Cambria Math"/>
                <a:ea typeface="Cambria Math"/>
                <a:cs typeface="Consolas" panose="020B0609020204030204" pitchFamily="49" charset="0"/>
              </a:rPr>
              <a:t>⟶    descending stack</a:t>
            </a:r>
            <a:endParaRPr lang="en-GB" sz="2400" dirty="0">
              <a:latin typeface="Consolas" panose="020B0609020204030204" pitchFamily="49" charset="0"/>
              <a:cs typeface="Consolas" panose="020B0609020204030204" pitchFamily="49" charset="0"/>
            </a:endParaRPr>
          </a:p>
          <a:p>
            <a:pPr lvl="1"/>
            <a:r>
              <a:rPr lang="en-GB" sz="2400" dirty="0">
                <a:latin typeface="Consolas" panose="020B0609020204030204" pitchFamily="49" charset="0"/>
                <a:cs typeface="Consolas" panose="020B0609020204030204" pitchFamily="49" charset="0"/>
              </a:rPr>
              <a:t>(*SP) = </a:t>
            </a:r>
            <a:r>
              <a:rPr lang="en-GB" sz="2400" i="1" dirty="0">
                <a:latin typeface="Consolas" panose="020B0609020204030204" pitchFamily="49" charset="0"/>
                <a:cs typeface="Consolas" panose="020B0609020204030204" pitchFamily="49" charset="0"/>
              </a:rPr>
              <a:t>Rd</a:t>
            </a:r>
            <a:r>
              <a:rPr lang="en-GB" sz="2400" dirty="0">
                <a:latin typeface="Cambria Math"/>
                <a:ea typeface="Cambria Math"/>
                <a:cs typeface="Consolas" panose="020B0609020204030204" pitchFamily="49" charset="0"/>
              </a:rPr>
              <a:t>     ⟶    full stack</a:t>
            </a:r>
          </a:p>
          <a:p>
            <a:pPr marL="0" indent="0">
              <a:buNone/>
            </a:pPr>
            <a:endParaRPr lang="en-GB" sz="2700" i="1" dirty="0">
              <a:latin typeface="Consolas" panose="020B0609020204030204" pitchFamily="49" charset="0"/>
              <a:cs typeface="Consolas" panose="020B0609020204030204" pitchFamily="49" charset="0"/>
            </a:endParaRPr>
          </a:p>
          <a:p>
            <a:pPr marL="0" indent="0">
              <a:buNone/>
            </a:pPr>
            <a:r>
              <a:rPr lang="en-GB" sz="2700" dirty="0">
                <a:cs typeface="Consolas" panose="020B0609020204030204" pitchFamily="49" charset="0"/>
              </a:rPr>
              <a:t>Push multiple registers</a:t>
            </a:r>
          </a:p>
          <a:p>
            <a:pPr marL="0" indent="0">
              <a:buNone/>
            </a:pPr>
            <a:endParaRPr lang="en-GB" sz="2800" dirty="0"/>
          </a:p>
          <a:p>
            <a:endParaRPr lang="en-GB" sz="2400" dirty="0"/>
          </a:p>
          <a:p>
            <a:pPr>
              <a:buNone/>
            </a:pPr>
            <a:endParaRPr lang="en-GB" dirty="0"/>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10</a:t>
            </a:fld>
            <a:endParaRPr kumimoji="0" lang="en-US" dirty="0"/>
          </a:p>
        </p:txBody>
      </p:sp>
      <p:sp>
        <p:nvSpPr>
          <p:cNvPr id="5" name="Rectangle 4"/>
          <p:cNvSpPr/>
          <p:nvPr/>
        </p:nvSpPr>
        <p:spPr>
          <a:xfrm>
            <a:off x="410688" y="3848146"/>
            <a:ext cx="2488850" cy="369332"/>
          </a:xfrm>
          <a:prstGeom prst="rect">
            <a:avLst/>
          </a:prstGeom>
        </p:spPr>
        <p:txBody>
          <a:bodyPr wrap="square">
            <a:spAutoFit/>
          </a:bodyPr>
          <a:lstStyle/>
          <a:p>
            <a:r>
              <a:rPr lang="en-GB" b="1" dirty="0">
                <a:solidFill>
                  <a:srgbClr val="FF0000"/>
                </a:solidFill>
                <a:latin typeface="Consolas" panose="020B0609020204030204" pitchFamily="49" charset="0"/>
                <a:cs typeface="Consolas" panose="020B0609020204030204" pitchFamily="49" charset="0"/>
              </a:rPr>
              <a:t>PUSH {r6, r7, </a:t>
            </a:r>
            <a:r>
              <a:rPr lang="en-GB" b="1" dirty="0" err="1">
                <a:solidFill>
                  <a:srgbClr val="FF0000"/>
                </a:solidFill>
                <a:latin typeface="Consolas" panose="020B0609020204030204" pitchFamily="49" charset="0"/>
                <a:cs typeface="Consolas" panose="020B0609020204030204" pitchFamily="49" charset="0"/>
              </a:rPr>
              <a:t>r8</a:t>
            </a:r>
            <a:r>
              <a:rPr lang="en-GB" b="1" dirty="0">
                <a:solidFill>
                  <a:srgbClr val="FF0000"/>
                </a:solidFill>
                <a:latin typeface="Consolas" panose="020B0609020204030204" pitchFamily="49" charset="0"/>
                <a:cs typeface="Consolas" panose="020B0609020204030204" pitchFamily="49" charset="0"/>
              </a:rPr>
              <a:t>}</a:t>
            </a:r>
          </a:p>
        </p:txBody>
      </p:sp>
      <p:sp>
        <p:nvSpPr>
          <p:cNvPr id="6" name="TextBox 5"/>
          <p:cNvSpPr txBox="1"/>
          <p:nvPr/>
        </p:nvSpPr>
        <p:spPr>
          <a:xfrm>
            <a:off x="3611088" y="3465945"/>
            <a:ext cx="1969129" cy="369332"/>
          </a:xfrm>
          <a:prstGeom prst="rect">
            <a:avLst/>
          </a:prstGeom>
          <a:noFill/>
        </p:spPr>
        <p:txBody>
          <a:bodyPr wrap="none" rtlCol="0">
            <a:spAutoFit/>
          </a:bodyPr>
          <a:lstStyle/>
          <a:p>
            <a:r>
              <a:rPr lang="en-US" i="1" dirty="0"/>
              <a:t>They are equivalent. </a:t>
            </a:r>
          </a:p>
        </p:txBody>
      </p:sp>
      <p:sp>
        <p:nvSpPr>
          <p:cNvPr id="8" name="Rectangle 7"/>
          <p:cNvSpPr/>
          <p:nvPr/>
        </p:nvSpPr>
        <p:spPr>
          <a:xfrm>
            <a:off x="7040088" y="3568140"/>
            <a:ext cx="1324402" cy="923330"/>
          </a:xfrm>
          <a:prstGeom prst="rect">
            <a:avLst/>
          </a:prstGeom>
        </p:spPr>
        <p:txBody>
          <a:bodyPr wrap="none">
            <a:spAutoFit/>
          </a:bodyPr>
          <a:lstStyle/>
          <a:p>
            <a:r>
              <a:rPr lang="en-GB" b="1" dirty="0">
                <a:solidFill>
                  <a:srgbClr val="FF0000"/>
                </a:solidFill>
                <a:latin typeface="Consolas" panose="020B0609020204030204" pitchFamily="49" charset="0"/>
                <a:cs typeface="Consolas" panose="020B0609020204030204" pitchFamily="49" charset="0"/>
              </a:rPr>
              <a:t>PUSH {r8}</a:t>
            </a:r>
          </a:p>
          <a:p>
            <a:r>
              <a:rPr lang="en-GB" b="1" dirty="0">
                <a:solidFill>
                  <a:srgbClr val="FF0000"/>
                </a:solidFill>
                <a:latin typeface="Consolas" panose="020B0609020204030204" pitchFamily="49" charset="0"/>
                <a:cs typeface="Consolas" panose="020B0609020204030204" pitchFamily="49" charset="0"/>
              </a:rPr>
              <a:t>PUSH {r7}</a:t>
            </a:r>
          </a:p>
          <a:p>
            <a:r>
              <a:rPr lang="en-GB" b="1" dirty="0">
                <a:solidFill>
                  <a:srgbClr val="FF0000"/>
                </a:solidFill>
                <a:latin typeface="Consolas" panose="020B0609020204030204" pitchFamily="49" charset="0"/>
                <a:cs typeface="Consolas" panose="020B0609020204030204" pitchFamily="49" charset="0"/>
              </a:rPr>
              <a:t>PUSH {r6}</a:t>
            </a:r>
          </a:p>
        </p:txBody>
      </p:sp>
      <p:sp>
        <p:nvSpPr>
          <p:cNvPr id="10" name="Rectangle 9"/>
          <p:cNvSpPr/>
          <p:nvPr/>
        </p:nvSpPr>
        <p:spPr>
          <a:xfrm>
            <a:off x="3611088" y="3848146"/>
            <a:ext cx="2337499" cy="369332"/>
          </a:xfrm>
          <a:prstGeom prst="rect">
            <a:avLst/>
          </a:prstGeom>
        </p:spPr>
        <p:txBody>
          <a:bodyPr wrap="none">
            <a:spAutoFit/>
          </a:bodyPr>
          <a:lstStyle/>
          <a:p>
            <a:r>
              <a:rPr lang="en-GB" b="1" dirty="0">
                <a:solidFill>
                  <a:srgbClr val="FF0000"/>
                </a:solidFill>
                <a:latin typeface="Consolas" panose="020B0609020204030204" pitchFamily="49" charset="0"/>
                <a:cs typeface="Consolas" panose="020B0609020204030204" pitchFamily="49" charset="0"/>
              </a:rPr>
              <a:t>PUSH {</a:t>
            </a:r>
            <a:r>
              <a:rPr lang="en-GB" b="1" dirty="0" err="1">
                <a:solidFill>
                  <a:srgbClr val="FF0000"/>
                </a:solidFill>
                <a:latin typeface="Consolas" panose="020B0609020204030204" pitchFamily="49" charset="0"/>
                <a:cs typeface="Consolas" panose="020B0609020204030204" pitchFamily="49" charset="0"/>
              </a:rPr>
              <a:t>r8</a:t>
            </a:r>
            <a:r>
              <a:rPr lang="en-GB" b="1" dirty="0">
                <a:solidFill>
                  <a:srgbClr val="FF0000"/>
                </a:solidFill>
                <a:latin typeface="Consolas" panose="020B0609020204030204" pitchFamily="49" charset="0"/>
                <a:cs typeface="Consolas" panose="020B0609020204030204" pitchFamily="49" charset="0"/>
              </a:rPr>
              <a:t>, </a:t>
            </a:r>
            <a:r>
              <a:rPr lang="en-GB" b="1" dirty="0" err="1">
                <a:solidFill>
                  <a:srgbClr val="FF0000"/>
                </a:solidFill>
                <a:latin typeface="Consolas" panose="020B0609020204030204" pitchFamily="49" charset="0"/>
                <a:cs typeface="Consolas" panose="020B0609020204030204" pitchFamily="49" charset="0"/>
              </a:rPr>
              <a:t>r7</a:t>
            </a:r>
            <a:r>
              <a:rPr lang="en-GB" b="1" dirty="0">
                <a:solidFill>
                  <a:srgbClr val="FF0000"/>
                </a:solidFill>
                <a:latin typeface="Consolas" panose="020B0609020204030204" pitchFamily="49" charset="0"/>
                <a:cs typeface="Consolas" panose="020B0609020204030204" pitchFamily="49" charset="0"/>
              </a:rPr>
              <a:t>, </a:t>
            </a:r>
            <a:r>
              <a:rPr lang="en-GB" b="1" dirty="0" err="1">
                <a:solidFill>
                  <a:srgbClr val="FF0000"/>
                </a:solidFill>
                <a:latin typeface="Consolas" panose="020B0609020204030204" pitchFamily="49" charset="0"/>
                <a:cs typeface="Consolas" panose="020B0609020204030204" pitchFamily="49" charset="0"/>
              </a:rPr>
              <a:t>r6</a:t>
            </a:r>
            <a:r>
              <a:rPr lang="en-GB" b="1" dirty="0">
                <a:solidFill>
                  <a:srgbClr val="FF0000"/>
                </a:solidFill>
                <a:latin typeface="Consolas" panose="020B0609020204030204" pitchFamily="49" charset="0"/>
                <a:cs typeface="Consolas" panose="020B0609020204030204" pitchFamily="49" charset="0"/>
              </a:rPr>
              <a:t>}</a:t>
            </a:r>
          </a:p>
        </p:txBody>
      </p:sp>
      <p:sp>
        <p:nvSpPr>
          <p:cNvPr id="11" name="Left-Right Arrow 10"/>
          <p:cNvSpPr/>
          <p:nvPr/>
        </p:nvSpPr>
        <p:spPr>
          <a:xfrm>
            <a:off x="3001488" y="3976346"/>
            <a:ext cx="482950" cy="1978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p:cNvSpPr/>
          <p:nvPr/>
        </p:nvSpPr>
        <p:spPr>
          <a:xfrm>
            <a:off x="6278088" y="3930864"/>
            <a:ext cx="482950" cy="1978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8921" y="4800600"/>
            <a:ext cx="7772399" cy="1323439"/>
          </a:xfrm>
          <a:prstGeom prst="rect">
            <a:avLst/>
          </a:prstGeom>
        </p:spPr>
        <p:txBody>
          <a:bodyPr wrap="square">
            <a:spAutoFit/>
          </a:bodyPr>
          <a:lstStyle/>
          <a:p>
            <a:pPr marL="285750" indent="-285750">
              <a:buFont typeface="Arial" panose="020B0604020202020204" pitchFamily="34" charset="0"/>
              <a:buChar char="•"/>
            </a:pPr>
            <a:r>
              <a:rPr lang="en-US" sz="2000" dirty="0"/>
              <a:t>The order in which registers listed in the register list does not matter. </a:t>
            </a:r>
          </a:p>
          <a:p>
            <a:pPr marL="285750" indent="-285750">
              <a:buFont typeface="Arial" panose="020B0604020202020204" pitchFamily="34" charset="0"/>
              <a:buChar char="•"/>
            </a:pPr>
            <a:r>
              <a:rPr lang="en-US" sz="2000" dirty="0"/>
              <a:t>When pushing multiple registers, these registers are automatically </a:t>
            </a:r>
            <a:r>
              <a:rPr lang="en-US" sz="2000" dirty="0">
                <a:solidFill>
                  <a:srgbClr val="3333FF"/>
                </a:solidFill>
              </a:rPr>
              <a:t>sorted by name </a:t>
            </a:r>
            <a:r>
              <a:rPr lang="en-US" sz="2000" dirty="0"/>
              <a:t>and </a:t>
            </a:r>
            <a:r>
              <a:rPr lang="en-US" sz="2000" dirty="0">
                <a:solidFill>
                  <a:srgbClr val="3333FF"/>
                </a:solidFill>
              </a:rPr>
              <a:t>the lowest-numbered register </a:t>
            </a:r>
            <a:r>
              <a:rPr lang="en-US" sz="2000" dirty="0"/>
              <a:t>is stored to the lowest memory address, </a:t>
            </a:r>
            <a:r>
              <a:rPr lang="en-US" sz="2000" i="1" dirty="0"/>
              <a:t>i.e. </a:t>
            </a:r>
            <a:r>
              <a:rPr lang="en-US" sz="2000" dirty="0">
                <a:solidFill>
                  <a:srgbClr val="3333FF"/>
                </a:solidFill>
              </a:rPr>
              <a:t>is stored last</a:t>
            </a:r>
            <a:r>
              <a:rPr lang="en-US" sz="2000" dirty="0"/>
              <a:t>. </a:t>
            </a:r>
          </a:p>
        </p:txBody>
      </p:sp>
    </p:spTree>
    <p:extLst>
      <p:ext uri="{BB962C8B-B14F-4D97-AF65-F5344CB8AC3E}">
        <p14:creationId xmlns:p14="http://schemas.microsoft.com/office/powerpoint/2010/main" val="1120632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Stack</a:t>
            </a:r>
          </a:p>
        </p:txBody>
      </p:sp>
      <p:sp>
        <p:nvSpPr>
          <p:cNvPr id="3" name="Content Placeholder 2"/>
          <p:cNvSpPr>
            <a:spLocks noGrp="1"/>
          </p:cNvSpPr>
          <p:nvPr>
            <p:ph idx="1"/>
          </p:nvPr>
        </p:nvSpPr>
        <p:spPr/>
        <p:txBody>
          <a:bodyPr/>
          <a:lstStyle/>
          <a:p>
            <a:pPr>
              <a:buNone/>
            </a:pPr>
            <a:r>
              <a:rPr lang="en-GB" sz="2800" b="1" dirty="0">
                <a:solidFill>
                  <a:srgbClr val="FF0000"/>
                </a:solidFill>
                <a:latin typeface="Consolas" panose="020B0609020204030204" pitchFamily="49" charset="0"/>
                <a:cs typeface="Consolas" panose="020B0609020204030204" pitchFamily="49" charset="0"/>
              </a:rPr>
              <a:t>POP</a:t>
            </a:r>
            <a:r>
              <a:rPr lang="en-GB" sz="2800" dirty="0">
                <a:solidFill>
                  <a:srgbClr val="FF0000"/>
                </a:solidFill>
                <a:latin typeface="Consolas" panose="020B0609020204030204" pitchFamily="49" charset="0"/>
                <a:cs typeface="Consolas" panose="020B0609020204030204" pitchFamily="49" charset="0"/>
              </a:rPr>
              <a:t> </a:t>
            </a:r>
            <a:r>
              <a:rPr lang="en-GB" sz="2800" dirty="0">
                <a:latin typeface="Consolas" panose="020B0609020204030204" pitchFamily="49" charset="0"/>
                <a:cs typeface="Consolas" panose="020B0609020204030204" pitchFamily="49" charset="0"/>
              </a:rPr>
              <a:t>{</a:t>
            </a:r>
            <a:r>
              <a:rPr lang="en-GB" sz="2800" i="1" dirty="0">
                <a:latin typeface="Consolas" panose="020B0609020204030204" pitchFamily="49" charset="0"/>
                <a:cs typeface="Consolas" panose="020B0609020204030204" pitchFamily="49" charset="0"/>
              </a:rPr>
              <a:t>Rd</a:t>
            </a:r>
            <a:r>
              <a:rPr lang="en-GB" sz="2800" dirty="0">
                <a:latin typeface="Consolas" panose="020B0609020204030204" pitchFamily="49" charset="0"/>
                <a:cs typeface="Consolas" panose="020B0609020204030204" pitchFamily="49" charset="0"/>
              </a:rPr>
              <a:t>} </a:t>
            </a:r>
          </a:p>
          <a:p>
            <a:pPr lvl="1"/>
            <a:r>
              <a:rPr lang="en-GB" sz="2400" i="1" dirty="0">
                <a:latin typeface="Consolas" panose="020B0609020204030204" pitchFamily="49" charset="0"/>
                <a:cs typeface="Consolas" panose="020B0609020204030204" pitchFamily="49" charset="0"/>
              </a:rPr>
              <a:t>Rd </a:t>
            </a: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SP</a:t>
            </a:r>
            <a:r>
              <a:rPr lang="en-GB" sz="2400" dirty="0">
                <a:latin typeface="Consolas" panose="020B0609020204030204" pitchFamily="49" charset="0"/>
                <a:cs typeface="Consolas" panose="020B0609020204030204" pitchFamily="49" charset="0"/>
              </a:rPr>
              <a:t>)    </a:t>
            </a:r>
            <a:r>
              <a:rPr lang="en-GB" sz="2400" dirty="0">
                <a:latin typeface="Cambria Math"/>
                <a:ea typeface="Cambria Math"/>
                <a:cs typeface="Consolas" panose="020B0609020204030204" pitchFamily="49" charset="0"/>
              </a:rPr>
              <a:t>⟶    full stack</a:t>
            </a:r>
            <a:endParaRPr lang="en-GB" sz="2400" dirty="0">
              <a:latin typeface="Consolas" panose="020B0609020204030204" pitchFamily="49" charset="0"/>
              <a:cs typeface="Consolas" panose="020B0609020204030204" pitchFamily="49" charset="0"/>
            </a:endParaRPr>
          </a:p>
          <a:p>
            <a:pPr lvl="1"/>
            <a:r>
              <a:rPr lang="en-GB" sz="2400" dirty="0" err="1">
                <a:latin typeface="Consolas" panose="020B0609020204030204" pitchFamily="49" charset="0"/>
                <a:cs typeface="Consolas" panose="020B0609020204030204" pitchFamily="49" charset="0"/>
              </a:rPr>
              <a:t>SP</a:t>
            </a:r>
            <a:r>
              <a:rPr lang="en-GB" sz="2400" dirty="0">
                <a:latin typeface="Consolas" panose="020B0609020204030204" pitchFamily="49" charset="0"/>
                <a:cs typeface="Consolas" panose="020B0609020204030204" pitchFamily="49" charset="0"/>
              </a:rPr>
              <a:t> = </a:t>
            </a:r>
            <a:r>
              <a:rPr lang="en-GB" sz="2400" dirty="0" err="1">
                <a:latin typeface="Consolas" panose="020B0609020204030204" pitchFamily="49" charset="0"/>
                <a:cs typeface="Consolas" panose="020B0609020204030204" pitchFamily="49" charset="0"/>
              </a:rPr>
              <a:t>SP</a:t>
            </a:r>
            <a:r>
              <a:rPr lang="en-GB" sz="2400" dirty="0">
                <a:latin typeface="Consolas" panose="020B0609020204030204" pitchFamily="49" charset="0"/>
                <a:cs typeface="Consolas" panose="020B0609020204030204" pitchFamily="49" charset="0"/>
              </a:rPr>
              <a:t> + 4   </a:t>
            </a:r>
            <a:r>
              <a:rPr lang="en-GB" sz="2400" dirty="0">
                <a:latin typeface="Cambria Math"/>
                <a:ea typeface="Cambria Math"/>
                <a:cs typeface="Consolas" panose="020B0609020204030204" pitchFamily="49" charset="0"/>
              </a:rPr>
              <a:t>⟶    Stack shrinks</a:t>
            </a:r>
          </a:p>
          <a:p>
            <a:pPr lvl="1"/>
            <a:endParaRPr lang="en-GB" sz="2700" dirty="0">
              <a:latin typeface="Consolas" panose="020B0609020204030204" pitchFamily="49" charset="0"/>
              <a:cs typeface="Consolas" panose="020B0609020204030204" pitchFamily="49" charset="0"/>
            </a:endParaRPr>
          </a:p>
          <a:p>
            <a:pPr marL="0" indent="0">
              <a:buNone/>
            </a:pPr>
            <a:r>
              <a:rPr lang="en-GB" sz="2700" dirty="0">
                <a:cs typeface="Consolas" panose="020B0609020204030204" pitchFamily="49" charset="0"/>
              </a:rPr>
              <a:t>Push multiple registers</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11</a:t>
            </a:fld>
            <a:endParaRPr kumimoji="0" lang="en-US" dirty="0"/>
          </a:p>
        </p:txBody>
      </p:sp>
      <p:sp>
        <p:nvSpPr>
          <p:cNvPr id="5" name="Rectangle 4"/>
          <p:cNvSpPr/>
          <p:nvPr/>
        </p:nvSpPr>
        <p:spPr>
          <a:xfrm>
            <a:off x="3733800" y="3909536"/>
            <a:ext cx="2286000" cy="369332"/>
          </a:xfrm>
          <a:prstGeom prst="rect">
            <a:avLst/>
          </a:prstGeom>
        </p:spPr>
        <p:txBody>
          <a:bodyPr wrap="square">
            <a:spAutoFit/>
          </a:bodyPr>
          <a:lstStyle/>
          <a:p>
            <a:r>
              <a:rPr lang="en-GB" b="1" dirty="0">
                <a:solidFill>
                  <a:srgbClr val="FF0000"/>
                </a:solidFill>
                <a:latin typeface="Consolas" panose="020B0609020204030204" pitchFamily="49" charset="0"/>
                <a:cs typeface="Consolas" panose="020B0609020204030204" pitchFamily="49" charset="0"/>
              </a:rPr>
              <a:t>POP {r8, r7, r6}</a:t>
            </a:r>
          </a:p>
        </p:txBody>
      </p:sp>
      <p:sp>
        <p:nvSpPr>
          <p:cNvPr id="7" name="TextBox 6"/>
          <p:cNvSpPr txBox="1"/>
          <p:nvPr/>
        </p:nvSpPr>
        <p:spPr>
          <a:xfrm>
            <a:off x="3680557" y="3475672"/>
            <a:ext cx="1969129" cy="369332"/>
          </a:xfrm>
          <a:prstGeom prst="rect">
            <a:avLst/>
          </a:prstGeom>
          <a:noFill/>
        </p:spPr>
        <p:txBody>
          <a:bodyPr wrap="none" rtlCol="0">
            <a:spAutoFit/>
          </a:bodyPr>
          <a:lstStyle/>
          <a:p>
            <a:r>
              <a:rPr lang="en-US" i="1" dirty="0"/>
              <a:t>They are equivalent. </a:t>
            </a:r>
          </a:p>
        </p:txBody>
      </p:sp>
      <p:sp>
        <p:nvSpPr>
          <p:cNvPr id="9" name="Rectangle 8"/>
          <p:cNvSpPr/>
          <p:nvPr/>
        </p:nvSpPr>
        <p:spPr>
          <a:xfrm>
            <a:off x="6955636" y="3660338"/>
            <a:ext cx="1197764" cy="923330"/>
          </a:xfrm>
          <a:prstGeom prst="rect">
            <a:avLst/>
          </a:prstGeom>
        </p:spPr>
        <p:txBody>
          <a:bodyPr wrap="none">
            <a:spAutoFit/>
          </a:bodyPr>
          <a:lstStyle/>
          <a:p>
            <a:r>
              <a:rPr lang="en-GB" b="1" dirty="0">
                <a:solidFill>
                  <a:srgbClr val="FF0000"/>
                </a:solidFill>
                <a:latin typeface="Consolas" panose="020B0609020204030204" pitchFamily="49" charset="0"/>
                <a:cs typeface="Consolas" panose="020B0609020204030204" pitchFamily="49" charset="0"/>
              </a:rPr>
              <a:t>POP {</a:t>
            </a:r>
            <a:r>
              <a:rPr lang="en-GB" b="1" dirty="0" err="1">
                <a:solidFill>
                  <a:srgbClr val="FF0000"/>
                </a:solidFill>
                <a:latin typeface="Consolas" panose="020B0609020204030204" pitchFamily="49" charset="0"/>
                <a:cs typeface="Consolas" panose="020B0609020204030204" pitchFamily="49" charset="0"/>
              </a:rPr>
              <a:t>r6</a:t>
            </a:r>
            <a:r>
              <a:rPr lang="en-GB" b="1" dirty="0">
                <a:solidFill>
                  <a:srgbClr val="FF0000"/>
                </a:solidFill>
                <a:latin typeface="Consolas" panose="020B0609020204030204" pitchFamily="49" charset="0"/>
                <a:cs typeface="Consolas" panose="020B0609020204030204" pitchFamily="49" charset="0"/>
              </a:rPr>
              <a:t>}</a:t>
            </a:r>
          </a:p>
          <a:p>
            <a:r>
              <a:rPr lang="en-GB" b="1" dirty="0">
                <a:solidFill>
                  <a:srgbClr val="FF0000"/>
                </a:solidFill>
                <a:latin typeface="Consolas" panose="020B0609020204030204" pitchFamily="49" charset="0"/>
                <a:cs typeface="Consolas" panose="020B0609020204030204" pitchFamily="49" charset="0"/>
              </a:rPr>
              <a:t>POP {r7}</a:t>
            </a:r>
          </a:p>
          <a:p>
            <a:r>
              <a:rPr lang="en-GB" b="1" dirty="0">
                <a:solidFill>
                  <a:srgbClr val="FF0000"/>
                </a:solidFill>
                <a:latin typeface="Consolas" panose="020B0609020204030204" pitchFamily="49" charset="0"/>
                <a:cs typeface="Consolas" panose="020B0609020204030204" pitchFamily="49" charset="0"/>
              </a:rPr>
              <a:t>POP {</a:t>
            </a:r>
            <a:r>
              <a:rPr lang="en-GB" b="1" dirty="0" err="1">
                <a:solidFill>
                  <a:srgbClr val="FF0000"/>
                </a:solidFill>
                <a:latin typeface="Consolas" panose="020B0609020204030204" pitchFamily="49" charset="0"/>
                <a:cs typeface="Consolas" panose="020B0609020204030204" pitchFamily="49" charset="0"/>
              </a:rPr>
              <a:t>r8</a:t>
            </a:r>
            <a:r>
              <a:rPr lang="en-GB" b="1" dirty="0">
                <a:solidFill>
                  <a:srgbClr val="FF0000"/>
                </a:solidFill>
                <a:latin typeface="Consolas" panose="020B0609020204030204" pitchFamily="49" charset="0"/>
                <a:cs typeface="Consolas" panose="020B0609020204030204" pitchFamily="49" charset="0"/>
              </a:rPr>
              <a:t>}</a:t>
            </a:r>
          </a:p>
        </p:txBody>
      </p:sp>
      <p:sp>
        <p:nvSpPr>
          <p:cNvPr id="10" name="Rectangle 9"/>
          <p:cNvSpPr/>
          <p:nvPr/>
        </p:nvSpPr>
        <p:spPr>
          <a:xfrm>
            <a:off x="608538" y="3909536"/>
            <a:ext cx="2210862" cy="369332"/>
          </a:xfrm>
          <a:prstGeom prst="rect">
            <a:avLst/>
          </a:prstGeom>
        </p:spPr>
        <p:txBody>
          <a:bodyPr wrap="none">
            <a:spAutoFit/>
          </a:bodyPr>
          <a:lstStyle/>
          <a:p>
            <a:r>
              <a:rPr lang="en-GB" b="1" dirty="0">
                <a:solidFill>
                  <a:srgbClr val="FF0000"/>
                </a:solidFill>
                <a:latin typeface="Consolas" panose="020B0609020204030204" pitchFamily="49" charset="0"/>
                <a:cs typeface="Consolas" panose="020B0609020204030204" pitchFamily="49" charset="0"/>
              </a:rPr>
              <a:t>POP {</a:t>
            </a:r>
            <a:r>
              <a:rPr lang="en-GB" b="1" dirty="0" err="1">
                <a:solidFill>
                  <a:srgbClr val="FF0000"/>
                </a:solidFill>
                <a:latin typeface="Consolas" panose="020B0609020204030204" pitchFamily="49" charset="0"/>
                <a:cs typeface="Consolas" panose="020B0609020204030204" pitchFamily="49" charset="0"/>
              </a:rPr>
              <a:t>r6</a:t>
            </a:r>
            <a:r>
              <a:rPr lang="en-GB" b="1" dirty="0">
                <a:solidFill>
                  <a:srgbClr val="FF0000"/>
                </a:solidFill>
                <a:latin typeface="Consolas" panose="020B0609020204030204" pitchFamily="49" charset="0"/>
                <a:cs typeface="Consolas" panose="020B0609020204030204" pitchFamily="49" charset="0"/>
              </a:rPr>
              <a:t>, </a:t>
            </a:r>
            <a:r>
              <a:rPr lang="en-GB" b="1" dirty="0" err="1">
                <a:solidFill>
                  <a:srgbClr val="FF0000"/>
                </a:solidFill>
                <a:latin typeface="Consolas" panose="020B0609020204030204" pitchFamily="49" charset="0"/>
                <a:cs typeface="Consolas" panose="020B0609020204030204" pitchFamily="49" charset="0"/>
              </a:rPr>
              <a:t>r7</a:t>
            </a:r>
            <a:r>
              <a:rPr lang="en-GB" b="1" dirty="0">
                <a:solidFill>
                  <a:srgbClr val="FF0000"/>
                </a:solidFill>
                <a:latin typeface="Consolas" panose="020B0609020204030204" pitchFamily="49" charset="0"/>
                <a:cs typeface="Consolas" panose="020B0609020204030204" pitchFamily="49" charset="0"/>
              </a:rPr>
              <a:t>, </a:t>
            </a:r>
            <a:r>
              <a:rPr lang="en-GB" b="1" dirty="0" err="1">
                <a:solidFill>
                  <a:srgbClr val="FF0000"/>
                </a:solidFill>
                <a:latin typeface="Consolas" panose="020B0609020204030204" pitchFamily="49" charset="0"/>
                <a:cs typeface="Consolas" panose="020B0609020204030204" pitchFamily="49" charset="0"/>
              </a:rPr>
              <a:t>r8</a:t>
            </a:r>
            <a:r>
              <a:rPr lang="en-GB" b="1" dirty="0">
                <a:solidFill>
                  <a:srgbClr val="FF0000"/>
                </a:solidFill>
                <a:latin typeface="Consolas" panose="020B0609020204030204" pitchFamily="49" charset="0"/>
                <a:cs typeface="Consolas" panose="020B0609020204030204" pitchFamily="49" charset="0"/>
              </a:rPr>
              <a:t>}</a:t>
            </a:r>
          </a:p>
        </p:txBody>
      </p:sp>
      <p:sp>
        <p:nvSpPr>
          <p:cNvPr id="11" name="Left-Right Arrow 10"/>
          <p:cNvSpPr/>
          <p:nvPr/>
        </p:nvSpPr>
        <p:spPr>
          <a:xfrm>
            <a:off x="2971800" y="4026068"/>
            <a:ext cx="482950" cy="1978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p:cNvSpPr/>
          <p:nvPr/>
        </p:nvSpPr>
        <p:spPr>
          <a:xfrm>
            <a:off x="6248400" y="3980586"/>
            <a:ext cx="482950" cy="1978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78921" y="4800600"/>
            <a:ext cx="7772399" cy="1323439"/>
          </a:xfrm>
          <a:prstGeom prst="rect">
            <a:avLst/>
          </a:prstGeom>
        </p:spPr>
        <p:txBody>
          <a:bodyPr wrap="square">
            <a:spAutoFit/>
          </a:bodyPr>
          <a:lstStyle/>
          <a:p>
            <a:pPr marL="285750" indent="-285750">
              <a:buFont typeface="Arial" panose="020B0604020202020204" pitchFamily="34" charset="0"/>
              <a:buChar char="•"/>
            </a:pPr>
            <a:r>
              <a:rPr lang="en-US" sz="2000" dirty="0"/>
              <a:t>The order in which registers listed in the register list does not matter. </a:t>
            </a:r>
          </a:p>
          <a:p>
            <a:pPr marL="285750" indent="-285750">
              <a:buFont typeface="Arial" panose="020B0604020202020204" pitchFamily="34" charset="0"/>
              <a:buChar char="•"/>
            </a:pPr>
            <a:r>
              <a:rPr lang="en-US" sz="2000" dirty="0"/>
              <a:t>When popping multiple registers, these registers are automatically </a:t>
            </a:r>
            <a:r>
              <a:rPr lang="en-US" sz="2000" dirty="0">
                <a:solidFill>
                  <a:srgbClr val="3333FF"/>
                </a:solidFill>
              </a:rPr>
              <a:t>sorted by name </a:t>
            </a:r>
            <a:r>
              <a:rPr lang="en-US" sz="2000" dirty="0"/>
              <a:t>and </a:t>
            </a:r>
            <a:r>
              <a:rPr lang="en-US" sz="2000" dirty="0">
                <a:solidFill>
                  <a:srgbClr val="3333FF"/>
                </a:solidFill>
              </a:rPr>
              <a:t>the lowest-numbered register</a:t>
            </a:r>
            <a:r>
              <a:rPr lang="en-US" sz="2000" dirty="0"/>
              <a:t> is loaded from the lowest memory address, </a:t>
            </a:r>
            <a:r>
              <a:rPr lang="en-US" sz="2000" i="1" dirty="0"/>
              <a:t>i.e. </a:t>
            </a:r>
            <a:r>
              <a:rPr lang="en-US" sz="2000" dirty="0">
                <a:solidFill>
                  <a:srgbClr val="3333FF"/>
                </a:solidFill>
              </a:rPr>
              <a:t>is loaded first</a:t>
            </a:r>
            <a:r>
              <a:rPr lang="en-US" sz="2000" dirty="0"/>
              <a:t>. </a:t>
            </a:r>
          </a:p>
        </p:txBody>
      </p:sp>
    </p:spTree>
    <p:extLst>
      <p:ext uri="{BB962C8B-B14F-4D97-AF65-F5344CB8AC3E}">
        <p14:creationId xmlns:p14="http://schemas.microsoft.com/office/powerpoint/2010/main" val="424972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Descending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12</a:t>
            </a:fld>
            <a:endParaRPr kumimoji="0" lang="en-US" dirty="0"/>
          </a:p>
        </p:txBody>
      </p:sp>
      <p:sp>
        <p:nvSpPr>
          <p:cNvPr id="4" name="Content Placeholder 3"/>
          <p:cNvSpPr>
            <a:spLocks noGrp="1"/>
          </p:cNvSpPr>
          <p:nvPr>
            <p:ph sz="quarter" idx="1"/>
          </p:nvPr>
        </p:nvSpPr>
        <p:spPr>
          <a:xfrm>
            <a:off x="457200" y="1219200"/>
            <a:ext cx="3581400" cy="4937760"/>
          </a:xfrm>
        </p:spPr>
        <p:txBody>
          <a:bodyPr>
            <a:normAutofit/>
          </a:bodyPr>
          <a:lstStyle/>
          <a:p>
            <a:pPr marL="0" indent="0">
              <a:buNone/>
            </a:pPr>
            <a:r>
              <a:rPr lang="en-US" sz="2000" b="1" dirty="0">
                <a:solidFill>
                  <a:srgbClr val="FF0000"/>
                </a:solidFill>
                <a:latin typeface="Consolas" panose="020B0609020204030204" pitchFamily="49" charset="0"/>
                <a:cs typeface="Consolas" panose="020B0609020204030204" pitchFamily="49" charset="0"/>
              </a:rPr>
              <a:t>PUSH {</a:t>
            </a:r>
            <a:r>
              <a:rPr lang="en-US" sz="2000" b="1" dirty="0" err="1">
                <a:solidFill>
                  <a:srgbClr val="FF0000"/>
                </a:solidFill>
                <a:latin typeface="Consolas" panose="020B0609020204030204" pitchFamily="49" charset="0"/>
                <a:cs typeface="Consolas" panose="020B0609020204030204" pitchFamily="49" charset="0"/>
              </a:rPr>
              <a:t>r3</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r1</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r7</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r2</a:t>
            </a:r>
            <a:r>
              <a:rPr lang="en-US" sz="2000" b="1" dirty="0">
                <a:solidFill>
                  <a:srgbClr val="FF0000"/>
                </a:solidFill>
                <a:latin typeface="Consolas" panose="020B0609020204030204" pitchFamily="49" charset="0"/>
                <a:cs typeface="Consolas" panose="020B0609020204030204" pitchFamily="49" charset="0"/>
              </a:rPr>
              <a:t>}</a:t>
            </a:r>
          </a:p>
        </p:txBody>
      </p:sp>
      <p:sp>
        <p:nvSpPr>
          <p:cNvPr id="5" name="Content Placeholder 3"/>
          <p:cNvSpPr txBox="1">
            <a:spLocks/>
          </p:cNvSpPr>
          <p:nvPr/>
        </p:nvSpPr>
        <p:spPr>
          <a:xfrm>
            <a:off x="5105400" y="1219200"/>
            <a:ext cx="35814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a:buNone/>
            </a:pPr>
            <a:r>
              <a:rPr lang="en-US" sz="2000" b="1" dirty="0">
                <a:solidFill>
                  <a:srgbClr val="FF0000"/>
                </a:solidFill>
                <a:latin typeface="Consolas" panose="020B0609020204030204" pitchFamily="49" charset="0"/>
                <a:cs typeface="Consolas" panose="020B0609020204030204" pitchFamily="49" charset="0"/>
              </a:rPr>
              <a:t>POP {</a:t>
            </a:r>
            <a:r>
              <a:rPr lang="en-US" sz="2000" b="1" dirty="0" err="1">
                <a:solidFill>
                  <a:srgbClr val="FF0000"/>
                </a:solidFill>
                <a:latin typeface="Consolas" panose="020B0609020204030204" pitchFamily="49" charset="0"/>
                <a:cs typeface="Consolas" panose="020B0609020204030204" pitchFamily="49" charset="0"/>
              </a:rPr>
              <a:t>r3</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r1</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r7</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r2</a:t>
            </a:r>
            <a:r>
              <a:rPr lang="en-US" sz="2000" b="1" dirty="0">
                <a:solidFill>
                  <a:srgbClr val="FF0000"/>
                </a:solidFill>
                <a:latin typeface="Consolas" panose="020B0609020204030204" pitchFamily="49" charset="0"/>
                <a:cs typeface="Consolas" panose="020B0609020204030204" pitchFamily="49"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905000"/>
            <a:ext cx="3629097" cy="4038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1926771"/>
            <a:ext cx="3352800" cy="4282522"/>
          </a:xfrm>
          <a:prstGeom prst="rect">
            <a:avLst/>
          </a:prstGeom>
        </p:spPr>
      </p:pic>
      <p:sp>
        <p:nvSpPr>
          <p:cNvPr id="7" name="Rectangle 6"/>
          <p:cNvSpPr/>
          <p:nvPr/>
        </p:nvSpPr>
        <p:spPr>
          <a:xfrm>
            <a:off x="2209800" y="1676400"/>
            <a:ext cx="2286000" cy="44805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086600" y="1827752"/>
            <a:ext cx="1752600" cy="44805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205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13</a:t>
            </a:fld>
            <a:endParaRPr kumimoji="0" lang="en-US" dirty="0"/>
          </a:p>
        </p:txBody>
      </p:sp>
      <p:sp>
        <p:nvSpPr>
          <p:cNvPr id="4" name="Content Placeholder 3"/>
          <p:cNvSpPr>
            <a:spLocks noGrp="1"/>
          </p:cNvSpPr>
          <p:nvPr>
            <p:ph sz="quarter" idx="1"/>
          </p:nvPr>
        </p:nvSpPr>
        <p:spPr>
          <a:xfrm>
            <a:off x="457200" y="1219200"/>
            <a:ext cx="3581400" cy="4937760"/>
          </a:xfrm>
        </p:spPr>
        <p:txBody>
          <a:bodyPr>
            <a:normAutofit/>
          </a:bodyPr>
          <a:lstStyle/>
          <a:p>
            <a:pPr marL="0" indent="0">
              <a:buNone/>
            </a:pPr>
            <a:r>
              <a:rPr lang="en-US" sz="2000" b="1" dirty="0">
                <a:solidFill>
                  <a:srgbClr val="FF0000"/>
                </a:solidFill>
                <a:latin typeface="Consolas" panose="020B0609020204030204" pitchFamily="49" charset="0"/>
                <a:cs typeface="Consolas" panose="020B0609020204030204" pitchFamily="49" charset="0"/>
              </a:rPr>
              <a:t>PUSH {</a:t>
            </a:r>
            <a:r>
              <a:rPr lang="en-US" sz="2000" b="1" dirty="0" err="1">
                <a:solidFill>
                  <a:srgbClr val="FF0000"/>
                </a:solidFill>
                <a:latin typeface="Consolas" panose="020B0609020204030204" pitchFamily="49" charset="0"/>
                <a:cs typeface="Consolas" panose="020B0609020204030204" pitchFamily="49" charset="0"/>
              </a:rPr>
              <a:t>r3</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r1</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r7</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r2</a:t>
            </a:r>
            <a:r>
              <a:rPr lang="en-US" sz="2000" b="1" dirty="0">
                <a:solidFill>
                  <a:srgbClr val="FF0000"/>
                </a:solidFill>
                <a:latin typeface="Consolas" panose="020B0609020204030204" pitchFamily="49" charset="0"/>
                <a:cs typeface="Consolas" panose="020B0609020204030204" pitchFamily="49" charset="0"/>
              </a:rPr>
              <a:t>}</a:t>
            </a:r>
          </a:p>
        </p:txBody>
      </p:sp>
      <p:sp>
        <p:nvSpPr>
          <p:cNvPr id="5" name="Content Placeholder 3"/>
          <p:cNvSpPr txBox="1">
            <a:spLocks/>
          </p:cNvSpPr>
          <p:nvPr/>
        </p:nvSpPr>
        <p:spPr>
          <a:xfrm>
            <a:off x="5105400" y="1219200"/>
            <a:ext cx="35814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a:buNone/>
            </a:pPr>
            <a:r>
              <a:rPr lang="en-US" sz="2000" b="1" dirty="0">
                <a:solidFill>
                  <a:srgbClr val="FF0000"/>
                </a:solidFill>
                <a:latin typeface="Consolas" panose="020B0609020204030204" pitchFamily="49" charset="0"/>
                <a:cs typeface="Consolas" panose="020B0609020204030204" pitchFamily="49" charset="0"/>
              </a:rPr>
              <a:t>POP {</a:t>
            </a:r>
            <a:r>
              <a:rPr lang="en-US" sz="2000" b="1" dirty="0" err="1">
                <a:solidFill>
                  <a:srgbClr val="FF0000"/>
                </a:solidFill>
                <a:latin typeface="Consolas" panose="020B0609020204030204" pitchFamily="49" charset="0"/>
                <a:cs typeface="Consolas" panose="020B0609020204030204" pitchFamily="49" charset="0"/>
              </a:rPr>
              <a:t>r3</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r1</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r7</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r2</a:t>
            </a:r>
            <a:r>
              <a:rPr lang="en-US" sz="2000" b="1" dirty="0">
                <a:solidFill>
                  <a:srgbClr val="FF0000"/>
                </a:solidFill>
                <a:latin typeface="Consolas" panose="020B0609020204030204" pitchFamily="49" charset="0"/>
                <a:cs typeface="Consolas" panose="020B0609020204030204" pitchFamily="49"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905000"/>
            <a:ext cx="3629097" cy="4038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1926771"/>
            <a:ext cx="3352800" cy="4282522"/>
          </a:xfrm>
          <a:prstGeom prst="rect">
            <a:avLst/>
          </a:prstGeom>
        </p:spPr>
      </p:pic>
      <p:sp>
        <p:nvSpPr>
          <p:cNvPr id="9" name="Rectangle 8"/>
          <p:cNvSpPr/>
          <p:nvPr/>
        </p:nvSpPr>
        <p:spPr>
          <a:xfrm>
            <a:off x="7086600" y="1827752"/>
            <a:ext cx="1752600" cy="44805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2207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14</a:t>
            </a:fld>
            <a:endParaRPr kumimoji="0" lang="en-US" dirty="0"/>
          </a:p>
        </p:txBody>
      </p:sp>
      <p:sp>
        <p:nvSpPr>
          <p:cNvPr id="4" name="Content Placeholder 3"/>
          <p:cNvSpPr>
            <a:spLocks noGrp="1"/>
          </p:cNvSpPr>
          <p:nvPr>
            <p:ph sz="quarter" idx="1"/>
          </p:nvPr>
        </p:nvSpPr>
        <p:spPr>
          <a:xfrm>
            <a:off x="457200" y="1219200"/>
            <a:ext cx="3581400" cy="4937760"/>
          </a:xfrm>
        </p:spPr>
        <p:txBody>
          <a:bodyPr>
            <a:normAutofit/>
          </a:bodyPr>
          <a:lstStyle/>
          <a:p>
            <a:pPr marL="0" indent="0">
              <a:buNone/>
            </a:pPr>
            <a:r>
              <a:rPr lang="en-US" sz="2000" b="1" dirty="0">
                <a:solidFill>
                  <a:srgbClr val="FF0000"/>
                </a:solidFill>
                <a:latin typeface="Consolas" panose="020B0609020204030204" pitchFamily="49" charset="0"/>
                <a:cs typeface="Consolas" panose="020B0609020204030204" pitchFamily="49" charset="0"/>
              </a:rPr>
              <a:t>PUSH {</a:t>
            </a:r>
            <a:r>
              <a:rPr lang="en-US" sz="2000" b="1" dirty="0" err="1">
                <a:solidFill>
                  <a:srgbClr val="FF0000"/>
                </a:solidFill>
                <a:latin typeface="Consolas" panose="020B0609020204030204" pitchFamily="49" charset="0"/>
                <a:cs typeface="Consolas" panose="020B0609020204030204" pitchFamily="49" charset="0"/>
              </a:rPr>
              <a:t>r3</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r1</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r7</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r2</a:t>
            </a:r>
            <a:r>
              <a:rPr lang="en-US" sz="2000" b="1" dirty="0">
                <a:solidFill>
                  <a:srgbClr val="FF0000"/>
                </a:solidFill>
                <a:latin typeface="Consolas" panose="020B0609020204030204" pitchFamily="49" charset="0"/>
                <a:cs typeface="Consolas" panose="020B0609020204030204" pitchFamily="49" charset="0"/>
              </a:rPr>
              <a:t>}</a:t>
            </a:r>
          </a:p>
        </p:txBody>
      </p:sp>
      <p:sp>
        <p:nvSpPr>
          <p:cNvPr id="5" name="Content Placeholder 3"/>
          <p:cNvSpPr txBox="1">
            <a:spLocks/>
          </p:cNvSpPr>
          <p:nvPr/>
        </p:nvSpPr>
        <p:spPr>
          <a:xfrm>
            <a:off x="5105400" y="1219200"/>
            <a:ext cx="35814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a:buNone/>
            </a:pPr>
            <a:r>
              <a:rPr lang="en-US" sz="2000" b="1" dirty="0">
                <a:solidFill>
                  <a:srgbClr val="FF0000"/>
                </a:solidFill>
                <a:latin typeface="Consolas" panose="020B0609020204030204" pitchFamily="49" charset="0"/>
                <a:cs typeface="Consolas" panose="020B0609020204030204" pitchFamily="49" charset="0"/>
              </a:rPr>
              <a:t>POP {</a:t>
            </a:r>
            <a:r>
              <a:rPr lang="en-US" sz="2000" b="1" dirty="0" err="1">
                <a:solidFill>
                  <a:srgbClr val="FF0000"/>
                </a:solidFill>
                <a:latin typeface="Consolas" panose="020B0609020204030204" pitchFamily="49" charset="0"/>
                <a:cs typeface="Consolas" panose="020B0609020204030204" pitchFamily="49" charset="0"/>
              </a:rPr>
              <a:t>r3</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r1</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r7</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r2</a:t>
            </a:r>
            <a:r>
              <a:rPr lang="en-US" sz="2000" b="1" dirty="0">
                <a:solidFill>
                  <a:srgbClr val="FF0000"/>
                </a:solidFill>
                <a:latin typeface="Consolas" panose="020B0609020204030204" pitchFamily="49" charset="0"/>
                <a:cs typeface="Consolas" panose="020B0609020204030204" pitchFamily="49"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905000"/>
            <a:ext cx="3629097" cy="4038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1926771"/>
            <a:ext cx="3352800" cy="4282522"/>
          </a:xfrm>
          <a:prstGeom prst="rect">
            <a:avLst/>
          </a:prstGeom>
        </p:spPr>
      </p:pic>
    </p:spTree>
    <p:extLst>
      <p:ext uri="{BB962C8B-B14F-4D97-AF65-F5344CB8AC3E}">
        <p14:creationId xmlns:p14="http://schemas.microsoft.com/office/powerpoint/2010/main" val="387109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0x11111111</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p:nvPr/>
        </p:nvCxnSpPr>
        <p:spPr>
          <a:xfrm>
            <a:off x="5429517" y="2891802"/>
            <a:ext cx="819965" cy="63027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15</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92261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0x20000</a:t>
            </a:r>
            <a:r>
              <a:rPr lang="en-GB" sz="1600" b="1" dirty="0" err="1">
                <a:solidFill>
                  <a:srgbClr val="C00000"/>
                </a:solidFill>
                <a:latin typeface="Consolas" panose="020B0609020204030204" pitchFamily="49" charset="0"/>
                <a:cs typeface="Consolas" panose="020B0609020204030204" pitchFamily="49" charset="0"/>
              </a:rPr>
              <a:t>1FC</a:t>
            </a:r>
            <a:endParaRPr lang="en-GB" sz="1600" b="1" dirty="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0x11111111</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a:endCxn id="16" idx="1"/>
          </p:cNvCxnSpPr>
          <p:nvPr/>
        </p:nvCxnSpPr>
        <p:spPr>
          <a:xfrm>
            <a:off x="5429517" y="2891802"/>
            <a:ext cx="800647" cy="991533"/>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16</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rgbClr val="C00000"/>
                </a:solidFill>
                <a:latin typeface="Consolas" panose="020B0609020204030204" pitchFamily="49" charset="0"/>
                <a:cs typeface="Consolas" panose="020B0609020204030204" pitchFamily="49" charset="0"/>
              </a:rPr>
              <a:t>PUSH {</a:t>
            </a:r>
            <a:r>
              <a:rPr lang="en-GB" sz="2400" dirty="0" err="1">
                <a:solidFill>
                  <a:srgbClr val="C00000"/>
                </a:solidFill>
                <a:latin typeface="Consolas" panose="020B0609020204030204" pitchFamily="49" charset="0"/>
                <a:cs typeface="Consolas" panose="020B0609020204030204" pitchFamily="49" charset="0"/>
              </a:rPr>
              <a:t>R1</a:t>
            </a:r>
            <a:r>
              <a:rPr lang="en-GB" sz="2400" dirty="0">
                <a:solidFill>
                  <a:srgbClr val="C00000"/>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0" name="TextBox 29"/>
          <p:cNvSpPr txBox="1"/>
          <p:nvPr/>
        </p:nvSpPr>
        <p:spPr>
          <a:xfrm>
            <a:off x="152400" y="2845019"/>
            <a:ext cx="465192" cy="369332"/>
          </a:xfrm>
          <a:prstGeom prst="rect">
            <a:avLst/>
          </a:prstGeom>
          <a:noFill/>
        </p:spPr>
        <p:txBody>
          <a:bodyPr wrap="none" rtlCol="0">
            <a:spAutoFit/>
          </a:bodyPr>
          <a:lstStyle/>
          <a:p>
            <a:r>
              <a:rPr lang="en-US" dirty="0">
                <a:solidFill>
                  <a:srgbClr val="C00000"/>
                </a:solidFill>
              </a:rPr>
              <a:t>PC</a:t>
            </a:r>
          </a:p>
        </p:txBody>
      </p:sp>
      <p:cxnSp>
        <p:nvCxnSpPr>
          <p:cNvPr id="32" name="Straight Arrow Connector 31"/>
          <p:cNvCxnSpPr/>
          <p:nvPr/>
        </p:nvCxnSpPr>
        <p:spPr>
          <a:xfrm>
            <a:off x="533400" y="3023383"/>
            <a:ext cx="52540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GB" sz="1600" b="1" dirty="0" err="1">
                <a:solidFill>
                  <a:srgbClr val="C00000"/>
                </a:solidFill>
                <a:latin typeface="Consolas" panose="020B0609020204030204" pitchFamily="49" charset="0"/>
                <a:cs typeface="Consolas" panose="020B0609020204030204" pitchFamily="49" charset="0"/>
              </a:rPr>
              <a:t>0x11111111</a:t>
            </a:r>
            <a:endParaRPr lang="en-US" sz="1600" b="1" dirty="0">
              <a:solidFill>
                <a:srgbClr val="C00000"/>
              </a:solidFill>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76920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0x20000</a:t>
            </a:r>
            <a:r>
              <a:rPr lang="en-GB" sz="1600" b="1" dirty="0" err="1">
                <a:solidFill>
                  <a:srgbClr val="C00000"/>
                </a:solidFill>
                <a:latin typeface="Consolas" panose="020B0609020204030204" pitchFamily="49" charset="0"/>
                <a:cs typeface="Consolas" panose="020B0609020204030204" pitchFamily="49" charset="0"/>
              </a:rPr>
              <a:t>1F8</a:t>
            </a:r>
            <a:endParaRPr lang="en-GB" sz="1600" b="1" dirty="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0x11111111</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a:endCxn id="17" idx="1"/>
          </p:cNvCxnSpPr>
          <p:nvPr/>
        </p:nvCxnSpPr>
        <p:spPr>
          <a:xfrm>
            <a:off x="5429517" y="2891802"/>
            <a:ext cx="800647" cy="1351573"/>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17</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rgbClr val="C00000"/>
                </a:solidFill>
                <a:latin typeface="Consolas" panose="020B0609020204030204" pitchFamily="49" charset="0"/>
                <a:cs typeface="Consolas" panose="020B0609020204030204" pitchFamily="49" charset="0"/>
              </a:rPr>
              <a:t>PUSH {</a:t>
            </a:r>
            <a:r>
              <a:rPr lang="en-GB" sz="2400" dirty="0" err="1">
                <a:solidFill>
                  <a:srgbClr val="C00000"/>
                </a:solidFill>
                <a:latin typeface="Consolas" panose="020B0609020204030204" pitchFamily="49" charset="0"/>
                <a:cs typeface="Consolas" panose="020B0609020204030204" pitchFamily="49" charset="0"/>
              </a:rPr>
              <a:t>R2</a:t>
            </a:r>
            <a:r>
              <a:rPr lang="en-GB" sz="2400" dirty="0">
                <a:solidFill>
                  <a:srgbClr val="C00000"/>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0" name="TextBox 29"/>
          <p:cNvSpPr txBox="1"/>
          <p:nvPr/>
        </p:nvSpPr>
        <p:spPr>
          <a:xfrm>
            <a:off x="152400" y="3200400"/>
            <a:ext cx="465192" cy="369332"/>
          </a:xfrm>
          <a:prstGeom prst="rect">
            <a:avLst/>
          </a:prstGeom>
          <a:noFill/>
        </p:spPr>
        <p:txBody>
          <a:bodyPr wrap="none" rtlCol="0">
            <a:spAutoFit/>
          </a:bodyPr>
          <a:lstStyle/>
          <a:p>
            <a:r>
              <a:rPr lang="en-US" dirty="0">
                <a:solidFill>
                  <a:srgbClr val="C00000"/>
                </a:solidFill>
              </a:rPr>
              <a:t>PC</a:t>
            </a:r>
          </a:p>
        </p:txBody>
      </p:sp>
      <p:cxnSp>
        <p:nvCxnSpPr>
          <p:cNvPr id="32" name="Straight Arrow Connector 31"/>
          <p:cNvCxnSpPr/>
          <p:nvPr/>
        </p:nvCxnSpPr>
        <p:spPr>
          <a:xfrm>
            <a:off x="533400" y="3378764"/>
            <a:ext cx="52540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GB" sz="1600" b="1" dirty="0" err="1">
                <a:solidFill>
                  <a:srgbClr val="C00000"/>
                </a:solidFill>
                <a:latin typeface="Consolas" panose="020B0609020204030204" pitchFamily="49" charset="0"/>
                <a:cs typeface="Consolas" panose="020B0609020204030204" pitchFamily="49" charset="0"/>
              </a:rPr>
              <a:t>0x11111111</a:t>
            </a:r>
            <a:endParaRPr lang="en-US" sz="1600" b="1" dirty="0">
              <a:solidFill>
                <a:srgbClr val="C00000"/>
              </a:solidFill>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584775"/>
          </a:xfrm>
          <a:prstGeom prst="rect">
            <a:avLst/>
          </a:prstGeom>
          <a:noFill/>
        </p:spPr>
        <p:txBody>
          <a:bodyPr wrap="square" rtlCol="0">
            <a:spAutoFit/>
          </a:bodyPr>
          <a:lstStyle/>
          <a:p>
            <a:pPr algn="ctr"/>
            <a:r>
              <a:rPr lang="en-GB" sz="1600" b="1" dirty="0" err="1">
                <a:solidFill>
                  <a:srgbClr val="C00000"/>
                </a:solidFill>
                <a:latin typeface="Consolas" panose="020B0609020204030204" pitchFamily="49" charset="0"/>
                <a:cs typeface="Consolas" panose="020B0609020204030204" pitchFamily="49" charset="0"/>
              </a:rPr>
              <a:t>0x22222222</a:t>
            </a:r>
            <a:endParaRPr lang="en-GB" sz="1600" b="1" dirty="0">
              <a:solidFill>
                <a:srgbClr val="C00000"/>
              </a:solidFill>
              <a:latin typeface="Consolas" panose="020B0609020204030204" pitchFamily="49" charset="0"/>
              <a:cs typeface="Consolas" panose="020B0609020204030204" pitchFamily="49" charset="0"/>
            </a:endParaRPr>
          </a:p>
          <a:p>
            <a:pPr algn="ct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51915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0x20000</a:t>
            </a:r>
            <a:r>
              <a:rPr lang="en-GB" sz="1600" b="1" dirty="0" err="1">
                <a:solidFill>
                  <a:srgbClr val="C00000"/>
                </a:solidFill>
                <a:latin typeface="Consolas" panose="020B0609020204030204" pitchFamily="49" charset="0"/>
                <a:cs typeface="Consolas" panose="020B0609020204030204" pitchFamily="49" charset="0"/>
              </a:rPr>
              <a:t>1FC</a:t>
            </a:r>
            <a:endParaRPr lang="en-GB" sz="1600" b="1" dirty="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solidFill>
                  <a:srgbClr val="C00000"/>
                </a:solidFill>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a:endCxn id="34" idx="1"/>
          </p:cNvCxnSpPr>
          <p:nvPr/>
        </p:nvCxnSpPr>
        <p:spPr>
          <a:xfrm>
            <a:off x="5429517" y="2891802"/>
            <a:ext cx="802628" cy="100227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18</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rgbClr val="C00000"/>
                </a:solidFill>
                <a:latin typeface="Consolas" panose="020B0609020204030204" pitchFamily="49" charset="0"/>
                <a:cs typeface="Consolas" panose="020B0609020204030204" pitchFamily="49" charset="0"/>
              </a:rPr>
              <a:t>POP  {</a:t>
            </a:r>
            <a:r>
              <a:rPr lang="en-GB" sz="2400" dirty="0" err="1">
                <a:solidFill>
                  <a:srgbClr val="C00000"/>
                </a:solidFill>
                <a:latin typeface="Consolas" panose="020B0609020204030204" pitchFamily="49" charset="0"/>
                <a:cs typeface="Consolas" panose="020B0609020204030204" pitchFamily="49" charset="0"/>
              </a:rPr>
              <a:t>R1</a:t>
            </a:r>
            <a:r>
              <a:rPr lang="en-GB" sz="2400" dirty="0">
                <a:solidFill>
                  <a:srgbClr val="C00000"/>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0" name="TextBox 29"/>
          <p:cNvSpPr txBox="1"/>
          <p:nvPr/>
        </p:nvSpPr>
        <p:spPr>
          <a:xfrm>
            <a:off x="152400" y="3593068"/>
            <a:ext cx="465192" cy="369332"/>
          </a:xfrm>
          <a:prstGeom prst="rect">
            <a:avLst/>
          </a:prstGeom>
          <a:noFill/>
        </p:spPr>
        <p:txBody>
          <a:bodyPr wrap="none" rtlCol="0">
            <a:spAutoFit/>
          </a:bodyPr>
          <a:lstStyle/>
          <a:p>
            <a:r>
              <a:rPr lang="en-US" dirty="0">
                <a:solidFill>
                  <a:srgbClr val="C00000"/>
                </a:solidFill>
              </a:rPr>
              <a:t>PC</a:t>
            </a:r>
          </a:p>
        </p:txBody>
      </p:sp>
      <p:cxnSp>
        <p:nvCxnSpPr>
          <p:cNvPr id="32" name="Straight Arrow Connector 31"/>
          <p:cNvCxnSpPr/>
          <p:nvPr/>
        </p:nvCxnSpPr>
        <p:spPr>
          <a:xfrm>
            <a:off x="533400" y="3771432"/>
            <a:ext cx="52540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GB" sz="1600" b="1" dirty="0" err="1">
                <a:solidFill>
                  <a:srgbClr val="C00000"/>
                </a:solidFill>
                <a:latin typeface="Consolas" panose="020B0609020204030204" pitchFamily="49" charset="0"/>
                <a:cs typeface="Consolas" panose="020B0609020204030204" pitchFamily="49" charset="0"/>
              </a:rPr>
              <a:t>0x11111111</a:t>
            </a:r>
            <a:endParaRPr lang="en-US" sz="1600" b="1" dirty="0">
              <a:solidFill>
                <a:srgbClr val="C00000"/>
              </a:solidFill>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584775"/>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a:p>
            <a:pPr algn="ct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85687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0x20000200</a:t>
            </a:r>
            <a:endParaRPr lang="en-GB" sz="1600" b="1" dirty="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solidFill>
                  <a:srgbClr val="C00000"/>
                </a:solidFill>
                <a:latin typeface="Consolas" panose="020B0609020204030204" pitchFamily="49" charset="0"/>
                <a:cs typeface="Consolas" panose="020B0609020204030204" pitchFamily="49" charset="0"/>
              </a:rPr>
              <a:t>0x11111111</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solidFill>
                  <a:srgbClr val="C00000"/>
                </a:solidFill>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a:endCxn id="23" idx="1"/>
          </p:cNvCxnSpPr>
          <p:nvPr/>
        </p:nvCxnSpPr>
        <p:spPr>
          <a:xfrm>
            <a:off x="5429517" y="2891802"/>
            <a:ext cx="800648" cy="63027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19</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rgbClr val="C00000"/>
                </a:solidFill>
                <a:latin typeface="Consolas" panose="020B0609020204030204" pitchFamily="49" charset="0"/>
                <a:cs typeface="Consolas" panose="020B0609020204030204" pitchFamily="49" charset="0"/>
              </a:rPr>
              <a:t>POP  {</a:t>
            </a:r>
            <a:r>
              <a:rPr lang="en-GB" sz="2400" dirty="0" err="1">
                <a:solidFill>
                  <a:srgbClr val="C00000"/>
                </a:solidFill>
                <a:latin typeface="Consolas" panose="020B0609020204030204" pitchFamily="49" charset="0"/>
                <a:cs typeface="Consolas" panose="020B0609020204030204" pitchFamily="49" charset="0"/>
              </a:rPr>
              <a:t>R2</a:t>
            </a:r>
            <a:r>
              <a:rPr lang="en-GB" sz="2400" dirty="0">
                <a:solidFill>
                  <a:srgbClr val="C00000"/>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0" name="TextBox 29"/>
          <p:cNvSpPr txBox="1"/>
          <p:nvPr/>
        </p:nvSpPr>
        <p:spPr>
          <a:xfrm>
            <a:off x="152400" y="3974068"/>
            <a:ext cx="465192" cy="369332"/>
          </a:xfrm>
          <a:prstGeom prst="rect">
            <a:avLst/>
          </a:prstGeom>
          <a:noFill/>
        </p:spPr>
        <p:txBody>
          <a:bodyPr wrap="none" rtlCol="0">
            <a:spAutoFit/>
          </a:bodyPr>
          <a:lstStyle/>
          <a:p>
            <a:r>
              <a:rPr lang="en-US" dirty="0">
                <a:solidFill>
                  <a:srgbClr val="C00000"/>
                </a:solidFill>
              </a:rPr>
              <a:t>PC</a:t>
            </a:r>
          </a:p>
        </p:txBody>
      </p:sp>
      <p:cxnSp>
        <p:nvCxnSpPr>
          <p:cNvPr id="32" name="Straight Arrow Connector 31"/>
          <p:cNvCxnSpPr/>
          <p:nvPr/>
        </p:nvCxnSpPr>
        <p:spPr>
          <a:xfrm>
            <a:off x="533400" y="4152432"/>
            <a:ext cx="52540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0x11111111</a:t>
            </a:r>
            <a:endParaRPr lang="en-US" sz="1600" b="1" dirty="0">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584775"/>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a:p>
            <a:pPr algn="ct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24407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pPr eaLnBrk="1" hangingPunct="1"/>
            <a:r>
              <a:rPr lang="en-US" altLang="en-US" dirty="0"/>
              <a:t>Stack</a:t>
            </a:r>
          </a:p>
        </p:txBody>
      </p:sp>
      <p:sp>
        <p:nvSpPr>
          <p:cNvPr id="15366" name="Rectangle 3"/>
          <p:cNvSpPr>
            <a:spLocks noGrp="1" noChangeArrowheads="1"/>
          </p:cNvSpPr>
          <p:nvPr>
            <p:ph type="body" idx="1"/>
          </p:nvPr>
        </p:nvSpPr>
        <p:spPr>
          <a:xfrm>
            <a:off x="228600" y="1219200"/>
            <a:ext cx="8686800" cy="5029200"/>
          </a:xfrm>
        </p:spPr>
        <p:txBody>
          <a:bodyPr>
            <a:normAutofit/>
          </a:bodyPr>
          <a:lstStyle/>
          <a:p>
            <a:pPr eaLnBrk="1" hangingPunct="1"/>
            <a:r>
              <a:rPr lang="en-US" altLang="en-US" sz="2400" dirty="0"/>
              <a:t> A </a:t>
            </a:r>
            <a:r>
              <a:rPr lang="en-US" altLang="en-US" sz="2400" b="1" dirty="0">
                <a:solidFill>
                  <a:srgbClr val="FF0000"/>
                </a:solidFill>
              </a:rPr>
              <a:t>Last-In-First-Out</a:t>
            </a:r>
            <a:r>
              <a:rPr lang="en-US" altLang="en-US" sz="2400" dirty="0"/>
              <a:t> data structure</a:t>
            </a:r>
          </a:p>
          <a:p>
            <a:pPr eaLnBrk="1" hangingPunct="1"/>
            <a:r>
              <a:rPr lang="en-US" altLang="en-US" sz="2400" dirty="0"/>
              <a:t>Only allow to access the most recently added item</a:t>
            </a:r>
          </a:p>
          <a:p>
            <a:pPr lvl="1"/>
            <a:r>
              <a:rPr lang="en-US" altLang="en-US" sz="2400" dirty="0"/>
              <a:t>Also called the top of the stack</a:t>
            </a:r>
          </a:p>
          <a:p>
            <a:pPr eaLnBrk="1" hangingPunct="1"/>
            <a:r>
              <a:rPr lang="en-US" altLang="en-US" sz="2400" dirty="0"/>
              <a:t>Key operations:</a:t>
            </a:r>
          </a:p>
          <a:p>
            <a:pPr lvl="1" eaLnBrk="1" hangingPunct="1"/>
            <a:r>
              <a:rPr lang="en-US" altLang="en-US" sz="2000" dirty="0"/>
              <a:t>push (add item to stack)</a:t>
            </a:r>
          </a:p>
          <a:p>
            <a:pPr lvl="1" eaLnBrk="1" hangingPunct="1"/>
            <a:r>
              <a:rPr lang="en-US" altLang="en-US" sz="2000" dirty="0"/>
              <a:t>pop (remove top item from stack)</a:t>
            </a:r>
          </a:p>
          <a:p>
            <a:pPr marL="0" indent="0" eaLnBrk="1" hangingPunct="1">
              <a:buNone/>
            </a:pPr>
            <a:endParaRPr lang="en-US" altLang="en-US" sz="2400" dirty="0"/>
          </a:p>
        </p:txBody>
      </p:sp>
      <p:pic>
        <p:nvPicPr>
          <p:cNvPr id="153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362200"/>
            <a:ext cx="2819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114800"/>
            <a:ext cx="304274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9113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20</a:t>
            </a:fld>
            <a:endParaRPr kumimoji="0" lang="en-US"/>
          </a:p>
        </p:txBody>
      </p:sp>
      <p:sp>
        <p:nvSpPr>
          <p:cNvPr id="4" name="Content Placeholder 3"/>
          <p:cNvSpPr>
            <a:spLocks noGrp="1"/>
          </p:cNvSpPr>
          <p:nvPr>
            <p:ph sz="quarter" idx="1"/>
          </p:nvPr>
        </p:nvSpPr>
        <p:spPr>
          <a:xfrm>
            <a:off x="457200" y="1219200"/>
            <a:ext cx="8458200" cy="4937760"/>
          </a:xfrm>
        </p:spPr>
        <p:txBody>
          <a:bodyPr/>
          <a:lstStyle/>
          <a:p>
            <a:pPr marL="0" indent="0">
              <a:buNone/>
            </a:pPr>
            <a:r>
              <a:rPr lang="en-US" dirty="0"/>
              <a:t>Are the values of </a:t>
            </a:r>
            <a:r>
              <a:rPr lang="en-US" dirty="0">
                <a:latin typeface="Consolas" panose="020B0609020204030204" pitchFamily="49" charset="0"/>
                <a:cs typeface="Consolas" panose="020B0609020204030204" pitchFamily="49" charset="0"/>
              </a:rPr>
              <a:t>R1</a:t>
            </a:r>
            <a:r>
              <a:rPr lang="en-US" dirty="0"/>
              <a:t> and </a:t>
            </a:r>
            <a:r>
              <a:rPr lang="en-US" dirty="0">
                <a:latin typeface="Consolas" panose="020B0609020204030204" pitchFamily="49" charset="0"/>
                <a:cs typeface="Consolas" panose="020B0609020204030204" pitchFamily="49" charset="0"/>
              </a:rPr>
              <a:t>R2</a:t>
            </a:r>
            <a:r>
              <a:rPr lang="en-US" dirty="0"/>
              <a:t> swapped?</a:t>
            </a:r>
          </a:p>
          <a:p>
            <a:pPr marL="0" indent="0">
              <a:buNone/>
            </a:pPr>
            <a:endParaRPr lang="en-US" sz="1100" dirty="0"/>
          </a:p>
          <a:p>
            <a:pPr marL="274320" lvl="1" indent="0">
              <a:buNone/>
            </a:pPr>
            <a:r>
              <a:rPr lang="en-US" b="1" dirty="0">
                <a:latin typeface="Consolas" panose="020B0609020204030204" pitchFamily="49" charset="0"/>
                <a:cs typeface="Consolas" panose="020B0609020204030204" pitchFamily="49" charset="0"/>
              </a:rPr>
              <a:t>PUSH {R1, R2}</a:t>
            </a:r>
          </a:p>
          <a:p>
            <a:pPr marL="274320" lvl="1" indent="0">
              <a:buNone/>
            </a:pPr>
            <a:r>
              <a:rPr lang="en-US" b="1" dirty="0">
                <a:latin typeface="Consolas" panose="020B0609020204030204" pitchFamily="49" charset="0"/>
                <a:cs typeface="Consolas" panose="020B0609020204030204" pitchFamily="49" charset="0"/>
              </a:rPr>
              <a:t>POP  {R2, R1}</a:t>
            </a:r>
          </a:p>
        </p:txBody>
      </p:sp>
      <p:sp>
        <p:nvSpPr>
          <p:cNvPr id="6" name="TextBox 5"/>
          <p:cNvSpPr txBox="1"/>
          <p:nvPr/>
        </p:nvSpPr>
        <p:spPr>
          <a:xfrm>
            <a:off x="2438400" y="3276600"/>
            <a:ext cx="5203600" cy="2939266"/>
          </a:xfrm>
          <a:prstGeom prst="rect">
            <a:avLst/>
          </a:prstGeom>
          <a:noFill/>
        </p:spPr>
        <p:txBody>
          <a:bodyPr wrap="square" rtlCol="0">
            <a:spAutoFit/>
          </a:bodyPr>
          <a:lstStyle/>
          <a:p>
            <a:r>
              <a:rPr lang="en-US" dirty="0">
                <a:solidFill>
                  <a:srgbClr val="FF0000"/>
                </a:solidFill>
              </a:rPr>
              <a:t>Answer: No. </a:t>
            </a:r>
          </a:p>
          <a:p>
            <a:endParaRPr lang="en-US" dirty="0">
              <a:solidFill>
                <a:srgbClr val="FF0000"/>
              </a:solidFill>
            </a:endParaRPr>
          </a:p>
          <a:p>
            <a:r>
              <a:rPr lang="en-US" dirty="0">
                <a:solidFill>
                  <a:srgbClr val="FF0000"/>
                </a:solidFill>
              </a:rPr>
              <a:t>But you can:</a:t>
            </a:r>
          </a:p>
          <a:p>
            <a:pPr lvl="1"/>
            <a:r>
              <a:rPr lang="en-US" b="1" dirty="0">
                <a:latin typeface="Consolas" panose="020B0609020204030204" pitchFamily="49" charset="0"/>
                <a:cs typeface="Consolas" panose="020B0609020204030204" pitchFamily="49" charset="0"/>
              </a:rPr>
              <a:t>PUSH {R1, R2}</a:t>
            </a:r>
          </a:p>
          <a:p>
            <a:pPr lvl="1"/>
            <a:r>
              <a:rPr lang="en-US" b="1" dirty="0">
                <a:latin typeface="Consolas" panose="020B0609020204030204" pitchFamily="49" charset="0"/>
                <a:cs typeface="Consolas" panose="020B0609020204030204" pitchFamily="49" charset="0"/>
              </a:rPr>
              <a:t>POP {R2}</a:t>
            </a:r>
          </a:p>
          <a:p>
            <a:pPr lvl="1"/>
            <a:r>
              <a:rPr lang="en-US" b="1" dirty="0">
                <a:latin typeface="Consolas" panose="020B0609020204030204" pitchFamily="49" charset="0"/>
                <a:cs typeface="Consolas" panose="020B0609020204030204" pitchFamily="49" charset="0"/>
              </a:rPr>
              <a:t>POP {R1}</a:t>
            </a:r>
          </a:p>
          <a:p>
            <a:endParaRPr lang="en-US" sz="500"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or</a:t>
            </a:r>
          </a:p>
          <a:p>
            <a:pPr lvl="1"/>
            <a:r>
              <a:rPr lang="en-US" b="1" dirty="0">
                <a:latin typeface="Consolas" panose="020B0609020204030204" pitchFamily="49" charset="0"/>
                <a:cs typeface="Consolas" panose="020B0609020204030204" pitchFamily="49" charset="0"/>
              </a:rPr>
              <a:t>PUSH {R1}</a:t>
            </a:r>
          </a:p>
          <a:p>
            <a:pPr lvl="1"/>
            <a:r>
              <a:rPr lang="en-US" b="1" dirty="0">
                <a:latin typeface="Consolas" panose="020B0609020204030204" pitchFamily="49" charset="0"/>
                <a:cs typeface="Consolas" panose="020B0609020204030204" pitchFamily="49" charset="0"/>
              </a:rPr>
              <a:t>PUSH {R2}</a:t>
            </a:r>
          </a:p>
          <a:p>
            <a:pPr lvl="1"/>
            <a:r>
              <a:rPr lang="en-US" b="1" dirty="0">
                <a:latin typeface="Consolas" panose="020B0609020204030204" pitchFamily="49" charset="0"/>
                <a:cs typeface="Consolas" panose="020B0609020204030204" pitchFamily="49" charset="0"/>
              </a:rPr>
              <a:t>POP  {R1, R2}</a:t>
            </a:r>
          </a:p>
        </p:txBody>
      </p:sp>
    </p:spTree>
    <p:extLst>
      <p:ext uri="{BB962C8B-B14F-4D97-AF65-F5344CB8AC3E}">
        <p14:creationId xmlns:p14="http://schemas.microsoft.com/office/powerpoint/2010/main" val="342113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Subroutine</a:t>
            </a:r>
          </a:p>
        </p:txBody>
      </p:sp>
      <p:sp>
        <p:nvSpPr>
          <p:cNvPr id="3" name="Content Placeholder 2"/>
          <p:cNvSpPr>
            <a:spLocks noGrp="1"/>
          </p:cNvSpPr>
          <p:nvPr>
            <p:ph idx="1"/>
          </p:nvPr>
        </p:nvSpPr>
        <p:spPr/>
        <p:txBody>
          <a:bodyPr>
            <a:noAutofit/>
          </a:bodyPr>
          <a:lstStyle/>
          <a:p>
            <a:r>
              <a:rPr lang="en-GB" sz="2800" dirty="0"/>
              <a:t>A subroutines, also called a function or a procedure, </a:t>
            </a:r>
          </a:p>
          <a:p>
            <a:pPr lvl="1"/>
            <a:r>
              <a:rPr lang="en-GB" sz="2400" dirty="0"/>
              <a:t>single-entry, single-exit</a:t>
            </a:r>
          </a:p>
          <a:p>
            <a:pPr lvl="1"/>
            <a:r>
              <a:rPr lang="en-GB" sz="2400" dirty="0"/>
              <a:t>Return to caller after it exits</a:t>
            </a:r>
          </a:p>
          <a:p>
            <a:r>
              <a:rPr lang="en-GB" sz="2400" dirty="0">
                <a:cs typeface="Courier New" pitchFamily="49" charset="0"/>
              </a:rPr>
              <a:t>When a subroutine is called, the </a:t>
            </a:r>
            <a:r>
              <a:rPr lang="en-GB" sz="2400" dirty="0">
                <a:solidFill>
                  <a:srgbClr val="C00000"/>
                </a:solidFill>
                <a:cs typeface="Courier New" pitchFamily="49" charset="0"/>
              </a:rPr>
              <a:t>Link Register </a:t>
            </a:r>
            <a:r>
              <a:rPr lang="en-GB" sz="2400" dirty="0">
                <a:cs typeface="Courier New" pitchFamily="49" charset="0"/>
              </a:rPr>
              <a:t>(LR) holds the memory address of the next instruction to be executed after the subroutine exits.</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21</a:t>
            </a:fld>
            <a:endParaRPr kumimoji="0" lang="en-US" dirty="0"/>
          </a:p>
        </p:txBody>
      </p:sp>
    </p:spTree>
    <p:extLst>
      <p:ext uri="{BB962C8B-B14F-4D97-AF65-F5344CB8AC3E}">
        <p14:creationId xmlns:p14="http://schemas.microsoft.com/office/powerpoint/2010/main" val="1773055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Register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450967211"/>
              </p:ext>
            </p:extLst>
          </p:nvPr>
        </p:nvGraphicFramePr>
        <p:xfrm>
          <a:off x="419100" y="1314450"/>
          <a:ext cx="8305800" cy="5010150"/>
        </p:xfrm>
        <a:graphic>
          <a:graphicData uri="http://schemas.openxmlformats.org/presentationml/2006/ole">
            <mc:AlternateContent xmlns:mc="http://schemas.openxmlformats.org/markup-compatibility/2006">
              <mc:Choice xmlns:v="urn:schemas-microsoft-com:vml" Requires="v">
                <p:oleObj spid="_x0000_s5157" name="Visio" r:id="rId3" imgW="7051550" imgH="4239368" progId="Visio.Drawing.11">
                  <p:embed/>
                </p:oleObj>
              </mc:Choice>
              <mc:Fallback>
                <p:oleObj name="Visio" r:id="rId3" imgW="7051550" imgH="423936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 y="1314450"/>
                        <a:ext cx="83058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7" name="Straight Arrow Connector 6"/>
          <p:cNvCxnSpPr/>
          <p:nvPr/>
        </p:nvCxnSpPr>
        <p:spPr>
          <a:xfrm>
            <a:off x="457200" y="5830956"/>
            <a:ext cx="10668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89568" y="5696394"/>
            <a:ext cx="1066800" cy="2923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114800" y="1828800"/>
            <a:ext cx="4724400" cy="707886"/>
          </a:xfrm>
          <a:prstGeom prst="rect">
            <a:avLst/>
          </a:prstGeom>
          <a:noFill/>
        </p:spPr>
        <p:txBody>
          <a:bodyPr wrap="square" rtlCol="0">
            <a:spAutoFit/>
          </a:bodyPr>
          <a:lstStyle/>
          <a:p>
            <a:r>
              <a:rPr lang="en-US" sz="2000" dirty="0">
                <a:solidFill>
                  <a:srgbClr val="0000FF"/>
                </a:solidFill>
              </a:rPr>
              <a:t>Link Register (LR) holds the return address of the current subroutine call. </a:t>
            </a:r>
          </a:p>
        </p:txBody>
      </p:sp>
    </p:spTree>
    <p:extLst>
      <p:ext uri="{BB962C8B-B14F-4D97-AF65-F5344CB8AC3E}">
        <p14:creationId xmlns:p14="http://schemas.microsoft.com/office/powerpoint/2010/main" val="3477611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Call a Subroutine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256905707"/>
              </p:ext>
            </p:extLst>
          </p:nvPr>
        </p:nvGraphicFramePr>
        <p:xfrm>
          <a:off x="381000" y="1981200"/>
          <a:ext cx="8610600" cy="3438525"/>
        </p:xfrm>
        <a:graphic>
          <a:graphicData uri="http://schemas.openxmlformats.org/drawingml/2006/table">
            <a:tbl>
              <a:tblPr firstRow="1" firstCol="1" bandRow="1">
                <a:tableStyleId>{5940675A-B579-460E-94D1-54222C63F5DA}</a:tableStyleId>
              </a:tblPr>
              <a:tblGrid>
                <a:gridCol w="4457866">
                  <a:extLst>
                    <a:ext uri="{9D8B030D-6E8A-4147-A177-3AD203B41FA5}">
                      <a16:colId xmlns:a16="http://schemas.microsoft.com/office/drawing/2014/main" val="20000"/>
                    </a:ext>
                  </a:extLst>
                </a:gridCol>
                <a:gridCol w="4152734">
                  <a:extLst>
                    <a:ext uri="{9D8B030D-6E8A-4147-A177-3AD203B41FA5}">
                      <a16:colId xmlns:a16="http://schemas.microsoft.com/office/drawing/2014/main" val="20001"/>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dirty="0" err="1">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ADD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   ;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 101, not 11</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foo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  ; foo changes </a:t>
                      </a:r>
                      <a:r>
                        <a:rPr lang="en-US" sz="1600" dirty="0" err="1">
                          <a:effectLst/>
                          <a:latin typeface="Consolas" panose="020B0609020204030204" pitchFamily="49" charset="0"/>
                          <a:cs typeface="Consolas" panose="020B0609020204030204" pitchFamily="49" charset="0"/>
                        </a:rPr>
                        <a:t>r4</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BX    </a:t>
                      </a:r>
                      <a:r>
                        <a:rPr lang="en-US" sz="1600" b="1" dirty="0" err="1">
                          <a:solidFill>
                            <a:srgbClr val="C00000"/>
                          </a:solidFill>
                          <a:effectLst/>
                          <a:latin typeface="Consolas" panose="020B0609020204030204" pitchFamily="49" charset="0"/>
                          <a:cs typeface="Consolas" panose="020B0609020204030204" pitchFamily="49" charset="0"/>
                        </a:rPr>
                        <a:t>LR</a:t>
                      </a:r>
                      <a:endParaRPr lang="en-US" sz="1600" b="1" dirty="0">
                        <a:solidFill>
                          <a:srgbClr val="C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30361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Calling a Subroutine</a:t>
            </a:r>
          </a:p>
        </p:txBody>
      </p:sp>
      <p:sp>
        <p:nvSpPr>
          <p:cNvPr id="3" name="Content Placeholder 2"/>
          <p:cNvSpPr>
            <a:spLocks noGrp="1"/>
          </p:cNvSpPr>
          <p:nvPr>
            <p:ph idx="1"/>
          </p:nvPr>
        </p:nvSpPr>
        <p:spPr>
          <a:xfrm>
            <a:off x="228600" y="1447800"/>
            <a:ext cx="5105400" cy="4525963"/>
          </a:xfrm>
        </p:spPr>
        <p:txBody>
          <a:bodyPr>
            <a:normAutofit/>
          </a:bodyPr>
          <a:lstStyle/>
          <a:p>
            <a:pPr>
              <a:buNone/>
            </a:pPr>
            <a:r>
              <a:rPr lang="en-GB" b="1" dirty="0">
                <a:solidFill>
                  <a:srgbClr val="FF0000"/>
                </a:solidFill>
                <a:latin typeface="Courier New" pitchFamily="49" charset="0"/>
                <a:cs typeface="Courier New" pitchFamily="49" charset="0"/>
              </a:rPr>
              <a:t>BL</a:t>
            </a:r>
            <a:r>
              <a:rPr lang="en-GB" b="1" dirty="0">
                <a:solidFill>
                  <a:srgbClr val="FF0000"/>
                </a:solidFill>
              </a:rPr>
              <a:t> </a:t>
            </a:r>
            <a:r>
              <a:rPr lang="en-GB" b="1" i="1" dirty="0">
                <a:solidFill>
                  <a:srgbClr val="FF0000"/>
                </a:solidFill>
              </a:rPr>
              <a:t>label</a:t>
            </a:r>
            <a:endParaRPr lang="en-GB" b="1" dirty="0">
              <a:solidFill>
                <a:srgbClr val="FF0000"/>
              </a:solidFill>
            </a:endParaRPr>
          </a:p>
          <a:p>
            <a:r>
              <a:rPr lang="en-GB" dirty="0">
                <a:latin typeface="Consolas" panose="020B0609020204030204" pitchFamily="49" charset="0"/>
                <a:cs typeface="Consolas" panose="020B0609020204030204" pitchFamily="49" charset="0"/>
              </a:rPr>
              <a:t>Step 1: </a:t>
            </a:r>
            <a:r>
              <a:rPr lang="en-GB" dirty="0" err="1">
                <a:latin typeface="Consolas" panose="020B0609020204030204" pitchFamily="49" charset="0"/>
                <a:cs typeface="Consolas" panose="020B0609020204030204" pitchFamily="49" charset="0"/>
              </a:rPr>
              <a:t>LR</a:t>
            </a:r>
            <a:r>
              <a:rPr lang="en-GB" dirty="0">
                <a:latin typeface="Consolas" panose="020B0609020204030204" pitchFamily="49" charset="0"/>
                <a:cs typeface="Consolas" panose="020B0609020204030204" pitchFamily="49" charset="0"/>
              </a:rPr>
              <a:t> = PC + 4</a:t>
            </a:r>
          </a:p>
          <a:p>
            <a:r>
              <a:rPr lang="en-GB" dirty="0">
                <a:latin typeface="Consolas" panose="020B0609020204030204" pitchFamily="49" charset="0"/>
                <a:cs typeface="Consolas" panose="020B0609020204030204" pitchFamily="49" charset="0"/>
              </a:rPr>
              <a:t>Step 2: PC = label</a:t>
            </a:r>
          </a:p>
          <a:p>
            <a:endParaRPr lang="en-GB" dirty="0">
              <a:latin typeface="Consolas" panose="020B0609020204030204" pitchFamily="49" charset="0"/>
              <a:cs typeface="Consolas" panose="020B0609020204030204" pitchFamily="49" charset="0"/>
            </a:endParaRPr>
          </a:p>
          <a:p>
            <a:r>
              <a:rPr lang="en-GB" dirty="0"/>
              <a:t>Notes:</a:t>
            </a:r>
          </a:p>
          <a:p>
            <a:pPr lvl="1"/>
            <a:r>
              <a:rPr lang="en-GB" i="1" dirty="0"/>
              <a:t>label</a:t>
            </a:r>
            <a:r>
              <a:rPr lang="en-GB" dirty="0"/>
              <a:t> is name of subroutine</a:t>
            </a:r>
          </a:p>
          <a:p>
            <a:pPr lvl="1"/>
            <a:r>
              <a:rPr lang="en-GB" dirty="0"/>
              <a:t>Compiler translates label to memory address</a:t>
            </a:r>
          </a:p>
          <a:p>
            <a:pPr lvl="1"/>
            <a:r>
              <a:rPr lang="en-GB" dirty="0">
                <a:cs typeface="Courier New" pitchFamily="49" charset="0"/>
              </a:rPr>
              <a:t>After call, LR</a:t>
            </a:r>
            <a:r>
              <a:rPr lang="en-GB" dirty="0"/>
              <a:t> holds return address (the instruction following the call)</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24</a:t>
            </a:fld>
            <a:endParaRPr kumimoji="0" lang="en-US" dirty="0"/>
          </a:p>
        </p:txBody>
      </p:sp>
      <p:graphicFrame>
        <p:nvGraphicFramePr>
          <p:cNvPr id="5" name="Table 4"/>
          <p:cNvGraphicFramePr>
            <a:graphicFrameLocks noGrp="1"/>
          </p:cNvGraphicFramePr>
          <p:nvPr>
            <p:extLst/>
          </p:nvPr>
        </p:nvGraphicFramePr>
        <p:xfrm>
          <a:off x="5715000" y="1600200"/>
          <a:ext cx="2209800" cy="2049421"/>
        </p:xfrm>
        <a:graphic>
          <a:graphicData uri="http://schemas.openxmlformats.org/drawingml/2006/table">
            <a:tbl>
              <a:tblPr firstRow="1" firstCol="1" bandRow="1">
                <a:tableStyleId>{5940675A-B579-460E-94D1-54222C63F5DA}</a:tableStyleId>
              </a:tblPr>
              <a:tblGrid>
                <a:gridCol w="2209800">
                  <a:extLst>
                    <a:ext uri="{9D8B030D-6E8A-4147-A177-3AD203B41FA5}">
                      <a16:colId xmlns:a16="http://schemas.microsoft.com/office/drawing/2014/main" val="20000"/>
                    </a:ext>
                  </a:extLst>
                </a:gridCol>
              </a:tblGrid>
              <a:tr h="175619">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1805581">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txBody>
                  <a:tcPr marL="68580" marR="68580" marT="0" marB="0"/>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nvPr>
        </p:nvGraphicFramePr>
        <p:xfrm>
          <a:off x="5715000" y="3962400"/>
          <a:ext cx="2209800" cy="1910530"/>
        </p:xfrm>
        <a:graphic>
          <a:graphicData uri="http://schemas.openxmlformats.org/drawingml/2006/table">
            <a:tbl>
              <a:tblPr firstRow="1" firstCol="1" bandRow="1">
                <a:tableStyleId>{5940675A-B579-460E-94D1-54222C63F5DA}</a:tableStyleId>
              </a:tblPr>
              <a:tblGrid>
                <a:gridCol w="2209800">
                  <a:extLst>
                    <a:ext uri="{9D8B030D-6E8A-4147-A177-3AD203B41FA5}">
                      <a16:colId xmlns:a16="http://schemas.microsoft.com/office/drawing/2014/main" val="20000"/>
                    </a:ext>
                  </a:extLst>
                </a:gridCol>
              </a:tblGrid>
              <a:tr h="16211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dirty="0" err="1">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1666690">
                <a:tc>
                  <a:txBody>
                    <a:bodyPr/>
                    <a:lstStyle/>
                    <a:p>
                      <a:pPr marL="0" marR="0" algn="just">
                        <a:spcBef>
                          <a:spcPts val="0"/>
                        </a:spcBef>
                        <a:spcAft>
                          <a:spcPts val="0"/>
                        </a:spcAft>
                      </a:pPr>
                      <a:r>
                        <a:rPr lang="en-US" sz="1600" dirty="0">
                          <a:solidFill>
                            <a:srgbClr val="C00000"/>
                          </a:solidFill>
                          <a:effectLst/>
                          <a:latin typeface="Consolas" panose="020B0609020204030204" pitchFamily="49" charset="0"/>
                          <a:cs typeface="Consolas" panose="020B0609020204030204" pitchFamily="49" charset="0"/>
                        </a:rPr>
                        <a:t>foo</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0" dirty="0">
                          <a:solidFill>
                            <a:schemeClr val="tx1"/>
                          </a:solidFill>
                          <a:effectLst/>
                          <a:latin typeface="Consolas" panose="020B0609020204030204" pitchFamily="49" charset="0"/>
                          <a:cs typeface="Consolas" panose="020B0609020204030204" pitchFamily="49" charset="0"/>
                        </a:rPr>
                        <a:t>BX    </a:t>
                      </a:r>
                      <a:r>
                        <a:rPr lang="en-US" sz="1600" b="0" dirty="0" err="1">
                          <a:solidFill>
                            <a:schemeClr val="tx1"/>
                          </a:solidFill>
                          <a:effectLst/>
                          <a:latin typeface="Consolas" panose="020B0609020204030204" pitchFamily="49" charset="0"/>
                          <a:cs typeface="Consolas" panose="020B0609020204030204" pitchFamily="49" charset="0"/>
                        </a:rPr>
                        <a:t>LR</a:t>
                      </a:r>
                      <a:endParaRPr lang="en-US" sz="1600" b="0" dirty="0">
                        <a:solidFill>
                          <a:schemeClr val="tx1"/>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68609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Exiting a Subroutine</a:t>
            </a:r>
          </a:p>
        </p:txBody>
      </p:sp>
      <p:sp>
        <p:nvSpPr>
          <p:cNvPr id="3" name="Content Placeholder 2"/>
          <p:cNvSpPr>
            <a:spLocks noGrp="1"/>
          </p:cNvSpPr>
          <p:nvPr>
            <p:ph idx="1"/>
          </p:nvPr>
        </p:nvSpPr>
        <p:spPr>
          <a:xfrm>
            <a:off x="228600" y="1447800"/>
            <a:ext cx="3962400" cy="4525963"/>
          </a:xfrm>
        </p:spPr>
        <p:txBody>
          <a:bodyPr>
            <a:normAutofit/>
          </a:bodyPr>
          <a:lstStyle/>
          <a:p>
            <a:pPr>
              <a:buNone/>
            </a:pPr>
            <a:r>
              <a:rPr lang="en-GB" b="1" dirty="0">
                <a:solidFill>
                  <a:srgbClr val="FF0000"/>
                </a:solidFill>
                <a:latin typeface="Courier New" pitchFamily="49" charset="0"/>
                <a:cs typeface="Courier New" pitchFamily="49" charset="0"/>
              </a:rPr>
              <a:t>BX</a:t>
            </a:r>
            <a:r>
              <a:rPr lang="en-GB" b="1" dirty="0">
                <a:solidFill>
                  <a:srgbClr val="FF0000"/>
                </a:solidFill>
              </a:rPr>
              <a:t> </a:t>
            </a:r>
            <a:r>
              <a:rPr lang="en-GB" b="1" i="1" dirty="0" err="1">
                <a:solidFill>
                  <a:srgbClr val="FF0000"/>
                </a:solidFill>
              </a:rPr>
              <a:t>LR</a:t>
            </a:r>
            <a:endParaRPr lang="en-GB" b="1" dirty="0">
              <a:solidFill>
                <a:srgbClr val="FF0000"/>
              </a:solidFill>
            </a:endParaRPr>
          </a:p>
          <a:p>
            <a:r>
              <a:rPr lang="en-GB" dirty="0">
                <a:latin typeface="Consolas" panose="020B0609020204030204" pitchFamily="49" charset="0"/>
                <a:cs typeface="Consolas" panose="020B0609020204030204" pitchFamily="49" charset="0"/>
              </a:rPr>
              <a:t>PC = </a:t>
            </a:r>
            <a:r>
              <a:rPr lang="en-GB" dirty="0" err="1">
                <a:latin typeface="Consolas" panose="020B0609020204030204" pitchFamily="49" charset="0"/>
                <a:cs typeface="Consolas" panose="020B0609020204030204" pitchFamily="49" charset="0"/>
              </a:rPr>
              <a:t>LR</a:t>
            </a:r>
            <a:endParaRPr lang="en-GB" dirty="0">
              <a:latin typeface="Consolas" panose="020B0609020204030204" pitchFamily="49" charset="0"/>
              <a:cs typeface="Consolas" panose="020B0609020204030204" pitchFamily="49" charset="0"/>
            </a:endParaRPr>
          </a:p>
          <a:p>
            <a:pPr marL="0" indent="0">
              <a:buNone/>
            </a:pPr>
            <a:endParaRPr lang="en-GB"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25</a:t>
            </a:fld>
            <a:endParaRPr kumimoji="0" lang="en-US" dirty="0"/>
          </a:p>
        </p:txBody>
      </p:sp>
      <p:graphicFrame>
        <p:nvGraphicFramePr>
          <p:cNvPr id="5" name="Table 4"/>
          <p:cNvGraphicFramePr>
            <a:graphicFrameLocks noGrp="1"/>
          </p:cNvGraphicFramePr>
          <p:nvPr>
            <p:extLst/>
          </p:nvPr>
        </p:nvGraphicFramePr>
        <p:xfrm>
          <a:off x="5715000" y="1600200"/>
          <a:ext cx="2209800" cy="2049421"/>
        </p:xfrm>
        <a:graphic>
          <a:graphicData uri="http://schemas.openxmlformats.org/drawingml/2006/table">
            <a:tbl>
              <a:tblPr firstRow="1" firstCol="1" bandRow="1">
                <a:tableStyleId>{5940675A-B579-460E-94D1-54222C63F5DA}</a:tableStyleId>
              </a:tblPr>
              <a:tblGrid>
                <a:gridCol w="2209800">
                  <a:extLst>
                    <a:ext uri="{9D8B030D-6E8A-4147-A177-3AD203B41FA5}">
                      <a16:colId xmlns:a16="http://schemas.microsoft.com/office/drawing/2014/main" val="20000"/>
                    </a:ext>
                  </a:extLst>
                </a:gridCol>
              </a:tblGrid>
              <a:tr h="175619">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1805581">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a:t>
                      </a:r>
                      <a:r>
                        <a:rPr lang="en-US" sz="1600" b="1" dirty="0">
                          <a:solidFill>
                            <a:schemeClr val="tx1"/>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txBody>
                  <a:tcPr marL="68580" marR="68580" marT="0" marB="0"/>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nvPr>
        </p:nvGraphicFramePr>
        <p:xfrm>
          <a:off x="5715000" y="3962400"/>
          <a:ext cx="2209800" cy="1910530"/>
        </p:xfrm>
        <a:graphic>
          <a:graphicData uri="http://schemas.openxmlformats.org/drawingml/2006/table">
            <a:tbl>
              <a:tblPr firstRow="1" firstCol="1" bandRow="1">
                <a:tableStyleId>{5940675A-B579-460E-94D1-54222C63F5DA}</a:tableStyleId>
              </a:tblPr>
              <a:tblGrid>
                <a:gridCol w="2209800">
                  <a:extLst>
                    <a:ext uri="{9D8B030D-6E8A-4147-A177-3AD203B41FA5}">
                      <a16:colId xmlns:a16="http://schemas.microsoft.com/office/drawing/2014/main" val="20000"/>
                    </a:ext>
                  </a:extLst>
                </a:gridCol>
              </a:tblGrid>
              <a:tr h="16211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dirty="0" err="1">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1666690">
                <a:tc>
                  <a:txBody>
                    <a:bodyPr/>
                    <a:lstStyle/>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foo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FF0000"/>
                          </a:solidFill>
                          <a:effectLst/>
                          <a:latin typeface="Consolas" panose="020B0609020204030204" pitchFamily="49" charset="0"/>
                          <a:cs typeface="Consolas" panose="020B0609020204030204" pitchFamily="49" charset="0"/>
                        </a:rPr>
                        <a:t>BX    </a:t>
                      </a:r>
                      <a:r>
                        <a:rPr lang="en-US" sz="1600" b="1" dirty="0" err="1">
                          <a:solidFill>
                            <a:srgbClr val="FF0000"/>
                          </a:solidFill>
                          <a:effectLst/>
                          <a:latin typeface="Consolas" panose="020B0609020204030204" pitchFamily="49" charset="0"/>
                          <a:cs typeface="Consolas" panose="020B0609020204030204" pitchFamily="49" charset="0"/>
                        </a:rPr>
                        <a:t>LR</a:t>
                      </a:r>
                      <a:endParaRPr lang="en-US" sz="1600" b="1" dirty="0">
                        <a:solidFill>
                          <a:srgbClr val="FF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45962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dirty="0"/>
              <a:t>ARM Procedure Call Standard</a:t>
            </a:r>
          </a:p>
        </p:txBody>
      </p:sp>
      <p:sp>
        <p:nvSpPr>
          <p:cNvPr id="2" name="Slide Number Placeholder 1"/>
          <p:cNvSpPr>
            <a:spLocks noGrp="1"/>
          </p:cNvSpPr>
          <p:nvPr>
            <p:ph type="sldNum" sz="quarter" idx="12"/>
          </p:nvPr>
        </p:nvSpPr>
        <p:spPr/>
        <p:txBody>
          <a:bodyPr/>
          <a:lstStyle/>
          <a:p>
            <a:fld id="{EA7C8D44-3667-46F6-9772-CC52308E2A7F}" type="slidenum">
              <a:rPr kumimoji="0" lang="en-US" smtClean="0"/>
              <a:pPr/>
              <a:t>26</a:t>
            </a:fld>
            <a:endParaRPr kumimoji="0" lang="en-US" dirty="0"/>
          </a:p>
        </p:txBody>
      </p:sp>
      <p:graphicFrame>
        <p:nvGraphicFramePr>
          <p:cNvPr id="5" name="Table 4"/>
          <p:cNvGraphicFramePr>
            <a:graphicFrameLocks noGrp="1"/>
          </p:cNvGraphicFramePr>
          <p:nvPr>
            <p:extLst/>
          </p:nvPr>
        </p:nvGraphicFramePr>
        <p:xfrm>
          <a:off x="76201" y="1219201"/>
          <a:ext cx="8991599" cy="5001678"/>
        </p:xfrm>
        <a:graphic>
          <a:graphicData uri="http://schemas.openxmlformats.org/drawingml/2006/table">
            <a:tbl>
              <a:tblPr firstRow="1" firstCol="1" bandRow="1">
                <a:tableStyleId>{5940675A-B579-460E-94D1-54222C63F5DA}</a:tableStyleId>
              </a:tblPr>
              <a:tblGrid>
                <a:gridCol w="1065199">
                  <a:extLst>
                    <a:ext uri="{9D8B030D-6E8A-4147-A177-3AD203B41FA5}">
                      <a16:colId xmlns:a16="http://schemas.microsoft.com/office/drawing/2014/main" val="20000"/>
                    </a:ext>
                  </a:extLst>
                </a:gridCol>
                <a:gridCol w="2440000">
                  <a:extLst>
                    <a:ext uri="{9D8B030D-6E8A-4147-A177-3AD203B41FA5}">
                      <a16:colId xmlns:a16="http://schemas.microsoft.com/office/drawing/2014/main" val="20001"/>
                    </a:ext>
                  </a:extLst>
                </a:gridCol>
                <a:gridCol w="1158616">
                  <a:extLst>
                    <a:ext uri="{9D8B030D-6E8A-4147-A177-3AD203B41FA5}">
                      <a16:colId xmlns:a16="http://schemas.microsoft.com/office/drawing/2014/main" val="20002"/>
                    </a:ext>
                  </a:extLst>
                </a:gridCol>
                <a:gridCol w="4327784">
                  <a:extLst>
                    <a:ext uri="{9D8B030D-6E8A-4147-A177-3AD203B41FA5}">
                      <a16:colId xmlns:a16="http://schemas.microsoft.com/office/drawing/2014/main" val="20003"/>
                    </a:ext>
                  </a:extLst>
                </a:gridCol>
              </a:tblGrid>
              <a:tr h="367808">
                <a:tc>
                  <a:txBody>
                    <a:bodyPr/>
                    <a:lstStyle/>
                    <a:p>
                      <a:pPr marL="0" marR="0" algn="just">
                        <a:spcBef>
                          <a:spcPts val="0"/>
                        </a:spcBef>
                        <a:spcAft>
                          <a:spcPts val="0"/>
                        </a:spcAft>
                      </a:pPr>
                      <a:r>
                        <a:rPr lang="en-US" sz="1400" b="1" dirty="0">
                          <a:solidFill>
                            <a:schemeClr val="bg1"/>
                          </a:solidFill>
                          <a:effectLst/>
                        </a:rPr>
                        <a:t>Register</a:t>
                      </a:r>
                      <a:endParaRPr lang="en-US" sz="1800" b="1" dirty="0">
                        <a:solidFill>
                          <a:schemeClr val="bg1"/>
                        </a:solidFill>
                        <a:effectLst/>
                        <a:latin typeface="Palatino Linotype"/>
                        <a:ea typeface="宋体"/>
                        <a:cs typeface="Times New Roman"/>
                      </a:endParaRPr>
                    </a:p>
                  </a:txBody>
                  <a:tcPr marL="68580" marR="68580" marT="0" marB="0" anchor="ctr">
                    <a:solidFill>
                      <a:schemeClr val="accent1"/>
                    </a:solidFill>
                  </a:tcPr>
                </a:tc>
                <a:tc>
                  <a:txBody>
                    <a:bodyPr/>
                    <a:lstStyle/>
                    <a:p>
                      <a:pPr marL="0" marR="0" algn="l">
                        <a:spcBef>
                          <a:spcPts val="0"/>
                        </a:spcBef>
                        <a:spcAft>
                          <a:spcPts val="0"/>
                        </a:spcAft>
                      </a:pPr>
                      <a:r>
                        <a:rPr lang="en-US" sz="1400" b="1" dirty="0">
                          <a:solidFill>
                            <a:schemeClr val="bg1"/>
                          </a:solidFill>
                          <a:effectLst/>
                        </a:rPr>
                        <a:t>Usage</a:t>
                      </a:r>
                      <a:endParaRPr lang="en-US" sz="1800" b="1" dirty="0">
                        <a:solidFill>
                          <a:schemeClr val="bg1"/>
                        </a:solidFill>
                        <a:effectLst/>
                        <a:latin typeface="Palatino Linotype"/>
                        <a:ea typeface="宋体"/>
                        <a:cs typeface="Times New Roman"/>
                      </a:endParaRPr>
                    </a:p>
                  </a:txBody>
                  <a:tcPr marL="68580" marR="68580" marT="0" marB="0" anchor="ctr">
                    <a:solidFill>
                      <a:schemeClr val="accent1"/>
                    </a:solidFill>
                  </a:tcPr>
                </a:tc>
                <a:tc>
                  <a:txBody>
                    <a:bodyPr/>
                    <a:lstStyle/>
                    <a:p>
                      <a:pPr marL="0" marR="0" algn="just">
                        <a:spcBef>
                          <a:spcPts val="0"/>
                        </a:spcBef>
                        <a:spcAft>
                          <a:spcPts val="0"/>
                        </a:spcAft>
                      </a:pPr>
                      <a:r>
                        <a:rPr lang="en-US" sz="1400" b="1" dirty="0">
                          <a:solidFill>
                            <a:schemeClr val="bg1"/>
                          </a:solidFill>
                          <a:effectLst/>
                        </a:rPr>
                        <a:t>Subroutine Preserved</a:t>
                      </a:r>
                      <a:endParaRPr lang="en-US" sz="1800" b="1" dirty="0">
                        <a:solidFill>
                          <a:schemeClr val="bg1"/>
                        </a:solidFill>
                        <a:effectLst/>
                        <a:latin typeface="Palatino Linotype"/>
                        <a:ea typeface="宋体"/>
                        <a:cs typeface="Times New Roman"/>
                      </a:endParaRPr>
                    </a:p>
                  </a:txBody>
                  <a:tcPr marL="68580" marR="68580" marT="0" marB="0" anchor="ctr">
                    <a:solidFill>
                      <a:schemeClr val="accent1"/>
                    </a:solidFill>
                  </a:tcPr>
                </a:tc>
                <a:tc>
                  <a:txBody>
                    <a:bodyPr/>
                    <a:lstStyle/>
                    <a:p>
                      <a:pPr marL="0" marR="0" algn="l">
                        <a:spcBef>
                          <a:spcPts val="0"/>
                        </a:spcBef>
                        <a:spcAft>
                          <a:spcPts val="0"/>
                        </a:spcAft>
                      </a:pPr>
                      <a:r>
                        <a:rPr lang="en-US" sz="1400" b="1" dirty="0">
                          <a:solidFill>
                            <a:schemeClr val="bg1"/>
                          </a:solidFill>
                          <a:effectLst/>
                        </a:rPr>
                        <a:t>Notes</a:t>
                      </a:r>
                      <a:endParaRPr lang="en-US" sz="1800" b="1" dirty="0">
                        <a:solidFill>
                          <a:schemeClr val="bg1"/>
                        </a:solidFill>
                        <a:effectLst/>
                        <a:latin typeface="Palatino Linotype"/>
                        <a:ea typeface="宋体"/>
                        <a:cs typeface="Times New Roman"/>
                      </a:endParaRPr>
                    </a:p>
                  </a:txBody>
                  <a:tcPr marL="68580" marR="68580" marT="0" marB="0" anchor="ctr">
                    <a:solidFill>
                      <a:schemeClr val="accent1"/>
                    </a:solidFill>
                  </a:tcPr>
                </a:tc>
                <a:extLst>
                  <a:ext uri="{0D108BD9-81ED-4DB2-BD59-A6C34878D82A}">
                    <a16:rowId xmlns:a16="http://schemas.microsoft.com/office/drawing/2014/main" val="10000"/>
                  </a:ext>
                </a:extLst>
              </a:tr>
              <a:tr h="367808">
                <a:tc>
                  <a:txBody>
                    <a:bodyPr/>
                    <a:lstStyle/>
                    <a:p>
                      <a:pPr marL="0" marR="0" algn="ctr">
                        <a:spcBef>
                          <a:spcPts val="0"/>
                        </a:spcBef>
                        <a:spcAft>
                          <a:spcPts val="0"/>
                        </a:spcAft>
                      </a:pPr>
                      <a:r>
                        <a:rPr lang="en-US" sz="1400" b="1" dirty="0" err="1">
                          <a:solidFill>
                            <a:srgbClr val="FF0000"/>
                          </a:solidFill>
                          <a:effectLst/>
                        </a:rPr>
                        <a:t>r0</a:t>
                      </a:r>
                      <a:endParaRPr lang="en-US" sz="1800" b="1" dirty="0">
                        <a:solidFill>
                          <a:srgbClr val="FF0000"/>
                        </a:solidFill>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dirty="0">
                          <a:solidFill>
                            <a:srgbClr val="FF0000"/>
                          </a:solidFill>
                          <a:effectLst/>
                        </a:rPr>
                        <a:t>Argument 1 </a:t>
                      </a:r>
                      <a:r>
                        <a:rPr lang="en-US" sz="1400" b="0" dirty="0">
                          <a:effectLst/>
                        </a:rPr>
                        <a:t>and </a:t>
                      </a:r>
                      <a:r>
                        <a:rPr lang="en-US" sz="1400" b="0" dirty="0">
                          <a:solidFill>
                            <a:srgbClr val="FF0000"/>
                          </a:solidFill>
                          <a:effectLst/>
                        </a:rPr>
                        <a:t>return value</a:t>
                      </a:r>
                      <a:endParaRPr lang="en-US" sz="1800" b="0" dirty="0">
                        <a:solidFill>
                          <a:srgbClr val="FF0000"/>
                        </a:solidFill>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No</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If return has 64 bits, then r0:r1 hold it. If argument 1 has 64 bits, r0:r1 hold it.</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183904">
                <a:tc>
                  <a:txBody>
                    <a:bodyPr/>
                    <a:lstStyle/>
                    <a:p>
                      <a:pPr marL="0" marR="0" algn="ctr">
                        <a:spcBef>
                          <a:spcPts val="0"/>
                        </a:spcBef>
                        <a:spcAft>
                          <a:spcPts val="0"/>
                        </a:spcAft>
                      </a:pPr>
                      <a:r>
                        <a:rPr lang="en-US" sz="1400" b="1" dirty="0" err="1">
                          <a:solidFill>
                            <a:srgbClr val="FF0000"/>
                          </a:solidFill>
                          <a:effectLst/>
                        </a:rPr>
                        <a:t>r1</a:t>
                      </a:r>
                      <a:endParaRPr lang="en-US" sz="1800" b="1" dirty="0">
                        <a:solidFill>
                          <a:srgbClr val="FF0000"/>
                        </a:solidFill>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dirty="0">
                          <a:solidFill>
                            <a:srgbClr val="FF0000"/>
                          </a:solidFill>
                          <a:effectLst/>
                        </a:rPr>
                        <a:t>Argument 2 </a:t>
                      </a:r>
                      <a:endParaRPr lang="en-US" sz="1800" b="0" dirty="0">
                        <a:solidFill>
                          <a:srgbClr val="FF0000"/>
                        </a:solidFill>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No</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 </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183904">
                <a:tc>
                  <a:txBody>
                    <a:bodyPr/>
                    <a:lstStyle/>
                    <a:p>
                      <a:pPr marL="0" marR="0" algn="ctr">
                        <a:spcBef>
                          <a:spcPts val="0"/>
                        </a:spcBef>
                        <a:spcAft>
                          <a:spcPts val="0"/>
                        </a:spcAft>
                      </a:pPr>
                      <a:r>
                        <a:rPr lang="en-US" sz="1400" b="1">
                          <a:solidFill>
                            <a:srgbClr val="FF0000"/>
                          </a:solidFill>
                          <a:effectLst/>
                        </a:rPr>
                        <a:t>r2</a:t>
                      </a:r>
                      <a:endParaRPr lang="en-US" sz="1800" b="1">
                        <a:solidFill>
                          <a:srgbClr val="FF0000"/>
                        </a:solidFill>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dirty="0">
                          <a:solidFill>
                            <a:srgbClr val="FF0000"/>
                          </a:solidFill>
                          <a:effectLst/>
                        </a:rPr>
                        <a:t>Argument 3</a:t>
                      </a:r>
                      <a:endParaRPr lang="en-US" sz="1800" b="0" dirty="0">
                        <a:solidFill>
                          <a:srgbClr val="FF0000"/>
                        </a:solidFill>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No</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If the return has 128 bits, r0-r3 hold it.</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3"/>
                  </a:ext>
                </a:extLst>
              </a:tr>
              <a:tr h="183904">
                <a:tc>
                  <a:txBody>
                    <a:bodyPr/>
                    <a:lstStyle/>
                    <a:p>
                      <a:pPr marL="0" marR="0" algn="ctr">
                        <a:spcBef>
                          <a:spcPts val="0"/>
                        </a:spcBef>
                        <a:spcAft>
                          <a:spcPts val="0"/>
                        </a:spcAft>
                      </a:pPr>
                      <a:r>
                        <a:rPr lang="en-US" sz="1400" b="1" dirty="0" err="1">
                          <a:solidFill>
                            <a:srgbClr val="FF0000"/>
                          </a:solidFill>
                          <a:effectLst/>
                        </a:rPr>
                        <a:t>r3</a:t>
                      </a:r>
                      <a:endParaRPr lang="en-US" sz="1800" b="1" dirty="0">
                        <a:solidFill>
                          <a:srgbClr val="FF0000"/>
                        </a:solidFill>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dirty="0">
                          <a:solidFill>
                            <a:srgbClr val="FF0000"/>
                          </a:solidFill>
                          <a:effectLst/>
                        </a:rPr>
                        <a:t>Argument 4</a:t>
                      </a:r>
                      <a:endParaRPr lang="en-US" sz="1800" b="0" dirty="0">
                        <a:solidFill>
                          <a:srgbClr val="FF0000"/>
                        </a:solidFill>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No</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If more than 4 arguments, use the stack</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4"/>
                  </a:ext>
                </a:extLst>
              </a:tr>
              <a:tr h="271262">
                <a:tc>
                  <a:txBody>
                    <a:bodyPr/>
                    <a:lstStyle/>
                    <a:p>
                      <a:pPr marL="0" marR="0" algn="ctr">
                        <a:spcBef>
                          <a:spcPts val="0"/>
                        </a:spcBef>
                        <a:spcAft>
                          <a:spcPts val="0"/>
                        </a:spcAft>
                      </a:pPr>
                      <a:r>
                        <a:rPr lang="en-US" sz="1400" b="0" dirty="0" err="1">
                          <a:effectLst/>
                        </a:rPr>
                        <a:t>r4</a:t>
                      </a:r>
                      <a:endParaRPr lang="en-US" sz="1800" b="0" dirty="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General-purpose V1</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1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5"/>
                  </a:ext>
                </a:extLst>
              </a:tr>
              <a:tr h="271262">
                <a:tc>
                  <a:txBody>
                    <a:bodyPr/>
                    <a:lstStyle/>
                    <a:p>
                      <a:pPr marL="0" marR="0" algn="ctr">
                        <a:spcBef>
                          <a:spcPts val="0"/>
                        </a:spcBef>
                        <a:spcAft>
                          <a:spcPts val="0"/>
                        </a:spcAft>
                      </a:pPr>
                      <a:r>
                        <a:rPr lang="en-US" sz="1400" b="0">
                          <a:effectLst/>
                        </a:rPr>
                        <a:t>r5</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General-purpose V2</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2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6"/>
                  </a:ext>
                </a:extLst>
              </a:tr>
              <a:tr h="271262">
                <a:tc>
                  <a:txBody>
                    <a:bodyPr/>
                    <a:lstStyle/>
                    <a:p>
                      <a:pPr marL="0" marR="0" algn="ctr">
                        <a:spcBef>
                          <a:spcPts val="0"/>
                        </a:spcBef>
                        <a:spcAft>
                          <a:spcPts val="0"/>
                        </a:spcAft>
                      </a:pPr>
                      <a:r>
                        <a:rPr lang="en-US" sz="1400" b="0">
                          <a:effectLst/>
                        </a:rPr>
                        <a:t>r6</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General-purpose V3</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3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7"/>
                  </a:ext>
                </a:extLst>
              </a:tr>
              <a:tr h="271262">
                <a:tc>
                  <a:txBody>
                    <a:bodyPr/>
                    <a:lstStyle/>
                    <a:p>
                      <a:pPr marL="0" marR="0" algn="ctr">
                        <a:spcBef>
                          <a:spcPts val="0"/>
                        </a:spcBef>
                        <a:spcAft>
                          <a:spcPts val="0"/>
                        </a:spcAft>
                      </a:pPr>
                      <a:r>
                        <a:rPr lang="en-US" sz="1400" b="0">
                          <a:effectLst/>
                        </a:rPr>
                        <a:t>r7</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General-purpose V4</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4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8"/>
                  </a:ext>
                </a:extLst>
              </a:tr>
              <a:tr h="271262">
                <a:tc>
                  <a:txBody>
                    <a:bodyPr/>
                    <a:lstStyle/>
                    <a:p>
                      <a:pPr marL="0" marR="0" algn="ctr">
                        <a:spcBef>
                          <a:spcPts val="0"/>
                        </a:spcBef>
                        <a:spcAft>
                          <a:spcPts val="0"/>
                        </a:spcAft>
                      </a:pPr>
                      <a:r>
                        <a:rPr lang="en-US" sz="1400" b="0">
                          <a:effectLst/>
                        </a:rPr>
                        <a:t>r8</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General-purpose V5</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5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9"/>
                  </a:ext>
                </a:extLst>
              </a:tr>
              <a:tr h="183904">
                <a:tc>
                  <a:txBody>
                    <a:bodyPr/>
                    <a:lstStyle/>
                    <a:p>
                      <a:pPr marL="0" marR="0" algn="ctr">
                        <a:spcBef>
                          <a:spcPts val="0"/>
                        </a:spcBef>
                        <a:spcAft>
                          <a:spcPts val="0"/>
                        </a:spcAft>
                      </a:pPr>
                      <a:r>
                        <a:rPr lang="en-US" sz="1400" b="0">
                          <a:effectLst/>
                        </a:rPr>
                        <a:t>r9</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Platform specific/V6 </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No</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Usage is platform-dependent. </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0"/>
                  </a:ext>
                </a:extLst>
              </a:tr>
              <a:tr h="271262">
                <a:tc>
                  <a:txBody>
                    <a:bodyPr/>
                    <a:lstStyle/>
                    <a:p>
                      <a:pPr marL="0" marR="0" algn="ctr">
                        <a:spcBef>
                          <a:spcPts val="0"/>
                        </a:spcBef>
                        <a:spcAft>
                          <a:spcPts val="0"/>
                        </a:spcAft>
                      </a:pPr>
                      <a:r>
                        <a:rPr lang="en-US" sz="1400" b="0">
                          <a:effectLst/>
                        </a:rPr>
                        <a:t>r10</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General-purpose V7</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7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1"/>
                  </a:ext>
                </a:extLst>
              </a:tr>
              <a:tr h="271262">
                <a:tc>
                  <a:txBody>
                    <a:bodyPr/>
                    <a:lstStyle/>
                    <a:p>
                      <a:pPr marL="0" marR="0" algn="ctr">
                        <a:spcBef>
                          <a:spcPts val="0"/>
                        </a:spcBef>
                        <a:spcAft>
                          <a:spcPts val="0"/>
                        </a:spcAft>
                      </a:pPr>
                      <a:r>
                        <a:rPr lang="en-US" sz="1400" b="0">
                          <a:effectLst/>
                        </a:rPr>
                        <a:t>r11</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General-purpose V8</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8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2"/>
                  </a:ext>
                </a:extLst>
              </a:tr>
              <a:tr h="367808">
                <a:tc>
                  <a:txBody>
                    <a:bodyPr/>
                    <a:lstStyle/>
                    <a:p>
                      <a:pPr marL="0" marR="0" algn="ctr">
                        <a:spcBef>
                          <a:spcPts val="0"/>
                        </a:spcBef>
                        <a:spcAft>
                          <a:spcPts val="0"/>
                        </a:spcAft>
                      </a:pPr>
                      <a:r>
                        <a:rPr lang="en-US" sz="1400" b="0">
                          <a:effectLst/>
                        </a:rPr>
                        <a:t>r12 (IP)</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Intra-procedure-call register</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No</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It holds intermediate values between a procedure and the sub-procedure it calls.</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3"/>
                  </a:ext>
                </a:extLst>
              </a:tr>
              <a:tr h="271262">
                <a:tc>
                  <a:txBody>
                    <a:bodyPr/>
                    <a:lstStyle/>
                    <a:p>
                      <a:pPr marL="0" marR="0" algn="ctr">
                        <a:spcBef>
                          <a:spcPts val="0"/>
                        </a:spcBef>
                        <a:spcAft>
                          <a:spcPts val="0"/>
                        </a:spcAft>
                      </a:pPr>
                      <a:r>
                        <a:rPr lang="en-US" sz="1400" b="0">
                          <a:effectLst/>
                        </a:rPr>
                        <a:t>r13 (SP)</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Stack pointer</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SP has to be the same after a subroutine has completed.</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4"/>
                  </a:ext>
                </a:extLst>
              </a:tr>
              <a:tr h="367808">
                <a:tc>
                  <a:txBody>
                    <a:bodyPr/>
                    <a:lstStyle/>
                    <a:p>
                      <a:pPr marL="0" marR="0" algn="ctr">
                        <a:spcBef>
                          <a:spcPts val="0"/>
                        </a:spcBef>
                        <a:spcAft>
                          <a:spcPts val="0"/>
                        </a:spcAft>
                      </a:pPr>
                      <a:r>
                        <a:rPr lang="en-US" sz="1400" b="0">
                          <a:effectLst/>
                        </a:rPr>
                        <a:t>r14 (LR)</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Link register</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No</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LR does not have to contain the same value after a subroutine has completed.</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5"/>
                  </a:ext>
                </a:extLst>
              </a:tr>
              <a:tr h="271262">
                <a:tc>
                  <a:txBody>
                    <a:bodyPr/>
                    <a:lstStyle/>
                    <a:p>
                      <a:pPr marL="0" marR="0" algn="ctr">
                        <a:spcBef>
                          <a:spcPts val="0"/>
                        </a:spcBef>
                        <a:spcAft>
                          <a:spcPts val="0"/>
                        </a:spcAft>
                      </a:pPr>
                      <a:r>
                        <a:rPr lang="en-US" sz="1400" b="0">
                          <a:effectLst/>
                        </a:rPr>
                        <a:t>r15 (PC)</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Program counter</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N/A</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dirty="0">
                          <a:effectLst/>
                        </a:rPr>
                        <a:t>Do not directly change PC</a:t>
                      </a:r>
                      <a:endParaRPr lang="en-US" sz="1800" b="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4048179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Register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27</a:t>
            </a:fld>
            <a:endParaRPr kumimoji="0" lang="en-US" dirty="0"/>
          </a:p>
        </p:txBody>
      </p:sp>
      <p:graphicFrame>
        <p:nvGraphicFramePr>
          <p:cNvPr id="5" name="Object 4"/>
          <p:cNvGraphicFramePr>
            <a:graphicFrameLocks noChangeAspect="1"/>
          </p:cNvGraphicFramePr>
          <p:nvPr>
            <p:extLst/>
          </p:nvPr>
        </p:nvGraphicFramePr>
        <p:xfrm>
          <a:off x="419100" y="1314450"/>
          <a:ext cx="8305800" cy="5010150"/>
        </p:xfrm>
        <a:graphic>
          <a:graphicData uri="http://schemas.openxmlformats.org/presentationml/2006/ole">
            <mc:AlternateContent xmlns:mc="http://schemas.openxmlformats.org/markup-compatibility/2006">
              <mc:Choice xmlns:v="urn:schemas-microsoft-com:vml" Requires="v">
                <p:oleObj spid="_x0000_s6148" name="Visio" r:id="rId3" imgW="7051550" imgH="4239368" progId="Visio.Drawing.11">
                  <p:embed/>
                </p:oleObj>
              </mc:Choice>
              <mc:Fallback>
                <p:oleObj name="Visio" r:id="rId3" imgW="7051550" imgH="4239368" progId="Visio.Drawing.11">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 y="1314450"/>
                        <a:ext cx="83058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8"/>
          <p:cNvSpPr txBox="1"/>
          <p:nvPr/>
        </p:nvSpPr>
        <p:spPr>
          <a:xfrm>
            <a:off x="3924300" y="1742441"/>
            <a:ext cx="3543300" cy="1015663"/>
          </a:xfrm>
          <a:prstGeom prst="rect">
            <a:avLst/>
          </a:prstGeom>
          <a:noFill/>
        </p:spPr>
        <p:txBody>
          <a:bodyPr wrap="square" rtlCol="0">
            <a:spAutoFit/>
          </a:bodyPr>
          <a:lstStyle/>
          <a:p>
            <a:r>
              <a:rPr lang="en-US" sz="2000" b="1" dirty="0">
                <a:solidFill>
                  <a:srgbClr val="0000FF"/>
                </a:solidFill>
              </a:rPr>
              <a:t>Scratch registers, not saved by subroutine. Hold arguments/result</a:t>
            </a:r>
          </a:p>
        </p:txBody>
      </p:sp>
      <p:sp>
        <p:nvSpPr>
          <p:cNvPr id="4" name="Rounded Rectangle 3"/>
          <p:cNvSpPr/>
          <p:nvPr/>
        </p:nvSpPr>
        <p:spPr>
          <a:xfrm>
            <a:off x="228600" y="1828800"/>
            <a:ext cx="3505200" cy="1143000"/>
          </a:xfrm>
          <a:prstGeom prst="round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28600" y="3012260"/>
            <a:ext cx="3505200" cy="21336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0" y="5105400"/>
            <a:ext cx="1406154" cy="369332"/>
          </a:xfrm>
          <a:prstGeom prst="rect">
            <a:avLst/>
          </a:prstGeom>
          <a:noFill/>
        </p:spPr>
        <p:txBody>
          <a:bodyPr wrap="none" rtlCol="0">
            <a:spAutoFit/>
          </a:bodyPr>
          <a:lstStyle/>
          <a:p>
            <a:r>
              <a:rPr lang="en-US" dirty="0"/>
              <a:t>Link Register</a:t>
            </a:r>
          </a:p>
        </p:txBody>
      </p:sp>
      <p:sp>
        <p:nvSpPr>
          <p:cNvPr id="12" name="Rectangle 11"/>
          <p:cNvSpPr/>
          <p:nvPr/>
        </p:nvSpPr>
        <p:spPr>
          <a:xfrm>
            <a:off x="3886200" y="3424695"/>
            <a:ext cx="2819400" cy="923330"/>
          </a:xfrm>
          <a:prstGeom prst="rect">
            <a:avLst/>
          </a:prstGeom>
        </p:spPr>
        <p:txBody>
          <a:bodyPr wrap="square">
            <a:spAutoFit/>
          </a:bodyPr>
          <a:lstStyle/>
          <a:p>
            <a:r>
              <a:rPr lang="en-US" b="1" dirty="0" err="1">
                <a:solidFill>
                  <a:srgbClr val="FF0000"/>
                </a:solidFill>
              </a:rPr>
              <a:t>Callee</a:t>
            </a:r>
            <a:r>
              <a:rPr lang="en-US" b="1" dirty="0">
                <a:solidFill>
                  <a:srgbClr val="FF0000"/>
                </a:solidFill>
              </a:rPr>
              <a:t> must save them. </a:t>
            </a:r>
          </a:p>
          <a:p>
            <a:r>
              <a:rPr lang="en-US" b="1" dirty="0">
                <a:solidFill>
                  <a:srgbClr val="FF0000"/>
                </a:solidFill>
              </a:rPr>
              <a:t>Caller expects these values are retained . </a:t>
            </a:r>
          </a:p>
        </p:txBody>
      </p:sp>
    </p:spTree>
    <p:extLst>
      <p:ext uri="{BB962C8B-B14F-4D97-AF65-F5344CB8AC3E}">
        <p14:creationId xmlns:p14="http://schemas.microsoft.com/office/powerpoint/2010/main" val="397737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animBg="1"/>
      <p:bldP spid="10" grpId="0" animBg="1"/>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Preserve Runtime Environment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28</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770050209"/>
              </p:ext>
            </p:extLst>
          </p:nvPr>
        </p:nvGraphicFramePr>
        <p:xfrm>
          <a:off x="381000" y="1981200"/>
          <a:ext cx="8610600" cy="3438525"/>
        </p:xfrm>
        <a:graphic>
          <a:graphicData uri="http://schemas.openxmlformats.org/drawingml/2006/table">
            <a:tbl>
              <a:tblPr firstRow="1" firstCol="1" bandRow="1">
                <a:tableStyleId>{5940675A-B579-460E-94D1-54222C63F5DA}</a:tableStyleId>
              </a:tblPr>
              <a:tblGrid>
                <a:gridCol w="4457866">
                  <a:extLst>
                    <a:ext uri="{9D8B030D-6E8A-4147-A177-3AD203B41FA5}">
                      <a16:colId xmlns:a16="http://schemas.microsoft.com/office/drawing/2014/main" val="20000"/>
                    </a:ext>
                  </a:extLst>
                </a:gridCol>
                <a:gridCol w="4152734">
                  <a:extLst>
                    <a:ext uri="{9D8B030D-6E8A-4147-A177-3AD203B41FA5}">
                      <a16:colId xmlns:a16="http://schemas.microsoft.com/office/drawing/2014/main" val="20001"/>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dirty="0" err="1">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ADD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   ;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 101, not 11</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foo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PUSH  {</a:t>
                      </a:r>
                      <a:r>
                        <a:rPr lang="en-US" sz="1600" b="1" dirty="0" err="1">
                          <a:solidFill>
                            <a:srgbClr val="C00000"/>
                          </a:solidFill>
                          <a:effectLst/>
                          <a:latin typeface="Consolas" panose="020B0609020204030204" pitchFamily="49" charset="0"/>
                          <a:cs typeface="Consolas" panose="020B0609020204030204" pitchFamily="49" charset="0"/>
                        </a:rPr>
                        <a:t>r4</a:t>
                      </a:r>
                      <a:r>
                        <a:rPr lang="en-US" sz="1600" b="1" dirty="0">
                          <a:solidFill>
                            <a:srgbClr val="C00000"/>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 preserve </a:t>
                      </a:r>
                      <a:r>
                        <a:rPr lang="en-US" sz="1600" dirty="0" err="1">
                          <a:effectLst/>
                          <a:latin typeface="Consolas" panose="020B0609020204030204" pitchFamily="49" charset="0"/>
                          <a:cs typeface="Consolas" panose="020B0609020204030204" pitchFamily="49" charset="0"/>
                        </a:rPr>
                        <a:t>r4</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  ; foo changes </a:t>
                      </a:r>
                      <a:r>
                        <a:rPr lang="en-US" sz="1600" dirty="0" err="1">
                          <a:effectLst/>
                          <a:latin typeface="Consolas" panose="020B0609020204030204" pitchFamily="49" charset="0"/>
                          <a:cs typeface="Consolas" panose="020B0609020204030204" pitchFamily="49" charset="0"/>
                        </a:rPr>
                        <a:t>r4</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POP   {</a:t>
                      </a:r>
                      <a:r>
                        <a:rPr lang="en-US" sz="1600" b="1" dirty="0" err="1">
                          <a:solidFill>
                            <a:srgbClr val="C00000"/>
                          </a:solidFill>
                          <a:effectLst/>
                          <a:latin typeface="Consolas" panose="020B0609020204030204" pitchFamily="49" charset="0"/>
                          <a:cs typeface="Consolas" panose="020B0609020204030204" pitchFamily="49" charset="0"/>
                        </a:rPr>
                        <a:t>r4</a:t>
                      </a:r>
                      <a:r>
                        <a:rPr lang="en-US" sz="1600" b="1" dirty="0">
                          <a:solidFill>
                            <a:srgbClr val="C00000"/>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 Recover </a:t>
                      </a:r>
                      <a:r>
                        <a:rPr lang="en-US" sz="1600" dirty="0" err="1">
                          <a:effectLst/>
                          <a:latin typeface="Consolas" panose="020B0609020204030204" pitchFamily="49" charset="0"/>
                          <a:cs typeface="Consolas" panose="020B0609020204030204" pitchFamily="49" charset="0"/>
                        </a:rPr>
                        <a:t>r4</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BX    </a:t>
                      </a:r>
                      <a:r>
                        <a:rPr lang="en-US" sz="1600" dirty="0" err="1">
                          <a:effectLst/>
                          <a:latin typeface="Consolas" panose="020B0609020204030204" pitchFamily="49" charset="0"/>
                          <a:cs typeface="Consolas" panose="020B0609020204030204" pitchFamily="49" charset="0"/>
                        </a:rPr>
                        <a:t>LR</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62395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p:cNvSpPr>
            <a:spLocks noGrp="1" noChangeArrowheads="1"/>
          </p:cNvSpPr>
          <p:nvPr>
            <p:ph type="title"/>
          </p:nvPr>
        </p:nvSpPr>
        <p:spPr/>
        <p:txBody>
          <a:bodyPr/>
          <a:lstStyle/>
          <a:p>
            <a:r>
              <a:rPr lang="en-US" altLang="zh-TW" dirty="0"/>
              <a:t>Stacks and Subroutines</a:t>
            </a:r>
            <a:endParaRPr lang="zh-TW" altLang="en-US" sz="3600" baseline="-250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01" y="1447800"/>
            <a:ext cx="9188091" cy="492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120048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 of Hanoi</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a:t>
            </a:fld>
            <a:endParaRPr kumimoji="0" lang="en-US" dirty="0"/>
          </a:p>
        </p:txBody>
      </p:sp>
      <p:sp>
        <p:nvSpPr>
          <p:cNvPr id="4" name="Content Placeholder 3"/>
          <p:cNvSpPr>
            <a:spLocks noGrp="1"/>
          </p:cNvSpPr>
          <p:nvPr>
            <p:ph sz="quarter" idx="1"/>
          </p:nvPr>
        </p:nvSpPr>
        <p:spPr>
          <a:xfrm>
            <a:off x="533400" y="4114800"/>
            <a:ext cx="8229600" cy="1889760"/>
          </a:xfrm>
        </p:spPr>
        <p:txBody>
          <a:bodyPr>
            <a:normAutofit/>
          </a:bodyPr>
          <a:lstStyle/>
          <a:p>
            <a:r>
              <a:rPr lang="en-US" sz="2000" dirty="0"/>
              <a:t>Only one disk may be moved at a time.</a:t>
            </a:r>
          </a:p>
          <a:p>
            <a:r>
              <a:rPr lang="en-US" sz="2000" dirty="0"/>
              <a:t>Each move consists of taking the upper disk from one of the rods and sliding it onto another rod, on top of the other disks that may already be present on that rod.</a:t>
            </a:r>
          </a:p>
          <a:p>
            <a:r>
              <a:rPr lang="en-US" sz="2000" b="1" dirty="0">
                <a:solidFill>
                  <a:srgbClr val="FF0000"/>
                </a:solidFill>
              </a:rPr>
              <a:t>No disk may be placed on top of a smaller disk.</a:t>
            </a:r>
          </a:p>
        </p:txBody>
      </p:sp>
      <p:pic>
        <p:nvPicPr>
          <p:cNvPr id="1026" name="Picture 2" descr="http://www.cs.brandeis.edu/%7Estorer/JimPuzzles/MANIP/TowersOfHanoi/TowersOfHanoiFig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24000"/>
            <a:ext cx="5715000" cy="2188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891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Subroutine Calling Another Subroutine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30</a:t>
            </a:fld>
            <a:endParaRPr kumimoji="0" lang="en-US" dirty="0"/>
          </a:p>
        </p:txBody>
      </p:sp>
      <p:sp>
        <p:nvSpPr>
          <p:cNvPr id="5" name="Content Placeholder 3"/>
          <p:cNvSpPr>
            <a:spLocks noGrp="1"/>
          </p:cNvSpPr>
          <p:nvPr>
            <p:ph sz="half" idx="1"/>
          </p:nvPr>
        </p:nvSpPr>
        <p:spPr>
          <a:xfrm>
            <a:off x="304800" y="2133600"/>
            <a:ext cx="2386608" cy="17526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solidFill>
                  <a:schemeClr val="tx1"/>
                </a:solidFill>
                <a:latin typeface="Courier New" pitchFamily="49" charset="0"/>
                <a:cs typeface="Courier New" pitchFamily="49" charset="0"/>
              </a:rPr>
              <a:t>MAIN</a:t>
            </a:r>
          </a:p>
          <a:p>
            <a:pPr>
              <a:buNone/>
            </a:pPr>
            <a:r>
              <a:rPr lang="en-GB" sz="1800" b="1" dirty="0">
                <a:solidFill>
                  <a:schemeClr val="tx1"/>
                </a:solidFill>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ENDL	...</a:t>
            </a:r>
          </a:p>
        </p:txBody>
      </p:sp>
      <p:sp>
        <p:nvSpPr>
          <p:cNvPr id="6" name="Content Placeholder 3"/>
          <p:cNvSpPr txBox="1">
            <a:spLocks/>
          </p:cNvSpPr>
          <p:nvPr/>
        </p:nvSpPr>
        <p:spPr>
          <a:xfrm>
            <a:off x="3429000" y="2057400"/>
            <a:ext cx="2386608" cy="1905000"/>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QUAD	PUSH {LR}</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BL SQ</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BL SQ</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POP {LR}</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BX LR</a:t>
            </a:r>
          </a:p>
        </p:txBody>
      </p:sp>
      <p:sp>
        <p:nvSpPr>
          <p:cNvPr id="7" name="Content Placeholder 3"/>
          <p:cNvSpPr txBox="1">
            <a:spLocks/>
          </p:cNvSpPr>
          <p:nvPr/>
        </p:nvSpPr>
        <p:spPr>
          <a:xfrm>
            <a:off x="6629400" y="2438400"/>
            <a:ext cx="2386608" cy="1219200"/>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SQ		MUL R0,R0</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BX LR</a:t>
            </a:r>
          </a:p>
        </p:txBody>
      </p:sp>
      <p:sp>
        <p:nvSpPr>
          <p:cNvPr id="8" name="Right Arrow 7"/>
          <p:cNvSpPr/>
          <p:nvPr/>
        </p:nvSpPr>
        <p:spPr>
          <a:xfrm>
            <a:off x="2743200" y="2814320"/>
            <a:ext cx="609600" cy="386080"/>
          </a:xfrm>
          <a:prstGeom prst="rightArrow">
            <a:avLst/>
          </a:prstGeom>
          <a:ln/>
        </p:spPr>
        <p:style>
          <a:lnRef idx="1">
            <a:schemeClr val="accent1"/>
          </a:lnRef>
          <a:fillRef idx="3">
            <a:schemeClr val="accent1"/>
          </a:fillRef>
          <a:effectRef idx="2">
            <a:schemeClr val="accent1"/>
          </a:effectRef>
          <a:fontRef idx="minor">
            <a:schemeClr val="lt1"/>
          </a:fontRef>
        </p:style>
      </p:sp>
      <p:sp>
        <p:nvSpPr>
          <p:cNvPr id="9" name="Right Arrow 8"/>
          <p:cNvSpPr/>
          <p:nvPr/>
        </p:nvSpPr>
        <p:spPr>
          <a:xfrm>
            <a:off x="5943600" y="2814320"/>
            <a:ext cx="609600" cy="386080"/>
          </a:xfrm>
          <a:prstGeom prst="rightArrow">
            <a:avLst/>
          </a:prstGeom>
          <a:ln/>
        </p:spPr>
        <p:style>
          <a:lnRef idx="1">
            <a:schemeClr val="accent1"/>
          </a:lnRef>
          <a:fillRef idx="3">
            <a:schemeClr val="accent1"/>
          </a:fillRef>
          <a:effectRef idx="2">
            <a:schemeClr val="accent1"/>
          </a:effectRef>
          <a:fontRef idx="minor">
            <a:schemeClr val="lt1"/>
          </a:fontRef>
        </p:style>
      </p:sp>
      <p:sp>
        <p:nvSpPr>
          <p:cNvPr id="10" name="TextBox 9"/>
          <p:cNvSpPr txBox="1"/>
          <p:nvPr/>
        </p:nvSpPr>
        <p:spPr>
          <a:xfrm>
            <a:off x="609600" y="4114800"/>
            <a:ext cx="1631426" cy="369332"/>
          </a:xfrm>
          <a:prstGeom prst="rect">
            <a:avLst/>
          </a:prstGeom>
          <a:noFill/>
        </p:spPr>
        <p:txBody>
          <a:bodyPr wrap="none" rtlCol="0">
            <a:spAutoFit/>
          </a:bodyPr>
          <a:lstStyle/>
          <a:p>
            <a:r>
              <a:rPr lang="en-US" dirty="0"/>
              <a:t>Function </a:t>
            </a:r>
            <a:r>
              <a:rPr lang="en-US" dirty="0">
                <a:solidFill>
                  <a:srgbClr val="FF0000"/>
                </a:solidFill>
              </a:rPr>
              <a:t>MAIN</a:t>
            </a:r>
          </a:p>
        </p:txBody>
      </p:sp>
      <p:sp>
        <p:nvSpPr>
          <p:cNvPr id="11" name="TextBox 10"/>
          <p:cNvSpPr txBox="1"/>
          <p:nvPr/>
        </p:nvSpPr>
        <p:spPr>
          <a:xfrm>
            <a:off x="3810000" y="4191000"/>
            <a:ext cx="1734106" cy="369332"/>
          </a:xfrm>
          <a:prstGeom prst="rect">
            <a:avLst/>
          </a:prstGeom>
          <a:noFill/>
        </p:spPr>
        <p:txBody>
          <a:bodyPr wrap="none" rtlCol="0">
            <a:spAutoFit/>
          </a:bodyPr>
          <a:lstStyle/>
          <a:p>
            <a:r>
              <a:rPr lang="en-US" dirty="0"/>
              <a:t>Function </a:t>
            </a:r>
            <a:r>
              <a:rPr lang="en-US" dirty="0">
                <a:solidFill>
                  <a:srgbClr val="FF0000"/>
                </a:solidFill>
              </a:rPr>
              <a:t>QUAD</a:t>
            </a:r>
          </a:p>
        </p:txBody>
      </p:sp>
      <p:sp>
        <p:nvSpPr>
          <p:cNvPr id="12" name="TextBox 11"/>
          <p:cNvSpPr txBox="1"/>
          <p:nvPr/>
        </p:nvSpPr>
        <p:spPr>
          <a:xfrm>
            <a:off x="7255541" y="3962400"/>
            <a:ext cx="1355059" cy="369332"/>
          </a:xfrm>
          <a:prstGeom prst="rect">
            <a:avLst/>
          </a:prstGeom>
          <a:noFill/>
        </p:spPr>
        <p:txBody>
          <a:bodyPr wrap="none" rtlCol="0">
            <a:spAutoFit/>
          </a:bodyPr>
          <a:lstStyle/>
          <a:p>
            <a:r>
              <a:rPr lang="en-US" dirty="0"/>
              <a:t>Function </a:t>
            </a:r>
            <a:r>
              <a:rPr lang="en-US" dirty="0">
                <a:solidFill>
                  <a:srgbClr val="FF0000"/>
                </a:solidFill>
              </a:rPr>
              <a:t>SQ</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Subroutine Calling Another Subroutine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31</a:t>
            </a:fld>
            <a:endParaRPr kumimoji="0" lang="en-US" dirty="0"/>
          </a:p>
        </p:txBody>
      </p:sp>
      <p:sp>
        <p:nvSpPr>
          <p:cNvPr id="5" name="Content Placeholder 3"/>
          <p:cNvSpPr>
            <a:spLocks noGrp="1"/>
          </p:cNvSpPr>
          <p:nvPr>
            <p:ph sz="half" idx="1"/>
          </p:nvPr>
        </p:nvSpPr>
        <p:spPr>
          <a:xfrm>
            <a:off x="304800" y="2133600"/>
            <a:ext cx="2386608" cy="17526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solidFill>
                  <a:schemeClr val="tx1"/>
                </a:solidFill>
                <a:latin typeface="Courier New" pitchFamily="49" charset="0"/>
                <a:cs typeface="Courier New" pitchFamily="49" charset="0"/>
              </a:rPr>
              <a:t>MAIN</a:t>
            </a:r>
            <a:r>
              <a:rPr lang="zh-CN" altLang="en-US" sz="1800" b="1" dirty="0">
                <a:solidFill>
                  <a:schemeClr val="tx1"/>
                </a:solidFill>
                <a:latin typeface="Courier New" pitchFamily="49" charset="0"/>
                <a:cs typeface="Courier New" pitchFamily="49" charset="0"/>
              </a:rPr>
              <a:t> </a:t>
            </a:r>
            <a:r>
              <a:rPr lang="en-US" altLang="zh-CN" sz="1800" b="1" dirty="0" err="1">
                <a:solidFill>
                  <a:schemeClr val="tx1"/>
                </a:solidFill>
                <a:latin typeface="Courier New" pitchFamily="49" charset="0"/>
                <a:cs typeface="Courier New" pitchFamily="49" charset="0"/>
              </a:rPr>
              <a:t>PROC</a:t>
            </a:r>
            <a:endParaRPr lang="en-GB" sz="1800" b="1" dirty="0">
              <a:solidFill>
                <a:schemeClr val="tx1"/>
              </a:solidFill>
              <a:latin typeface="Courier New" pitchFamily="49" charset="0"/>
              <a:cs typeface="Courier New" pitchFamily="49" charset="0"/>
            </a:endParaRPr>
          </a:p>
          <a:p>
            <a:pPr>
              <a:buNone/>
            </a:pPr>
            <a:r>
              <a:rPr lang="en-GB" sz="1800" b="1" dirty="0">
                <a:solidFill>
                  <a:schemeClr val="tx1"/>
                </a:solidFill>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a:t>
            </a:r>
            <a:r>
              <a:rPr lang="en-GB" sz="1800" b="1" dirty="0">
                <a:solidFill>
                  <a:srgbClr val="FF00FF"/>
                </a:solidFill>
                <a:latin typeface="Courier New" pitchFamily="49" charset="0"/>
                <a:cs typeface="Courier New" pitchFamily="49" charset="0"/>
              </a:rPr>
              <a:t>BL QUAD</a:t>
            </a:r>
          </a:p>
          <a:p>
            <a:pPr>
              <a:buNone/>
            </a:pPr>
            <a:r>
              <a:rPr lang="en-GB" sz="1800" b="1" dirty="0">
                <a:latin typeface="Courier New" pitchFamily="49" charset="0"/>
                <a:cs typeface="Courier New" pitchFamily="49" charset="0"/>
              </a:rPr>
              <a:t>ENDL	...</a:t>
            </a:r>
          </a:p>
          <a:p>
            <a:pPr>
              <a:buNone/>
            </a:pPr>
            <a:r>
              <a:rPr lang="en-GB" sz="1800" b="1" dirty="0">
                <a:latin typeface="Courier New" pitchFamily="49" charset="0"/>
                <a:cs typeface="Courier New" pitchFamily="49" charset="0"/>
              </a:rPr>
              <a:t>  </a:t>
            </a:r>
            <a:r>
              <a:rPr lang="en-GB" sz="1800" b="1" dirty="0" err="1">
                <a:latin typeface="Courier New" pitchFamily="49" charset="0"/>
                <a:cs typeface="Courier New" pitchFamily="49" charset="0"/>
              </a:rPr>
              <a:t>ENDP</a:t>
            </a:r>
            <a:endParaRPr lang="en-GB" sz="1800" b="1" dirty="0">
              <a:latin typeface="Courier New" pitchFamily="49" charset="0"/>
              <a:cs typeface="Courier New" pitchFamily="49" charset="0"/>
            </a:endParaRPr>
          </a:p>
        </p:txBody>
      </p:sp>
      <p:sp>
        <p:nvSpPr>
          <p:cNvPr id="6" name="Content Placeholder 3"/>
          <p:cNvSpPr txBox="1">
            <a:spLocks/>
          </p:cNvSpPr>
          <p:nvPr/>
        </p:nvSpPr>
        <p:spPr>
          <a:xfrm>
            <a:off x="3429000" y="2057400"/>
            <a:ext cx="2386608" cy="2426732"/>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QUAD	</a:t>
            </a:r>
            <a:r>
              <a:rPr kumimoji="0" lang="en-GB" sz="1800" b="1" i="0" u="none" strike="noStrike" kern="1200" cap="none" spc="0" normalizeH="0" baseline="0" noProof="0" dirty="0" err="1">
                <a:ln>
                  <a:noFill/>
                </a:ln>
                <a:solidFill>
                  <a:schemeClr val="dk1"/>
                </a:solidFill>
                <a:effectLst/>
                <a:uLnTx/>
                <a:uFillTx/>
                <a:latin typeface="Courier New" pitchFamily="49" charset="0"/>
                <a:ea typeface="+mn-ea"/>
                <a:cs typeface="Courier New" pitchFamily="49" charset="0"/>
              </a:rPr>
              <a:t>PROC</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PUSH {LR}</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a:t>
            </a:r>
            <a:r>
              <a:rPr kumimoji="0" lang="en-GB" sz="1800" b="1" i="0" u="none" strike="noStrike" kern="1200" cap="none" spc="0" normalizeH="0" baseline="0" noProof="0" dirty="0">
                <a:ln>
                  <a:noFill/>
                </a:ln>
                <a:solidFill>
                  <a:srgbClr val="FF0000"/>
                </a:solidFill>
                <a:effectLst/>
                <a:uLnTx/>
                <a:uFillTx/>
                <a:latin typeface="Courier New" pitchFamily="49" charset="0"/>
                <a:ea typeface="+mn-ea"/>
                <a:cs typeface="Courier New" pitchFamily="49" charset="0"/>
              </a:rPr>
              <a:t>BL SQ</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a:t>
            </a:r>
            <a:r>
              <a:rPr kumimoji="0" lang="en-GB" sz="1800" b="1" i="0" u="none" strike="noStrike" kern="1200" cap="none" spc="0" normalizeH="0" baseline="0" noProof="0" dirty="0">
                <a:ln>
                  <a:noFill/>
                </a:ln>
                <a:solidFill>
                  <a:srgbClr val="0000FF"/>
                </a:solidFill>
                <a:effectLst/>
                <a:uLnTx/>
                <a:uFillTx/>
                <a:latin typeface="Courier New" pitchFamily="49" charset="0"/>
                <a:ea typeface="+mn-ea"/>
                <a:cs typeface="Courier New" pitchFamily="49" charset="0"/>
              </a:rPr>
              <a:t>BL SQ</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POP {LR}</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BX </a:t>
            </a:r>
            <a:r>
              <a:rPr kumimoji="0" lang="en-GB" sz="1800" b="1" i="0" u="none" strike="noStrike" kern="1200" cap="none" spc="0" normalizeH="0" baseline="0" noProof="0" dirty="0" err="1">
                <a:ln>
                  <a:noFill/>
                </a:ln>
                <a:solidFill>
                  <a:schemeClr val="dk1"/>
                </a:solidFill>
                <a:effectLst/>
                <a:uLnTx/>
                <a:uFillTx/>
                <a:latin typeface="Courier New" pitchFamily="49" charset="0"/>
                <a:ea typeface="+mn-ea"/>
                <a:cs typeface="Courier New" pitchFamily="49" charset="0"/>
              </a:rPr>
              <a:t>LR</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lang="en-GB" b="1" dirty="0" err="1">
                <a:latin typeface="Courier New" pitchFamily="49" charset="0"/>
                <a:cs typeface="Courier New" pitchFamily="49" charset="0"/>
              </a:rPr>
              <a:t>ENDP</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p:txBody>
      </p:sp>
      <p:sp>
        <p:nvSpPr>
          <p:cNvPr id="7" name="Content Placeholder 3"/>
          <p:cNvSpPr txBox="1">
            <a:spLocks/>
          </p:cNvSpPr>
          <p:nvPr/>
        </p:nvSpPr>
        <p:spPr>
          <a:xfrm>
            <a:off x="6629400" y="2438400"/>
            <a:ext cx="2386608" cy="1447800"/>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SQ		</a:t>
            </a:r>
            <a:r>
              <a:rPr kumimoji="0" lang="en-GB" sz="1800" b="1" i="0" u="none" strike="noStrike" kern="1200" cap="none" spc="0" normalizeH="0" baseline="0" noProof="0" dirty="0" err="1">
                <a:ln>
                  <a:noFill/>
                </a:ln>
                <a:solidFill>
                  <a:schemeClr val="dk1"/>
                </a:solidFill>
                <a:effectLst/>
                <a:uLnTx/>
                <a:uFillTx/>
                <a:latin typeface="Courier New" pitchFamily="49" charset="0"/>
                <a:ea typeface="+mn-ea"/>
                <a:cs typeface="Courier New" pitchFamily="49" charset="0"/>
              </a:rPr>
              <a:t>PROC</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kumimoji="0" lang="en-GB" sz="1800" b="1" i="0" u="none" strike="noStrike" kern="1200" cap="none" spc="0" normalizeH="0" baseline="0" noProof="0" dirty="0" err="1">
                <a:ln>
                  <a:noFill/>
                </a:ln>
                <a:solidFill>
                  <a:schemeClr val="dk1"/>
                </a:solidFill>
                <a:effectLst/>
                <a:uLnTx/>
                <a:uFillTx/>
                <a:latin typeface="Courier New" pitchFamily="49" charset="0"/>
                <a:ea typeface="+mn-ea"/>
                <a:cs typeface="Courier New" pitchFamily="49" charset="0"/>
              </a:rPr>
              <a:t>MUL</a:t>
            </a: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R0,R0</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BX </a:t>
            </a:r>
            <a:r>
              <a:rPr kumimoji="0" lang="en-GB" sz="1800" b="1" i="0" u="none" strike="noStrike" kern="1200" cap="none" spc="0" normalizeH="0" baseline="0" noProof="0" dirty="0" err="1">
                <a:ln>
                  <a:noFill/>
                </a:ln>
                <a:solidFill>
                  <a:schemeClr val="dk1"/>
                </a:solidFill>
                <a:effectLst/>
                <a:uLnTx/>
                <a:uFillTx/>
                <a:latin typeface="Courier New" pitchFamily="49" charset="0"/>
                <a:ea typeface="+mn-ea"/>
                <a:cs typeface="Courier New" pitchFamily="49" charset="0"/>
              </a:rPr>
              <a:t>LR</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lang="en-GB" b="1" dirty="0" err="1">
                <a:latin typeface="Courier New" pitchFamily="49" charset="0"/>
                <a:cs typeface="Courier New" pitchFamily="49" charset="0"/>
              </a:rPr>
              <a:t>ENDP</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p:txBody>
      </p:sp>
      <p:sp>
        <p:nvSpPr>
          <p:cNvPr id="10" name="TextBox 9"/>
          <p:cNvSpPr txBox="1"/>
          <p:nvPr/>
        </p:nvSpPr>
        <p:spPr>
          <a:xfrm>
            <a:off x="609600" y="4114800"/>
            <a:ext cx="1631426" cy="369332"/>
          </a:xfrm>
          <a:prstGeom prst="rect">
            <a:avLst/>
          </a:prstGeom>
          <a:noFill/>
        </p:spPr>
        <p:txBody>
          <a:bodyPr wrap="none" rtlCol="0">
            <a:spAutoFit/>
          </a:bodyPr>
          <a:lstStyle/>
          <a:p>
            <a:r>
              <a:rPr lang="en-US" dirty="0"/>
              <a:t>Function </a:t>
            </a:r>
            <a:r>
              <a:rPr lang="en-US" dirty="0">
                <a:solidFill>
                  <a:srgbClr val="FF0000"/>
                </a:solidFill>
              </a:rPr>
              <a:t>MAIN</a:t>
            </a:r>
          </a:p>
        </p:txBody>
      </p:sp>
      <p:sp>
        <p:nvSpPr>
          <p:cNvPr id="11" name="TextBox 10"/>
          <p:cNvSpPr txBox="1"/>
          <p:nvPr/>
        </p:nvSpPr>
        <p:spPr>
          <a:xfrm>
            <a:off x="3810000" y="4538561"/>
            <a:ext cx="1734106" cy="369332"/>
          </a:xfrm>
          <a:prstGeom prst="rect">
            <a:avLst/>
          </a:prstGeom>
          <a:noFill/>
        </p:spPr>
        <p:txBody>
          <a:bodyPr wrap="none" rtlCol="0">
            <a:spAutoFit/>
          </a:bodyPr>
          <a:lstStyle/>
          <a:p>
            <a:r>
              <a:rPr lang="en-US" dirty="0"/>
              <a:t>Function </a:t>
            </a:r>
            <a:r>
              <a:rPr lang="en-US" dirty="0">
                <a:solidFill>
                  <a:srgbClr val="FF0000"/>
                </a:solidFill>
              </a:rPr>
              <a:t>QUAD</a:t>
            </a:r>
          </a:p>
        </p:txBody>
      </p:sp>
      <p:sp>
        <p:nvSpPr>
          <p:cNvPr id="12" name="TextBox 11"/>
          <p:cNvSpPr txBox="1"/>
          <p:nvPr/>
        </p:nvSpPr>
        <p:spPr>
          <a:xfrm>
            <a:off x="7209382" y="4070866"/>
            <a:ext cx="1355059" cy="369332"/>
          </a:xfrm>
          <a:prstGeom prst="rect">
            <a:avLst/>
          </a:prstGeom>
          <a:noFill/>
        </p:spPr>
        <p:txBody>
          <a:bodyPr wrap="none" rtlCol="0">
            <a:spAutoFit/>
          </a:bodyPr>
          <a:lstStyle/>
          <a:p>
            <a:r>
              <a:rPr lang="en-US" dirty="0"/>
              <a:t>Function </a:t>
            </a:r>
            <a:r>
              <a:rPr lang="en-US" dirty="0">
                <a:solidFill>
                  <a:srgbClr val="FF0000"/>
                </a:solidFill>
              </a:rPr>
              <a:t>SQ</a:t>
            </a:r>
          </a:p>
        </p:txBody>
      </p:sp>
      <p:cxnSp>
        <p:nvCxnSpPr>
          <p:cNvPr id="15" name="Straight Arrow Connector 14"/>
          <p:cNvCxnSpPr/>
          <p:nvPr/>
        </p:nvCxnSpPr>
        <p:spPr>
          <a:xfrm flipV="1">
            <a:off x="1752600" y="2286000"/>
            <a:ext cx="1752600" cy="685800"/>
          </a:xfrm>
          <a:prstGeom prst="straightConnector1">
            <a:avLst/>
          </a:prstGeom>
          <a:ln w="28575" cap="flat" cmpd="sng" algn="ctr">
            <a:solidFill>
              <a:srgbClr val="FF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10800000">
            <a:off x="1752600" y="3048000"/>
            <a:ext cx="2590800" cy="609600"/>
          </a:xfrm>
          <a:prstGeom prst="straightConnector1">
            <a:avLst/>
          </a:prstGeom>
          <a:ln w="28575" cap="flat" cmpd="sng" algn="ctr">
            <a:solidFill>
              <a:srgbClr val="FF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5181600" y="2628900"/>
            <a:ext cx="1362353" cy="339984"/>
          </a:xfrm>
          <a:prstGeom prst="straightConnector1">
            <a:avLst/>
          </a:prstGeom>
          <a:ln w="28575"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5257800" y="3311783"/>
            <a:ext cx="2286000" cy="41017"/>
          </a:xfrm>
          <a:prstGeom prst="straightConnector1">
            <a:avLst/>
          </a:prstGeom>
          <a:ln w="28575"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5181600" y="2667000"/>
            <a:ext cx="1524000" cy="603766"/>
          </a:xfrm>
          <a:prstGeom prst="straightConnector1">
            <a:avLst/>
          </a:prstGeom>
          <a:ln w="28575" cap="flat" cmpd="sng" algn="ctr">
            <a:solidFill>
              <a:srgbClr val="00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5544106" y="3352800"/>
            <a:ext cx="1999694" cy="304801"/>
          </a:xfrm>
          <a:prstGeom prst="straightConnector1">
            <a:avLst/>
          </a:prstGeom>
          <a:ln w="28575" cap="flat" cmpd="sng" algn="ctr">
            <a:solidFill>
              <a:srgbClr val="00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down)">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down)">
                                      <p:cBhvr>
                                        <p:cTn id="3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solidFill>
                  <a:srgbClr val="FF0000"/>
                </a:solidFill>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cxnSp>
        <p:nvCxnSpPr>
          <p:cNvPr id="34" name="Straight Arrow Connector 33"/>
          <p:cNvCxnSpPr>
            <a:stCxn id="67" idx="3"/>
            <a:endCxn id="51" idx="1"/>
          </p:cNvCxnSpPr>
          <p:nvPr/>
        </p:nvCxnSpPr>
        <p:spPr>
          <a:xfrm flipV="1">
            <a:off x="5652120" y="2744924"/>
            <a:ext cx="576064" cy="158417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cxnSp>
        <p:nvCxnSpPr>
          <p:cNvPr id="50" name="Straight Arrow Connector 49"/>
          <p:cNvCxnSpPr>
            <a:stCxn id="80" idx="3"/>
            <a:endCxn id="44" idx="1"/>
          </p:cNvCxnSpPr>
          <p:nvPr/>
        </p:nvCxnSpPr>
        <p:spPr>
          <a:xfrm flipV="1">
            <a:off x="5652120" y="1448780"/>
            <a:ext cx="576064" cy="216024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5" name="Group 4"/>
          <p:cNvGrpSpPr/>
          <p:nvPr/>
        </p:nvGrpSpPr>
        <p:grpSpPr>
          <a:xfrm>
            <a:off x="7524328" y="2564904"/>
            <a:ext cx="1391072" cy="3609692"/>
            <a:chOff x="7524328" y="2564904"/>
            <a:chExt cx="1391072" cy="3609692"/>
          </a:xfrm>
        </p:grpSpPr>
        <p:sp>
          <p:nvSpPr>
            <p:cNvPr id="31" name="TextBox 30"/>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32" name="TextBox 31"/>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33" name="TextBox 32"/>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41" name="TextBox 40"/>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42" name="TextBox 41"/>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43" name="TextBox 42"/>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52" name="TextBox 51"/>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53" name="TextBox 52"/>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57" name="TextBox 56"/>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58" name="TextBox 57"/>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grpSp>
        <p:nvGrpSpPr>
          <p:cNvPr id="60"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66"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0x08000138</a:t>
            </a:r>
          </a:p>
        </p:txBody>
      </p:sp>
      <p:grpSp>
        <p:nvGrpSpPr>
          <p:cNvPr id="73"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9"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59" name="TextBox 58"/>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63" name="TextBox 6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32</a:t>
            </a:fld>
            <a:endParaRPr kumimoji="0" lang="en-US"/>
          </a:p>
        </p:txBody>
      </p:sp>
    </p:spTree>
    <p:extLst>
      <p:ext uri="{BB962C8B-B14F-4D97-AF65-F5344CB8AC3E}">
        <p14:creationId xmlns:p14="http://schemas.microsoft.com/office/powerpoint/2010/main" val="958803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cxnSp>
        <p:nvCxnSpPr>
          <p:cNvPr id="34" name="Straight Arrow Connector 33"/>
          <p:cNvCxnSpPr>
            <a:stCxn id="67" idx="3"/>
            <a:endCxn id="54" idx="1"/>
          </p:cNvCxnSpPr>
          <p:nvPr/>
        </p:nvCxnSpPr>
        <p:spPr>
          <a:xfrm flipV="1">
            <a:off x="5652120" y="3104964"/>
            <a:ext cx="576064" cy="12241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0x02</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274840" y="4149080"/>
            <a:ext cx="1440160" cy="369332"/>
          </a:xfrm>
          <a:prstGeom prst="rect">
            <a:avLst/>
          </a:prstGeom>
          <a:noFill/>
        </p:spPr>
        <p:txBody>
          <a:bodyPr wrap="square" rtlCol="0">
            <a:spAutoFit/>
          </a:bodyPr>
          <a:lstStyle/>
          <a:p>
            <a:pPr algn="ctr"/>
            <a:r>
              <a:rPr lang="en-GB" dirty="0">
                <a:solidFill>
                  <a:srgbClr val="FF0000"/>
                </a:solidFill>
              </a:rPr>
              <a:t>0x0800013C</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33</a:t>
            </a:fld>
            <a:endParaRPr kumimoji="0" lang="en-US"/>
          </a:p>
        </p:txBody>
      </p:sp>
      <p:cxnSp>
        <p:nvCxnSpPr>
          <p:cNvPr id="57" name="Straight Arrow Connector 56"/>
          <p:cNvCxnSpPr/>
          <p:nvPr/>
        </p:nvCxnSpPr>
        <p:spPr>
          <a:xfrm flipV="1">
            <a:off x="5652120" y="1448780"/>
            <a:ext cx="576064" cy="216024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8"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solidFill>
                  <a:schemeClr val="tx1"/>
                </a:solidFill>
                <a:latin typeface="Courier New" pitchFamily="49" charset="0"/>
                <a:cs typeface="Courier New" pitchFamily="49" charset="0"/>
              </a:rPr>
              <a:t>		MOV R0,#2</a:t>
            </a:r>
          </a:p>
          <a:p>
            <a:pPr>
              <a:buNone/>
            </a:pPr>
            <a:r>
              <a:rPr lang="en-GB" sz="1800" b="1" dirty="0">
                <a:solidFill>
                  <a:srgbClr val="FF0000"/>
                </a:solidFill>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grpSp>
        <p:nvGrpSpPr>
          <p:cNvPr id="50" name="Group 49"/>
          <p:cNvGrpSpPr/>
          <p:nvPr/>
        </p:nvGrpSpPr>
        <p:grpSpPr>
          <a:xfrm>
            <a:off x="7524328" y="2564904"/>
            <a:ext cx="1391072" cy="3609692"/>
            <a:chOff x="7524328" y="2564904"/>
            <a:chExt cx="1391072" cy="3609692"/>
          </a:xfrm>
        </p:grpSpPr>
        <p:sp>
          <p:nvSpPr>
            <p:cNvPr id="76" name="TextBox 75"/>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77" name="TextBox 76"/>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78" name="TextBox 77"/>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79" name="TextBox 78"/>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3" name="TextBox 82"/>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4" name="TextBox 83"/>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5" name="TextBox 84"/>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86" name="TextBox 85"/>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87" name="TextBox 86"/>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88" name="TextBox 87"/>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spTree>
    <p:extLst>
      <p:ext uri="{BB962C8B-B14F-4D97-AF65-F5344CB8AC3E}">
        <p14:creationId xmlns:p14="http://schemas.microsoft.com/office/powerpoint/2010/main" val="2182196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solidFill>
                  <a:srgbClr val="FF00FF"/>
                </a:solidFill>
                <a:latin typeface="Courier New" pitchFamily="49" charset="0"/>
                <a:cs typeface="Courier New" pitchFamily="49" charset="0"/>
              </a:rPr>
              <a:t>		B ENDL</a:t>
            </a:r>
          </a:p>
          <a:p>
            <a:pPr>
              <a:buNone/>
            </a:pPr>
            <a:endParaRPr lang="en-GB" sz="1800" b="1" dirty="0">
              <a:solidFill>
                <a:srgbClr val="FF00FF"/>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a:t>
            </a:r>
            <a:r>
              <a:rPr lang="en-GB" sz="1800" b="1" dirty="0">
                <a:solidFill>
                  <a:srgbClr val="FF0000"/>
                </a:solidFill>
                <a:latin typeface="Courier New" pitchFamily="49" charset="0"/>
                <a:cs typeface="Courier New" pitchFamily="49" charset="0"/>
              </a:rPr>
              <a:t>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rPr>
              <a:t>PUSH {LR}</a:t>
            </a:r>
          </a:p>
        </p:txBody>
      </p:sp>
      <p:cxnSp>
        <p:nvCxnSpPr>
          <p:cNvPr id="34" name="Straight Arrow Connector 33"/>
          <p:cNvCxnSpPr>
            <a:stCxn id="67" idx="3"/>
            <a:endCxn id="30" idx="1"/>
          </p:cNvCxnSpPr>
          <p:nvPr/>
        </p:nvCxnSpPr>
        <p:spPr>
          <a:xfrm>
            <a:off x="5652120" y="4329100"/>
            <a:ext cx="576064" cy="2160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0x02</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292849" y="4149080"/>
            <a:ext cx="1440160" cy="369332"/>
          </a:xfrm>
          <a:prstGeom prst="rect">
            <a:avLst/>
          </a:prstGeom>
          <a:noFill/>
        </p:spPr>
        <p:txBody>
          <a:bodyPr wrap="square" rtlCol="0">
            <a:spAutoFit/>
          </a:bodyPr>
          <a:lstStyle/>
          <a:p>
            <a:pPr algn="ctr"/>
            <a:r>
              <a:rPr lang="en-GB" dirty="0">
                <a:solidFill>
                  <a:srgbClr val="FF0000"/>
                </a:solidFill>
              </a:rPr>
              <a:t>0x0800014C</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0x08000140</a:t>
            </a:r>
          </a:p>
        </p:txBody>
      </p:sp>
      <p:cxnSp>
        <p:nvCxnSpPr>
          <p:cNvPr id="71" name="Straight Arrow Connector 70"/>
          <p:cNvCxnSpPr>
            <a:stCxn id="74" idx="3"/>
            <a:endCxn id="37" idx="1"/>
          </p:cNvCxnSpPr>
          <p:nvPr/>
        </p:nvCxnSpPr>
        <p:spPr>
          <a:xfrm flipV="1">
            <a:off x="5652120" y="3465004"/>
            <a:ext cx="576064"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34</a:t>
            </a:fld>
            <a:endParaRPr kumimoji="0" lang="en-US"/>
          </a:p>
        </p:txBody>
      </p:sp>
      <p:cxnSp>
        <p:nvCxnSpPr>
          <p:cNvPr id="57" name="Straight Arrow Connector 56"/>
          <p:cNvCxnSpPr/>
          <p:nvPr/>
        </p:nvCxnSpPr>
        <p:spPr>
          <a:xfrm flipV="1">
            <a:off x="5652120" y="1448780"/>
            <a:ext cx="576064" cy="216024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505200" y="5417879"/>
            <a:ext cx="1874231" cy="646331"/>
          </a:xfrm>
          <a:prstGeom prst="rect">
            <a:avLst/>
          </a:prstGeom>
          <a:solidFill>
            <a:srgbClr val="3333FF"/>
          </a:solidFill>
        </p:spPr>
        <p:txBody>
          <a:bodyPr wrap="none" rtlCol="0">
            <a:spAutoFit/>
          </a:bodyPr>
          <a:lstStyle/>
          <a:p>
            <a:pPr algn="ctr"/>
            <a:r>
              <a:rPr lang="en-US" dirty="0">
                <a:solidFill>
                  <a:schemeClr val="bg1"/>
                </a:solidFill>
              </a:rPr>
              <a:t>Preserve </a:t>
            </a:r>
          </a:p>
          <a:p>
            <a:pPr algn="ctr"/>
            <a:r>
              <a:rPr lang="en-US" dirty="0">
                <a:solidFill>
                  <a:schemeClr val="bg1"/>
                </a:solidFill>
              </a:rPr>
              <a:t>Link Register (LR)</a:t>
            </a:r>
          </a:p>
        </p:txBody>
      </p:sp>
      <p:grpSp>
        <p:nvGrpSpPr>
          <p:cNvPr id="58" name="Group 57"/>
          <p:cNvGrpSpPr/>
          <p:nvPr/>
        </p:nvGrpSpPr>
        <p:grpSpPr>
          <a:xfrm>
            <a:off x="7524328" y="2564904"/>
            <a:ext cx="1391072" cy="3609692"/>
            <a:chOff x="7524328" y="2564904"/>
            <a:chExt cx="1391072" cy="3609692"/>
          </a:xfrm>
        </p:grpSpPr>
        <p:sp>
          <p:nvSpPr>
            <p:cNvPr id="78" name="TextBox 77"/>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79" name="TextBox 78"/>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3" name="TextBox 82"/>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4" name="TextBox 83"/>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5" name="TextBox 84"/>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6" name="TextBox 85"/>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7" name="TextBox 86"/>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88" name="TextBox 87"/>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89" name="TextBox 88"/>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0" name="TextBox 89"/>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spTree>
    <p:extLst>
      <p:ext uri="{BB962C8B-B14F-4D97-AF65-F5344CB8AC3E}">
        <p14:creationId xmlns:p14="http://schemas.microsoft.com/office/powerpoint/2010/main" val="1641096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00" dirty="0">
                <a:solidFill>
                  <a:srgbClr val="3333FF"/>
                </a:solidFill>
              </a:rPr>
              <a:t>0x08000140</a:t>
            </a:r>
            <a:endParaRPr lang="en-GB" sz="1700"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0x02</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0x08000150</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35</a:t>
            </a:fld>
            <a:endParaRPr kumimoji="0" lang="en-US"/>
          </a:p>
        </p:txBody>
      </p:sp>
      <p:cxnSp>
        <p:nvCxnSpPr>
          <p:cNvPr id="57" name="Straight Arrow Connector 56"/>
          <p:cNvCxnSpPr>
            <a:endCxn id="46" idx="1"/>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6" idx="1"/>
          </p:cNvCxnSpPr>
          <p:nvPr/>
        </p:nvCxnSpPr>
        <p:spPr>
          <a:xfrm>
            <a:off x="5652120" y="4329100"/>
            <a:ext cx="576064" cy="5760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5652120" y="3465004"/>
            <a:ext cx="576064"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7524328" y="2564904"/>
            <a:ext cx="1391072" cy="3609692"/>
            <a:chOff x="7524328" y="2564904"/>
            <a:chExt cx="1391072" cy="3609692"/>
          </a:xfrm>
        </p:grpSpPr>
        <p:sp>
          <p:nvSpPr>
            <p:cNvPr id="71" name="TextBox 70"/>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3" name="TextBox 82"/>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4" name="TextBox 83"/>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5" name="TextBox 84"/>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6" name="TextBox 85"/>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7" name="TextBox 86"/>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8" name="TextBox 87"/>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89" name="TextBox 88"/>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0" name="TextBox 89"/>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1" name="TextBox 90"/>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spTree>
    <p:extLst>
      <p:ext uri="{BB962C8B-B14F-4D97-AF65-F5344CB8AC3E}">
        <p14:creationId xmlns:p14="http://schemas.microsoft.com/office/powerpoint/2010/main" val="4271079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a:t>
            </a:r>
            <a:r>
              <a:rPr lang="en-GB" sz="1800" b="1" dirty="0">
                <a:solidFill>
                  <a:srgbClr val="FF0000"/>
                </a:solidFill>
                <a:latin typeface="Courier New" pitchFamily="49" charset="0"/>
                <a:cs typeface="Courier New" pitchFamily="49" charset="0"/>
              </a:rPr>
              <a:t>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0x02</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0x08000144</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0x08000154</a:t>
            </a:r>
          </a:p>
        </p:txBody>
      </p:sp>
      <p:sp>
        <p:nvSpPr>
          <p:cNvPr id="60" name="TextBox 59"/>
          <p:cNvSpPr txBox="1"/>
          <p:nvPr/>
        </p:nvSpPr>
        <p:spPr>
          <a:xfrm>
            <a:off x="6197600" y="1600200"/>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36</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2" idx="3"/>
          </p:cNvCxnSpPr>
          <p:nvPr/>
        </p:nvCxnSpPr>
        <p:spPr>
          <a:xfrm flipV="1">
            <a:off x="5652120" y="3829690"/>
            <a:ext cx="648072" cy="49941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8" idx="1"/>
          </p:cNvCxnSpPr>
          <p:nvPr/>
        </p:nvCxnSpPr>
        <p:spPr>
          <a:xfrm>
            <a:off x="5652120" y="3969060"/>
            <a:ext cx="576064" cy="129614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524328" y="2564904"/>
            <a:ext cx="1391072" cy="3609692"/>
            <a:chOff x="7524328" y="2564904"/>
            <a:chExt cx="1391072" cy="3609692"/>
          </a:xfrm>
        </p:grpSpPr>
        <p:sp>
          <p:nvSpPr>
            <p:cNvPr id="83" name="TextBox 82"/>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4" name="TextBox 83"/>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5" name="TextBox 84"/>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6" name="TextBox 85"/>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7" name="TextBox 86"/>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8" name="TextBox 87"/>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9" name="TextBox 88"/>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90" name="TextBox 89"/>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1" name="TextBox 90"/>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2" name="TextBox 91"/>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spTree>
    <p:extLst>
      <p:ext uri="{BB962C8B-B14F-4D97-AF65-F5344CB8AC3E}">
        <p14:creationId xmlns:p14="http://schemas.microsoft.com/office/powerpoint/2010/main" val="9731694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BX LR</a:t>
            </a:r>
          </a:p>
          <a:p>
            <a:pPr>
              <a:buNone/>
            </a:pPr>
            <a:endParaRPr lang="en-GB" sz="1800" b="1" dirty="0">
              <a:solidFill>
                <a:srgbClr val="FF0000"/>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0x04</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0x08000148</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0x08000154</a:t>
            </a:r>
          </a:p>
        </p:txBody>
      </p:sp>
      <p:sp>
        <p:nvSpPr>
          <p:cNvPr id="60" name="TextBox 59"/>
          <p:cNvSpPr txBox="1"/>
          <p:nvPr/>
        </p:nvSpPr>
        <p:spPr>
          <a:xfrm>
            <a:off x="6228184" y="1611868"/>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37</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9" idx="1"/>
          </p:cNvCxnSpPr>
          <p:nvPr/>
        </p:nvCxnSpPr>
        <p:spPr>
          <a:xfrm flipV="1">
            <a:off x="5652120" y="4185084"/>
            <a:ext cx="576064" cy="14401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652120" y="3969060"/>
            <a:ext cx="576064" cy="129614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524328" y="2564904"/>
            <a:ext cx="1391072" cy="3609692"/>
            <a:chOff x="7524328" y="2564904"/>
            <a:chExt cx="1391072" cy="3609692"/>
          </a:xfrm>
        </p:grpSpPr>
        <p:sp>
          <p:nvSpPr>
            <p:cNvPr id="83" name="TextBox 82"/>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4" name="TextBox 83"/>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5" name="TextBox 84"/>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6" name="TextBox 85"/>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7" name="TextBox 86"/>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8" name="TextBox 87"/>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9" name="TextBox 88"/>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90" name="TextBox 89"/>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1" name="TextBox 90"/>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2" name="TextBox 91"/>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spTree>
    <p:extLst>
      <p:ext uri="{BB962C8B-B14F-4D97-AF65-F5344CB8AC3E}">
        <p14:creationId xmlns:p14="http://schemas.microsoft.com/office/powerpoint/2010/main" val="3792032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8768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0x04</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0x08000154</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0x08000154</a:t>
            </a:r>
          </a:p>
        </p:txBody>
      </p:sp>
      <p:sp>
        <p:nvSpPr>
          <p:cNvPr id="60" name="TextBox 59"/>
          <p:cNvSpPr txBox="1"/>
          <p:nvPr/>
        </p:nvSpPr>
        <p:spPr>
          <a:xfrm>
            <a:off x="6228184" y="1611868"/>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38</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8" idx="1"/>
          </p:cNvCxnSpPr>
          <p:nvPr/>
        </p:nvCxnSpPr>
        <p:spPr>
          <a:xfrm>
            <a:off x="5652120" y="4329100"/>
            <a:ext cx="576064" cy="93610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652120" y="3969060"/>
            <a:ext cx="576064" cy="129614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524328" y="2564904"/>
            <a:ext cx="1391072" cy="3609692"/>
            <a:chOff x="7524328" y="2564904"/>
            <a:chExt cx="1391072" cy="3609692"/>
          </a:xfrm>
        </p:grpSpPr>
        <p:sp>
          <p:nvSpPr>
            <p:cNvPr id="83" name="TextBox 82"/>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4" name="TextBox 83"/>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5" name="TextBox 84"/>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6" name="TextBox 85"/>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7" name="TextBox 86"/>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8" name="TextBox 87"/>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9" name="TextBox 88"/>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90" name="TextBox 89"/>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1" name="TextBox 90"/>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2" name="TextBox 91"/>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spTree>
    <p:extLst>
      <p:ext uri="{BB962C8B-B14F-4D97-AF65-F5344CB8AC3E}">
        <p14:creationId xmlns:p14="http://schemas.microsoft.com/office/powerpoint/2010/main" val="1301660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a:t>
            </a:r>
            <a:r>
              <a:rPr lang="en-GB" sz="1800" b="1" dirty="0">
                <a:solidFill>
                  <a:srgbClr val="FF0000"/>
                </a:solidFill>
                <a:latin typeface="Courier New" pitchFamily="49" charset="0"/>
                <a:cs typeface="Courier New" pitchFamily="49" charset="0"/>
              </a:rPr>
              <a:t>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0x04</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0x08000144</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0x08000158</a:t>
            </a:r>
          </a:p>
        </p:txBody>
      </p:sp>
      <p:sp>
        <p:nvSpPr>
          <p:cNvPr id="60" name="TextBox 59"/>
          <p:cNvSpPr txBox="1"/>
          <p:nvPr/>
        </p:nvSpPr>
        <p:spPr>
          <a:xfrm>
            <a:off x="6228184" y="1611868"/>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39</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5652120" y="3829690"/>
            <a:ext cx="576064" cy="49941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5" idx="1"/>
          </p:cNvCxnSpPr>
          <p:nvPr/>
        </p:nvCxnSpPr>
        <p:spPr>
          <a:xfrm>
            <a:off x="5652120" y="3969060"/>
            <a:ext cx="576064" cy="165618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524328" y="2564904"/>
            <a:ext cx="1391072" cy="3609692"/>
            <a:chOff x="7524328" y="2564904"/>
            <a:chExt cx="1391072" cy="3609692"/>
          </a:xfrm>
        </p:grpSpPr>
        <p:sp>
          <p:nvSpPr>
            <p:cNvPr id="83" name="TextBox 82"/>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4" name="TextBox 83"/>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5" name="TextBox 84"/>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6" name="TextBox 85"/>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7" name="TextBox 86"/>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8" name="TextBox 87"/>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9" name="TextBox 88"/>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90" name="TextBox 89"/>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1" name="TextBox 90"/>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2" name="TextBox 91"/>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spTree>
    <p:extLst>
      <p:ext uri="{BB962C8B-B14F-4D97-AF65-F5344CB8AC3E}">
        <p14:creationId xmlns:p14="http://schemas.microsoft.com/office/powerpoint/2010/main" val="1865720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 of Hanoi</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a:t>
            </a:fld>
            <a:endParaRPr kumimoji="0" lang="en-US" dirty="0"/>
          </a:p>
        </p:txBody>
      </p:sp>
      <p:pic>
        <p:nvPicPr>
          <p:cNvPr id="1026" name="Picture 2" descr="http://upload.wikimedia.org/wikipedia/commons/6/60/Tower_of_Hanoi_4.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89665"/>
            <a:ext cx="7976276" cy="311573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733800" y="6019800"/>
            <a:ext cx="4572000" cy="261610"/>
          </a:xfrm>
          <a:prstGeom prst="rect">
            <a:avLst/>
          </a:prstGeom>
        </p:spPr>
        <p:txBody>
          <a:bodyPr>
            <a:spAutoFit/>
          </a:bodyPr>
          <a:lstStyle/>
          <a:p>
            <a:r>
              <a:rPr lang="en-US" sz="1100" i="1" dirty="0"/>
              <a:t>http://en.wikipedia.org/wiki/File:Tower_of_Hanoi_4.gif</a:t>
            </a:r>
          </a:p>
        </p:txBody>
      </p:sp>
      <p:sp>
        <p:nvSpPr>
          <p:cNvPr id="4" name="TextBox 3"/>
          <p:cNvSpPr txBox="1"/>
          <p:nvPr/>
        </p:nvSpPr>
        <p:spPr>
          <a:xfrm>
            <a:off x="609600" y="1371600"/>
            <a:ext cx="3847592" cy="461665"/>
          </a:xfrm>
          <a:prstGeom prst="rect">
            <a:avLst/>
          </a:prstGeom>
          <a:noFill/>
        </p:spPr>
        <p:txBody>
          <a:bodyPr wrap="none" rtlCol="0">
            <a:spAutoFit/>
          </a:bodyPr>
          <a:lstStyle/>
          <a:p>
            <a:r>
              <a:rPr lang="en-US" sz="2400" b="1" dirty="0">
                <a:solidFill>
                  <a:srgbClr val="FF0000"/>
                </a:solidFill>
              </a:rPr>
              <a:t>STACK:  Last In First Out</a:t>
            </a:r>
          </a:p>
        </p:txBody>
      </p:sp>
      <p:sp>
        <p:nvSpPr>
          <p:cNvPr id="7" name="TextBox 6"/>
          <p:cNvSpPr txBox="1"/>
          <p:nvPr/>
        </p:nvSpPr>
        <p:spPr>
          <a:xfrm>
            <a:off x="1910291" y="5029200"/>
            <a:ext cx="1061509" cy="400110"/>
          </a:xfrm>
          <a:prstGeom prst="rect">
            <a:avLst/>
          </a:prstGeom>
          <a:noFill/>
        </p:spPr>
        <p:txBody>
          <a:bodyPr wrap="none" rtlCol="0">
            <a:spAutoFit/>
          </a:bodyPr>
          <a:lstStyle/>
          <a:p>
            <a:r>
              <a:rPr lang="en-US" sz="2000" b="1" dirty="0"/>
              <a:t>Stack 1</a:t>
            </a:r>
          </a:p>
        </p:txBody>
      </p:sp>
      <p:sp>
        <p:nvSpPr>
          <p:cNvPr id="9" name="TextBox 8"/>
          <p:cNvSpPr txBox="1"/>
          <p:nvPr/>
        </p:nvSpPr>
        <p:spPr>
          <a:xfrm>
            <a:off x="4120091" y="5048250"/>
            <a:ext cx="1061509" cy="400110"/>
          </a:xfrm>
          <a:prstGeom prst="rect">
            <a:avLst/>
          </a:prstGeom>
          <a:noFill/>
        </p:spPr>
        <p:txBody>
          <a:bodyPr wrap="none" rtlCol="0">
            <a:spAutoFit/>
          </a:bodyPr>
          <a:lstStyle/>
          <a:p>
            <a:r>
              <a:rPr lang="en-US" sz="2000" b="1" dirty="0"/>
              <a:t>Stack 2</a:t>
            </a:r>
          </a:p>
        </p:txBody>
      </p:sp>
      <p:sp>
        <p:nvSpPr>
          <p:cNvPr id="10" name="TextBox 9"/>
          <p:cNvSpPr txBox="1"/>
          <p:nvPr/>
        </p:nvSpPr>
        <p:spPr>
          <a:xfrm>
            <a:off x="6329891" y="5029200"/>
            <a:ext cx="1061509" cy="400110"/>
          </a:xfrm>
          <a:prstGeom prst="rect">
            <a:avLst/>
          </a:prstGeom>
          <a:noFill/>
        </p:spPr>
        <p:txBody>
          <a:bodyPr wrap="none" rtlCol="0">
            <a:spAutoFit/>
          </a:bodyPr>
          <a:lstStyle/>
          <a:p>
            <a:r>
              <a:rPr lang="en-US" sz="2000" b="1" dirty="0"/>
              <a:t>Stack 3</a:t>
            </a:r>
          </a:p>
        </p:txBody>
      </p:sp>
    </p:spTree>
    <p:extLst>
      <p:ext uri="{BB962C8B-B14F-4D97-AF65-F5344CB8AC3E}">
        <p14:creationId xmlns:p14="http://schemas.microsoft.com/office/powerpoint/2010/main" val="1657949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BX LR</a:t>
            </a:r>
          </a:p>
          <a:p>
            <a:pPr>
              <a:buNone/>
            </a:pPr>
            <a:endParaRPr lang="en-GB" sz="1800" b="1" dirty="0">
              <a:solidFill>
                <a:srgbClr val="FF0000"/>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a:t>
            </a:r>
            <a:r>
              <a:rPr lang="en-GB" sz="1800" b="1" dirty="0">
                <a:solidFill>
                  <a:schemeClr val="tx1"/>
                </a:solidFill>
                <a:latin typeface="Courier New" pitchFamily="49" charset="0"/>
                <a:cs typeface="Courier New" pitchFamily="49" charset="0"/>
              </a:rPr>
              <a:t>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0x10</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0x08000148</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0x08000158</a:t>
            </a:r>
          </a:p>
        </p:txBody>
      </p:sp>
      <p:sp>
        <p:nvSpPr>
          <p:cNvPr id="60" name="TextBox 59"/>
          <p:cNvSpPr txBox="1"/>
          <p:nvPr/>
        </p:nvSpPr>
        <p:spPr>
          <a:xfrm>
            <a:off x="6228184" y="1611868"/>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40</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9" idx="1"/>
          </p:cNvCxnSpPr>
          <p:nvPr/>
        </p:nvCxnSpPr>
        <p:spPr>
          <a:xfrm flipV="1">
            <a:off x="5652120" y="4185084"/>
            <a:ext cx="576064" cy="14401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652120" y="3969060"/>
            <a:ext cx="576064" cy="165618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524328" y="2564904"/>
            <a:ext cx="1391072" cy="3609692"/>
            <a:chOff x="7524328" y="2564904"/>
            <a:chExt cx="1391072" cy="3609692"/>
          </a:xfrm>
        </p:grpSpPr>
        <p:sp>
          <p:nvSpPr>
            <p:cNvPr id="83" name="TextBox 82"/>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4" name="TextBox 83"/>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5" name="TextBox 84"/>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6" name="TextBox 85"/>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7" name="TextBox 86"/>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8" name="TextBox 87"/>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9" name="TextBox 88"/>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90" name="TextBox 89"/>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1" name="TextBox 90"/>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2" name="TextBox 91"/>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spTree>
    <p:extLst>
      <p:ext uri="{BB962C8B-B14F-4D97-AF65-F5344CB8AC3E}">
        <p14:creationId xmlns:p14="http://schemas.microsoft.com/office/powerpoint/2010/main" val="2470229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0x10</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0x08000158</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0x08000158</a:t>
            </a:r>
          </a:p>
        </p:txBody>
      </p:sp>
      <p:sp>
        <p:nvSpPr>
          <p:cNvPr id="60" name="TextBox 59"/>
          <p:cNvSpPr txBox="1"/>
          <p:nvPr/>
        </p:nvSpPr>
        <p:spPr>
          <a:xfrm>
            <a:off x="6228184" y="1600200"/>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41</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5" idx="1"/>
          </p:cNvCxnSpPr>
          <p:nvPr/>
        </p:nvCxnSpPr>
        <p:spPr>
          <a:xfrm>
            <a:off x="5652120" y="4329100"/>
            <a:ext cx="576064" cy="129614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652120" y="3969060"/>
            <a:ext cx="576064" cy="165618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524328" y="2564904"/>
            <a:ext cx="1391072" cy="3609692"/>
            <a:chOff x="7524328" y="2564904"/>
            <a:chExt cx="1391072" cy="3609692"/>
          </a:xfrm>
        </p:grpSpPr>
        <p:sp>
          <p:nvSpPr>
            <p:cNvPr id="83" name="TextBox 82"/>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4" name="TextBox 83"/>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5" name="TextBox 84"/>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6" name="TextBox 85"/>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7" name="TextBox 86"/>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8" name="TextBox 87"/>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9" name="TextBox 88"/>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90" name="TextBox 89"/>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1" name="TextBox 90"/>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2" name="TextBox 91"/>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spTree>
    <p:extLst>
      <p:ext uri="{BB962C8B-B14F-4D97-AF65-F5344CB8AC3E}">
        <p14:creationId xmlns:p14="http://schemas.microsoft.com/office/powerpoint/2010/main" val="32862599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06963"/>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solidFill>
                  <a:srgbClr val="FF0000"/>
                </a:solidFill>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0x10</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291466" y="4149080"/>
            <a:ext cx="1440160" cy="369332"/>
          </a:xfrm>
          <a:prstGeom prst="rect">
            <a:avLst/>
          </a:prstGeom>
          <a:noFill/>
        </p:spPr>
        <p:txBody>
          <a:bodyPr wrap="square" rtlCol="0">
            <a:spAutoFit/>
          </a:bodyPr>
          <a:lstStyle/>
          <a:p>
            <a:pPr algn="ctr"/>
            <a:r>
              <a:rPr lang="en-GB" dirty="0">
                <a:solidFill>
                  <a:srgbClr val="FF0000"/>
                </a:solidFill>
              </a:rPr>
              <a:t>0x0800015C</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42</a:t>
            </a:fld>
            <a:endParaRPr kumimoji="0" lang="en-US"/>
          </a:p>
        </p:txBody>
      </p:sp>
      <p:cxnSp>
        <p:nvCxnSpPr>
          <p:cNvPr id="57" name="Straight Arrow Connector 56"/>
          <p:cNvCxnSpPr/>
          <p:nvPr/>
        </p:nvCxnSpPr>
        <p:spPr>
          <a:xfrm flipV="1">
            <a:off x="5652120" y="1453426"/>
            <a:ext cx="576064" cy="215559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5" idx="1"/>
          </p:cNvCxnSpPr>
          <p:nvPr/>
        </p:nvCxnSpPr>
        <p:spPr>
          <a:xfrm>
            <a:off x="5652120" y="4329100"/>
            <a:ext cx="576064" cy="165618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7" idx="1"/>
          </p:cNvCxnSpPr>
          <p:nvPr/>
        </p:nvCxnSpPr>
        <p:spPr>
          <a:xfrm flipV="1">
            <a:off x="5652120" y="3465004"/>
            <a:ext cx="576064"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505200" y="5417879"/>
            <a:ext cx="1874231" cy="646331"/>
          </a:xfrm>
          <a:prstGeom prst="rect">
            <a:avLst/>
          </a:prstGeom>
          <a:solidFill>
            <a:srgbClr val="3333FF"/>
          </a:solidFill>
        </p:spPr>
        <p:txBody>
          <a:bodyPr wrap="none" rtlCol="0">
            <a:spAutoFit/>
          </a:bodyPr>
          <a:lstStyle/>
          <a:p>
            <a:pPr algn="ctr"/>
            <a:r>
              <a:rPr lang="en-US" dirty="0">
                <a:solidFill>
                  <a:schemeClr val="bg1"/>
                </a:solidFill>
              </a:rPr>
              <a:t>Recover</a:t>
            </a:r>
          </a:p>
          <a:p>
            <a:pPr algn="ctr"/>
            <a:r>
              <a:rPr lang="en-US" dirty="0">
                <a:solidFill>
                  <a:schemeClr val="bg1"/>
                </a:solidFill>
              </a:rPr>
              <a:t>Link Register (LR)</a:t>
            </a:r>
          </a:p>
        </p:txBody>
      </p:sp>
      <p:grpSp>
        <p:nvGrpSpPr>
          <p:cNvPr id="71" name="Group 70"/>
          <p:cNvGrpSpPr/>
          <p:nvPr/>
        </p:nvGrpSpPr>
        <p:grpSpPr>
          <a:xfrm>
            <a:off x="7524328" y="2564904"/>
            <a:ext cx="1391072" cy="3609692"/>
            <a:chOff x="7524328" y="2564904"/>
            <a:chExt cx="1391072" cy="3609692"/>
          </a:xfrm>
        </p:grpSpPr>
        <p:sp>
          <p:nvSpPr>
            <p:cNvPr id="83" name="TextBox 82"/>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4" name="TextBox 83"/>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5" name="TextBox 84"/>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6" name="TextBox 85"/>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7" name="TextBox 86"/>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8" name="TextBox 87"/>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9" name="TextBox 88"/>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90" name="TextBox 89"/>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1" name="TextBox 90"/>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2" name="TextBox 91"/>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sp>
        <p:nvSpPr>
          <p:cNvPr id="93" name="TextBox 92"/>
          <p:cNvSpPr txBox="1"/>
          <p:nvPr/>
        </p:nvSpPr>
        <p:spPr>
          <a:xfrm>
            <a:off x="6228184" y="1600200"/>
            <a:ext cx="1368152" cy="369332"/>
          </a:xfrm>
          <a:prstGeom prst="rect">
            <a:avLst/>
          </a:prstGeom>
          <a:noFill/>
        </p:spPr>
        <p:txBody>
          <a:bodyPr wrap="square" rtlCol="0">
            <a:spAutoFit/>
          </a:bodyPr>
          <a:lstStyle/>
          <a:p>
            <a:pPr algn="ctr"/>
            <a:r>
              <a:rPr lang="en-GB" dirty="0">
                <a:solidFill>
                  <a:srgbClr val="3333FF"/>
                </a:solidFill>
              </a:rPr>
              <a:t>0x08000140</a:t>
            </a:r>
          </a:p>
        </p:txBody>
      </p:sp>
    </p:spTree>
    <p:extLst>
      <p:ext uri="{BB962C8B-B14F-4D97-AF65-F5344CB8AC3E}">
        <p14:creationId xmlns:p14="http://schemas.microsoft.com/office/powerpoint/2010/main" val="15303561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06963"/>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 ENDL</a:t>
            </a:r>
          </a:p>
          <a:p>
            <a:pPr>
              <a:buNone/>
            </a:pPr>
            <a:endParaRPr lang="en-GB" sz="1800" b="1" dirty="0">
              <a:solidFill>
                <a:srgbClr val="FF0000"/>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0x10</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0x08000140</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0x08000140</a:t>
            </a:r>
          </a:p>
        </p:txBody>
      </p:sp>
      <p:sp>
        <p:nvSpPr>
          <p:cNvPr id="60" name="TextBox 59"/>
          <p:cNvSpPr txBox="1"/>
          <p:nvPr/>
        </p:nvSpPr>
        <p:spPr>
          <a:xfrm>
            <a:off x="6228184" y="1600200"/>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43</a:t>
            </a:fld>
            <a:endParaRPr kumimoji="0" lang="en-US"/>
          </a:p>
        </p:txBody>
      </p:sp>
      <p:cxnSp>
        <p:nvCxnSpPr>
          <p:cNvPr id="57" name="Straight Arrow Connector 56"/>
          <p:cNvCxnSpPr/>
          <p:nvPr/>
        </p:nvCxnSpPr>
        <p:spPr>
          <a:xfrm flipV="1">
            <a:off x="5652120" y="1447800"/>
            <a:ext cx="576064" cy="215559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7" idx="1"/>
          </p:cNvCxnSpPr>
          <p:nvPr/>
        </p:nvCxnSpPr>
        <p:spPr>
          <a:xfrm flipV="1">
            <a:off x="5652120" y="3465004"/>
            <a:ext cx="576064" cy="86409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5652120" y="3465004"/>
            <a:ext cx="576064"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524328" y="2564904"/>
            <a:ext cx="1391072" cy="3609692"/>
            <a:chOff x="7524328" y="2564904"/>
            <a:chExt cx="1391072" cy="3609692"/>
          </a:xfrm>
        </p:grpSpPr>
        <p:sp>
          <p:nvSpPr>
            <p:cNvPr id="83" name="TextBox 82"/>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4" name="TextBox 83"/>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5" name="TextBox 84"/>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6" name="TextBox 85"/>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7" name="TextBox 86"/>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8" name="TextBox 87"/>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9" name="TextBox 88"/>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90" name="TextBox 89"/>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1" name="TextBox 90"/>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2" name="TextBox 91"/>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spTree>
    <p:extLst>
      <p:ext uri="{BB962C8B-B14F-4D97-AF65-F5344CB8AC3E}">
        <p14:creationId xmlns:p14="http://schemas.microsoft.com/office/powerpoint/2010/main" val="1554278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the stack pointer (SP)</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44</a:t>
            </a:fld>
            <a:endParaRPr kumimoji="0" lang="en-US" dirty="0"/>
          </a:p>
        </p:txBody>
      </p:sp>
      <p:sp>
        <p:nvSpPr>
          <p:cNvPr id="4" name="Content Placeholder 3"/>
          <p:cNvSpPr>
            <a:spLocks noGrp="1"/>
          </p:cNvSpPr>
          <p:nvPr>
            <p:ph sz="quarter" idx="1"/>
          </p:nvPr>
        </p:nvSpPr>
        <p:spPr/>
        <p:txBody>
          <a:bodyPr/>
          <a:lstStyle/>
          <a:p>
            <a:r>
              <a:rPr lang="en-US" dirty="0"/>
              <a:t>Before using the stack, software has to define stack space and initialize the stack pointer (SP).</a:t>
            </a:r>
          </a:p>
          <a:p>
            <a:r>
              <a:rPr lang="en-US" dirty="0"/>
              <a:t>The assembly file </a:t>
            </a:r>
            <a:r>
              <a:rPr lang="en-US" dirty="0" err="1">
                <a:solidFill>
                  <a:srgbClr val="C00000"/>
                </a:solidFill>
              </a:rPr>
              <a:t>startup.s</a:t>
            </a:r>
            <a:r>
              <a:rPr lang="en-US" dirty="0"/>
              <a:t> defines stack space and initialize SP.</a:t>
            </a:r>
          </a:p>
          <a:p>
            <a:endParaRPr lang="en-US" dirty="0"/>
          </a:p>
        </p:txBody>
      </p:sp>
    </p:spTree>
    <p:extLst>
      <p:ext uri="{BB962C8B-B14F-4D97-AF65-F5344CB8AC3E}">
        <p14:creationId xmlns:p14="http://schemas.microsoft.com/office/powerpoint/2010/main" val="30408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Stack Growth Convention:</a:t>
            </a:r>
            <a:br>
              <a:rPr lang="en-US" dirty="0"/>
            </a:br>
            <a:r>
              <a:rPr lang="en-US" dirty="0">
                <a:solidFill>
                  <a:srgbClr val="C00000"/>
                </a:solidFill>
              </a:rPr>
              <a:t>Ascending </a:t>
            </a:r>
            <a:r>
              <a:rPr lang="en-US" i="1" dirty="0">
                <a:solidFill>
                  <a:srgbClr val="C00000"/>
                </a:solidFill>
              </a:rPr>
              <a:t>vs</a:t>
            </a:r>
            <a:r>
              <a:rPr lang="en-US" dirty="0">
                <a:solidFill>
                  <a:srgbClr val="C00000"/>
                </a:solidFill>
              </a:rPr>
              <a:t> Descending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a:t>
            </a:fld>
            <a:endParaRPr kumimoji="0" lang="en-US" dirty="0"/>
          </a:p>
        </p:txBody>
      </p:sp>
      <p:sp>
        <p:nvSpPr>
          <p:cNvPr id="7" name="Rectangle 6"/>
          <p:cNvSpPr/>
          <p:nvPr/>
        </p:nvSpPr>
        <p:spPr>
          <a:xfrm>
            <a:off x="457200" y="5638800"/>
            <a:ext cx="4191000" cy="646331"/>
          </a:xfrm>
          <a:prstGeom prst="rect">
            <a:avLst/>
          </a:prstGeom>
        </p:spPr>
        <p:txBody>
          <a:bodyPr wrap="square">
            <a:spAutoFit/>
          </a:bodyPr>
          <a:lstStyle/>
          <a:p>
            <a:pPr lvl="1" algn="ctr"/>
            <a:r>
              <a:rPr lang="en-US" b="1" i="1" dirty="0">
                <a:solidFill>
                  <a:srgbClr val="3333FF"/>
                </a:solidFill>
              </a:rPr>
              <a:t>Descending stack</a:t>
            </a:r>
            <a:r>
              <a:rPr lang="en-US" dirty="0"/>
              <a:t>: Stack grows towards low memory address</a:t>
            </a:r>
          </a:p>
        </p:txBody>
      </p:sp>
      <p:sp>
        <p:nvSpPr>
          <p:cNvPr id="8" name="Rectangle 7"/>
          <p:cNvSpPr/>
          <p:nvPr/>
        </p:nvSpPr>
        <p:spPr>
          <a:xfrm>
            <a:off x="4876800" y="5638800"/>
            <a:ext cx="3810000" cy="646331"/>
          </a:xfrm>
          <a:prstGeom prst="rect">
            <a:avLst/>
          </a:prstGeom>
        </p:spPr>
        <p:txBody>
          <a:bodyPr wrap="square">
            <a:spAutoFit/>
          </a:bodyPr>
          <a:lstStyle/>
          <a:p>
            <a:pPr lvl="1"/>
            <a:r>
              <a:rPr lang="en-US" b="1" i="1" dirty="0">
                <a:solidFill>
                  <a:srgbClr val="3333FF"/>
                </a:solidFill>
              </a:rPr>
              <a:t>Ascending stack</a:t>
            </a:r>
            <a:r>
              <a:rPr lang="en-US" dirty="0"/>
              <a:t>: Stack grows towards high memory address</a:t>
            </a:r>
          </a:p>
        </p:txBody>
      </p:sp>
      <p:pic>
        <p:nvPicPr>
          <p:cNvPr id="4" name="Picture 3"/>
          <p:cNvPicPr>
            <a:picLocks noChangeAspect="1"/>
          </p:cNvPicPr>
          <p:nvPr/>
        </p:nvPicPr>
        <p:blipFill>
          <a:blip r:embed="rId2"/>
          <a:stretch>
            <a:fillRect/>
          </a:stretch>
        </p:blipFill>
        <p:spPr>
          <a:xfrm>
            <a:off x="1402541" y="1194885"/>
            <a:ext cx="2383043" cy="4372696"/>
          </a:xfrm>
          <a:prstGeom prst="rect">
            <a:avLst/>
          </a:prstGeom>
        </p:spPr>
      </p:pic>
      <p:pic>
        <p:nvPicPr>
          <p:cNvPr id="5" name="Picture 4"/>
          <p:cNvPicPr>
            <a:picLocks noChangeAspect="1"/>
          </p:cNvPicPr>
          <p:nvPr/>
        </p:nvPicPr>
        <p:blipFill>
          <a:blip r:embed="rId3"/>
          <a:stretch>
            <a:fillRect/>
          </a:stretch>
        </p:blipFill>
        <p:spPr>
          <a:xfrm>
            <a:off x="5486400" y="1194884"/>
            <a:ext cx="2420224" cy="4357911"/>
          </a:xfrm>
          <a:prstGeom prst="rect">
            <a:avLst/>
          </a:prstGeom>
        </p:spPr>
      </p:pic>
    </p:spTree>
    <p:extLst>
      <p:ext uri="{BB962C8B-B14F-4D97-AF65-F5344CB8AC3E}">
        <p14:creationId xmlns:p14="http://schemas.microsoft.com/office/powerpoint/2010/main" val="1147762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Stack Growth Convention:</a:t>
            </a:r>
            <a:br>
              <a:rPr lang="en-US" dirty="0"/>
            </a:br>
            <a:r>
              <a:rPr lang="en-US" dirty="0">
                <a:solidFill>
                  <a:srgbClr val="C00000"/>
                </a:solidFill>
              </a:rPr>
              <a:t>Full </a:t>
            </a:r>
            <a:r>
              <a:rPr lang="en-US" i="1" dirty="0">
                <a:solidFill>
                  <a:srgbClr val="C00000"/>
                </a:solidFill>
              </a:rPr>
              <a:t>vs</a:t>
            </a:r>
            <a:r>
              <a:rPr lang="en-US" dirty="0">
                <a:solidFill>
                  <a:srgbClr val="C00000"/>
                </a:solidFill>
              </a:rPr>
              <a:t> Empty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a:t>
            </a:fld>
            <a:endParaRPr kumimoji="0" lang="en-US" dirty="0"/>
          </a:p>
        </p:txBody>
      </p:sp>
      <p:sp>
        <p:nvSpPr>
          <p:cNvPr id="7" name="Rectangle 6"/>
          <p:cNvSpPr/>
          <p:nvPr/>
        </p:nvSpPr>
        <p:spPr>
          <a:xfrm>
            <a:off x="457200" y="5638800"/>
            <a:ext cx="4191000" cy="646331"/>
          </a:xfrm>
          <a:prstGeom prst="rect">
            <a:avLst/>
          </a:prstGeom>
        </p:spPr>
        <p:txBody>
          <a:bodyPr wrap="square">
            <a:spAutoFit/>
          </a:bodyPr>
          <a:lstStyle/>
          <a:p>
            <a:pPr lvl="1" algn="ctr"/>
            <a:r>
              <a:rPr lang="en-US" b="1" i="1" dirty="0">
                <a:solidFill>
                  <a:srgbClr val="3333FF"/>
                </a:solidFill>
              </a:rPr>
              <a:t>Full stack</a:t>
            </a:r>
            <a:r>
              <a:rPr lang="en-US" dirty="0"/>
              <a:t>: </a:t>
            </a:r>
            <a:r>
              <a:rPr lang="en-US" dirty="0" err="1"/>
              <a:t>SP</a:t>
            </a:r>
            <a:r>
              <a:rPr lang="en-US" dirty="0"/>
              <a:t> points to the last item pushed onto the stack</a:t>
            </a:r>
          </a:p>
        </p:txBody>
      </p:sp>
      <p:sp>
        <p:nvSpPr>
          <p:cNvPr id="8" name="Rectangle 7"/>
          <p:cNvSpPr/>
          <p:nvPr/>
        </p:nvSpPr>
        <p:spPr>
          <a:xfrm>
            <a:off x="4876800" y="5638800"/>
            <a:ext cx="3810000" cy="646331"/>
          </a:xfrm>
          <a:prstGeom prst="rect">
            <a:avLst/>
          </a:prstGeom>
        </p:spPr>
        <p:txBody>
          <a:bodyPr wrap="square">
            <a:spAutoFit/>
          </a:bodyPr>
          <a:lstStyle/>
          <a:p>
            <a:pPr lvl="1"/>
            <a:r>
              <a:rPr lang="en-US" b="1" i="1" dirty="0">
                <a:solidFill>
                  <a:srgbClr val="3333FF"/>
                </a:solidFill>
              </a:rPr>
              <a:t>Empty stack</a:t>
            </a:r>
            <a:r>
              <a:rPr lang="en-US" dirty="0"/>
              <a:t>: </a:t>
            </a:r>
            <a:r>
              <a:rPr lang="en-US" dirty="0" err="1"/>
              <a:t>SP</a:t>
            </a:r>
            <a:r>
              <a:rPr lang="en-US" dirty="0"/>
              <a:t>  points to the next free space on the stack</a:t>
            </a:r>
          </a:p>
        </p:txBody>
      </p:sp>
      <p:pic>
        <p:nvPicPr>
          <p:cNvPr id="9" name="Picture 8"/>
          <p:cNvPicPr>
            <a:picLocks noChangeAspect="1"/>
          </p:cNvPicPr>
          <p:nvPr/>
        </p:nvPicPr>
        <p:blipFill>
          <a:blip r:embed="rId2"/>
          <a:stretch>
            <a:fillRect/>
          </a:stretch>
        </p:blipFill>
        <p:spPr>
          <a:xfrm>
            <a:off x="914400" y="1371600"/>
            <a:ext cx="3581400" cy="4105750"/>
          </a:xfrm>
          <a:prstGeom prst="rect">
            <a:avLst/>
          </a:prstGeom>
        </p:spPr>
      </p:pic>
      <p:pic>
        <p:nvPicPr>
          <p:cNvPr id="10" name="Picture 9"/>
          <p:cNvPicPr>
            <a:picLocks noChangeAspect="1"/>
          </p:cNvPicPr>
          <p:nvPr/>
        </p:nvPicPr>
        <p:blipFill>
          <a:blip r:embed="rId3"/>
          <a:stretch>
            <a:fillRect/>
          </a:stretch>
        </p:blipFill>
        <p:spPr>
          <a:xfrm>
            <a:off x="4876800" y="1371600"/>
            <a:ext cx="3581400" cy="4105750"/>
          </a:xfrm>
          <a:prstGeom prst="rect">
            <a:avLst/>
          </a:prstGeom>
        </p:spPr>
      </p:pic>
    </p:spTree>
    <p:extLst>
      <p:ext uri="{BB962C8B-B14F-4D97-AF65-F5344CB8AC3E}">
        <p14:creationId xmlns:p14="http://schemas.microsoft.com/office/powerpoint/2010/main" val="361514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Cortex-M Stack</a:t>
            </a:r>
          </a:p>
        </p:txBody>
      </p:sp>
      <p:sp>
        <p:nvSpPr>
          <p:cNvPr id="3" name="Content Placeholder 2"/>
          <p:cNvSpPr>
            <a:spLocks noGrp="1"/>
          </p:cNvSpPr>
          <p:nvPr>
            <p:ph idx="1"/>
          </p:nvPr>
        </p:nvSpPr>
        <p:spPr>
          <a:xfrm>
            <a:off x="152400" y="1295399"/>
            <a:ext cx="4953000" cy="4937760"/>
          </a:xfrm>
        </p:spPr>
        <p:txBody>
          <a:bodyPr/>
          <a:lstStyle/>
          <a:p>
            <a:r>
              <a:rPr lang="en-GB" sz="2800" dirty="0"/>
              <a:t>stack pointer (SP) = R13 </a:t>
            </a:r>
          </a:p>
          <a:p>
            <a:r>
              <a:rPr lang="en-US" sz="2800" dirty="0"/>
              <a:t>Cortex-M uses </a:t>
            </a:r>
            <a:r>
              <a:rPr lang="en-US" sz="2800" b="1" i="1" dirty="0">
                <a:solidFill>
                  <a:srgbClr val="C00000"/>
                </a:solidFill>
              </a:rPr>
              <a:t>full descending stack</a:t>
            </a:r>
          </a:p>
          <a:p>
            <a:r>
              <a:rPr lang="en-GB" sz="2800" dirty="0">
                <a:cs typeface="Courier New" pitchFamily="49" charset="0"/>
              </a:rPr>
              <a:t>stack pointer</a:t>
            </a:r>
          </a:p>
          <a:p>
            <a:pPr lvl="1"/>
            <a:r>
              <a:rPr lang="en-GB" sz="2400" dirty="0">
                <a:cs typeface="Courier New" pitchFamily="49" charset="0"/>
              </a:rPr>
              <a:t>decremented on </a:t>
            </a:r>
            <a:r>
              <a:rPr lang="en-GB" sz="2400" b="1" dirty="0">
                <a:solidFill>
                  <a:srgbClr val="C00000"/>
                </a:solidFill>
                <a:cs typeface="Courier New" pitchFamily="49" charset="0"/>
              </a:rPr>
              <a:t>PUSH</a:t>
            </a:r>
          </a:p>
          <a:p>
            <a:pPr lvl="1"/>
            <a:r>
              <a:rPr lang="en-GB" sz="2400" dirty="0">
                <a:cs typeface="Courier New" pitchFamily="49" charset="0"/>
              </a:rPr>
              <a:t>incremented on </a:t>
            </a:r>
            <a:r>
              <a:rPr lang="en-GB" sz="2400" b="1" dirty="0">
                <a:solidFill>
                  <a:srgbClr val="C00000"/>
                </a:solidFill>
                <a:cs typeface="Courier New" pitchFamily="49" charset="0"/>
              </a:rPr>
              <a:t>POP</a:t>
            </a:r>
          </a:p>
          <a:p>
            <a:pPr lvl="1"/>
            <a:r>
              <a:rPr lang="en-GB" dirty="0"/>
              <a:t>SP starts at </a:t>
            </a:r>
            <a:r>
              <a:rPr lang="en-GB" b="1" dirty="0">
                <a:solidFill>
                  <a:srgbClr val="C00000"/>
                </a:solidFill>
                <a:latin typeface="Consolas" panose="020B0609020204030204" pitchFamily="49" charset="0"/>
                <a:cs typeface="Consolas" panose="020B0609020204030204" pitchFamily="49" charset="0"/>
              </a:rPr>
              <a:t>0x20000200</a:t>
            </a:r>
            <a:r>
              <a:rPr lang="en-GB" dirty="0">
                <a:solidFill>
                  <a:srgbClr val="C00000"/>
                </a:solidFill>
              </a:rPr>
              <a:t> </a:t>
            </a:r>
            <a:r>
              <a:rPr lang="en-GB" dirty="0"/>
              <a:t>for STM32-Discovery</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7</a:t>
            </a:fld>
            <a:endParaRPr kumimoji="0"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a:picLocks noChangeAspect="1"/>
          </p:cNvPicPr>
          <p:nvPr/>
        </p:nvPicPr>
        <p:blipFill>
          <a:blip r:embed="rId3"/>
          <a:stretch>
            <a:fillRect/>
          </a:stretch>
        </p:blipFill>
        <p:spPr>
          <a:xfrm>
            <a:off x="5238830" y="1201394"/>
            <a:ext cx="3447970" cy="5123206"/>
          </a:xfrm>
          <a:prstGeom prst="rect">
            <a:avLst/>
          </a:prstGeom>
        </p:spPr>
      </p:pic>
    </p:spTree>
    <p:extLst>
      <p:ext uri="{BB962C8B-B14F-4D97-AF65-F5344CB8AC3E}">
        <p14:creationId xmlns:p14="http://schemas.microsoft.com/office/powerpoint/2010/main" val="3367776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Descending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8</a:t>
            </a:fld>
            <a:endParaRPr kumimoji="0" lang="en-US" dirty="0"/>
          </a:p>
        </p:txBody>
      </p:sp>
      <p:pic>
        <p:nvPicPr>
          <p:cNvPr id="4" name="Picture 3"/>
          <p:cNvPicPr>
            <a:picLocks noChangeAspect="1"/>
          </p:cNvPicPr>
          <p:nvPr/>
        </p:nvPicPr>
        <p:blipFill>
          <a:blip r:embed="rId2"/>
          <a:stretch>
            <a:fillRect/>
          </a:stretch>
        </p:blipFill>
        <p:spPr>
          <a:xfrm>
            <a:off x="990600" y="1420874"/>
            <a:ext cx="7592592" cy="4681442"/>
          </a:xfrm>
          <a:prstGeom prst="rect">
            <a:avLst/>
          </a:prstGeom>
        </p:spPr>
      </p:pic>
    </p:spTree>
    <p:extLst>
      <p:ext uri="{BB962C8B-B14F-4D97-AF65-F5344CB8AC3E}">
        <p14:creationId xmlns:p14="http://schemas.microsoft.com/office/powerpoint/2010/main" val="2573088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Implementation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9</a:t>
            </a:fld>
            <a:endParaRPr kumimoji="0"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155191291"/>
              </p:ext>
            </p:extLst>
          </p:nvPr>
        </p:nvGraphicFramePr>
        <p:xfrm>
          <a:off x="76200" y="1524000"/>
          <a:ext cx="8991600" cy="4871720"/>
        </p:xfrm>
        <a:graphic>
          <a:graphicData uri="http://schemas.openxmlformats.org/drawingml/2006/table">
            <a:tbl>
              <a:tblPr firstRow="1" firstCol="1" bandRow="1">
                <a:tableStyleId>{5C22544A-7EE6-4342-B048-85BDC9FD1C3A}</a:tableStyleId>
              </a:tblPr>
              <a:tblGrid>
                <a:gridCol w="2263295">
                  <a:extLst>
                    <a:ext uri="{9D8B030D-6E8A-4147-A177-3AD203B41FA5}">
                      <a16:colId xmlns:a16="http://schemas.microsoft.com/office/drawing/2014/main" val="20000"/>
                    </a:ext>
                  </a:extLst>
                </a:gridCol>
                <a:gridCol w="1686437">
                  <a:extLst>
                    <a:ext uri="{9D8B030D-6E8A-4147-A177-3AD203B41FA5}">
                      <a16:colId xmlns:a16="http://schemas.microsoft.com/office/drawing/2014/main" val="20001"/>
                    </a:ext>
                  </a:extLst>
                </a:gridCol>
                <a:gridCol w="1662830">
                  <a:extLst>
                    <a:ext uri="{9D8B030D-6E8A-4147-A177-3AD203B41FA5}">
                      <a16:colId xmlns:a16="http://schemas.microsoft.com/office/drawing/2014/main" val="20002"/>
                    </a:ext>
                  </a:extLst>
                </a:gridCol>
                <a:gridCol w="1689519">
                  <a:extLst>
                    <a:ext uri="{9D8B030D-6E8A-4147-A177-3AD203B41FA5}">
                      <a16:colId xmlns:a16="http://schemas.microsoft.com/office/drawing/2014/main" val="20003"/>
                    </a:ext>
                  </a:extLst>
                </a:gridCol>
                <a:gridCol w="1689519">
                  <a:extLst>
                    <a:ext uri="{9D8B030D-6E8A-4147-A177-3AD203B41FA5}">
                      <a16:colId xmlns:a16="http://schemas.microsoft.com/office/drawing/2014/main" val="20004"/>
                    </a:ext>
                  </a:extLst>
                </a:gridCol>
              </a:tblGrid>
              <a:tr h="533400">
                <a:tc rowSpan="2">
                  <a:txBody>
                    <a:bodyPr/>
                    <a:lstStyle/>
                    <a:p>
                      <a:pPr marL="0" marR="0" algn="l">
                        <a:spcBef>
                          <a:spcPts val="0"/>
                        </a:spcBef>
                        <a:spcAft>
                          <a:spcPts val="0"/>
                        </a:spcAft>
                      </a:pPr>
                      <a:r>
                        <a:rPr lang="en-US" sz="1800" dirty="0">
                          <a:effectLst/>
                          <a:latin typeface="Consolas" panose="020B0609020204030204" pitchFamily="49" charset="0"/>
                          <a:cs typeface="Consolas" panose="020B0609020204030204" pitchFamily="49" charset="0"/>
                        </a:rPr>
                        <a:t>Stock Name</a:t>
                      </a:r>
                      <a:endParaRPr lang="en-US" sz="1800"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gridSpan="2">
                  <a:txBody>
                    <a:bodyPr/>
                    <a:lstStyle/>
                    <a:p>
                      <a:pPr marL="0" marR="0" algn="ctr">
                        <a:spcBef>
                          <a:spcPts val="0"/>
                        </a:spcBef>
                        <a:spcAft>
                          <a:spcPts val="0"/>
                        </a:spcAft>
                      </a:pPr>
                      <a:r>
                        <a:rPr lang="en-US" sz="2000" dirty="0">
                          <a:effectLst/>
                          <a:latin typeface="Consolas" panose="020B0609020204030204" pitchFamily="49" charset="0"/>
                          <a:cs typeface="Consolas" panose="020B0609020204030204" pitchFamily="49" charset="0"/>
                        </a:rPr>
                        <a:t>Push</a:t>
                      </a:r>
                      <a:endParaRPr lang="en-US" sz="2000"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hMerge="1">
                  <a:txBody>
                    <a:bodyPr/>
                    <a:lstStyle/>
                    <a:p>
                      <a:endParaRPr lang="en-US"/>
                    </a:p>
                  </a:txBody>
                  <a:tcPr/>
                </a:tc>
                <a:tc gridSpan="2">
                  <a:txBody>
                    <a:bodyPr/>
                    <a:lstStyle/>
                    <a:p>
                      <a:pPr marL="0" marR="0" algn="ctr">
                        <a:spcBef>
                          <a:spcPts val="0"/>
                        </a:spcBef>
                        <a:spcAft>
                          <a:spcPts val="0"/>
                        </a:spcAft>
                      </a:pPr>
                      <a:r>
                        <a:rPr lang="en-US" sz="2000" dirty="0">
                          <a:effectLst/>
                          <a:latin typeface="Consolas" panose="020B0609020204030204" pitchFamily="49" charset="0"/>
                          <a:cs typeface="Consolas" panose="020B0609020204030204" pitchFamily="49" charset="0"/>
                        </a:rPr>
                        <a:t>Pop</a:t>
                      </a:r>
                      <a:endParaRPr lang="en-US" sz="2000"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0"/>
                  </a:ext>
                </a:extLst>
              </a:tr>
              <a:tr h="619760">
                <a:tc vMerge="1">
                  <a:txBody>
                    <a:bodyPr/>
                    <a:lstStyle/>
                    <a:p>
                      <a:endParaRPr lang="en-US"/>
                    </a:p>
                  </a:txBody>
                  <a:tcP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Equivalent</a:t>
                      </a:r>
                      <a:endParaRPr lang="en-US" sz="1800"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Alternative</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Equivalent</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Alternative</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929640">
                <a:tc>
                  <a:txBody>
                    <a:bodyPr/>
                    <a:lstStyle/>
                    <a:p>
                      <a:pPr marL="0" marR="0" algn="l">
                        <a:spcBef>
                          <a:spcPts val="0"/>
                        </a:spcBef>
                        <a:spcAft>
                          <a:spcPts val="0"/>
                        </a:spcAft>
                      </a:pPr>
                      <a:r>
                        <a:rPr lang="en-US" sz="1800">
                          <a:effectLst/>
                          <a:latin typeface="Consolas" panose="020B0609020204030204" pitchFamily="49" charset="0"/>
                          <a:cs typeface="Consolas" panose="020B0609020204030204" pitchFamily="49" charset="0"/>
                        </a:rPr>
                        <a:t>Full Descending(FD) </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STMFD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STMDB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LDMFD SP!,list</a:t>
                      </a:r>
                      <a:endParaRPr lang="en-US" sz="1400" b="1">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LDMIA SP!,list</a:t>
                      </a:r>
                      <a:endParaRPr lang="en-US" sz="1400" b="1">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929640">
                <a:tc>
                  <a:txBody>
                    <a:bodyPr/>
                    <a:lstStyle/>
                    <a:p>
                      <a:pPr marL="0" marR="0" algn="l">
                        <a:spcBef>
                          <a:spcPts val="0"/>
                        </a:spcBef>
                        <a:spcAft>
                          <a:spcPts val="0"/>
                        </a:spcAft>
                      </a:pPr>
                      <a:r>
                        <a:rPr lang="en-US" sz="1800">
                          <a:effectLst/>
                          <a:latin typeface="Consolas" panose="020B0609020204030204" pitchFamily="49" charset="0"/>
                          <a:cs typeface="Consolas" panose="020B0609020204030204" pitchFamily="49" charset="0"/>
                        </a:rPr>
                        <a:t>Empty Descending(ED) </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STMED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STMDA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LDMED SP!,list</a:t>
                      </a:r>
                      <a:endParaRPr lang="en-US" sz="1400" b="1">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LDMIB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929640">
                <a:tc>
                  <a:txBody>
                    <a:bodyPr/>
                    <a:lstStyle/>
                    <a:p>
                      <a:pPr marL="0" marR="0" algn="l">
                        <a:spcBef>
                          <a:spcPts val="0"/>
                        </a:spcBef>
                        <a:spcAft>
                          <a:spcPts val="0"/>
                        </a:spcAft>
                      </a:pPr>
                      <a:r>
                        <a:rPr lang="en-US" sz="1800">
                          <a:effectLst/>
                          <a:latin typeface="Consolas" panose="020B0609020204030204" pitchFamily="49" charset="0"/>
                          <a:cs typeface="Consolas" panose="020B0609020204030204" pitchFamily="49" charset="0"/>
                        </a:rPr>
                        <a:t>Full Ascending(FA) </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STMFA SP!,list</a:t>
                      </a:r>
                      <a:endParaRPr lang="en-US" sz="1400" b="1">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STMIB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LDMFA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LDMDA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929640">
                <a:tc>
                  <a:txBody>
                    <a:bodyPr/>
                    <a:lstStyle/>
                    <a:p>
                      <a:pPr marL="0" marR="0" algn="l">
                        <a:spcBef>
                          <a:spcPts val="0"/>
                        </a:spcBef>
                        <a:spcAft>
                          <a:spcPts val="0"/>
                        </a:spcAft>
                      </a:pPr>
                      <a:r>
                        <a:rPr lang="en-US" sz="1800">
                          <a:effectLst/>
                          <a:latin typeface="Consolas" panose="020B0609020204030204" pitchFamily="49" charset="0"/>
                          <a:cs typeface="Consolas" panose="020B0609020204030204" pitchFamily="49" charset="0"/>
                        </a:rPr>
                        <a:t>Empty Ascending(EA) </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STMEA SP!,list</a:t>
                      </a:r>
                      <a:endParaRPr lang="en-US" sz="1400" b="1">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STMIA SP!,list</a:t>
                      </a:r>
                      <a:endParaRPr lang="en-US" sz="1400" b="1">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LDMEA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LDMDB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104294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1644</TotalTime>
  <Words>2185</Words>
  <Application>Microsoft Office PowerPoint</Application>
  <PresentationFormat>On-screen Show (4:3)</PresentationFormat>
  <Paragraphs>1036</Paragraphs>
  <Slides>44</Slides>
  <Notes>2</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61" baseType="lpstr">
      <vt:lpstr>Bookman Old Style (Headings)</vt:lpstr>
      <vt:lpstr>標楷體</vt:lpstr>
      <vt:lpstr>华文新魏</vt:lpstr>
      <vt:lpstr>宋体</vt:lpstr>
      <vt:lpstr>Arial</vt:lpstr>
      <vt:lpstr>Bookman Old Style</vt:lpstr>
      <vt:lpstr>Calibri</vt:lpstr>
      <vt:lpstr>Cambria Math</vt:lpstr>
      <vt:lpstr>Consolas</vt:lpstr>
      <vt:lpstr>Courier New</vt:lpstr>
      <vt:lpstr>Gill Sans MT</vt:lpstr>
      <vt:lpstr>Palatino Linotype</vt:lpstr>
      <vt:lpstr>Times New Roman</vt:lpstr>
      <vt:lpstr>Wingdings</vt:lpstr>
      <vt:lpstr>Wingdings 3</vt:lpstr>
      <vt:lpstr>Origin</vt:lpstr>
      <vt:lpstr>Visio</vt:lpstr>
      <vt:lpstr>Dr. Yifeng Zhu Electrical and Computer Engineering University of Maine</vt:lpstr>
      <vt:lpstr>Stack</vt:lpstr>
      <vt:lpstr>Tower of Hanoi</vt:lpstr>
      <vt:lpstr>Tower of Hanoi</vt:lpstr>
      <vt:lpstr>Stack Growth Convention: Ascending vs Descending</vt:lpstr>
      <vt:lpstr>Stack Growth Convention: Full vs Empty</vt:lpstr>
      <vt:lpstr>Cortex-M Stack</vt:lpstr>
      <vt:lpstr>Full Descending Stack</vt:lpstr>
      <vt:lpstr>Stack Implementation</vt:lpstr>
      <vt:lpstr>Stack</vt:lpstr>
      <vt:lpstr>Stack</vt:lpstr>
      <vt:lpstr>Full Descending Stack</vt:lpstr>
      <vt:lpstr>Stack</vt:lpstr>
      <vt:lpstr>Stack</vt:lpstr>
      <vt:lpstr>Example: swap R1 &amp; R2</vt:lpstr>
      <vt:lpstr>Example: swap R1 &amp; R2</vt:lpstr>
      <vt:lpstr>Example: swap R1 &amp; R2</vt:lpstr>
      <vt:lpstr>Example: swap R1 &amp; R2</vt:lpstr>
      <vt:lpstr>Example: swap R1 &amp; R2</vt:lpstr>
      <vt:lpstr>Quiz</vt:lpstr>
      <vt:lpstr>Subroutine</vt:lpstr>
      <vt:lpstr>Link Register</vt:lpstr>
      <vt:lpstr>Call a Subroutine</vt:lpstr>
      <vt:lpstr>Calling a Subroutine</vt:lpstr>
      <vt:lpstr>Exiting a Subroutine</vt:lpstr>
      <vt:lpstr>ARM Procedure Call Standard</vt:lpstr>
      <vt:lpstr>Link Register</vt:lpstr>
      <vt:lpstr>Preserve Runtime Environment via Stack</vt:lpstr>
      <vt:lpstr>Stacks and Subroutines</vt:lpstr>
      <vt:lpstr>Subroutine Calling Another Subroutine</vt:lpstr>
      <vt:lpstr>Subroutine Calling Another Subroutine</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Initializing the stack pointer (SP)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Yifeng Zhu</cp:lastModifiedBy>
  <cp:revision>165</cp:revision>
  <dcterms:created xsi:type="dcterms:W3CDTF">2013-04-23T02:37:35Z</dcterms:created>
  <dcterms:modified xsi:type="dcterms:W3CDTF">2017-11-06T14:03:47Z</dcterms:modified>
</cp:coreProperties>
</file>