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1" r:id="rId3"/>
    <p:sldId id="297" r:id="rId4"/>
    <p:sldId id="298" r:id="rId5"/>
    <p:sldId id="293" r:id="rId6"/>
    <p:sldId id="296" r:id="rId7"/>
    <p:sldId id="290" r:id="rId8"/>
    <p:sldId id="295" r:id="rId9"/>
    <p:sldId id="258" r:id="rId10"/>
    <p:sldId id="289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EF719-015B-3149-B0DB-04DEB652C8E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088D-F0DD-CE46-B4BA-77617952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6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57A6A-B77C-4897-B1C8-6A79DF1ACFEA}" type="slidenum">
              <a:rPr lang="en-US"/>
              <a:pPr/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F85A4BD1-C214-914B-ACAB-15CC00F00739}" type="datetime1">
              <a:rPr lang="en-US" smtClean="0"/>
              <a:t>11/6/2017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56E47D-7E0C-F94C-9A57-378282A29535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F3413-51B0-8346-854A-D8FC5A75D85E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057C9E-E7C3-EE45-9F4E-F943ABC660F8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FD3CCF0-0E50-ED4E-895E-E8E91B07F444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460B456-48DA-0E4B-A7CE-7EAC8A961D4B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D4BE25-EA1C-E844-A7AF-FB3B72089F6C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AD30CC-A691-8F46-9733-17067A201D17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DB8808-C7CE-7649-8A75-54570C85AAC9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1CA8DD-B321-DF43-9569-813D48D9FB2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4CCB8E-2508-BA4C-BD9F-FBC696344050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37E1065-3FAD-C44F-A231-7AC12CF83CF4}" type="datetime1">
              <a:rPr lang="en-US" smtClean="0"/>
              <a:t>11/6/2017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2701" y="1828800"/>
            <a:ext cx="4546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Stack and 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push LR </a:t>
            </a:r>
            <a:r>
              <a:rPr lang="en-GB" dirty="0"/>
              <a:t>(&amp; working registers) onto stack before nested call</a:t>
            </a:r>
          </a:p>
          <a:p>
            <a:r>
              <a:rPr lang="en-GB" dirty="0">
                <a:solidFill>
                  <a:srgbClr val="FF0000"/>
                </a:solidFill>
              </a:rPr>
              <a:t>pop LR </a:t>
            </a:r>
            <a:r>
              <a:rPr lang="en-GB" dirty="0"/>
              <a:t>(&amp; working registers) off stack after nested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076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6264" y="2856404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factorial(2)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1412" y="3636548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* factorial(1)</a:t>
            </a:r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5969392" y="2435935"/>
            <a:ext cx="503172" cy="420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72564" y="3237404"/>
            <a:ext cx="475148" cy="399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84800" y="4017548"/>
            <a:ext cx="395338" cy="375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49065" y="3216532"/>
            <a:ext cx="407292" cy="4148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00012" y="2435936"/>
            <a:ext cx="472944" cy="4204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71612" y="4209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53312" y="325231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36484" y="2297647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35" name="TextBox 34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0xFFFFFFFF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0x20000600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7" name="Elbow Connector 16"/>
          <p:cNvCxnSpPr>
            <a:stCxn id="30" idx="1"/>
          </p:cNvCxnSpPr>
          <p:nvPr/>
        </p:nvCxnSpPr>
        <p:spPr>
          <a:xfrm rot="10800000" flipV="1">
            <a:off x="2705100" y="1515480"/>
            <a:ext cx="2171700" cy="129014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390128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99" name="TextBox 98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3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PUSH    {r4, </a:t>
            </a:r>
            <a:r>
              <a:rPr lang="en-US" sz="1400" b="1" dirty="0" err="1">
                <a:solidFill>
                  <a:srgbClr val="3333FF"/>
                </a:solidFill>
              </a:rPr>
              <a:t>lr</a:t>
            </a:r>
            <a:r>
              <a:rPr lang="en-US" sz="1400" b="1" dirty="0">
                <a:solidFill>
                  <a:srgbClr val="3333FF"/>
                </a:solidFill>
              </a:rPr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0x20000600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390128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0"/>
            <a:ext cx="990600" cy="2373821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100" y="3889302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89" name="TextBox 88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  <p:cxnSp>
        <p:nvCxnSpPr>
          <p:cNvPr id="40" name="Elbow Connector 39"/>
          <p:cNvCxnSpPr>
            <a:stCxn id="32" idx="1"/>
          </p:cNvCxnSpPr>
          <p:nvPr/>
        </p:nvCxnSpPr>
        <p:spPr>
          <a:xfrm rot="10800000" flipV="1">
            <a:off x="2362201" y="1820280"/>
            <a:ext cx="2514601" cy="1226623"/>
          </a:xfrm>
          <a:prstGeom prst="bentConnector3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2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0x200005F8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2" cy="259618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0800" y="4111664"/>
            <a:ext cx="1295398" cy="313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3810000" y="4724400"/>
            <a:ext cx="2514600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Order in which registers are specified is not important:  the lowest register is always stored at the lowest address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10800000">
            <a:off x="2590800" y="3962400"/>
            <a:ext cx="1219200" cy="7620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8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b="1" dirty="0">
                <a:solidFill>
                  <a:srgbClr val="3333FF"/>
                </a:solidFill>
              </a:rPr>
              <a:t>          CMP      r4, #0x01</a:t>
            </a:r>
          </a:p>
          <a:p>
            <a:r>
              <a:rPr lang="en-US" sz="1400" b="1" dirty="0">
                <a:solidFill>
                  <a:srgbClr val="3333FF"/>
                </a:solidFill>
              </a:rPr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</a:t>
            </a:r>
            <a:r>
              <a:rPr lang="en-US" sz="1400" b="1" dirty="0">
                <a:solidFill>
                  <a:srgbClr val="3333FF"/>
                </a:solidFill>
              </a:rPr>
              <a:t>SUBS    r0, r4, #1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BL </a:t>
            </a:r>
            <a:r>
              <a:rPr lang="en-US" sz="1400" dirty="0"/>
              <a:t>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85858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8" y="5374070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3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PUSH    {r4, </a:t>
            </a:r>
            <a:r>
              <a:rPr lang="en-US" sz="1400" b="1" dirty="0" err="1">
                <a:solidFill>
                  <a:srgbClr val="3333FF"/>
                </a:solidFill>
              </a:rPr>
              <a:t>lr</a:t>
            </a:r>
            <a:r>
              <a:rPr lang="en-US" sz="1400" b="1" dirty="0">
                <a:solidFill>
                  <a:srgbClr val="3333FF"/>
                </a:solidFill>
              </a:rPr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6" y="1515480"/>
            <a:ext cx="990604" cy="236939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7" y="3884874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  <p:cxnSp>
        <p:nvCxnSpPr>
          <p:cNvPr id="93" name="Elbow Connector 92"/>
          <p:cNvCxnSpPr/>
          <p:nvPr/>
        </p:nvCxnSpPr>
        <p:spPr>
          <a:xfrm rot="5400000">
            <a:off x="2690749" y="3396732"/>
            <a:ext cx="3762510" cy="609607"/>
          </a:xfrm>
          <a:prstGeom prst="bentConnector3">
            <a:avLst>
              <a:gd name="adj1" fmla="val 104"/>
            </a:avLst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5582788"/>
            <a:ext cx="1524000" cy="0"/>
          </a:xfrm>
          <a:prstGeom prst="line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0x200005F0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6" y="1515480"/>
            <a:ext cx="990605" cy="256795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6" y="4082534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65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CMP      r4, #0x01</a:t>
            </a:r>
          </a:p>
          <a:p>
            <a:r>
              <a:rPr lang="en-US" sz="1400" b="1" dirty="0">
                <a:solidFill>
                  <a:srgbClr val="3333FF"/>
                </a:solidFill>
              </a:rPr>
              <a:t>          BNE      NZ</a:t>
            </a:r>
          </a:p>
          <a:p>
            <a:r>
              <a:rPr lang="en-US" sz="1400" b="1" dirty="0">
                <a:solidFill>
                  <a:srgbClr val="3333FF"/>
                </a:solidFill>
              </a:rPr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</a:t>
            </a:r>
            <a:r>
              <a:rPr lang="en-US" sz="1400" b="1" dirty="0">
                <a:solidFill>
                  <a:srgbClr val="3333FF"/>
                </a:solidFill>
              </a:rPr>
              <a:t>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6" cy="386038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5" y="5374970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7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PUSH    {r4, </a:t>
            </a:r>
            <a:r>
              <a:rPr lang="en-US" sz="1400" b="1" dirty="0" err="1">
                <a:solidFill>
                  <a:srgbClr val="3333FF"/>
                </a:solidFill>
              </a:rPr>
              <a:t>lr</a:t>
            </a:r>
            <a:r>
              <a:rPr lang="en-US" sz="1400" b="1" dirty="0">
                <a:solidFill>
                  <a:srgbClr val="3333FF"/>
                </a:solidFill>
              </a:rPr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7" cy="238506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4" y="3900100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  <p:cxnSp>
        <p:nvCxnSpPr>
          <p:cNvPr id="93" name="Elbow Connector 92"/>
          <p:cNvCxnSpPr/>
          <p:nvPr/>
        </p:nvCxnSpPr>
        <p:spPr>
          <a:xfrm rot="5400000">
            <a:off x="2690749" y="3396732"/>
            <a:ext cx="3762510" cy="609607"/>
          </a:xfrm>
          <a:prstGeom prst="bentConnector3">
            <a:avLst>
              <a:gd name="adj1" fmla="val 104"/>
            </a:avLst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43200" y="5582788"/>
            <a:ext cx="1524000" cy="0"/>
          </a:xfrm>
          <a:prstGeom prst="line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C0000"/>
                </a:solidFill>
              </a:rPr>
              <a:t>recursive function</a:t>
            </a:r>
            <a:r>
              <a:rPr lang="en-US" sz="2800" dirty="0"/>
              <a:t> is one that solves its task by </a:t>
            </a:r>
            <a:r>
              <a:rPr lang="en-US" sz="2800" dirty="0">
                <a:solidFill>
                  <a:srgbClr val="CC0000"/>
                </a:solidFill>
              </a:rPr>
              <a:t>calling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itself</a:t>
            </a:r>
            <a:r>
              <a:rPr lang="en-US" sz="2800" dirty="0"/>
              <a:t> on smaller pieces of data.</a:t>
            </a:r>
          </a:p>
          <a:p>
            <a:r>
              <a:rPr lang="en-US" dirty="0"/>
              <a:t>An effective tactic is to </a:t>
            </a:r>
          </a:p>
          <a:p>
            <a:pPr lvl="1"/>
            <a:r>
              <a:rPr lang="en-US" dirty="0"/>
              <a:t>divide a problem into sub-problems of the same type as the original,</a:t>
            </a:r>
          </a:p>
          <a:p>
            <a:pPr lvl="1"/>
            <a:r>
              <a:rPr lang="en-US" dirty="0"/>
              <a:t>solve those sub-problems, and </a:t>
            </a:r>
          </a:p>
          <a:p>
            <a:pPr lvl="1"/>
            <a:r>
              <a:rPr lang="en-US" dirty="0"/>
              <a:t>combine the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0x200005E8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2957" cy="193276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7" cy="259416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3" y="4108750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5" y="4057848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895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0x200005E8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2957" cy="193276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1"/>
            <a:ext cx="990601" cy="323440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4749883"/>
            <a:ext cx="914399" cy="45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5" y="4057848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51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</a:t>
            </a:r>
            <a:r>
              <a:rPr lang="en-US" sz="1400" b="1" dirty="0">
                <a:solidFill>
                  <a:srgbClr val="3333FF"/>
                </a:solidFill>
              </a:rPr>
              <a:t>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0x200005F0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0"/>
            <a:ext cx="990601" cy="344814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04565" y="49627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89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rgbClr val="3333FF"/>
                </a:solidFill>
              </a:rPr>
              <a:t>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2" cy="406820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5583688"/>
            <a:ext cx="99059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91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</a:t>
            </a:r>
            <a:r>
              <a:rPr lang="en-US" sz="1400" b="1" dirty="0">
                <a:solidFill>
                  <a:srgbClr val="3333FF"/>
                </a:solidFill>
              </a:rPr>
              <a:t>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074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3810000" y="5142924"/>
            <a:ext cx="25146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Order in which registers are specified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428002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0x200005F8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074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22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1"/>
            <a:ext cx="990603" cy="4110984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5604935"/>
            <a:ext cx="990597" cy="1677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89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</a:t>
            </a:r>
            <a:r>
              <a:rPr lang="en-US" sz="1400" b="1" dirty="0">
                <a:solidFill>
                  <a:srgbClr val="3333FF"/>
                </a:solidFill>
              </a:rPr>
              <a:t>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0x200005F8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39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057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0x20000600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390128" cy="863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39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906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         AREA       main, CODE, READONLY</a:t>
            </a:r>
          </a:p>
          <a:p>
            <a:r>
              <a:rPr lang="en-US" sz="1400" dirty="0"/>
              <a:t>          EXPORT  __main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#0x03 </a:t>
            </a:r>
          </a:p>
          <a:p>
            <a:r>
              <a:rPr lang="en-US" sz="1400" dirty="0"/>
              <a:t>          BL      factorial</a:t>
            </a:r>
          </a:p>
          <a:p>
            <a:r>
              <a:rPr lang="en-US" sz="1400" dirty="0"/>
              <a:t>stop    </a:t>
            </a:r>
            <a:r>
              <a:rPr lang="en-US" sz="1400" b="1" dirty="0">
                <a:solidFill>
                  <a:srgbClr val="3333FF"/>
                </a:solidFill>
              </a:rPr>
              <a:t>B       stop</a:t>
            </a:r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</a:p>
          <a:p>
            <a:r>
              <a:rPr lang="en-US" sz="1400" dirty="0"/>
              <a:t>          PUSH    {r4,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   r4, r0</a:t>
            </a:r>
          </a:p>
          <a:p>
            <a:r>
              <a:rPr lang="en-US" sz="1400" dirty="0"/>
              <a:t>          CMP      r4, #0x01</a:t>
            </a:r>
          </a:p>
          <a:p>
            <a:r>
              <a:rPr lang="en-US" sz="1400" dirty="0"/>
              <a:t>          BNE      NZ</a:t>
            </a:r>
          </a:p>
          <a:p>
            <a:r>
              <a:rPr lang="en-US" sz="1400" dirty="0"/>
              <a:t>          MOVS   r0, #0x01</a:t>
            </a:r>
          </a:p>
          <a:p>
            <a:r>
              <a:rPr lang="en-US" sz="1400" dirty="0"/>
              <a:t>loop   POP      {r4, pc}</a:t>
            </a:r>
          </a:p>
          <a:p>
            <a:r>
              <a:rPr lang="en-US" sz="1400" dirty="0"/>
              <a:t>NZ     SUBS    r0, r4, #1</a:t>
            </a:r>
          </a:p>
          <a:p>
            <a:r>
              <a:rPr lang="en-US" sz="1400" dirty="0"/>
              <a:t>          BL        </a:t>
            </a:r>
            <a:r>
              <a:rPr lang="en-US" sz="1400" dirty="0">
                <a:solidFill>
                  <a:srgbClr val="FF0000"/>
                </a:solidFill>
              </a:rPr>
              <a:t>factorial</a:t>
            </a:r>
          </a:p>
          <a:p>
            <a:r>
              <a:rPr lang="en-US" sz="1400" dirty="0"/>
              <a:t>          MUL     r0, r4, r0</a:t>
            </a:r>
          </a:p>
          <a:p>
            <a:r>
              <a:rPr lang="en-US" sz="1400" dirty="0"/>
              <a:t>          B          loop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0x08000134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0x20000600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0x200005F0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0x200005E0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0x200005D4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390128" cy="863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153052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01191" y="3046004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26" name="TextBox 25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0x0800013C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0x0800013E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39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Factorial(n)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2672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/>
                <a:cs typeface="Consolas"/>
              </a:rPr>
              <a:t>1 × 2 × 3 × … × 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factorial(0)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9718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34290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34290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 × factorial(0)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3886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3886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2×1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38862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2 × factorial(1)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3434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4343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3×2×1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43434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3 × factorial(2)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48006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factorial(4)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800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4×3×2×1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48006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4 × factorial(3)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52578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5257800"/>
            <a:ext cx="1981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n×(n-1)×…×1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6400" y="5257800"/>
            <a:ext cx="3048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n × factorial(n-1)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910067" y="1524000"/>
            <a:ext cx="334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cs typeface="Consolas"/>
              </a:rPr>
              <a:t>Product of the first n numbers</a:t>
            </a:r>
          </a:p>
        </p:txBody>
      </p:sp>
    </p:spTree>
    <p:custDataLst>
      <p:tags r:id="rId1"/>
    </p:custDataLst>
  </p:cSld>
  <p:clrMapOvr>
    <a:masterClrMapping/>
  </p:clrMapOvr>
  <p:transition advTm="723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578-6362-40ED-A1CA-67F0418FAFB2}" type="slidenum">
              <a:rPr lang="en-US"/>
              <a:pPr/>
              <a:t>4</a:t>
            </a:fld>
            <a:endParaRPr lang="en-US"/>
          </a:p>
        </p:txBody>
      </p:sp>
      <p:sp>
        <p:nvSpPr>
          <p:cNvPr id="32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Factorial</a:t>
            </a:r>
            <a:endParaRPr lang="en-US" sz="2400" dirty="0"/>
          </a:p>
        </p:txBody>
      </p:sp>
      <p:sp>
        <p:nvSpPr>
          <p:cNvPr id="32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164513" cy="269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Factorial is the classic example: 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5!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4!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4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3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2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factorial function can be easily written as a recursive function:</a:t>
            </a:r>
          </a:p>
        </p:txBody>
      </p:sp>
      <p:sp>
        <p:nvSpPr>
          <p:cNvPr id="3212292" name="Text Box 4"/>
          <p:cNvSpPr txBox="1">
            <a:spLocks noChangeArrowheads="1"/>
          </p:cNvSpPr>
          <p:nvPr/>
        </p:nvSpPr>
        <p:spPr bwMode="auto">
          <a:xfrm>
            <a:off x="1981200" y="4038600"/>
            <a:ext cx="5362575" cy="211134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(n &lt; 2) </a:t>
            </a:r>
          </a:p>
          <a:p>
            <a:pPr eaLnBrk="0" hangingPunct="0">
              <a:buClr>
                <a:schemeClr val="accent2"/>
              </a:buClr>
              <a:buSzPct val="75000"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1; /* base case */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(n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(n – 1));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2291" grpId="0" build="p" autoUpdateAnimBg="0"/>
      <p:bldP spid="321229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899D-7AAA-43FE-AEC5-A9739E93E213}" type="slidenum">
              <a:rPr lang="en-US"/>
              <a:pPr/>
              <a:t>5</a:t>
            </a:fld>
            <a:endParaRPr lang="en-US"/>
          </a:p>
        </p:txBody>
      </p:sp>
      <p:sp>
        <p:nvSpPr>
          <p:cNvPr id="33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Fibonacci Numbers</a:t>
            </a:r>
          </a:p>
        </p:txBody>
      </p:sp>
      <p:sp>
        <p:nvSpPr>
          <p:cNvPr id="3307523" name="Text Box 3"/>
          <p:cNvSpPr txBox="1">
            <a:spLocks noChangeArrowheads="1"/>
          </p:cNvSpPr>
          <p:nvPr/>
        </p:nvSpPr>
        <p:spPr bwMode="auto">
          <a:xfrm>
            <a:off x="470091" y="1295400"/>
            <a:ext cx="3922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f(n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 f(n-1) + f(n-2)</a:t>
            </a:r>
          </a:p>
          <a:p>
            <a:pPr eaLnBrk="0" hangingPunct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f(0) = 1</a:t>
            </a:r>
          </a:p>
          <a:p>
            <a:pPr eaLnBrk="0" hangingPunct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f(1) = 1</a:t>
            </a:r>
          </a:p>
        </p:txBody>
      </p:sp>
      <p:sp>
        <p:nvSpPr>
          <p:cNvPr id="3307524" name="Text Box 4"/>
          <p:cNvSpPr txBox="1">
            <a:spLocks noChangeArrowheads="1"/>
          </p:cNvSpPr>
          <p:nvPr/>
        </p:nvSpPr>
        <p:spPr bwMode="auto">
          <a:xfrm>
            <a:off x="466149" y="2718880"/>
            <a:ext cx="8289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 1, 2, 3, 5, 8, 13, 21, 34, 55, 89, 144, 233, 377, 610, 987, …</a:t>
            </a:r>
          </a:p>
        </p:txBody>
      </p:sp>
      <p:sp>
        <p:nvSpPr>
          <p:cNvPr id="3307531" name="Text Box 11"/>
          <p:cNvSpPr txBox="1">
            <a:spLocks noChangeArrowheads="1"/>
          </p:cNvSpPr>
          <p:nvPr/>
        </p:nvSpPr>
        <p:spPr bwMode="auto">
          <a:xfrm>
            <a:off x="1336675" y="3581400"/>
            <a:ext cx="6112571" cy="230832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 {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if (n &lt;= 1)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 1;   /* base case */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(n-1) +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(n-2));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23" grpId="0"/>
      <p:bldP spid="3307524" grpId="0"/>
      <p:bldP spid="33075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Analysis of fib(5)</a:t>
            </a:r>
          </a:p>
        </p:txBody>
      </p:sp>
      <p:sp>
        <p:nvSpPr>
          <p:cNvPr id="17411" name="Rectangle 81"/>
          <p:cNvSpPr>
            <a:spLocks noGrp="1" noChangeArrowheads="1"/>
          </p:cNvSpPr>
          <p:nvPr>
            <p:ph idx="1"/>
          </p:nvPr>
        </p:nvSpPr>
        <p:spPr>
          <a:xfrm>
            <a:off x="196850" y="1327150"/>
            <a:ext cx="3727450" cy="11811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fib(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(n == 0 || n == 1)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fib(n-1) + fib(n-2);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B8D96-4B06-48D3-B8C3-4DE55D93EFF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003800" y="2133600"/>
            <a:ext cx="86518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fib(5)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5292725" y="1701800"/>
            <a:ext cx="0" cy="4318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916238" y="299720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fib(4)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7164388" y="2925763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92275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4140200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3565525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4716463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392430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116013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541338" y="594995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692275" y="594995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900113" y="5373688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2268538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 flipH="1">
            <a:off x="147637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2" name="Line 18"/>
          <p:cNvSpPr>
            <a:spLocks noChangeShapeType="1"/>
          </p:cNvSpPr>
          <p:nvPr/>
        </p:nvSpPr>
        <p:spPr bwMode="auto">
          <a:xfrm>
            <a:off x="3636963" y="3429000"/>
            <a:ext cx="1079500" cy="5048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6588125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6013450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7164388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flipH="1">
            <a:off x="637222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7740650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6948488" y="3357563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44575" y="5373688"/>
            <a:ext cx="360363" cy="576262"/>
            <a:chOff x="658" y="3385"/>
            <a:chExt cx="227" cy="363"/>
          </a:xfrm>
        </p:grpSpPr>
        <p:sp>
          <p:nvSpPr>
            <p:cNvPr id="216090" name="Line 26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8" name="Text Box 27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619250" y="4365625"/>
            <a:ext cx="360363" cy="576263"/>
            <a:chOff x="658" y="3385"/>
            <a:chExt cx="227" cy="363"/>
          </a:xfrm>
        </p:grpSpPr>
        <p:sp>
          <p:nvSpPr>
            <p:cNvPr id="216093" name="Line 29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6" name="Text Box 30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067175" y="4365625"/>
            <a:ext cx="360363" cy="576263"/>
            <a:chOff x="658" y="3385"/>
            <a:chExt cx="227" cy="363"/>
          </a:xfrm>
        </p:grpSpPr>
        <p:sp>
          <p:nvSpPr>
            <p:cNvPr id="216096" name="Line 32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4" name="Text Box 33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516688" y="4365625"/>
            <a:ext cx="360362" cy="576263"/>
            <a:chOff x="658" y="3385"/>
            <a:chExt cx="227" cy="363"/>
          </a:xfrm>
        </p:grpSpPr>
        <p:sp>
          <p:nvSpPr>
            <p:cNvPr id="216099" name="Line 35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2" name="Text Box 36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7740650" y="3357563"/>
            <a:ext cx="360363" cy="576262"/>
            <a:chOff x="658" y="3385"/>
            <a:chExt cx="227" cy="363"/>
          </a:xfrm>
        </p:grpSpPr>
        <p:sp>
          <p:nvSpPr>
            <p:cNvPr id="216102" name="Line 38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0" name="Text Box 39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716463" y="4365625"/>
            <a:ext cx="360362" cy="576263"/>
            <a:chOff x="658" y="3385"/>
            <a:chExt cx="227" cy="363"/>
          </a:xfrm>
        </p:grpSpPr>
        <p:sp>
          <p:nvSpPr>
            <p:cNvPr id="216105" name="Line 41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8" name="Text Box 42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164388" y="4365625"/>
            <a:ext cx="360362" cy="576263"/>
            <a:chOff x="658" y="3385"/>
            <a:chExt cx="227" cy="363"/>
          </a:xfrm>
        </p:grpSpPr>
        <p:sp>
          <p:nvSpPr>
            <p:cNvPr id="216108" name="Line 44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6" name="Text Box 45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692275" y="5373688"/>
            <a:ext cx="360363" cy="576262"/>
            <a:chOff x="658" y="3385"/>
            <a:chExt cx="227" cy="363"/>
          </a:xfrm>
        </p:grpSpPr>
        <p:sp>
          <p:nvSpPr>
            <p:cNvPr id="216111" name="Line 47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4" name="Text Box 48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268538" y="4365625"/>
            <a:ext cx="360362" cy="576263"/>
            <a:chOff x="658" y="3385"/>
            <a:chExt cx="227" cy="363"/>
          </a:xfrm>
        </p:grpSpPr>
        <p:sp>
          <p:nvSpPr>
            <p:cNvPr id="216114" name="Line 50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2" name="Text Box 51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092950" y="3357563"/>
            <a:ext cx="360363" cy="576262"/>
            <a:chOff x="658" y="3385"/>
            <a:chExt cx="227" cy="363"/>
          </a:xfrm>
        </p:grpSpPr>
        <p:sp>
          <p:nvSpPr>
            <p:cNvPr id="216117" name="Line 53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0" name="Text Box 54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16119" name="Line 55"/>
          <p:cNvSpPr>
            <a:spLocks noChangeShapeType="1"/>
          </p:cNvSpPr>
          <p:nvPr/>
        </p:nvSpPr>
        <p:spPr bwMode="auto">
          <a:xfrm>
            <a:off x="1836738" y="5373688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0" name="Line 56"/>
          <p:cNvSpPr>
            <a:spLocks noChangeShapeType="1"/>
          </p:cNvSpPr>
          <p:nvPr/>
        </p:nvSpPr>
        <p:spPr bwMode="auto">
          <a:xfrm>
            <a:off x="241300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1" name="Line 57"/>
          <p:cNvSpPr>
            <a:spLocks noChangeShapeType="1"/>
          </p:cNvSpPr>
          <p:nvPr/>
        </p:nvSpPr>
        <p:spPr bwMode="auto">
          <a:xfrm>
            <a:off x="730885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2" name="Line 58"/>
          <p:cNvSpPr>
            <a:spLocks noChangeShapeType="1"/>
          </p:cNvSpPr>
          <p:nvPr/>
        </p:nvSpPr>
        <p:spPr bwMode="auto">
          <a:xfrm>
            <a:off x="7885113" y="3357563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362200" y="3429000"/>
            <a:ext cx="985838" cy="504825"/>
            <a:chOff x="1611" y="2160"/>
            <a:chExt cx="408" cy="318"/>
          </a:xfrm>
        </p:grpSpPr>
        <p:sp>
          <p:nvSpPr>
            <p:cNvPr id="216124" name="Line 60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8" name="Text Box 61"/>
            <p:cNvSpPr txBox="1">
              <a:spLocks noChangeArrowheads="1"/>
            </p:cNvSpPr>
            <p:nvPr/>
          </p:nvSpPr>
          <p:spPr bwMode="auto">
            <a:xfrm>
              <a:off x="1790" y="2245"/>
              <a:ext cx="68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216126" name="Line 62"/>
          <p:cNvSpPr>
            <a:spLocks noChangeShapeType="1"/>
          </p:cNvSpPr>
          <p:nvPr/>
        </p:nvSpPr>
        <p:spPr bwMode="auto">
          <a:xfrm flipH="1">
            <a:off x="2052638" y="3429000"/>
            <a:ext cx="1008062" cy="5048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63"/>
          <p:cNvGrpSpPr>
            <a:grpSpLocks/>
          </p:cNvGrpSpPr>
          <p:nvPr/>
        </p:nvGrpSpPr>
        <p:grpSpPr bwMode="auto">
          <a:xfrm flipH="1">
            <a:off x="3428999" y="3429000"/>
            <a:ext cx="1000125" cy="504825"/>
            <a:chOff x="1611" y="2160"/>
            <a:chExt cx="408" cy="318"/>
          </a:xfrm>
        </p:grpSpPr>
        <p:sp>
          <p:nvSpPr>
            <p:cNvPr id="216128" name="Line 64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6" name="Text Box 65"/>
            <p:cNvSpPr txBox="1">
              <a:spLocks noChangeArrowheads="1"/>
            </p:cNvSpPr>
            <p:nvPr/>
          </p:nvSpPr>
          <p:spPr bwMode="auto">
            <a:xfrm>
              <a:off x="1823" y="2251"/>
              <a:ext cx="67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16130" name="Line 66"/>
          <p:cNvSpPr>
            <a:spLocks noChangeShapeType="1"/>
          </p:cNvSpPr>
          <p:nvPr/>
        </p:nvSpPr>
        <p:spPr bwMode="auto">
          <a:xfrm>
            <a:off x="486092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3851275" y="2565400"/>
            <a:ext cx="1441450" cy="503238"/>
            <a:chOff x="2426" y="1616"/>
            <a:chExt cx="908" cy="317"/>
          </a:xfrm>
        </p:grpSpPr>
        <p:sp>
          <p:nvSpPr>
            <p:cNvPr id="216132" name="Line 68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4" name="Text Box 69"/>
            <p:cNvSpPr txBox="1">
              <a:spLocks noChangeArrowheads="1"/>
            </p:cNvSpPr>
            <p:nvPr/>
          </p:nvSpPr>
          <p:spPr bwMode="auto">
            <a:xfrm>
              <a:off x="2835" y="1706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216134" name="Line 70"/>
          <p:cNvSpPr>
            <a:spLocks noChangeShapeType="1"/>
          </p:cNvSpPr>
          <p:nvPr/>
        </p:nvSpPr>
        <p:spPr bwMode="auto">
          <a:xfrm flipH="1">
            <a:off x="3779838" y="2565400"/>
            <a:ext cx="1223962" cy="4318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 flipH="1">
            <a:off x="5580063" y="2565400"/>
            <a:ext cx="1512887" cy="431800"/>
            <a:chOff x="2426" y="1616"/>
            <a:chExt cx="908" cy="317"/>
          </a:xfrm>
        </p:grpSpPr>
        <p:sp>
          <p:nvSpPr>
            <p:cNvPr id="216136" name="Line 72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2" name="Text Box 73"/>
            <p:cNvSpPr txBox="1">
              <a:spLocks noChangeArrowheads="1"/>
            </p:cNvSpPr>
            <p:nvPr/>
          </p:nvSpPr>
          <p:spPr bwMode="auto">
            <a:xfrm>
              <a:off x="2834" y="1706"/>
              <a:ext cx="9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216138" name="Line 74"/>
          <p:cNvSpPr>
            <a:spLocks noChangeShapeType="1"/>
          </p:cNvSpPr>
          <p:nvPr/>
        </p:nvSpPr>
        <p:spPr bwMode="auto">
          <a:xfrm>
            <a:off x="5867400" y="2565400"/>
            <a:ext cx="1296988" cy="35877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5508625" y="1412875"/>
            <a:ext cx="142875" cy="720725"/>
            <a:chOff x="3470" y="890"/>
            <a:chExt cx="90" cy="454"/>
          </a:xfrm>
        </p:grpSpPr>
        <p:sp>
          <p:nvSpPr>
            <p:cNvPr id="216140" name="Line 76"/>
            <p:cNvSpPr>
              <a:spLocks noChangeShapeType="1"/>
            </p:cNvSpPr>
            <p:nvPr/>
          </p:nvSpPr>
          <p:spPr bwMode="auto">
            <a:xfrm flipH="1" flipV="1">
              <a:off x="3515" y="890"/>
              <a:ext cx="1" cy="454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0" name="Text Box 77"/>
            <p:cNvSpPr txBox="1">
              <a:spLocks noChangeArrowheads="1"/>
            </p:cNvSpPr>
            <p:nvPr/>
          </p:nvSpPr>
          <p:spPr bwMode="auto">
            <a:xfrm>
              <a:off x="3470" y="1026"/>
              <a:ext cx="90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animBg="1"/>
      <p:bldP spid="216070" grpId="0" animBg="1"/>
      <p:bldP spid="216071" grpId="0" animBg="1"/>
      <p:bldP spid="216072" grpId="0" animBg="1"/>
      <p:bldP spid="216073" grpId="0" animBg="1"/>
      <p:bldP spid="216074" grpId="0" animBg="1"/>
      <p:bldP spid="216076" grpId="0" animBg="1"/>
      <p:bldP spid="216077" grpId="0" animBg="1"/>
      <p:bldP spid="216078" grpId="0" animBg="1"/>
      <p:bldP spid="216080" grpId="0" animBg="1"/>
      <p:bldP spid="216083" grpId="0" animBg="1"/>
      <p:bldP spid="216084" grpId="0" animBg="1"/>
      <p:bldP spid="216085" grpId="0" animBg="1"/>
      <p:bldP spid="2160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Recursive Function:</a:t>
            </a:r>
            <a:br>
              <a:rPr lang="en-US" dirty="0"/>
            </a:br>
            <a:r>
              <a:rPr lang="en-US" dirty="0"/>
              <a:t>Testing Palindrome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229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isPalindrome</a:t>
            </a:r>
            <a:r>
              <a:rPr lang="en-US" sz="2400" dirty="0" err="1"/>
              <a:t>(char</a:t>
            </a:r>
            <a:r>
              <a:rPr lang="en-US" sz="2400" dirty="0"/>
              <a:t>* </a:t>
            </a:r>
            <a:r>
              <a:rPr lang="en-US" sz="2400" dirty="0" err="1"/>
              <a:t>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if(len</a:t>
            </a:r>
            <a:r>
              <a:rPr lang="en-US" sz="2400" dirty="0"/>
              <a:t> &lt; 2)</a:t>
            </a:r>
          </a:p>
          <a:p>
            <a:r>
              <a:rPr lang="en-US" sz="2400" dirty="0"/>
              <a:t>        return TRUE;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return s[0] == s[len-1] &amp;&amp; </a:t>
            </a:r>
            <a:r>
              <a:rPr lang="en-US" sz="2400" dirty="0">
                <a:solidFill>
                  <a:srgbClr val="FF0000"/>
                </a:solidFill>
              </a:rPr>
              <a:t>isPalindrome</a:t>
            </a:r>
            <a:r>
              <a:rPr lang="en-US" sz="2400" dirty="0"/>
              <a:t>(&amp;s[1], len-2);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/>
              <a:t>Recursion </a:t>
            </a:r>
            <a:r>
              <a:rPr lang="en-US" dirty="0" err="1"/>
              <a:t>vs</a:t>
            </a:r>
            <a:r>
              <a:rPr lang="en-US" dirty="0"/>
              <a:t> Iteration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3716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Any problem that can be solved </a:t>
            </a:r>
            <a:r>
              <a:rPr lang="en-US" sz="2600" dirty="0">
                <a:solidFill>
                  <a:srgbClr val="800000"/>
                </a:solidFill>
              </a:rPr>
              <a:t>recursively </a:t>
            </a:r>
            <a:r>
              <a:rPr lang="en-US" sz="2600" dirty="0"/>
              <a:t>can also be solved </a:t>
            </a:r>
            <a:r>
              <a:rPr lang="en-US" sz="2600" dirty="0">
                <a:solidFill>
                  <a:srgbClr val="800000"/>
                </a:solidFill>
              </a:rPr>
              <a:t>iteratively </a:t>
            </a:r>
            <a:r>
              <a:rPr lang="en-US" sz="2600" dirty="0"/>
              <a:t>(using loop).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i="1" dirty="0">
                <a:solidFill>
                  <a:srgbClr val="800000"/>
                </a:solidFill>
              </a:rPr>
              <a:t>Recursive functions </a:t>
            </a:r>
            <a:r>
              <a:rPr lang="en-US" sz="2600" i="1" dirty="0" err="1">
                <a:solidFill>
                  <a:srgbClr val="800000"/>
                </a:solidFill>
              </a:rPr>
              <a:t>vs</a:t>
            </a:r>
            <a:r>
              <a:rPr lang="en-US" sz="2600" i="1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800000"/>
                </a:solidFill>
              </a:rPr>
              <a:t>Iterative functions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2300" dirty="0"/>
              <a:t>Recursive functions are slow </a:t>
            </a:r>
          </a:p>
          <a:p>
            <a:pPr lvl="1"/>
            <a:r>
              <a:rPr lang="en-US" dirty="0"/>
              <a:t>Recursive function </a:t>
            </a:r>
            <a:r>
              <a:rPr lang="en-US" sz="2300" dirty="0"/>
              <a:t>take more memory</a:t>
            </a:r>
          </a:p>
          <a:p>
            <a:r>
              <a:rPr lang="en-US" dirty="0"/>
              <a:t>Pros</a:t>
            </a:r>
            <a:endParaRPr lang="en-US" sz="2600" dirty="0"/>
          </a:p>
          <a:p>
            <a:pPr lvl="1"/>
            <a:r>
              <a:rPr lang="en-US" sz="2400" dirty="0"/>
              <a:t>Recursive functions resembles the problem more naturally </a:t>
            </a:r>
          </a:p>
          <a:p>
            <a:pPr lvl="1"/>
            <a:r>
              <a:rPr lang="en-US" sz="2400" dirty="0"/>
              <a:t>Recursive function are easier to program, and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in C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146071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22271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1480" y="2995872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652" y="3797341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577485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067300" y="1841710"/>
            <a:ext cx="4572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524500" y="2603710"/>
            <a:ext cx="393280" cy="3921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5917780" y="3376872"/>
            <a:ext cx="503172" cy="420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20952" y="4178341"/>
            <a:ext cx="475148" cy="399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33188" y="4958485"/>
            <a:ext cx="395338" cy="375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797453" y="4157469"/>
            <a:ext cx="407292" cy="4148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248400" y="3376873"/>
            <a:ext cx="472944" cy="4204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852286" y="2579402"/>
            <a:ext cx="386038" cy="4063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404847" y="1834800"/>
            <a:ext cx="462553" cy="3820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000" y="51504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01700" y="4193247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1344" y="3402062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9366" y="2615125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71338" y="1847544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460709"/>
            <a:ext cx="35814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factorial(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factorial(5);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if(n==1)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= n *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3245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4.6|1.7|1.7|2|6.4|2|2|11|0.6|0.4|0.5|0.6|0.4|0.4|0.7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5429</TotalTime>
  <Words>1858</Words>
  <Application>Microsoft Office PowerPoint</Application>
  <PresentationFormat>On-screen Show (4:3)</PresentationFormat>
  <Paragraphs>1505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Bookman Old Style (Headings)</vt:lpstr>
      <vt:lpstr>Monotype Sorts</vt:lpstr>
      <vt:lpstr>Bookman Old Style</vt:lpstr>
      <vt:lpstr>Calibri</vt:lpstr>
      <vt:lpstr>Consolas</vt:lpstr>
      <vt:lpstr>Courier New</vt:lpstr>
      <vt:lpstr>Gill Sans MT</vt:lpstr>
      <vt:lpstr>Symbol</vt:lpstr>
      <vt:lpstr>Wingdings</vt:lpstr>
      <vt:lpstr>Wingdings 3</vt:lpstr>
      <vt:lpstr>Origin</vt:lpstr>
      <vt:lpstr>Dr. Yifeng Zhu Electrical and Computer Engineering University of Maine</vt:lpstr>
      <vt:lpstr>Recursive Functions</vt:lpstr>
      <vt:lpstr>Defining Factorial(n)</vt:lpstr>
      <vt:lpstr>Classic Example: Factorial</vt:lpstr>
      <vt:lpstr>Classic Example: Fibonacci Numbers</vt:lpstr>
      <vt:lpstr>Analysis of fib(5)</vt:lpstr>
      <vt:lpstr>Example of Recursive Function: Testing Palindrome</vt:lpstr>
      <vt:lpstr>Recursion vs Iteration</vt:lpstr>
      <vt:lpstr>Recursive Factorial in C</vt:lpstr>
      <vt:lpstr>Recursive Functions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Yifeng Zhu</cp:lastModifiedBy>
  <cp:revision>107</cp:revision>
  <dcterms:created xsi:type="dcterms:W3CDTF">2013-03-17T17:42:26Z</dcterms:created>
  <dcterms:modified xsi:type="dcterms:W3CDTF">2017-11-06T14:03:37Z</dcterms:modified>
</cp:coreProperties>
</file>