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56" r:id="rId2"/>
    <p:sldId id="257" r:id="rId3"/>
    <p:sldId id="299" r:id="rId4"/>
    <p:sldId id="305" r:id="rId5"/>
    <p:sldId id="306" r:id="rId6"/>
    <p:sldId id="300" r:id="rId7"/>
    <p:sldId id="301" r:id="rId8"/>
    <p:sldId id="302" r:id="rId9"/>
    <p:sldId id="303" r:id="rId10"/>
    <p:sldId id="304" r:id="rId11"/>
    <p:sldId id="307" r:id="rId12"/>
    <p:sldId id="308" r:id="rId13"/>
    <p:sldId id="310" r:id="rId14"/>
    <p:sldId id="309" r:id="rId1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ema Uygulanmış Stil 1 - Vurgu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Açık Stil 2 - Vurgu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>
        <p:scale>
          <a:sx n="66" d="100"/>
          <a:sy n="66" d="100"/>
        </p:scale>
        <p:origin x="126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82C7E-5E92-4127-8FE9-5E08059A879E}" type="datetimeFigureOut">
              <a:rPr lang="tr-TR" smtClean="0"/>
              <a:t>4.2.2018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F742C-4D58-4D8C-9125-1141ABA6C7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4439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F742C-4D58-4D8C-9125-1141ABA6C7C8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5754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F742C-4D58-4D8C-9125-1141ABA6C7C8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615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/>
          <p:nvPr/>
        </p:nvGrpSpPr>
        <p:grpSpPr>
          <a:xfrm>
            <a:off x="0" y="3268345"/>
            <a:ext cx="9144000" cy="146304"/>
            <a:chOff x="0" y="3268345"/>
            <a:chExt cx="9144000" cy="14630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1470025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041B-3139-4C42-BE01-4B722171D50A}" type="datetime1">
              <a:rPr lang="tr-TR" smtClean="0"/>
              <a:t>4.2.2018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- 2018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96910" y="6376243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, Dikey Meti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A15E-2F26-4576-9A56-0B0AE43D10B4}" type="datetime1">
              <a:rPr lang="tr-TR" smtClean="0"/>
              <a:t>4.2.2018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- 2018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grpSp>
        <p:nvGrpSpPr>
          <p:cNvPr id="2" name="Group 7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1828800" cy="5851525"/>
          </a:xfrm>
          <a:prstGeom prst="rect">
            <a:avLst/>
          </a:prstGeo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722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39712" y="6356350"/>
            <a:ext cx="1868424" cy="365125"/>
          </a:xfrm>
        </p:spPr>
        <p:txBody>
          <a:bodyPr/>
          <a:lstStyle/>
          <a:p>
            <a:fld id="{F6FE9082-CD2E-468A-9B74-3947DD2406EC}" type="datetime1">
              <a:rPr lang="tr-TR" smtClean="0"/>
              <a:t>4.2.2018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- 2018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6"/>
          <p:cNvGrpSpPr/>
          <p:nvPr/>
        </p:nvGrpSpPr>
        <p:grpSpPr>
          <a:xfrm rot="5400000" flipH="1">
            <a:off x="3332988" y="3384804"/>
            <a:ext cx="6867144" cy="73152"/>
            <a:chOff x="0" y="3268345"/>
            <a:chExt cx="9144000" cy="146304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708920"/>
            <a:ext cx="8229600" cy="3834459"/>
          </a:xfrm>
        </p:spPr>
        <p:txBody>
          <a:bodyPr/>
          <a:lstStyle/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-17417" y="1052896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79512" y="1268760"/>
            <a:ext cx="8712968" cy="1143000"/>
          </a:xfrm>
        </p:spPr>
        <p:txBody>
          <a:bodyPr/>
          <a:lstStyle/>
          <a:p>
            <a:r>
              <a:rPr lang="tr-TR" dirty="0" smtClean="0"/>
              <a:t>Asıl başlık stili için tıklatın</a:t>
            </a:r>
            <a:endParaRPr lang="en-US" dirty="0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70E5-AB11-4B65-915B-E111EBC45B63}" type="datetime1">
              <a:rPr lang="tr-TR" smtClean="0"/>
              <a:t>4.2.2018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- 2018</a:t>
            </a:r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4406900"/>
            <a:ext cx="7827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2667000"/>
            <a:ext cx="78272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437C-A28B-47B0-90EB-3BFC05452939}" type="datetime1">
              <a:rPr lang="tr-TR" smtClean="0"/>
              <a:t>4.2.2018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- 2018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12"/>
          <p:cNvGrpSpPr/>
          <p:nvPr/>
        </p:nvGrpSpPr>
        <p:grpSpPr>
          <a:xfrm flipH="1">
            <a:off x="0" y="4228465"/>
            <a:ext cx="9144000" cy="146304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8AD6-EDA1-4263-8CFA-BF68E674647A}" type="datetime1">
              <a:rPr lang="tr-TR" smtClean="0"/>
              <a:t>4.2.2018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- 2018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0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4E59-414A-44A3-A895-C7E038982067}" type="datetime1">
              <a:rPr lang="tr-TR" smtClean="0"/>
              <a:t>4.2.2018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- 2018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grpSp>
        <p:nvGrpSpPr>
          <p:cNvPr id="2" name="Group 16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9769-3CE3-4786-A817-E1E0CEC55B0B}" type="datetime1">
              <a:rPr lang="tr-TR" smtClean="0"/>
              <a:t>4.2.2018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- 2018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grpSp>
        <p:nvGrpSpPr>
          <p:cNvPr id="2" name="Group 12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9E16-DA5F-4E54-A0C0-7D065C0A2FCB}" type="datetime1">
              <a:rPr lang="tr-TR" smtClean="0"/>
              <a:t>4.2.2018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- 2018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5" name="Group 10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7937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3008313" cy="4754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D15A-D87C-4400-B6FF-EE49EAD093E0}" type="datetime1">
              <a:rPr lang="tr-TR" smtClean="0"/>
              <a:t>4.2.2018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- 2018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8" name="Group 13"/>
          <p:cNvGrpSpPr/>
          <p:nvPr/>
        </p:nvGrpSpPr>
        <p:grpSpPr>
          <a:xfrm flipH="1">
            <a:off x="0" y="11430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1801368" y="685800"/>
            <a:ext cx="5495544" cy="3886200"/>
          </a:xfrm>
          <a:solidFill>
            <a:schemeClr val="accent1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/>
          </a:scene3d>
          <a:sp3d contourW="12700" prstMaterial="softEdge">
            <a:bevelT prst="cross"/>
            <a:contourClr>
              <a:srgbClr val="FFFFFF"/>
            </a:contourClr>
          </a:sp3d>
        </p:spPr>
        <p:txBody>
          <a:bodyPr/>
          <a:lstStyle/>
          <a:p>
            <a:r>
              <a:rPr lang="tr-TR" smtClean="0"/>
              <a:t>Resim eklemek için simgeyi tıklatın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DA79-4206-4EF6-BE84-43AE92AC85FA}" type="datetime1">
              <a:rPr lang="tr-TR" smtClean="0"/>
              <a:t>4.2.2018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- 2018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3" name="Group 15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26" y="0"/>
            <a:ext cx="9144000" cy="6286520"/>
          </a:xfrm>
          <a:prstGeom prst="rect">
            <a:avLst/>
          </a:prstGeom>
          <a:gradFill flip="none" rotWithShape="1">
            <a:gsLst>
              <a:gs pos="1000">
                <a:schemeClr val="bg2">
                  <a:alpha val="0"/>
                </a:schemeClr>
              </a:gs>
              <a:gs pos="100000">
                <a:schemeClr val="bg1">
                  <a:alpha val="92000"/>
                </a:schemeClr>
              </a:gs>
            </a:gsLst>
            <a:lin ang="16200000" scaled="1"/>
            <a:tileRect/>
          </a:gradFill>
          <a:ln w="285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7453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A2661E0B-2129-44F8-B406-C471B71D596C}" type="datetime1">
              <a:rPr lang="tr-TR" smtClean="0"/>
              <a:t>4.2.2018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ysClr val="windowText" lastClr="000000"/>
                </a:solidFill>
              </a:defRPr>
            </a:lvl1pPr>
          </a:lstStyle>
          <a:p>
            <a:r>
              <a:rPr lang="sv-SE" smtClean="0"/>
              <a:t>BLM206 Microprocessor Systems - 2018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024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ysClr val="windowText" lastClr="000000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 smtClean="0"/>
              <a:t>Asıl başlık stili için tıklatın</a:t>
            </a:r>
            <a:endParaRPr lang="en-US" dirty="0"/>
          </a:p>
        </p:txBody>
      </p:sp>
      <p:pic>
        <p:nvPicPr>
          <p:cNvPr id="9" name="Resim 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3" y="0"/>
            <a:ext cx="14954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noFill/>
          </a:ln>
          <a:solidFill>
            <a:srgbClr val="FFFFFF"/>
          </a:solidFill>
          <a:effectLst>
            <a:glow rad="101600">
              <a:schemeClr val="tx2"/>
            </a:glo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 2" pitchFamily="18" charset="2"/>
        <a:buChar char="¥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/>
        </a:buClr>
        <a:buSzPct val="60000"/>
        <a:buFont typeface="Wingdings 2" pitchFamily="18" charset="2"/>
        <a:buChar char="¥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5"/>
        </a:buClr>
        <a:buSzPct val="57000"/>
        <a:buFont typeface="Wingdings 2" pitchFamily="18" charset="2"/>
        <a:buChar char="¥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6"/>
        </a:buClr>
        <a:buSzPct val="55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SzPct val="50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423350" y="539984"/>
            <a:ext cx="6480720" cy="144016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BLM206 </a:t>
            </a:r>
            <a:r>
              <a:rPr lang="sv-SE" dirty="0" smtClean="0"/>
              <a:t> </a:t>
            </a:r>
            <a:r>
              <a:rPr lang="sv-SE" dirty="0"/>
              <a:t>Microprocessor </a:t>
            </a:r>
            <a:r>
              <a:rPr lang="sv-SE" dirty="0" smtClean="0"/>
              <a:t>Systems</a:t>
            </a:r>
            <a:r>
              <a:rPr lang="tr-TR" dirty="0" smtClean="0"/>
              <a:t> - </a:t>
            </a: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Mikroişlemci Sistemleri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800800" cy="2300064"/>
          </a:xfrm>
        </p:spPr>
        <p:txBody>
          <a:bodyPr>
            <a:normAutofit fontScale="85000" lnSpcReduction="20000"/>
          </a:bodyPr>
          <a:lstStyle/>
          <a:p>
            <a:r>
              <a:rPr lang="tr-TR" sz="4400" b="1" dirty="0" smtClean="0">
                <a:solidFill>
                  <a:schemeClr val="tx2"/>
                </a:solidFill>
              </a:rPr>
              <a:t>Bilgisayar - Biyomedikal Mühendisliği Bölümü </a:t>
            </a:r>
          </a:p>
          <a:p>
            <a:r>
              <a:rPr lang="tr-TR" dirty="0" err="1" smtClean="0"/>
              <a:t>Öğr</a:t>
            </a:r>
            <a:r>
              <a:rPr lang="tr-TR" dirty="0" smtClean="0"/>
              <a:t>. Gör. Musa AYDIN (</a:t>
            </a:r>
            <a:r>
              <a:rPr lang="tr-TR" dirty="0" smtClean="0"/>
              <a:t>C210</a:t>
            </a:r>
            <a:r>
              <a:rPr lang="tr-TR" dirty="0" smtClean="0"/>
              <a:t>)</a:t>
            </a:r>
          </a:p>
          <a:p>
            <a:r>
              <a:rPr lang="tr-TR" dirty="0" smtClean="0"/>
              <a:t>2017 </a:t>
            </a:r>
            <a:r>
              <a:rPr lang="tr-TR" dirty="0" smtClean="0"/>
              <a:t>– </a:t>
            </a:r>
            <a:r>
              <a:rPr lang="tr-TR" dirty="0" smtClean="0"/>
              <a:t>2018 </a:t>
            </a:r>
            <a:r>
              <a:rPr lang="tr-TR" dirty="0" smtClean="0"/>
              <a:t>(Bahar) </a:t>
            </a:r>
          </a:p>
          <a:p>
            <a:r>
              <a:rPr lang="tr-TR" dirty="0" err="1" smtClean="0"/>
              <a:t>Lab</a:t>
            </a:r>
            <a:r>
              <a:rPr lang="tr-TR" dirty="0" smtClean="0"/>
              <a:t> B116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302176B-0E47-46AC-8F43-DAB4B8A37D06}" type="slidenum">
              <a:rPr lang="tr-TR" smtClean="0"/>
              <a:pPr algn="ctr"/>
              <a:t>1</a:t>
            </a:fld>
            <a:endParaRPr lang="tr-TR" dirty="0"/>
          </a:p>
        </p:txBody>
      </p:sp>
      <p:pic>
        <p:nvPicPr>
          <p:cNvPr id="1026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583636" y="23416"/>
            <a:ext cx="1524195" cy="106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5BD6-03CB-4433-AC6C-E3777F37E2B1}" type="datetime1">
              <a:rPr lang="tr-TR" smtClean="0"/>
              <a:t>4.2.2018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- 2018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314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Labaratuvar</a:t>
            </a:r>
            <a:r>
              <a:rPr lang="tr-TR" dirty="0" smtClean="0"/>
              <a:t> uygulama saatinde </a:t>
            </a:r>
            <a:r>
              <a:rPr lang="tr-TR" dirty="0" smtClean="0"/>
              <a:t>STM32F4 serisi </a:t>
            </a:r>
            <a:r>
              <a:rPr lang="tr-TR" dirty="0" err="1" smtClean="0"/>
              <a:t>microcontroller</a:t>
            </a:r>
            <a:r>
              <a:rPr lang="tr-TR" dirty="0"/>
              <a:t> </a:t>
            </a:r>
            <a:r>
              <a:rPr lang="tr-TR" dirty="0" smtClean="0"/>
              <a:t>üzerinde uygulamalar yapılacaktır.</a:t>
            </a:r>
            <a:endParaRPr lang="tr-TR" dirty="0" smtClean="0"/>
          </a:p>
          <a:p>
            <a:r>
              <a:rPr lang="tr-TR" dirty="0" smtClean="0"/>
              <a:t>Bu işlem için ARM tarafından limitli kullanım hakkı ile sunulan KEIL editörü kullanılacaktır.</a:t>
            </a:r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Lab</a:t>
            </a:r>
            <a:r>
              <a:rPr lang="tr-TR" dirty="0" smtClean="0"/>
              <a:t>. Uygulama Saati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10</a:t>
            </a:fld>
            <a:endParaRPr lang="tr-TR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B65F-5BBE-4989-8A5A-2316B3B064D1}" type="datetime1">
              <a:rPr lang="tr-TR" smtClean="0"/>
              <a:t>4.2.2018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- 2018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686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575048" y="1475991"/>
            <a:ext cx="8229600" cy="2439236"/>
          </a:xfrm>
        </p:spPr>
        <p:txBody>
          <a:bodyPr/>
          <a:lstStyle/>
          <a:p>
            <a:r>
              <a:rPr lang="tr-TR" dirty="0" smtClean="0"/>
              <a:t>KEIL ekran görüntüsü </a:t>
            </a:r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179512" y="1268760"/>
            <a:ext cx="8712968" cy="648072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Lab</a:t>
            </a:r>
            <a:r>
              <a:rPr lang="tr-TR" dirty="0" smtClean="0"/>
              <a:t>. Uygulama Saati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11</a:t>
            </a:fld>
            <a:endParaRPr lang="tr-TR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ttp://www.phaedsys.com/principals/keil/keilimages/uv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129" y="1988840"/>
            <a:ext cx="6809838" cy="443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D3B1-7956-4021-A87B-D74C3D9FE3C8}" type="datetime1">
              <a:rPr lang="tr-TR" smtClean="0"/>
              <a:t>4.2.2018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- 2018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210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21196" y="2276872"/>
            <a:ext cx="8229600" cy="2439236"/>
          </a:xfrm>
        </p:spPr>
        <p:txBody>
          <a:bodyPr/>
          <a:lstStyle/>
          <a:p>
            <a:endParaRPr lang="tr-TR" dirty="0" smtClean="0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179512" y="1268760"/>
            <a:ext cx="8712968" cy="648072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Lab</a:t>
            </a:r>
            <a:r>
              <a:rPr lang="tr-TR" dirty="0" smtClean="0"/>
              <a:t>. Uygulama Saati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12</a:t>
            </a:fld>
            <a:endParaRPr lang="tr-TR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BC0F-9B2C-4CAA-ADDD-5B4CE517264C}" type="datetime1">
              <a:rPr lang="tr-TR" smtClean="0"/>
              <a:t>4.2.2018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- 2018</a:t>
            </a:r>
            <a:endParaRPr lang="tr-TR"/>
          </a:p>
        </p:txBody>
      </p:sp>
      <p:pic>
        <p:nvPicPr>
          <p:cNvPr id="8" name="Picture 2" descr="stm32cubemx ile ilgili görsel sonucu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50"/>
          <a:stretch/>
        </p:blipFill>
        <p:spPr bwMode="auto">
          <a:xfrm>
            <a:off x="284838" y="1232249"/>
            <a:ext cx="8574324" cy="548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Unvan 2"/>
          <p:cNvSpPr>
            <a:spLocks noGrp="1"/>
          </p:cNvSpPr>
          <p:nvPr/>
        </p:nvSpPr>
        <p:spPr>
          <a:xfrm>
            <a:off x="1645368" y="-7900"/>
            <a:ext cx="57812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ln>
                  <a:noFill/>
                </a:ln>
                <a:solidFill>
                  <a:srgbClr val="FFFFFF"/>
                </a:solidFill>
                <a:effectLst>
                  <a:glow rad="101600">
                    <a:schemeClr val="tx2"/>
                  </a:glo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tr-TR" dirty="0" smtClean="0"/>
              <a:t>STM32Cubemx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0516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70E5-AB11-4B65-915B-E111EBC45B63}" type="datetime1">
              <a:rPr lang="tr-TR" smtClean="0"/>
              <a:t>4.2.2018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- 2018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13</a:t>
            </a:fld>
            <a:endParaRPr lang="tr-TR"/>
          </a:p>
        </p:txBody>
      </p:sp>
      <p:pic>
        <p:nvPicPr>
          <p:cNvPr id="7" name="Picture 2" descr="stm32f4 discovery board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423" y="1268760"/>
            <a:ext cx="7085874" cy="500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Unvan 2"/>
          <p:cNvSpPr>
            <a:spLocks noGrp="1"/>
          </p:cNvSpPr>
          <p:nvPr/>
        </p:nvSpPr>
        <p:spPr>
          <a:xfrm>
            <a:off x="1669961" y="107504"/>
            <a:ext cx="66247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ln>
                  <a:noFill/>
                </a:ln>
                <a:solidFill>
                  <a:srgbClr val="FFFFFF"/>
                </a:solidFill>
                <a:effectLst>
                  <a:glow rad="101600">
                    <a:schemeClr val="tx2"/>
                  </a:glo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/>
              <a:t>stm32f4 </a:t>
            </a:r>
            <a:r>
              <a:rPr lang="tr-TR" dirty="0" err="1"/>
              <a:t>discovery</a:t>
            </a:r>
            <a:r>
              <a:rPr lang="tr-TR" dirty="0"/>
              <a:t> board</a:t>
            </a:r>
          </a:p>
        </p:txBody>
      </p:sp>
    </p:spTree>
    <p:extLst>
      <p:ext uri="{BB962C8B-B14F-4D97-AF65-F5344CB8AC3E}">
        <p14:creationId xmlns:p14="http://schemas.microsoft.com/office/powerpoint/2010/main" val="1836280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Sorular 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13CB-B3E1-46D0-BD34-E25821DD6086}" type="datetime1">
              <a:rPr lang="tr-TR" smtClean="0"/>
              <a:t>4.2.2018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- 2018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14</a:t>
            </a:fld>
            <a:endParaRPr lang="tr-TR"/>
          </a:p>
        </p:txBody>
      </p:sp>
      <p:pic>
        <p:nvPicPr>
          <p:cNvPr id="12290" name="Picture 2" descr="http://en.hdyo.org/assets/ask-question-1-ff9bc6fa5eaa0d7667ae7a5a4c61330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714" y="2332493"/>
            <a:ext cx="4901292" cy="370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61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r>
              <a:rPr lang="tr-TR" dirty="0" smtClean="0"/>
              <a:t>Dersin Bilgileri</a:t>
            </a:r>
          </a:p>
          <a:p>
            <a:r>
              <a:rPr lang="tr-TR" dirty="0" smtClean="0"/>
              <a:t>Dersin İçeriği</a:t>
            </a:r>
          </a:p>
          <a:p>
            <a:r>
              <a:rPr lang="tr-TR" dirty="0" smtClean="0"/>
              <a:t>Değerlendirme</a:t>
            </a:r>
          </a:p>
          <a:p>
            <a:r>
              <a:rPr lang="tr-TR" dirty="0" smtClean="0"/>
              <a:t>Kaynaklar</a:t>
            </a:r>
          </a:p>
          <a:p>
            <a:r>
              <a:rPr lang="tr-TR" dirty="0" err="1" smtClean="0"/>
              <a:t>Lab</a:t>
            </a:r>
            <a:r>
              <a:rPr lang="tr-TR" dirty="0" smtClean="0"/>
              <a:t> Uygulama saati</a:t>
            </a:r>
          </a:p>
          <a:p>
            <a:r>
              <a:rPr lang="tr-TR" dirty="0" smtClean="0"/>
              <a:t>Sorular</a:t>
            </a:r>
          </a:p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r>
              <a:rPr lang="tr-TR" sz="3200" dirty="0" smtClean="0"/>
              <a:t>Özet</a:t>
            </a:r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5A34-499D-4688-8D4E-E4171F769375}" type="datetime1">
              <a:rPr lang="tr-TR" smtClean="0"/>
              <a:t>4.2.2018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- 2018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630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67544" y="2708920"/>
            <a:ext cx="8465089" cy="3834459"/>
          </a:xfrm>
        </p:spPr>
        <p:txBody>
          <a:bodyPr>
            <a:normAutofit/>
          </a:bodyPr>
          <a:lstStyle/>
          <a:p>
            <a:r>
              <a:rPr lang="tr-TR" sz="2800" dirty="0" smtClean="0"/>
              <a:t>Dersin Öğretim Elemanı: </a:t>
            </a:r>
            <a:r>
              <a:rPr lang="tr-TR" sz="2800" dirty="0" err="1" smtClean="0"/>
              <a:t>Öğr</a:t>
            </a:r>
            <a:r>
              <a:rPr lang="tr-TR" sz="2800" dirty="0" smtClean="0"/>
              <a:t>. Gör. Musa AYDIN</a:t>
            </a:r>
          </a:p>
          <a:p>
            <a:r>
              <a:rPr lang="tr-TR" sz="2800" dirty="0" smtClean="0"/>
              <a:t>Dersin Yardımcısı : </a:t>
            </a:r>
            <a:r>
              <a:rPr lang="tr-TR" sz="2800" dirty="0" err="1" smtClean="0"/>
              <a:t>Araş</a:t>
            </a:r>
            <a:r>
              <a:rPr lang="tr-TR" sz="2800" dirty="0" smtClean="0"/>
              <a:t>. Gör. </a:t>
            </a:r>
            <a:r>
              <a:rPr lang="tr-TR" sz="2800" dirty="0" smtClean="0"/>
              <a:t>Ö. Faruk GÖKSU</a:t>
            </a:r>
          </a:p>
          <a:p>
            <a:r>
              <a:rPr lang="tr-TR" sz="2800" dirty="0"/>
              <a:t>Dersin Yardımcısı : </a:t>
            </a:r>
            <a:r>
              <a:rPr lang="tr-TR" sz="2800" dirty="0" err="1"/>
              <a:t>Araş</a:t>
            </a:r>
            <a:r>
              <a:rPr lang="tr-TR" sz="2800" dirty="0"/>
              <a:t>. Gör. </a:t>
            </a:r>
            <a:r>
              <a:rPr lang="tr-TR" sz="2800" dirty="0" smtClean="0"/>
              <a:t>Güner TATAR</a:t>
            </a:r>
            <a:endParaRPr lang="tr-TR" sz="2800" dirty="0"/>
          </a:p>
          <a:p>
            <a:endParaRPr lang="tr-TR" sz="2800" dirty="0" smtClean="0"/>
          </a:p>
          <a:p>
            <a:endParaRPr lang="tr-TR" sz="2800" dirty="0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Ders Bilgileri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3</a:t>
            </a:fld>
            <a:endParaRPr lang="tr-TR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671562"/>
              </p:ext>
            </p:extLst>
          </p:nvPr>
        </p:nvGraphicFramePr>
        <p:xfrm>
          <a:off x="467544" y="4705025"/>
          <a:ext cx="8144203" cy="1010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0120"/>
                <a:gridCol w="955931"/>
                <a:gridCol w="1060293"/>
                <a:gridCol w="1375451"/>
                <a:gridCol w="957674"/>
                <a:gridCol w="1357367"/>
                <a:gridCol w="13573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Yarılyıl</a:t>
                      </a:r>
                      <a:endParaRPr lang="tr-T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Kodu /Önkoşul 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Adı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 + U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Kredi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AKTS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BLM206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BLM103BLM203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Mikroişlemci</a:t>
                      </a:r>
                      <a:r>
                        <a:rPr lang="tr-TR" baseline="0" dirty="0" smtClean="0"/>
                        <a:t> Sistemleri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3+2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FC73-F59B-47BA-B878-8E2DC4E7BCB2}" type="datetime1">
              <a:rPr lang="tr-TR" smtClean="0"/>
              <a:t>4.2.2018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- 2018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75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73982" y="2204864"/>
            <a:ext cx="8465089" cy="3834459"/>
          </a:xfrm>
        </p:spPr>
        <p:txBody>
          <a:bodyPr>
            <a:normAutofit/>
          </a:bodyPr>
          <a:lstStyle/>
          <a:p>
            <a:pPr algn="just"/>
            <a:r>
              <a:rPr lang="tr-TR" sz="2800" b="1" dirty="0"/>
              <a:t> </a:t>
            </a:r>
            <a:endParaRPr lang="tr-TR" sz="2800" dirty="0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107504" y="1268760"/>
            <a:ext cx="8712968" cy="619077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Dersin İçeriği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4</a:t>
            </a:fld>
            <a:endParaRPr lang="tr-TR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411461"/>
              </p:ext>
            </p:extLst>
          </p:nvPr>
        </p:nvGraphicFramePr>
        <p:xfrm>
          <a:off x="251520" y="2204864"/>
          <a:ext cx="8579229" cy="3774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97381"/>
                <a:gridCol w="7481848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Hafta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Konu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kern="1200" dirty="0" smtClean="0">
                          <a:effectLst/>
                        </a:rPr>
                        <a:t>ARM </a:t>
                      </a:r>
                      <a:r>
                        <a:rPr lang="tr-TR" sz="1800" kern="1200" dirty="0" smtClean="0">
                          <a:effectLst/>
                        </a:rPr>
                        <a:t>Programlama modeli. DATA tipleri: </a:t>
                      </a:r>
                      <a:r>
                        <a:rPr lang="tr-TR" sz="1800" kern="1200" dirty="0" err="1" smtClean="0">
                          <a:effectLst/>
                        </a:rPr>
                        <a:t>byte</a:t>
                      </a:r>
                      <a:r>
                        <a:rPr lang="tr-TR" sz="1800" kern="1200" dirty="0" smtClean="0">
                          <a:effectLst/>
                        </a:rPr>
                        <a:t>, </a:t>
                      </a:r>
                      <a:r>
                        <a:rPr lang="tr-TR" sz="1800" kern="1200" dirty="0" err="1" smtClean="0">
                          <a:effectLst/>
                        </a:rPr>
                        <a:t>halfword</a:t>
                      </a:r>
                      <a:r>
                        <a:rPr lang="tr-TR" sz="1800" kern="1200" dirty="0" smtClean="0">
                          <a:effectLst/>
                        </a:rPr>
                        <a:t>, </a:t>
                      </a:r>
                      <a:r>
                        <a:rPr lang="tr-TR" sz="1800" kern="1200" dirty="0" err="1" smtClean="0">
                          <a:effectLst/>
                        </a:rPr>
                        <a:t>word</a:t>
                      </a:r>
                      <a:r>
                        <a:rPr lang="tr-TR" sz="1800" kern="1200" dirty="0" smtClean="0">
                          <a:effectLst/>
                        </a:rPr>
                        <a:t>. İşlemci </a:t>
                      </a:r>
                      <a:r>
                        <a:rPr lang="tr-TR" sz="1800" kern="1200" dirty="0" err="1" smtClean="0">
                          <a:effectLst/>
                        </a:rPr>
                        <a:t>modları</a:t>
                      </a:r>
                      <a:r>
                        <a:rPr lang="tr-TR" sz="1800" kern="1200" dirty="0" smtClean="0">
                          <a:effectLst/>
                        </a:rPr>
                        <a:t>. </a:t>
                      </a:r>
                      <a:r>
                        <a:rPr lang="tr-TR" sz="1800" kern="1200" dirty="0" err="1" smtClean="0">
                          <a:effectLst/>
                        </a:rPr>
                        <a:t>Registerler</a:t>
                      </a:r>
                      <a:r>
                        <a:rPr lang="tr-TR" sz="1800" kern="1200" dirty="0" smtClean="0">
                          <a:effectLst/>
                        </a:rPr>
                        <a:t>: genel amaçlı, </a:t>
                      </a:r>
                      <a:r>
                        <a:rPr lang="tr-TR" sz="1800" kern="1200" dirty="0" err="1" smtClean="0">
                          <a:effectLst/>
                        </a:rPr>
                        <a:t>status</a:t>
                      </a:r>
                      <a:r>
                        <a:rPr lang="tr-TR" sz="1800" kern="1200" dirty="0" smtClean="0">
                          <a:effectLst/>
                        </a:rPr>
                        <a:t>, program sayıcısı. </a:t>
                      </a:r>
                      <a:r>
                        <a:rPr lang="tr-TR" sz="1800" kern="1200" dirty="0" err="1" smtClean="0">
                          <a:effectLst/>
                        </a:rPr>
                        <a:t>Vector</a:t>
                      </a:r>
                      <a:r>
                        <a:rPr lang="tr-TR" sz="1800" kern="1200" dirty="0" smtClean="0">
                          <a:effectLst/>
                        </a:rPr>
                        <a:t> </a:t>
                      </a:r>
                      <a:r>
                        <a:rPr lang="tr-TR" sz="1800" kern="1200" dirty="0" err="1" smtClean="0">
                          <a:effectLst/>
                        </a:rPr>
                        <a:t>Table</a:t>
                      </a:r>
                      <a:r>
                        <a:rPr lang="tr-TR" sz="1800" kern="1200" dirty="0" smtClean="0">
                          <a:effectLst/>
                        </a:rPr>
                        <a:t>.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kern="1200" dirty="0" smtClean="0">
                          <a:effectLst/>
                        </a:rPr>
                        <a:t>Basit programlama örnekleri. Assembly dili. ARM komut seti. </a:t>
                      </a:r>
                      <a:r>
                        <a:rPr lang="tr-TR" sz="1800" kern="1200" dirty="0" err="1" smtClean="0">
                          <a:effectLst/>
                        </a:rPr>
                        <a:t>Öntanımlı</a:t>
                      </a:r>
                      <a:r>
                        <a:rPr lang="tr-TR" sz="1800" kern="1200" dirty="0" smtClean="0">
                          <a:effectLst/>
                        </a:rPr>
                        <a:t> </a:t>
                      </a:r>
                      <a:r>
                        <a:rPr lang="tr-TR" sz="1800" kern="1200" dirty="0" err="1" smtClean="0">
                          <a:effectLst/>
                        </a:rPr>
                        <a:t>register</a:t>
                      </a:r>
                      <a:r>
                        <a:rPr lang="tr-TR" sz="1800" kern="1200" dirty="0" smtClean="0">
                          <a:effectLst/>
                        </a:rPr>
                        <a:t> adları.</a:t>
                      </a:r>
                      <a:endParaRPr lang="tr-T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kern="1200" dirty="0" smtClean="0">
                          <a:effectLst/>
                        </a:rPr>
                        <a:t>Sık </a:t>
                      </a:r>
                      <a:r>
                        <a:rPr lang="tr-TR" sz="1800" kern="1200" dirty="0">
                          <a:effectLst/>
                        </a:rPr>
                        <a:t>kullanılan direktifler. Makrolar. Assembler operatörleri.</a:t>
                      </a:r>
                      <a:endParaRPr lang="tr-T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kern="1200" dirty="0" smtClean="0">
                          <a:effectLst/>
                        </a:rPr>
                        <a:t>Bellek. </a:t>
                      </a:r>
                      <a:r>
                        <a:rPr lang="tr-TR" sz="1800" kern="1200" dirty="0" err="1" smtClean="0">
                          <a:effectLst/>
                        </a:rPr>
                        <a:t>Load</a:t>
                      </a:r>
                      <a:r>
                        <a:rPr lang="tr-TR" sz="1800" kern="1200" dirty="0" smtClean="0">
                          <a:effectLst/>
                        </a:rPr>
                        <a:t>, </a:t>
                      </a:r>
                      <a:r>
                        <a:rPr lang="tr-TR" sz="1800" kern="1200" dirty="0" err="1" smtClean="0">
                          <a:effectLst/>
                        </a:rPr>
                        <a:t>Store</a:t>
                      </a:r>
                      <a:r>
                        <a:rPr lang="tr-TR" sz="1800" kern="1200" dirty="0" smtClean="0">
                          <a:effectLst/>
                        </a:rPr>
                        <a:t> ve adresleme işlemleri. </a:t>
                      </a:r>
                      <a:r>
                        <a:rPr lang="tr-TR" sz="1800" kern="1200" dirty="0" err="1" smtClean="0">
                          <a:effectLst/>
                        </a:rPr>
                        <a:t>Endian</a:t>
                      </a:r>
                      <a:r>
                        <a:rPr lang="tr-TR" sz="1800" kern="1200" dirty="0" smtClean="0">
                          <a:effectLst/>
                        </a:rPr>
                        <a:t> kavramı.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kern="1200" dirty="0" smtClean="0">
                          <a:effectLst/>
                        </a:rPr>
                        <a:t>Sabitler, </a:t>
                      </a:r>
                      <a:r>
                        <a:rPr lang="tr-TR" sz="1800" kern="1200" dirty="0" err="1" smtClean="0">
                          <a:effectLst/>
                        </a:rPr>
                        <a:t>rotation</a:t>
                      </a:r>
                      <a:r>
                        <a:rPr lang="tr-TR" sz="1800" kern="1200" dirty="0" smtClean="0">
                          <a:effectLst/>
                        </a:rPr>
                        <a:t>, </a:t>
                      </a:r>
                      <a:r>
                        <a:rPr lang="tr-TR" sz="1800" kern="1200" dirty="0" err="1" smtClean="0">
                          <a:effectLst/>
                        </a:rPr>
                        <a:t>registerlere</a:t>
                      </a:r>
                      <a:r>
                        <a:rPr lang="tr-TR" sz="1800" kern="1200" dirty="0" smtClean="0">
                          <a:effectLst/>
                        </a:rPr>
                        <a:t> sabit ve adres değerleri yükleme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kern="1200" dirty="0" smtClean="0">
                          <a:effectLst/>
                        </a:rPr>
                        <a:t>Bayraklar (N, V, C, Z). Karşılaştırma komutları. Veri işleme. </a:t>
                      </a:r>
                      <a:r>
                        <a:rPr lang="tr-TR" sz="1800" kern="1200" dirty="0" err="1" smtClean="0">
                          <a:effectLst/>
                        </a:rPr>
                        <a:t>Bool</a:t>
                      </a:r>
                      <a:r>
                        <a:rPr lang="tr-TR" sz="1800" kern="1200" dirty="0" smtClean="0">
                          <a:effectLst/>
                        </a:rPr>
                        <a:t> işlemleri. Kaydırma ve döndürme işlemleri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kern="1200" dirty="0" smtClean="0">
                          <a:effectLst/>
                        </a:rPr>
                        <a:t>Toplama, çıkarma, çarpma, bölme işlemleri.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Veri Yer Tutucus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625-3850-4423-9250-E1F6DAF0A1C2}" type="datetime1">
              <a:rPr lang="tr-TR" smtClean="0"/>
              <a:t>4.2.2018</a:t>
            </a:fld>
            <a:endParaRPr lang="tr-TR"/>
          </a:p>
        </p:txBody>
      </p:sp>
      <p:sp>
        <p:nvSpPr>
          <p:cNvPr id="11" name="Altbilgi Yer Tutucusu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- 2018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304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73982" y="2204864"/>
            <a:ext cx="8465089" cy="3834459"/>
          </a:xfrm>
        </p:spPr>
        <p:txBody>
          <a:bodyPr>
            <a:normAutofit/>
          </a:bodyPr>
          <a:lstStyle/>
          <a:p>
            <a:pPr algn="just"/>
            <a:r>
              <a:rPr lang="tr-TR" sz="2800" b="1" dirty="0"/>
              <a:t> </a:t>
            </a:r>
            <a:endParaRPr lang="tr-TR" sz="2800" dirty="0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107504" y="1268760"/>
            <a:ext cx="8712968" cy="619077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Dersin İçeriği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5</a:t>
            </a:fld>
            <a:endParaRPr lang="tr-TR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24179"/>
              </p:ext>
            </p:extLst>
          </p:nvPr>
        </p:nvGraphicFramePr>
        <p:xfrm>
          <a:off x="251520" y="2204864"/>
          <a:ext cx="8579229" cy="4150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97381"/>
                <a:gridCol w="7481848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Hafta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Konu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kern="1200" dirty="0" smtClean="0"/>
                        <a:t>Ara Sınav</a:t>
                      </a:r>
                      <a:endParaRPr lang="tr-T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kern="1200" dirty="0" smtClean="0"/>
                        <a:t>Döngüler ve dallanmalar. WHILE ve FOR döngüleri. Şartlı icra.</a:t>
                      </a:r>
                      <a:endParaRPr lang="tr-T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kern="1200" dirty="0" err="1"/>
                        <a:t>Lookup</a:t>
                      </a:r>
                      <a:r>
                        <a:rPr lang="tr-TR" sz="1800" kern="1200" dirty="0"/>
                        <a:t> ve </a:t>
                      </a:r>
                      <a:r>
                        <a:rPr lang="tr-TR" sz="1800" kern="1200" dirty="0" err="1"/>
                        <a:t>jump</a:t>
                      </a:r>
                      <a:r>
                        <a:rPr lang="tr-TR" sz="1800" kern="1200" dirty="0"/>
                        <a:t> tabloları.</a:t>
                      </a:r>
                      <a:endParaRPr lang="tr-T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kern="1200" dirty="0" err="1"/>
                        <a:t>Stack</a:t>
                      </a:r>
                      <a:r>
                        <a:rPr lang="tr-TR" sz="1800" kern="1200" dirty="0"/>
                        <a:t>. </a:t>
                      </a:r>
                      <a:r>
                        <a:rPr lang="tr-TR" sz="1800" kern="1200" dirty="0" err="1"/>
                        <a:t>Push</a:t>
                      </a:r>
                      <a:r>
                        <a:rPr lang="tr-TR" sz="1800" kern="1200" dirty="0"/>
                        <a:t>/pop işlemleri. Dolu/boş, yükselen/alçalan </a:t>
                      </a:r>
                      <a:r>
                        <a:rPr lang="tr-TR" sz="1800" kern="1200" dirty="0" err="1"/>
                        <a:t>stackler</a:t>
                      </a:r>
                      <a:r>
                        <a:rPr lang="tr-TR" sz="1800" kern="1200" dirty="0"/>
                        <a:t>. Altprogramlar (</a:t>
                      </a:r>
                      <a:r>
                        <a:rPr lang="tr-TR" sz="1800" kern="1200" dirty="0" err="1"/>
                        <a:t>subroutineler</a:t>
                      </a:r>
                      <a:r>
                        <a:rPr lang="tr-TR" sz="1800" kern="1200" dirty="0"/>
                        <a:t>). </a:t>
                      </a:r>
                      <a:r>
                        <a:rPr lang="tr-TR" sz="1800" kern="1200" dirty="0" err="1"/>
                        <a:t>Subroutinelere</a:t>
                      </a:r>
                      <a:r>
                        <a:rPr lang="tr-TR" sz="1800" kern="1200" dirty="0"/>
                        <a:t> </a:t>
                      </a:r>
                      <a:r>
                        <a:rPr lang="tr-TR" sz="1800" kern="1200" dirty="0" err="1"/>
                        <a:t>Register</a:t>
                      </a:r>
                      <a:r>
                        <a:rPr lang="tr-TR" sz="1800" kern="1200" dirty="0"/>
                        <a:t> üzerinden, referansla ve </a:t>
                      </a:r>
                      <a:r>
                        <a:rPr lang="tr-TR" sz="1800" kern="1200" dirty="0" err="1"/>
                        <a:t>Stack</a:t>
                      </a:r>
                      <a:r>
                        <a:rPr lang="tr-TR" sz="1800" kern="1200" dirty="0"/>
                        <a:t> üzerinden parametre geçmek.</a:t>
                      </a:r>
                      <a:endParaRPr lang="tr-T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kern="1200" dirty="0"/>
                        <a:t>İstisna işlemleri. İşlemci istisna sıralaması. Vektör tablosu. İstisna öncelikleri. </a:t>
                      </a:r>
                      <a:r>
                        <a:rPr lang="tr-TR" sz="1800" kern="1200" dirty="0" err="1"/>
                        <a:t>Reset</a:t>
                      </a:r>
                      <a:r>
                        <a:rPr lang="tr-TR" sz="1800" kern="1200" dirty="0"/>
                        <a:t> istisnası. Tanımsız komutlar. </a:t>
                      </a:r>
                      <a:r>
                        <a:rPr lang="tr-TR" sz="1800" kern="1200" dirty="0" err="1"/>
                        <a:t>Interruptlar</a:t>
                      </a:r>
                      <a:r>
                        <a:rPr lang="tr-TR" sz="1800" kern="1200" dirty="0"/>
                        <a:t>. Yazılım </a:t>
                      </a:r>
                      <a:r>
                        <a:rPr lang="tr-TR" sz="1800" kern="1200" dirty="0" err="1"/>
                        <a:t>interruptları</a:t>
                      </a:r>
                      <a:r>
                        <a:rPr lang="tr-TR" sz="1800" kern="1200" dirty="0"/>
                        <a:t>.</a:t>
                      </a:r>
                      <a:endParaRPr lang="tr-T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13</a:t>
                      </a:r>
                      <a:endParaRPr lang="tr-T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800" kern="1200" dirty="0" err="1"/>
                        <a:t>Vektörel</a:t>
                      </a:r>
                      <a:r>
                        <a:rPr lang="tr-TR" sz="1800" kern="1200" dirty="0"/>
                        <a:t> </a:t>
                      </a:r>
                      <a:r>
                        <a:rPr lang="tr-TR" sz="1800" kern="1200" dirty="0" err="1"/>
                        <a:t>interrupt</a:t>
                      </a:r>
                      <a:r>
                        <a:rPr lang="tr-TR" sz="1800" kern="1200" dirty="0"/>
                        <a:t> kontrolörleri. </a:t>
                      </a:r>
                      <a:r>
                        <a:rPr lang="tr-TR" sz="1800" kern="1200" dirty="0" err="1"/>
                        <a:t>Abort</a:t>
                      </a:r>
                      <a:r>
                        <a:rPr lang="tr-TR" sz="1800" kern="1200" dirty="0"/>
                        <a:t> işlemleri.</a:t>
                      </a:r>
                      <a:endParaRPr lang="tr-T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14</a:t>
                      </a:r>
                      <a:endParaRPr lang="tr-T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800" kern="1200" dirty="0"/>
                        <a:t>Belleğe yönlendirilmiş çevre birimleri: </a:t>
                      </a:r>
                      <a:r>
                        <a:rPr lang="tr-TR" sz="1800" kern="1200" dirty="0" smtClean="0"/>
                        <a:t>UART, DAC</a:t>
                      </a:r>
                      <a:endParaRPr lang="tr-T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kern="1200" dirty="0" smtClean="0"/>
                        <a:t>Dönem</a:t>
                      </a:r>
                      <a:r>
                        <a:rPr lang="tr-TR" sz="1800" kern="1200" baseline="0" dirty="0" smtClean="0"/>
                        <a:t> Sonu Sınavı</a:t>
                      </a:r>
                      <a:endParaRPr lang="tr-T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EB29-D488-472D-BA9D-0E0FB1C04FF2}" type="datetime1">
              <a:rPr lang="tr-TR" smtClean="0"/>
              <a:t>4.2.2018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- 2018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438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Lab.Uygulama</a:t>
            </a:r>
            <a:r>
              <a:rPr lang="tr-TR" dirty="0" smtClean="0"/>
              <a:t>(</a:t>
            </a:r>
            <a:r>
              <a:rPr lang="tr-TR" dirty="0" err="1" smtClean="0"/>
              <a:t>Proje,ödev</a:t>
            </a:r>
            <a:r>
              <a:rPr lang="tr-TR" dirty="0" smtClean="0"/>
              <a:t>, …) : </a:t>
            </a:r>
            <a:r>
              <a:rPr lang="tr-TR" dirty="0" smtClean="0"/>
              <a:t>%25</a:t>
            </a:r>
          </a:p>
          <a:p>
            <a:r>
              <a:rPr lang="tr-TR" dirty="0" smtClean="0"/>
              <a:t>Ara Sınav : %25</a:t>
            </a:r>
          </a:p>
          <a:p>
            <a:r>
              <a:rPr lang="tr-TR" dirty="0" smtClean="0"/>
              <a:t>Kısa </a:t>
            </a:r>
            <a:r>
              <a:rPr lang="tr-TR" dirty="0" smtClean="0"/>
              <a:t>Sınav : </a:t>
            </a:r>
            <a:r>
              <a:rPr lang="tr-TR" dirty="0" smtClean="0"/>
              <a:t>%10 </a:t>
            </a:r>
            <a:endParaRPr lang="tr-TR" dirty="0" smtClean="0"/>
          </a:p>
          <a:p>
            <a:r>
              <a:rPr lang="tr-TR" dirty="0" smtClean="0"/>
              <a:t>Dönem Sonu Sınavı : %</a:t>
            </a:r>
            <a:r>
              <a:rPr lang="tr-TR" dirty="0" smtClean="0"/>
              <a:t>40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Değerlendirme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6</a:t>
            </a:fld>
            <a:endParaRPr lang="tr-TR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235B-E02C-46A5-B8AF-9880E67530FC}" type="datetime1">
              <a:rPr lang="tr-TR" smtClean="0"/>
              <a:t>4.2.2018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- 2018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037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60248" y="2276872"/>
            <a:ext cx="8229600" cy="3834459"/>
          </a:xfrm>
        </p:spPr>
        <p:txBody>
          <a:bodyPr/>
          <a:lstStyle/>
          <a:p>
            <a:r>
              <a:rPr lang="en-US" dirty="0" smtClean="0"/>
              <a:t>Arm Assembly Language Fundamentals </a:t>
            </a:r>
            <a:r>
              <a:rPr lang="tr-TR" dirty="0" smtClean="0"/>
              <a:t>a</a:t>
            </a:r>
            <a:r>
              <a:rPr lang="en-US" dirty="0" err="1" smtClean="0"/>
              <a:t>nd</a:t>
            </a:r>
            <a:r>
              <a:rPr lang="en-US" dirty="0" smtClean="0"/>
              <a:t> Techniques</a:t>
            </a:r>
            <a:endParaRPr lang="tr-TR" dirty="0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7</a:t>
            </a:fld>
            <a:endParaRPr lang="tr-TR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images.booksense.com/images/104/806/97814398061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039" y="2911475"/>
            <a:ext cx="25241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1942-FA84-49F5-80F0-739376DBEF5B}" type="datetime1">
              <a:rPr lang="tr-TR" smtClean="0"/>
              <a:t>4.2.2018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- 2018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42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60248" y="2101175"/>
            <a:ext cx="8229600" cy="3834459"/>
          </a:xfrm>
        </p:spPr>
        <p:txBody>
          <a:bodyPr/>
          <a:lstStyle/>
          <a:p>
            <a:r>
              <a:rPr lang="en-US" dirty="0" smtClean="0"/>
              <a:t>Arm System On Chip Architecture By Steve </a:t>
            </a:r>
            <a:r>
              <a:rPr lang="en-US" dirty="0" err="1" smtClean="0"/>
              <a:t>Furber</a:t>
            </a:r>
            <a:r>
              <a:rPr lang="tr-TR" dirty="0" smtClean="0"/>
              <a:t>, </a:t>
            </a:r>
            <a:r>
              <a:rPr lang="en-US" dirty="0" smtClean="0"/>
              <a:t>Second Edition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8</a:t>
            </a:fld>
            <a:endParaRPr lang="tr-TR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matthieu.benoit.free.fr/images/ARM_system-on-chip_architec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092" y="2700041"/>
            <a:ext cx="2935756" cy="367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F9DB-F851-4542-A161-027DFBD70AE9}" type="datetime1">
              <a:rPr lang="tr-TR" smtClean="0"/>
              <a:t>4.2.2018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- 2018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98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89592" y="2276872"/>
            <a:ext cx="8229600" cy="3834459"/>
          </a:xfrm>
        </p:spPr>
        <p:txBody>
          <a:bodyPr/>
          <a:lstStyle/>
          <a:p>
            <a:r>
              <a:rPr lang="tr-TR" dirty="0"/>
              <a:t>http://maydin.fsm.edu.tr/Dersler#Ders-Notlari</a:t>
            </a:r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9</a:t>
            </a:fld>
            <a:endParaRPr lang="tr-TR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Veri Yer Tutucus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64D7-6C7D-4723-96B6-8193F5EEC7DB}" type="datetime1">
              <a:rPr lang="tr-TR" smtClean="0"/>
              <a:t>4.2.2018</a:t>
            </a:fld>
            <a:endParaRPr lang="tr-TR"/>
          </a:p>
        </p:txBody>
      </p:sp>
      <p:sp>
        <p:nvSpPr>
          <p:cNvPr id="9" name="Altbilgi Yer Tutucusu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- 2018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805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untain">
  <a:themeElements>
    <a:clrScheme name="Mountain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F9EE4"/>
      </a:accent1>
      <a:accent2>
        <a:srgbClr val="77B559"/>
      </a:accent2>
      <a:accent3>
        <a:srgbClr val="E4A81B"/>
      </a:accent3>
      <a:accent4>
        <a:srgbClr val="108BB4"/>
      </a:accent4>
      <a:accent5>
        <a:srgbClr val="DA7328"/>
      </a:accent5>
      <a:accent6>
        <a:srgbClr val="AE589F"/>
      </a:accent6>
      <a:hlink>
        <a:srgbClr val="460245"/>
      </a:hlink>
      <a:folHlink>
        <a:srgbClr val="AC17D6"/>
      </a:folHlink>
    </a:clrScheme>
    <a:fontScheme name="Mountain">
      <a:maj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HY 헤드라인 M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untain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50000">
              <a:schemeClr val="phClr">
                <a:tint val="2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4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68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40000"/>
                <a:shade val="100000"/>
                <a:hueMod val="100000"/>
                <a:sat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br" rotWithShape="0">
              <a:srgbClr val="000000">
                <a:alpha val="0"/>
              </a:srgbClr>
            </a:outerShdw>
          </a:effectLst>
        </a:effectStyle>
        <a:effectStyle>
          <a:effectLst>
            <a:outerShdw blurRad="38100" dist="25400" dir="5400000" algn="ctr" rotWithShape="0">
              <a:srgbClr val="EBE9ED">
                <a:alpha val="0"/>
              </a:srgbClr>
            </a:outerShdw>
          </a:effectLst>
          <a:scene3d>
            <a:camera prst="orthographicFront">
              <a:rot lat="0" lon="0" rev="0"/>
            </a:camera>
            <a:lightRig rig="glow" dir="b"/>
          </a:scene3d>
          <a:sp3d contourW="6350" prstMaterial="softEdge">
            <a:bevelT w="25400" h="25400"/>
            <a:contourClr>
              <a:schemeClr val="phClr">
                <a:tint val="9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reflection blurRad="12700" stA="40000" endPos="40000" dist="25400" dir="5400000" sy="-100000" rotWithShape="0"/>
          </a:effectLst>
          <a:scene3d>
            <a:camera prst="perspectiveFront"/>
            <a:lightRig rig="glow" dir="b"/>
          </a:scene3d>
          <a:sp3d contourW="6350" prstMaterial="softEdge">
            <a:bevelT w="50800" h="25400"/>
            <a:contourClr>
              <a:schemeClr val="phClr">
                <a:tint val="100000"/>
                <a:shade val="8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95000"/>
                <a:satMod val="100000"/>
              </a:schemeClr>
            </a:gs>
            <a:gs pos="100000">
              <a:schemeClr val="phClr">
                <a:tint val="10000"/>
                <a:satMod val="300000"/>
              </a:schemeClr>
            </a:gs>
          </a:gsLst>
          <a:lin ang="13000000" scaled="0"/>
        </a:gradFill>
        <a:blipFill>
          <a:blip xmlns:r="http://schemas.openxmlformats.org/officeDocument/2006/relationships" r:embed="rId1">
            <a:duotone>
              <a:schemeClr val="phClr">
                <a:shade val="75000"/>
              </a:schemeClr>
              <a:schemeClr val="phClr">
                <a:tint val="5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1963</TotalTime>
  <Words>495</Words>
  <Application>Microsoft Office PowerPoint</Application>
  <PresentationFormat>Ekran Gösterisi (4:3)</PresentationFormat>
  <Paragraphs>131</Paragraphs>
  <Slides>14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Calibri</vt:lpstr>
      <vt:lpstr>Gill Sans MT</vt:lpstr>
      <vt:lpstr>Wingdings 2</vt:lpstr>
      <vt:lpstr>Mountain</vt:lpstr>
      <vt:lpstr>BLM206  Microprocessor Systems -  Mikroişlemci Sistemleri</vt:lpstr>
      <vt:lpstr>Özet</vt:lpstr>
      <vt:lpstr>Ders Bilgileri</vt:lpstr>
      <vt:lpstr>Dersin İçeriği</vt:lpstr>
      <vt:lpstr>Dersin İçeriği</vt:lpstr>
      <vt:lpstr>Değerlendirme</vt:lpstr>
      <vt:lpstr>Kaynaklar</vt:lpstr>
      <vt:lpstr>Kaynaklar</vt:lpstr>
      <vt:lpstr>Kaynaklar</vt:lpstr>
      <vt:lpstr>Lab. Uygulama Saati</vt:lpstr>
      <vt:lpstr>Lab. Uygulama Saati</vt:lpstr>
      <vt:lpstr>Lab. Uygulama Saati</vt:lpstr>
      <vt:lpstr>PowerPoint Sunusu</vt:lpstr>
      <vt:lpstr>Sorular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Öğrenci İşleri Sistemi Bologna Süreci</dc:title>
  <dc:creator>pc</dc:creator>
  <cp:lastModifiedBy>Erebor</cp:lastModifiedBy>
  <cp:revision>145</cp:revision>
  <dcterms:created xsi:type="dcterms:W3CDTF">2011-06-23T12:03:39Z</dcterms:created>
  <dcterms:modified xsi:type="dcterms:W3CDTF">2018-02-04T19:35:28Z</dcterms:modified>
</cp:coreProperties>
</file>