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31" r:id="rId2"/>
    <p:sldId id="272" r:id="rId3"/>
    <p:sldId id="281" r:id="rId4"/>
    <p:sldId id="282" r:id="rId5"/>
    <p:sldId id="283" r:id="rId6"/>
    <p:sldId id="329" r:id="rId7"/>
    <p:sldId id="328" r:id="rId8"/>
    <p:sldId id="284" r:id="rId9"/>
    <p:sldId id="285" r:id="rId10"/>
    <p:sldId id="291" r:id="rId11"/>
    <p:sldId id="292" r:id="rId12"/>
    <p:sldId id="313" r:id="rId13"/>
    <p:sldId id="312" r:id="rId14"/>
    <p:sldId id="286" r:id="rId15"/>
    <p:sldId id="287" r:id="rId16"/>
    <p:sldId id="288" r:id="rId17"/>
    <p:sldId id="289" r:id="rId18"/>
    <p:sldId id="307" r:id="rId19"/>
    <p:sldId id="308" r:id="rId20"/>
    <p:sldId id="309" r:id="rId21"/>
    <p:sldId id="310" r:id="rId22"/>
    <p:sldId id="311" r:id="rId23"/>
    <p:sldId id="277" r:id="rId24"/>
    <p:sldId id="314" r:id="rId25"/>
    <p:sldId id="279" r:id="rId26"/>
    <p:sldId id="306" r:id="rId27"/>
    <p:sldId id="322" r:id="rId28"/>
    <p:sldId id="323" r:id="rId29"/>
    <p:sldId id="325" r:id="rId30"/>
    <p:sldId id="324" r:id="rId31"/>
    <p:sldId id="321" r:id="rId32"/>
    <p:sldId id="3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93664"/>
  </p:normalViewPr>
  <p:slideViewPr>
    <p:cSldViewPr>
      <p:cViewPr>
        <p:scale>
          <a:sx n="66" d="100"/>
          <a:sy n="66" d="100"/>
        </p:scale>
        <p:origin x="76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BIC	bit clear</a:t>
            </a:r>
          </a:p>
          <a:p>
            <a:r>
              <a:rPr lang="en-US"/>
              <a:t>ORR	bit set</a:t>
            </a:r>
          </a:p>
          <a:p>
            <a:r>
              <a:rPr lang="en-US"/>
              <a:t>AND	bit mask</a:t>
            </a:r>
          </a:p>
          <a:p>
            <a:r>
              <a:rPr lang="en-US"/>
              <a:t>EOR	bit invert</a:t>
            </a:r>
          </a:p>
          <a:p>
            <a:endParaRPr lang="en-US"/>
          </a:p>
          <a:p>
            <a:r>
              <a:rPr lang="en-US"/>
              <a:t>Comparisons produce no results - just set condition codes.</a:t>
            </a:r>
          </a:p>
          <a:p>
            <a:r>
              <a:rPr lang="en-US"/>
              <a:t>CMP	like SUB</a:t>
            </a:r>
          </a:p>
          <a:p>
            <a:r>
              <a:rPr lang="en-US"/>
              <a:t>CMN	like ADD (subtract of a negative number is the same as add)</a:t>
            </a:r>
          </a:p>
          <a:p>
            <a:r>
              <a:rPr lang="en-US"/>
              <a:t>TST	like AND</a:t>
            </a:r>
          </a:p>
          <a:p>
            <a:r>
              <a:rPr lang="en-US"/>
              <a:t>TEQ	like EOR (eor of identical numbers gives result of zero)</a:t>
            </a:r>
          </a:p>
          <a:p>
            <a:endParaRPr lang="en-US"/>
          </a:p>
          <a:p>
            <a:r>
              <a:rPr lang="en-US"/>
              <a:t>Generally single-cycle execution (except write to PC and register-controlled shift).  Mention ARM NOP &amp; Thumb NOP.</a:t>
            </a:r>
          </a:p>
          <a:p>
            <a:r>
              <a:rPr lang="en-US"/>
              <a:t>Explain RSB and RSC which do subtract in other order (e.g. y-x not x-y)</a:t>
            </a:r>
          </a:p>
          <a:p>
            <a:r>
              <a:rPr lang="en-US"/>
              <a:t>Does not include multiply (separate instr format).  No divide - compiler uses run-time library or barrel shifter to perform division.</a:t>
            </a:r>
          </a:p>
          <a:p>
            <a:r>
              <a:rPr lang="en-US"/>
              <a:t>Can combine “S” bit with conditional execution, e.g.</a:t>
            </a:r>
          </a:p>
          <a:p>
            <a:r>
              <a:rPr lang="en-US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3/18/2018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3/18/2018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dirty="0"/>
              <a:t>BLM206 Mikroişlemci Sistemleri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M.Aydin</a:t>
            </a:r>
            <a:r>
              <a:rPr lang="tr-TR" dirty="0"/>
              <a:t> - </a:t>
            </a:r>
            <a:r>
              <a:rPr lang="en-US" dirty="0"/>
              <a:t>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</a:t>
            </a:r>
            <a:r>
              <a:rPr lang="tr-TR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55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200" y="1371600"/>
            <a:ext cx="86106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 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r1,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Signed multiply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Unsigned multiply 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MLA: Multiply with accumulation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MLA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MLS:  Multiply with subtract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MLS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9115188"/>
              </p:ext>
            </p:extLst>
          </p:nvPr>
        </p:nvGraphicFramePr>
        <p:xfrm>
          <a:off x="609600" y="1295400"/>
          <a:ext cx="7772400" cy="2112264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70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2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RdLo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RdHi</a:t>
                      </a:r>
                      <a:r>
                        <a:rPr lang="en-US" sz="1600" b="0" dirty="0">
                          <a:effectLst/>
                        </a:rPr>
                        <a:t>, Rn, Rm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Unsigned long multiply. </a:t>
                      </a:r>
                      <a:r>
                        <a:rPr lang="en-US" sz="1600" b="0" dirty="0" err="1">
                          <a:effectLst/>
                        </a:rPr>
                        <a:t>RdHi,RdLo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</a:rPr>
                        <a:t> unsigned(Rn × Rm)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RdLo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RdHi</a:t>
                      </a:r>
                      <a:r>
                        <a:rPr lang="en-US" sz="1600" b="0" dirty="0">
                          <a:effectLst/>
                        </a:rPr>
                        <a:t>, Rn, Rm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Signed long multiply. RdHi,RdLo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signed(Rn × Rm)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RdLo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RdHi</a:t>
                      </a:r>
                      <a:r>
                        <a:rPr lang="en-US" sz="1600" b="0" dirty="0">
                          <a:effectLst/>
                        </a:rPr>
                        <a:t>, Rn, Rm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Unsigned multiply with accumulate.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RdHi,RdLo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unsigned(RdHi,RdLo + Rn × Rm)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RdLo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RdHi</a:t>
                      </a:r>
                      <a:r>
                        <a:rPr lang="en-US" sz="1600" b="0" dirty="0">
                          <a:effectLst/>
                        </a:rPr>
                        <a:t>, Rn, Rm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Signed multiply with accumulate.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RdHi,RdLo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</a:rPr>
                        <a:t>RdHi,RdLo</a:t>
                      </a:r>
                      <a:r>
                        <a:rPr lang="en-US" sz="1600" b="0" dirty="0">
                          <a:effectLst/>
                        </a:rPr>
                        <a:t> + Rn × Rm)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0386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83463"/>
              </p:ext>
            </p:extLst>
          </p:nvPr>
        </p:nvGraphicFramePr>
        <p:xfrm>
          <a:off x="1066800" y="2057400"/>
          <a:ext cx="7543800" cy="28041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42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0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Bitwise logic AND. Rd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 &amp; operand2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Bitwise logic OR. Rd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 | operand2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Bitwise logic exclusive OR. Rd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 ^ operand2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Bitwise logic NOT OR. Rd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 | (NOT operand2)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 clear. Rd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 &amp; NOT operand2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Rd, #</a:t>
                      </a:r>
                      <a:r>
                        <a:rPr lang="en-US" sz="1600" b="0" dirty="0" err="1">
                          <a:effectLst/>
                        </a:rPr>
                        <a:t>lsb</a:t>
                      </a:r>
                      <a:r>
                        <a:rPr lang="en-US" sz="1600" b="0" dirty="0">
                          <a:effectLst/>
                        </a:rPr>
                        <a:t>, #width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 field clear. Rd[(width+lsb–1):lsb]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0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Rd, Rn, #</a:t>
                      </a:r>
                      <a:r>
                        <a:rPr lang="en-US" sz="1600" b="0" dirty="0" err="1">
                          <a:effectLst/>
                        </a:rPr>
                        <a:t>lsb</a:t>
                      </a:r>
                      <a:r>
                        <a:rPr lang="en-US" sz="1600" b="0" dirty="0">
                          <a:effectLst/>
                        </a:rPr>
                        <a:t>, #width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Bit field insert.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Rd[(width+lsb–1):lsb] </a:t>
                      </a:r>
                      <a:r>
                        <a:rPr lang="en-US" sz="12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</a:rPr>
                        <a:t> Rn[(width-1):0]</a:t>
                      </a:r>
                      <a:endParaRPr lang="en-US" sz="16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Rd,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Move NOT, logically negate all bits.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Rd </a:t>
                      </a:r>
                      <a:r>
                        <a:rPr lang="en-US" sz="1200" b="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0xFFFFFFFF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EOR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Op2</a:t>
                      </a:r>
                      <a:endParaRPr lang="en-US" sz="16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AND r2, r0, r1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2059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506" y="20085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8506" y="2286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575" y="28141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ORR r2, r0, r1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BIC r2, r0, r1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254" y="504407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4528" y="1752600"/>
            <a:ext cx="1899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76653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1358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BFI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(BFC) and Bit Field Insert (BFI).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BFC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/>
              <a:t>; Clear bit 8 to bit 19 (12 bits) of R4 to 0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/>
              <a:t>; Replace bit 8 to bit 19 (12 bits) of R9 with bit 0 to bit 11 from R2.</a:t>
            </a:r>
            <a:endParaRPr lang="en-US" altLang="zh-TW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0x10</a:t>
            </a:r>
            <a:r>
              <a:rPr lang="en-US" sz="1800" dirty="0"/>
              <a:t> &amp; </a:t>
            </a:r>
            <a:r>
              <a:rPr lang="en-US" sz="1800" dirty="0" err="1"/>
              <a:t>0x01</a:t>
            </a:r>
            <a:r>
              <a:rPr lang="en-US" sz="1800" dirty="0"/>
              <a:t>” = </a:t>
            </a:r>
            <a:r>
              <a:rPr lang="en-US" sz="1800" dirty="0" err="1"/>
              <a:t>0x00</a:t>
            </a:r>
            <a:r>
              <a:rPr lang="en-US" sz="1800" dirty="0"/>
              <a:t>,  but  “</a:t>
            </a:r>
            <a:r>
              <a:rPr lang="en-US" sz="1800" dirty="0" err="1"/>
              <a:t>0x10</a:t>
            </a:r>
            <a:r>
              <a:rPr lang="en-US" sz="1800" dirty="0"/>
              <a:t> &amp;&amp; </a:t>
            </a:r>
            <a:r>
              <a:rPr lang="en-US" sz="1800" dirty="0" err="1"/>
              <a:t>0x01</a:t>
            </a:r>
            <a:r>
              <a:rPr lang="en-US" sz="1800" dirty="0"/>
              <a:t>” = </a:t>
            </a:r>
            <a:r>
              <a:rPr lang="en-US" sz="1800" dirty="0" err="1"/>
              <a:t>0x01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“~</a:t>
            </a:r>
            <a:r>
              <a:rPr lang="en-US" sz="1800" dirty="0" err="1"/>
              <a:t>0x01</a:t>
            </a:r>
            <a:r>
              <a:rPr lang="en-US" sz="1800" dirty="0"/>
              <a:t>” = </a:t>
            </a:r>
            <a:r>
              <a:rPr lang="en-US" sz="1800" dirty="0" err="1"/>
              <a:t>0xFFFFFFFE</a:t>
            </a:r>
            <a:r>
              <a:rPr lang="en-US" sz="1800" dirty="0"/>
              <a:t>,  but  “!</a:t>
            </a:r>
            <a:r>
              <a:rPr lang="en-US" sz="1800" dirty="0" err="1"/>
              <a:t>0x01</a:t>
            </a:r>
            <a:r>
              <a:rPr lang="en-US" sz="1800" dirty="0"/>
              <a:t>” = </a:t>
            </a:r>
            <a:r>
              <a:rPr lang="en-US" sz="1800" dirty="0" err="1"/>
              <a:t>0x00</a:t>
            </a:r>
            <a:r>
              <a:rPr lang="en-US" sz="1800" dirty="0"/>
              <a:t>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 Bit in </a:t>
            </a:r>
            <a:r>
              <a:rPr lang="en-US" dirty="0" smtClean="0"/>
              <a:t>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34234"/>
            <a:ext cx="348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bit = a &amp; (1&lt;&lt;k)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6075"/>
              </p:ext>
            </p:extLst>
          </p:nvPr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92783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3600" y="429716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(1&lt;&lt;k)</a:t>
            </a:r>
          </a:p>
        </p:txBody>
      </p:sp>
    </p:spTree>
    <p:extLst>
      <p:ext uri="{BB962C8B-B14F-4D97-AF65-F5344CB8AC3E}">
        <p14:creationId xmlns:p14="http://schemas.microsoft.com/office/powerpoint/2010/main" val="2183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Shift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LSL </a:t>
            </a:r>
            <a:r>
              <a:rPr lang="en-US" dirty="0"/>
              <a:t>(logic shift left), </a:t>
            </a:r>
            <a:r>
              <a:rPr lang="en-US" dirty="0">
                <a:solidFill>
                  <a:srgbClr val="FF0000"/>
                </a:solidFill>
              </a:rPr>
              <a:t>LSR </a:t>
            </a:r>
            <a:r>
              <a:rPr lang="en-US" dirty="0"/>
              <a:t>(logic shift right),  </a:t>
            </a:r>
            <a:r>
              <a:rPr lang="en-US" dirty="0">
                <a:solidFill>
                  <a:srgbClr val="FF0000"/>
                </a:solidFill>
              </a:rPr>
              <a:t>ASR</a:t>
            </a:r>
            <a:r>
              <a:rPr lang="en-US" dirty="0"/>
              <a:t> (arithmetic shift right), </a:t>
            </a:r>
            <a:r>
              <a:rPr lang="en-US" dirty="0">
                <a:solidFill>
                  <a:srgbClr val="FF0000"/>
                </a:solidFill>
              </a:rPr>
              <a:t>ROR </a:t>
            </a:r>
            <a:r>
              <a:rPr lang="en-US" dirty="0"/>
              <a:t>(rotate right), </a:t>
            </a:r>
            <a:r>
              <a:rPr lang="en-US" dirty="0">
                <a:solidFill>
                  <a:srgbClr val="FF0000"/>
                </a:solidFill>
              </a:rPr>
              <a:t>RRX </a:t>
            </a:r>
            <a:r>
              <a:rPr lang="en-US" dirty="0"/>
              <a:t>(rotate right with extend)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Logic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(bitwise and), </a:t>
            </a:r>
            <a:r>
              <a:rPr lang="en-US" dirty="0">
                <a:solidFill>
                  <a:srgbClr val="FF0000"/>
                </a:solidFill>
              </a:rPr>
              <a:t>ORR </a:t>
            </a:r>
            <a:r>
              <a:rPr lang="en-US" dirty="0"/>
              <a:t>(bitwise or), </a:t>
            </a:r>
            <a:r>
              <a:rPr lang="en-US" dirty="0" err="1">
                <a:solidFill>
                  <a:srgbClr val="FF0000"/>
                </a:solidFill>
              </a:rPr>
              <a:t>EOR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(bitwise exclusive or), </a:t>
            </a:r>
            <a:r>
              <a:rPr lang="en-US" dirty="0" err="1">
                <a:solidFill>
                  <a:srgbClr val="FF0000"/>
                </a:solidFill>
              </a:rPr>
              <a:t>ORN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(bitwise or not), </a:t>
            </a:r>
            <a:r>
              <a:rPr lang="en-US" dirty="0" err="1">
                <a:solidFill>
                  <a:srgbClr val="FF0000"/>
                </a:solidFill>
              </a:rPr>
              <a:t>MVN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(move not)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Bit set/clear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BFC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(bit field clear), </a:t>
            </a:r>
            <a:r>
              <a:rPr lang="en-US" dirty="0" err="1">
                <a:solidFill>
                  <a:srgbClr val="FF0000"/>
                </a:solidFill>
              </a:rPr>
              <a:t>BFI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(bit field insert), </a:t>
            </a:r>
            <a:r>
              <a:rPr lang="en-US" dirty="0" err="1">
                <a:solidFill>
                  <a:srgbClr val="FF0000"/>
                </a:solidFill>
              </a:rPr>
              <a:t>BIC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(bit clear), </a:t>
            </a:r>
            <a:r>
              <a:rPr lang="en-US" dirty="0" err="1">
                <a:solidFill>
                  <a:srgbClr val="FF0000"/>
                </a:solidFill>
              </a:rPr>
              <a:t>CLZ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dirty="0"/>
              <a:t>Bit/byte reordering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RBIT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(reverse bit order in a word), </a:t>
            </a:r>
            <a:r>
              <a:rPr lang="en-US" dirty="0">
                <a:solidFill>
                  <a:srgbClr val="FF0000"/>
                </a:solidFill>
              </a:rPr>
              <a:t>REV</a:t>
            </a:r>
            <a:r>
              <a:rPr lang="en-US" dirty="0"/>
              <a:t> (reverse byte order in a word), </a:t>
            </a:r>
            <a:r>
              <a:rPr lang="en-US" dirty="0" err="1">
                <a:solidFill>
                  <a:srgbClr val="FF0000"/>
                </a:solidFill>
              </a:rPr>
              <a:t>REV16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(reverse byte order in each half-word independently), </a:t>
            </a:r>
            <a:r>
              <a:rPr lang="en-US" dirty="0" err="1">
                <a:solidFill>
                  <a:srgbClr val="FF0000"/>
                </a:solidFill>
              </a:rPr>
              <a:t>REVSH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dirty="0"/>
              <a:t>Addition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ADC</a:t>
            </a:r>
            <a:r>
              <a:rPr lang="en-US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dirty="0"/>
              <a:t>Subtraction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SUB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RSB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(reverse subtract), </a:t>
            </a:r>
            <a:r>
              <a:rPr lang="en-US" dirty="0">
                <a:solidFill>
                  <a:srgbClr val="FF0000"/>
                </a:solidFill>
              </a:rPr>
              <a:t>SBC</a:t>
            </a:r>
            <a:r>
              <a:rPr lang="en-US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dirty="0"/>
              <a:t>Multiplication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MUL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(multiply), </a:t>
            </a:r>
            <a:r>
              <a:rPr lang="en-US" dirty="0">
                <a:solidFill>
                  <a:srgbClr val="FF0000"/>
                </a:solidFill>
              </a:rPr>
              <a:t>MLA</a:t>
            </a:r>
            <a:r>
              <a:rPr lang="en-US" dirty="0"/>
              <a:t> (multiply-accumulate),  </a:t>
            </a:r>
            <a:r>
              <a:rPr lang="en-US" dirty="0">
                <a:solidFill>
                  <a:srgbClr val="FF0000"/>
                </a:solidFill>
              </a:rPr>
              <a:t>MLS</a:t>
            </a:r>
            <a:r>
              <a:rPr lang="en-US" dirty="0"/>
              <a:t> (multiply-subtract), </a:t>
            </a:r>
            <a:r>
              <a:rPr lang="en-US" dirty="0" err="1">
                <a:solidFill>
                  <a:srgbClr val="FF0000"/>
                </a:solidFill>
              </a:rPr>
              <a:t>SMULL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 long multiply-accumulate),  </a:t>
            </a:r>
            <a:r>
              <a:rPr lang="en-US" dirty="0" err="1">
                <a:solidFill>
                  <a:srgbClr val="FF0000"/>
                </a:solidFill>
              </a:rPr>
              <a:t>SMLAL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 long multiply-accumulate), </a:t>
            </a:r>
            <a:r>
              <a:rPr lang="en-US" dirty="0" err="1">
                <a:solidFill>
                  <a:srgbClr val="FF0000"/>
                </a:solidFill>
              </a:rPr>
              <a:t>UMULL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(unsigned long multiply-subtract),  </a:t>
            </a:r>
            <a:r>
              <a:rPr lang="en-US" dirty="0" err="1">
                <a:solidFill>
                  <a:srgbClr val="FF0000"/>
                </a:solidFill>
              </a:rPr>
              <a:t>UMLAL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dirty="0"/>
              <a:t>Division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SDIV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(signed), </a:t>
            </a:r>
            <a:r>
              <a:rPr lang="en-US" dirty="0" err="1">
                <a:solidFill>
                  <a:srgbClr val="FF0000"/>
                </a:solidFill>
              </a:rPr>
              <a:t>UDIV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dirty="0"/>
              <a:t>Saturation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SSAT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(signed), </a:t>
            </a:r>
            <a:r>
              <a:rPr lang="en-US" dirty="0" err="1">
                <a:solidFill>
                  <a:srgbClr val="FF0000"/>
                </a:solidFill>
              </a:rPr>
              <a:t>USAT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dirty="0"/>
              <a:t>Sign extension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SXTB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(signed), </a:t>
            </a:r>
            <a:r>
              <a:rPr lang="en-US" dirty="0" err="1">
                <a:solidFill>
                  <a:srgbClr val="FF0000"/>
                </a:solidFill>
              </a:rPr>
              <a:t>SXTH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UXTB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UXTH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Bit field extract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SBFX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(signed), </a:t>
            </a:r>
            <a:r>
              <a:rPr lang="en-US" dirty="0" err="1">
                <a:solidFill>
                  <a:srgbClr val="FF0000"/>
                </a:solidFill>
              </a:rPr>
              <a:t>UBFX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</a:t>
            </a:r>
            <a:r>
              <a:rPr lang="en-US" dirty="0" smtClean="0"/>
              <a:t>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00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 |= 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3225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27570"/>
              </p:ext>
            </p:extLst>
          </p:nvPr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</p:spTree>
    <p:extLst>
      <p:ext uri="{BB962C8B-B14F-4D97-AF65-F5344CB8AC3E}">
        <p14:creationId xmlns:p14="http://schemas.microsoft.com/office/powerpoint/2010/main" val="40764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</a:t>
            </a:r>
            <a:r>
              <a:rPr lang="en-US" dirty="0" smtClean="0"/>
              <a:t>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Java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2930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80118"/>
              </p:ext>
            </p:extLst>
          </p:nvPr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</p:spTree>
    <p:extLst>
      <p:ext uri="{BB962C8B-B14F-4D97-AF65-F5344CB8AC3E}">
        <p14:creationId xmlns:p14="http://schemas.microsoft.com/office/powerpoint/2010/main" val="5070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</a:t>
            </a:r>
            <a:r>
              <a:rPr lang="en-US" dirty="0" smtClean="0"/>
              <a:t>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282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09892"/>
              </p:ext>
            </p:extLst>
          </p:nvPr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NOT(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952"/>
              </p:ext>
            </p:extLst>
          </p:nvPr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19200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9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Movement</a:t>
            </a:r>
            <a:endParaRPr lang="zh-TW" altLang="en-US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16411"/>
              </p:ext>
            </p:extLst>
          </p:nvPr>
        </p:nvGraphicFramePr>
        <p:xfrm>
          <a:off x="1143000" y="1600200"/>
          <a:ext cx="6934200" cy="981456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060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</a:rPr>
                        <a:t>MOV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Rd </a:t>
                      </a:r>
                      <a:r>
                        <a:rPr lang="en-US" sz="14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b="0">
                          <a:effectLst/>
                        </a:rPr>
                        <a:t> operand2</a:t>
                      </a:r>
                      <a:endParaRPr lang="en-US" sz="14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</a:rPr>
                        <a:t>MVN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Rd </a:t>
                      </a:r>
                      <a:r>
                        <a:rPr lang="en-US" sz="1400" b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b="0">
                          <a:effectLst/>
                        </a:rPr>
                        <a:t> NOT operand2</a:t>
                      </a:r>
                      <a:endParaRPr lang="en-US" sz="14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</a:rPr>
                        <a:t>MRS</a:t>
                      </a:r>
                      <a:r>
                        <a:rPr lang="en-US" sz="1400" b="0" dirty="0">
                          <a:effectLst/>
                        </a:rPr>
                        <a:t> Rd, </a:t>
                      </a:r>
                      <a:r>
                        <a:rPr lang="en-US" sz="1400" b="0" dirty="0" err="1">
                          <a:effectLst/>
                        </a:rPr>
                        <a:t>spec_reg</a:t>
                      </a:r>
                      <a:endParaRPr lang="en-US" sz="14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Move from special register to general register</a:t>
                      </a:r>
                      <a:endParaRPr lang="en-US" sz="14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</a:rPr>
                        <a:t>MSR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spec_reg</a:t>
                      </a:r>
                      <a:r>
                        <a:rPr lang="en-US" sz="1400" b="0" dirty="0">
                          <a:effectLst/>
                        </a:rPr>
                        <a:t>, Rm</a:t>
                      </a:r>
                      <a:endParaRPr lang="en-US" sz="14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Move from general register to special register</a:t>
                      </a:r>
                      <a:endParaRPr lang="en-US" sz="14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8229600" cy="1981200"/>
          </a:xfrm>
        </p:spPr>
        <p:txBody>
          <a:bodyPr/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3 = 9 ×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/>
              <a:t>The 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5343456"/>
            <a:ext cx="339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Add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#3   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r1 = r0 + r0 &lt;&lt; 3 = r0 + 8 × r0 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#3   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 (unsigned) 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#3   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 (signed) 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Use Barrel shifter to speed up the application</a:t>
            </a:r>
          </a:p>
          <a:p>
            <a:pPr marL="27432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r0,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#3  &lt;=&gt;  MOV r2, #9     ; r2 = 9</a:t>
            </a:r>
          </a:p>
          <a:p>
            <a:pPr marL="27432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MUL r1, r0, r2 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</a:p>
          <a:p>
            <a:r>
              <a:rPr lang="en-US" sz="2800" b="1" dirty="0">
                <a:latin typeface="Bookman Old Style (Headings)"/>
              </a:rPr>
              <a:t>Embedded Systems with ARM Cortex-M Microcontrollers in Assembly Language and C</a:t>
            </a:r>
          </a:p>
          <a:p>
            <a:endParaRPr lang="tr-T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3891" y="4770755"/>
            <a:ext cx="68580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Dr. Yifeng Zhu</a:t>
            </a:r>
            <a:br>
              <a:rPr lang="en-US" sz="2000" smtClean="0"/>
            </a:br>
            <a:r>
              <a:rPr lang="en-US" sz="2000" smtClean="0"/>
              <a:t>Electrical and Computer Engineering</a:t>
            </a:r>
            <a:br>
              <a:rPr lang="en-US" sz="2000" smtClean="0"/>
            </a:br>
            <a:r>
              <a:rPr lang="en-US" sz="2000" smtClean="0"/>
              <a:t>University of Maine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00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56049"/>
              </p:ext>
            </p:extLst>
          </p:nvPr>
        </p:nvGraphicFramePr>
        <p:xfrm>
          <a:off x="1447800" y="1905000"/>
          <a:ext cx="6553200" cy="318973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17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Add. Rd </a:t>
                      </a:r>
                      <a:r>
                        <a:rPr lang="en-US" sz="1100" b="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</a:rPr>
                        <a:t> Rn +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with carry. Rd </a:t>
                      </a:r>
                      <a:r>
                        <a:rPr lang="en-US" sz="110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</a:rPr>
                        <a:t> Rn + </a:t>
                      </a:r>
                      <a:r>
                        <a:rPr lang="en-US" sz="1400" dirty="0" err="1">
                          <a:effectLst/>
                        </a:rPr>
                        <a:t>Op2</a:t>
                      </a:r>
                      <a:r>
                        <a:rPr lang="en-US" sz="1400" dirty="0">
                          <a:effectLst/>
                        </a:rPr>
                        <a:t>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SUB</a:t>
                      </a:r>
                      <a:r>
                        <a:rPr lang="en-US" sz="1400" b="0" dirty="0">
                          <a:effectLst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Subtract. 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Rn - Op2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with carry. 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Rn - Op2 + Carry - 1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Reverse subtract. Rd </a:t>
                      </a:r>
                      <a:r>
                        <a:rPr lang="en-US" sz="110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Op2</a:t>
                      </a:r>
                      <a:r>
                        <a:rPr lang="en-US" sz="1400" dirty="0">
                          <a:effectLst/>
                        </a:rPr>
                        <a:t>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Multiply. Rd </a:t>
                      </a:r>
                      <a:r>
                        <a:rPr lang="en-US" sz="1100" dirty="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with accumulate.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(Ra + (Rn × Rm))[31:0]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and subtract, 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(Ra – (Rn × Rm))[31:0]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Signed divide. 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Rn / Rm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divide. Rd </a:t>
                      </a:r>
                      <a:r>
                        <a:rPr lang="en-US" sz="1100">
                          <a:effectLst/>
                          <a:sym typeface="Symbol"/>
                        </a:rPr>
                        <a:t></a:t>
                      </a:r>
                      <a:r>
                        <a:rPr lang="en-US" sz="1400">
                          <a:effectLst/>
                        </a:rPr>
                        <a:t> Rn / Rm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Signed saturate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3733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start</a:t>
            </a:r>
          </a:p>
          <a:p>
            <a:r>
              <a:rPr lang="pt-BR" dirty="0"/>
              <a:t>	LDR	r0, =0xFFFFFFFFF</a:t>
            </a:r>
          </a:p>
          <a:p>
            <a:r>
              <a:rPr lang="pt-BR" dirty="0"/>
              <a:t>	LDR	r1, =0x00000001</a:t>
            </a:r>
          </a:p>
          <a:p>
            <a:r>
              <a:rPr lang="pt-BR" dirty="0"/>
              <a:t>	ADD</a:t>
            </a:r>
            <a:r>
              <a:rPr lang="pt-BR" b="1" dirty="0">
                <a:solidFill>
                  <a:srgbClr val="FF0000"/>
                </a:solidFill>
              </a:rPr>
              <a:t>S</a:t>
            </a:r>
            <a:r>
              <a:rPr lang="pt-BR" dirty="0"/>
              <a:t>	r0, r0, r1</a:t>
            </a:r>
          </a:p>
          <a:p>
            <a:r>
              <a:rPr lang="pt-BR" dirty="0"/>
              <a:t>stop	B	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we can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the NZCV bits of the APSR register.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5030" y="5264909"/>
            <a:ext cx="504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xmlns="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xmlns="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xmlns="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xmlns="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xmlns="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xmlns="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xmlns="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xmlns="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xmlns="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1482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5030" y="5264909"/>
            <a:ext cx="504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PSR in code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xmlns="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xmlns="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xmlns="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xmlns="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xmlns="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xmlns="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xmlns="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xmlns="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xmlns="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xmlns="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xmlns="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566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(</a:t>
            </a:r>
            <a:r>
              <a:rPr lang="en-US" b="1" dirty="0">
                <a:solidFill>
                  <a:srgbClr val="C00000"/>
                </a:solidFill>
              </a:rPr>
              <a:t>PSR</a:t>
            </a:r>
            <a:r>
              <a:rPr lang="en-US" dirty="0"/>
              <a:t>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xmlns="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xmlns="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676400" y="2590800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0" y="1752600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1984478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15200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1998962" y="1828800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1984478" y="1752600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72000" y="1752600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07765" y="1524000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52600" y="1524000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00200" y="2286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19600" y="2819400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4020817" y="31242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Carry out</a:t>
            </a:r>
          </a:p>
        </p:txBody>
      </p:sp>
      <p:sp>
        <p:nvSpPr>
          <p:cNvPr id="3164" name="TextBox 3163"/>
          <p:cNvSpPr txBox="1"/>
          <p:nvPr/>
        </p:nvSpPr>
        <p:spPr>
          <a:xfrm>
            <a:off x="2207765" y="4343400"/>
            <a:ext cx="4684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register can only store 32 bits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64-bit integer needs two registers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271435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8839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 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and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r2,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 B[31..0],  update Carry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C[64..32] = A[64..32] + B[64..32]  + 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2674</TotalTime>
  <Words>2941</Words>
  <Application>Microsoft Office PowerPoint</Application>
  <PresentationFormat>Ekran Gösterisi (4:3)</PresentationFormat>
  <Paragraphs>741</Paragraphs>
  <Slides>32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52" baseType="lpstr">
      <vt:lpstr>Arial Unicode MS</vt:lpstr>
      <vt:lpstr>標楷體</vt:lpstr>
      <vt:lpstr>MS PGothic</vt:lpstr>
      <vt:lpstr>新細明體</vt:lpstr>
      <vt:lpstr>宋体</vt:lpstr>
      <vt:lpstr>Arial</vt:lpstr>
      <vt:lpstr>Arial Narrow</vt:lpstr>
      <vt:lpstr>Bookman Old Style</vt:lpstr>
      <vt:lpstr>Bookman Old Style (Headings)</vt:lpstr>
      <vt:lpstr>Calibri</vt:lpstr>
      <vt:lpstr>Consolas</vt:lpstr>
      <vt:lpstr>Courier New</vt:lpstr>
      <vt:lpstr>DejaVu Sans</vt:lpstr>
      <vt:lpstr>Gill Sans MT</vt:lpstr>
      <vt:lpstr>Palatino Linotype</vt:lpstr>
      <vt:lpstr>Symbol</vt:lpstr>
      <vt:lpstr>Times New Roman</vt:lpstr>
      <vt:lpstr>Wingdings</vt:lpstr>
      <vt:lpstr>Wingdings 3</vt:lpstr>
      <vt:lpstr>Origin</vt:lpstr>
      <vt:lpstr>BLM206 Mikroişlemci Sistemleri</vt:lpstr>
      <vt:lpstr>Overview:  Arithmetic and Logic Instructions</vt:lpstr>
      <vt:lpstr>Example: Add </vt:lpstr>
      <vt:lpstr>Commonly Used Arithmetic Operations</vt:lpstr>
      <vt:lpstr>Example:  S: Set Condition Flags</vt:lpstr>
      <vt:lpstr>Program Status Register</vt:lpstr>
      <vt:lpstr>Program Status Register</vt:lpstr>
      <vt:lpstr>Example: 64-bit Addition</vt:lpstr>
      <vt:lpstr>Example: 64-bit Addition</vt:lpstr>
      <vt:lpstr>Example: 64-bit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Check a Bit in C or Java</vt:lpstr>
      <vt:lpstr>Set a Bit in C or Java</vt:lpstr>
      <vt:lpstr>Clear a Bit in C or Java</vt:lpstr>
      <vt:lpstr>Toggle a Bit in C or Java</vt:lpstr>
      <vt:lpstr>Data Movement</vt:lpstr>
      <vt:lpstr>Barrel Shifter</vt:lpstr>
      <vt:lpstr>The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Barrel Shifter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Erebor</cp:lastModifiedBy>
  <cp:revision>251</cp:revision>
  <dcterms:created xsi:type="dcterms:W3CDTF">2014-02-05T02:41:42Z</dcterms:created>
  <dcterms:modified xsi:type="dcterms:W3CDTF">2018-03-18T20:30:15Z</dcterms:modified>
</cp:coreProperties>
</file>