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6858000" cx="9144000"/>
  <p:notesSz cx="6858000" cy="9144000"/>
  <p:embeddedFontLst>
    <p:embeddedFont>
      <p:font typeface="Roboto"/>
      <p:regular r:id="rId83"/>
      <p:bold r:id="rId84"/>
      <p:italic r:id="rId85"/>
      <p:boldItalic r:id="rId86"/>
    </p:embeddedFont>
    <p:embeddedFont>
      <p:font typeface="Candara"/>
      <p:regular r:id="rId87"/>
      <p:bold r:id="rId88"/>
      <p:italic r:id="rId89"/>
      <p:boldItalic r:id="rId90"/>
    </p:embeddedFont>
    <p:embeddedFont>
      <p:font typeface="Noto Sans Symbols"/>
      <p:regular r:id="rId91"/>
      <p:bold r:id="rId92"/>
    </p:embeddedFont>
    <p:embeddedFont>
      <p:font typeface="Arial Black"/>
      <p:regular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1B935A-DD74-4138-8F14-7397391785A3}">
  <a:tblStyle styleId="{1E1B935A-DD74-4138-8F14-7397391785A3}" styleName="Table_0">
    <a:wholeTbl>
      <a:tcTxStyle b="off" i="off">
        <a:font>
          <a:latin typeface="Arial"/>
          <a:ea typeface="Arial"/>
          <a:cs typeface="Arial"/>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8E9E7"/>
          </a:solidFill>
        </a:fill>
      </a:tcStyle>
    </a:band1H>
    <a:band2H>
      <a:tcTxStyle/>
    </a:band2H>
    <a:band1V>
      <a:tcTxStyle/>
      <a:tcStyle>
        <a:fill>
          <a:solidFill>
            <a:srgbClr val="F8E9E7"/>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5"/>
          </a:solidFill>
        </a:fill>
      </a:tcStyle>
    </a:firstRow>
    <a:neCell>
      <a:tcTxStyle/>
    </a:neCell>
    <a:nwCell>
      <a:tcTxStyle/>
    </a:nwCell>
  </a:tblStyle>
  <a:tblStyle styleId="{0142205A-63F1-4871-8A9D-9E225AFE5A75}"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F2EE"/>
          </a:solidFill>
        </a:fill>
      </a:tcStyle>
    </a:wholeTbl>
    <a:band1H>
      <a:tcTxStyle/>
      <a:tcStyle>
        <a:fill>
          <a:solidFill>
            <a:srgbClr val="E5E4DB"/>
          </a:solidFill>
        </a:fill>
      </a:tcStyle>
    </a:band1H>
    <a:band2H>
      <a:tcTxStyle/>
    </a:band2H>
    <a:band1V>
      <a:tcTxStyle/>
      <a:tcStyle>
        <a:fill>
          <a:solidFill>
            <a:srgbClr val="E5E4DB"/>
          </a:solidFill>
        </a:fill>
      </a:tcStyle>
    </a:band1V>
    <a:band2V>
      <a:tcTxStyle/>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2AD1F097-D754-4484-8A10-681F2B2618CC}"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CEC"/>
          </a:solidFill>
        </a:fill>
      </a:tcStyle>
    </a:wholeTbl>
    <a:band1H>
      <a:tcTxStyle/>
      <a:tcStyle>
        <a:fill>
          <a:solidFill>
            <a:srgbClr val="D6D6D6"/>
          </a:solidFill>
        </a:fill>
      </a:tcStyle>
    </a:band1H>
    <a:band2H>
      <a:tcTxStyle/>
    </a:band2H>
    <a:band1V>
      <a:tcTxStyle/>
      <a:tcStyle>
        <a:fill>
          <a:solidFill>
            <a:srgbClr val="D6D6D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94D664D-2947-45CE-88ED-DAA0216F32CA}" styleName="Table_3">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E9E7"/>
          </a:solidFill>
        </a:fill>
      </a:tcStyle>
    </a:wholeTbl>
    <a:band1H>
      <a:tcTxStyle/>
      <a:tcStyle>
        <a:fill>
          <a:solidFill>
            <a:srgbClr val="F2D0CB"/>
          </a:solidFill>
        </a:fill>
      </a:tcStyle>
    </a:band1H>
    <a:band2H>
      <a:tcTxStyle/>
    </a:band2H>
    <a:band1V>
      <a:tcTxStyle/>
      <a:tcStyle>
        <a:fill>
          <a:solidFill>
            <a:srgbClr val="F2D0CB"/>
          </a:solidFill>
        </a:fill>
      </a:tcStyle>
    </a:band1V>
    <a:band2V>
      <a:tcTxStyle/>
    </a:band2V>
    <a:lastCol>
      <a:tcTxStyle b="on" i="off">
        <a:font>
          <a:latin typeface="Arial"/>
          <a:ea typeface="Arial"/>
          <a:cs typeface="Arial"/>
        </a:font>
        <a:schemeClr val="lt1"/>
      </a:tcTxStyle>
      <a:tcStyle>
        <a:fill>
          <a:solidFill>
            <a:schemeClr val="accent5"/>
          </a:solidFill>
        </a:fill>
      </a:tcStyle>
    </a:lastCol>
    <a:firstCol>
      <a:tcTxStyle b="on" i="off">
        <a:font>
          <a:latin typeface="Arial"/>
          <a:ea typeface="Arial"/>
          <a:cs typeface="Arial"/>
        </a:font>
        <a:schemeClr val="lt1"/>
      </a:tcTxStyle>
      <a:tcStyle>
        <a:fill>
          <a:solidFill>
            <a:schemeClr val="accent5"/>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 styleId="{040203C9-62C4-497A-A6FB-3B8B05F0DE47}" styleName="Table_4">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88C7F564-CD32-42E7-A549-11D1F7FBD120}" styleName="Table_5">
    <a:wholeTbl>
      <a:tcTxStyle b="off" i="off">
        <a:font>
          <a:latin typeface="Arial"/>
          <a:ea typeface="Arial"/>
          <a:cs typeface="Arial"/>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EFEFF1"/>
          </a:solidFill>
        </a:fill>
      </a:tcStyle>
    </a:wholeTbl>
    <a:band1H>
      <a:tcTxStyle/>
      <a:tcStyle>
        <a:fill>
          <a:solidFill>
            <a:srgbClr val="DDDDE2"/>
          </a:solidFill>
        </a:fill>
      </a:tcStyle>
    </a:band1H>
    <a:band2H>
      <a:tcTxStyle/>
    </a:band2H>
    <a:band1V>
      <a:tcTxStyle/>
      <a:tcStyle>
        <a:fill>
          <a:solidFill>
            <a:srgbClr val="DDDDE2"/>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EFEFF1"/>
          </a:solidFill>
        </a:fill>
      </a:tcStyle>
    </a:lastRow>
    <a:seCell>
      <a:tcTxStyle/>
    </a:seCell>
    <a:swCell>
      <a:tcTxStyle/>
    </a:swCell>
    <a:firstRow>
      <a:tcTxStyle b="on" i="off"/>
      <a:tcStyle>
        <a:fill>
          <a:solidFill>
            <a:srgbClr val="EFEFF1"/>
          </a:solidFill>
        </a:fill>
      </a:tcStyle>
    </a:firstRow>
    <a:neCell>
      <a:tcTxStyle/>
    </a:neCell>
    <a:nwCell>
      <a:tcTxStyle/>
    </a:nwCell>
  </a:tblStyle>
  <a:tblStyle styleId="{5EA1CC7F-4A29-40E2-A3F6-529BD14DF154}" styleName="Table_6">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127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05181FAD-FF1C-4ED8-AAAB-38E0200B673B}" styleName="Table_7">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bold.fntdata"/><Relationship Id="rId83" Type="http://schemas.openxmlformats.org/officeDocument/2006/relationships/font" Target="fonts/Roboto-regular.fntdata"/><Relationship Id="rId42" Type="http://schemas.openxmlformats.org/officeDocument/2006/relationships/slide" Target="slides/slide36.xml"/><Relationship Id="rId86" Type="http://schemas.openxmlformats.org/officeDocument/2006/relationships/font" Target="fonts/Roboto-boldItalic.fntdata"/><Relationship Id="rId41" Type="http://schemas.openxmlformats.org/officeDocument/2006/relationships/slide" Target="slides/slide35.xml"/><Relationship Id="rId85" Type="http://schemas.openxmlformats.org/officeDocument/2006/relationships/font" Target="fonts/Roboto-italic.fntdata"/><Relationship Id="rId44" Type="http://schemas.openxmlformats.org/officeDocument/2006/relationships/slide" Target="slides/slide38.xml"/><Relationship Id="rId88" Type="http://schemas.openxmlformats.org/officeDocument/2006/relationships/font" Target="fonts/Candara-bold.fntdata"/><Relationship Id="rId43" Type="http://schemas.openxmlformats.org/officeDocument/2006/relationships/slide" Target="slides/slide37.xml"/><Relationship Id="rId87" Type="http://schemas.openxmlformats.org/officeDocument/2006/relationships/font" Target="fonts/Candara-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Candara-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NotoSansSymbols-regular.fntdata"/><Relationship Id="rId90" Type="http://schemas.openxmlformats.org/officeDocument/2006/relationships/font" Target="fonts/Candara-boldItalic.fntdata"/><Relationship Id="rId93" Type="http://schemas.openxmlformats.org/officeDocument/2006/relationships/font" Target="fonts/ArialBlack-regular.fntdata"/><Relationship Id="rId92" Type="http://schemas.openxmlformats.org/officeDocument/2006/relationships/font" Target="fonts/NotoSansSymbols-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82ca8b1d9d_1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82ca8b1d9d_1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82ca8b1d9d_1_1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La distribution réussit à mieux cibler ses mailings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Même </a:t>
            </a:r>
            <a:r>
              <a:rPr b="1" lang="fr-FR" sz="570">
                <a:solidFill>
                  <a:schemeClr val="dk1"/>
                </a:solidFill>
                <a:latin typeface="Calibri"/>
                <a:ea typeface="Calibri"/>
                <a:cs typeface="Calibri"/>
                <a:sym typeface="Calibri"/>
              </a:rPr>
              <a:t>Carrefour</a:t>
            </a:r>
            <a:r>
              <a:rPr lang="fr-FR" sz="570">
                <a:solidFill>
                  <a:schemeClr val="dk1"/>
                </a:solidFill>
                <a:latin typeface="Calibri"/>
                <a:ea typeface="Calibri"/>
                <a:cs typeface="Calibri"/>
                <a:sym typeface="Calibri"/>
              </a:rPr>
              <a:t>, précurseur dans bien des domaines, n'a développé que récemment des systèmes d'informations sur ses clients. L'arrivée, de Daniel Bernard, (qui n’est plus chez </a:t>
            </a:r>
            <a:r>
              <a:rPr b="1" lang="fr-FR" sz="570">
                <a:solidFill>
                  <a:schemeClr val="dk1"/>
                </a:solidFill>
                <a:latin typeface="Calibri"/>
                <a:ea typeface="Calibri"/>
                <a:cs typeface="Calibri"/>
                <a:sym typeface="Calibri"/>
              </a:rPr>
              <a:t>Carrefour</a:t>
            </a:r>
            <a:r>
              <a:rPr lang="fr-FR" sz="570">
                <a:solidFill>
                  <a:schemeClr val="dk1"/>
                </a:solidFill>
                <a:latin typeface="Calibri"/>
                <a:ea typeface="Calibri"/>
                <a:cs typeface="Calibri"/>
                <a:sym typeface="Calibri"/>
              </a:rPr>
              <a:t>, suite conflit avec les actionnaires du Groupe) un ancien du distributeur allemand </a:t>
            </a:r>
            <a:r>
              <a:rPr b="1" lang="fr-FR" sz="570">
                <a:solidFill>
                  <a:schemeClr val="dk1"/>
                </a:solidFill>
                <a:latin typeface="Calibri"/>
                <a:ea typeface="Calibri"/>
                <a:cs typeface="Calibri"/>
                <a:sym typeface="Calibri"/>
              </a:rPr>
              <a:t>Métro</a:t>
            </a:r>
            <a:r>
              <a:rPr lang="fr-FR" sz="570">
                <a:solidFill>
                  <a:schemeClr val="dk1"/>
                </a:solidFill>
                <a:latin typeface="Calibri"/>
                <a:ea typeface="Calibri"/>
                <a:cs typeface="Calibri"/>
                <a:sym typeface="Calibri"/>
              </a:rPr>
              <a:t>, a marqué un changement de mentalité. Le distributeur a donné un gros coup d'accélérateur à ses projets high-tech, avec le recrutement de l'Américain Bruce Johnson, ancien patron de l'informatique et de la logistique chez </a:t>
            </a:r>
            <a:r>
              <a:rPr b="1" lang="fr-FR" sz="570">
                <a:solidFill>
                  <a:schemeClr val="dk1"/>
                </a:solidFill>
                <a:latin typeface="Calibri"/>
                <a:ea typeface="Calibri"/>
                <a:cs typeface="Calibri"/>
                <a:sym typeface="Calibri"/>
              </a:rPr>
              <a:t>Palmolive</a:t>
            </a:r>
            <a:r>
              <a:rPr lang="fr-FR" sz="570">
                <a:solidFill>
                  <a:schemeClr val="dk1"/>
                </a:solidFill>
                <a:latin typeface="Calibri"/>
                <a:ea typeface="Calibri"/>
                <a:cs typeface="Calibri"/>
                <a:sym typeface="Calibri"/>
              </a:rPr>
              <a:t>. La nouvelle équipe formée autour de ce cadre de haut vol s'est lancée dans la traque aux données. </a:t>
            </a:r>
            <a:r>
              <a:rPr b="1" lang="fr-FR" sz="570">
                <a:solidFill>
                  <a:schemeClr val="dk1"/>
                </a:solidFill>
                <a:latin typeface="Calibri"/>
                <a:ea typeface="Calibri"/>
                <a:cs typeface="Calibri"/>
                <a:sym typeface="Calibri"/>
              </a:rPr>
              <a:t>Carrefour</a:t>
            </a:r>
            <a:r>
              <a:rPr lang="fr-FR" sz="570">
                <a:solidFill>
                  <a:schemeClr val="dk1"/>
                </a:solidFill>
                <a:latin typeface="Calibri"/>
                <a:ea typeface="Calibri"/>
                <a:cs typeface="Calibri"/>
                <a:sym typeface="Calibri"/>
              </a:rPr>
              <a:t> vient d'ailleurs de faire plusieurs appels d'offres auprès de sociétés informatiques, dont le montant dépasserait le milliard de francs, afin de mettre au point un outil duplicable au niveau mondial. </a:t>
            </a:r>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Grâce aux informations contenues dans les tickets de caisse, la distribution réussit à mieux cibler ses mailings. Mais l'analyse de ces renseignements entraîne de plus en plus souvent des changements radicaux. Traitées par de mystérieux algorithmes, ces masses de données révèlent des tendances, des groupes d'acheteurs, des comportements d'achat... </a:t>
            </a:r>
            <a:r>
              <a:rPr b="1" lang="fr-FR" sz="570">
                <a:solidFill>
                  <a:schemeClr val="dk1"/>
                </a:solidFill>
                <a:latin typeface="Calibri"/>
                <a:ea typeface="Calibri"/>
                <a:cs typeface="Calibri"/>
                <a:sym typeface="Calibri"/>
              </a:rPr>
              <a:t>Carrefour</a:t>
            </a:r>
            <a:r>
              <a:rPr lang="fr-FR" sz="570">
                <a:solidFill>
                  <a:schemeClr val="dk1"/>
                </a:solidFill>
                <a:latin typeface="Calibri"/>
                <a:ea typeface="Calibri"/>
                <a:cs typeface="Calibri"/>
                <a:sym typeface="Calibri"/>
              </a:rPr>
              <a:t> a ainsi mis au point un logiciel de data-mining reposant sur l'un de ces algorithmes, qui lui permet de redessiner un supermarché et de reconstituer le cheminement d'un client dans le magasin. Son nouveau concept de supermarché, Magali, découle de cet outil.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La course à la fidélisation des clients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Parallèlement au développement de ces armes logicielles, les grands de la distribution se sont lancés dans une course à la fidélisation de leurs clients. L'idée est simple : en mixant ticket de caisse et carte de fidélité, les professionnels sont capables de déterminer le profil du consommateur, voire de mettre un nom derrière chaque Caddie. « Le premier objectif de la distribution est de satisfaire d'abord ses clients les plus loyaux », explique Alban Neveux, directeur du cabinet </a:t>
            </a:r>
            <a:r>
              <a:rPr b="1" lang="fr-FR" sz="570">
                <a:solidFill>
                  <a:schemeClr val="dk1"/>
                </a:solidFill>
                <a:latin typeface="Calibri"/>
                <a:ea typeface="Calibri"/>
                <a:cs typeface="Calibri"/>
                <a:sym typeface="Calibri"/>
              </a:rPr>
              <a:t>Roland Berger &amp; Partners</a:t>
            </a:r>
            <a:r>
              <a:rPr lang="fr-FR" sz="570">
                <a:solidFill>
                  <a:schemeClr val="dk1"/>
                </a:solidFill>
                <a:latin typeface="Calibri"/>
                <a:ea typeface="Calibri"/>
                <a:cs typeface="Calibri"/>
                <a:sym typeface="Calibri"/>
              </a:rPr>
              <a:t>. Ces consommateurs, qui ne constituent que 20 % des clients de la grande surface, représentent en moyenne 70 % du chiffre d'affaires des enseignes. En unifiant ses systèmes de carte, </a:t>
            </a:r>
            <a:r>
              <a:rPr b="1" lang="fr-FR" sz="570">
                <a:solidFill>
                  <a:schemeClr val="dk1"/>
                </a:solidFill>
                <a:latin typeface="Calibri"/>
                <a:ea typeface="Calibri"/>
                <a:cs typeface="Calibri"/>
                <a:sym typeface="Calibri"/>
              </a:rPr>
              <a:t>Casino </a:t>
            </a:r>
            <a:r>
              <a:rPr lang="fr-FR" sz="570">
                <a:solidFill>
                  <a:schemeClr val="dk1"/>
                </a:solidFill>
                <a:latin typeface="Calibri"/>
                <a:ea typeface="Calibri"/>
                <a:cs typeface="Calibri"/>
                <a:sym typeface="Calibri"/>
              </a:rPr>
              <a:t>peut compter sur une base de 1,5 million d'acheteurs. Auchan en compte à peu près autant. « Les informations récoltées sur les clients permettent de piloter les promotions et de rendre adéquate l'offre au niveau des chalandises », affirme Claude Palmieri, chez </a:t>
            </a:r>
            <a:r>
              <a:rPr b="1" lang="fr-FR" sz="570">
                <a:solidFill>
                  <a:schemeClr val="dk1"/>
                </a:solidFill>
                <a:latin typeface="Calibri"/>
                <a:ea typeface="Calibri"/>
                <a:cs typeface="Calibri"/>
                <a:sym typeface="Calibri"/>
              </a:rPr>
              <a:t>Auchan</a:t>
            </a:r>
            <a:r>
              <a:rPr lang="fr-FR" sz="57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Plusieurs magasins ont tiré de ces technologies des applications à effet immédiat. Dans des magasins tests </a:t>
            </a:r>
            <a:r>
              <a:rPr b="1" lang="fr-FR" sz="570">
                <a:solidFill>
                  <a:schemeClr val="dk1"/>
                </a:solidFill>
                <a:latin typeface="Calibri"/>
                <a:ea typeface="Calibri"/>
                <a:cs typeface="Calibri"/>
                <a:sym typeface="Calibri"/>
              </a:rPr>
              <a:t>(Monoprix, Leclerc et Système U),</a:t>
            </a:r>
            <a:r>
              <a:rPr lang="fr-FR" sz="570">
                <a:solidFill>
                  <a:schemeClr val="dk1"/>
                </a:solidFill>
                <a:latin typeface="Calibri"/>
                <a:ea typeface="Calibri"/>
                <a:cs typeface="Calibri"/>
                <a:sym typeface="Calibri"/>
              </a:rPr>
              <a:t> on pratique le self-scanning. La méthode consiste pour les clients cobayes à scanner le code-barre de chacun des produits choisis dans les rayons. L'opération permet au distributeur de réduire l'attente aux caisses et, surtout, de connaître précisément le parcours du consommateur en magasin, puis de le pousser à augmenter son panier moyen.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Réductions personnalisées à la caisse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De son côté, </a:t>
            </a:r>
            <a:r>
              <a:rPr b="1" lang="fr-FR" sz="570">
                <a:solidFill>
                  <a:schemeClr val="dk1"/>
                </a:solidFill>
                <a:latin typeface="Calibri"/>
                <a:ea typeface="Calibri"/>
                <a:cs typeface="Calibri"/>
                <a:sym typeface="Calibri"/>
              </a:rPr>
              <a:t>Casino</a:t>
            </a:r>
            <a:r>
              <a:rPr lang="fr-FR" sz="570">
                <a:solidFill>
                  <a:schemeClr val="dk1"/>
                </a:solidFill>
                <a:latin typeface="Calibri"/>
                <a:ea typeface="Calibri"/>
                <a:cs typeface="Calibri"/>
                <a:sym typeface="Calibri"/>
              </a:rPr>
              <a:t> a mis en place, depuis 1995, l'analyse directe de la note. Au moment où le ticket de caisse est émis, des offres « </a:t>
            </a:r>
            <a:r>
              <a:rPr b="1" lang="fr-FR" sz="570">
                <a:solidFill>
                  <a:schemeClr val="dk1"/>
                </a:solidFill>
                <a:latin typeface="Calibri"/>
                <a:ea typeface="Calibri"/>
                <a:cs typeface="Calibri"/>
                <a:sym typeface="Calibri"/>
              </a:rPr>
              <a:t>Ecobon </a:t>
            </a:r>
            <a:r>
              <a:rPr lang="fr-FR" sz="570">
                <a:solidFill>
                  <a:schemeClr val="dk1"/>
                </a:solidFill>
                <a:latin typeface="Calibri"/>
                <a:ea typeface="Calibri"/>
                <a:cs typeface="Calibri"/>
                <a:sym typeface="Calibri"/>
              </a:rPr>
              <a:t>», qui correspondent aux achats effectués, sont proposées au client. Par exemple, s'il achète de la confiture, un bon de réduction sur des biscottes lui sera remis à la caisse. Au total, cinquante marques participent au système </a:t>
            </a:r>
            <a:r>
              <a:rPr b="1" lang="fr-FR" sz="570">
                <a:solidFill>
                  <a:schemeClr val="dk1"/>
                </a:solidFill>
                <a:latin typeface="Calibri"/>
                <a:ea typeface="Calibri"/>
                <a:cs typeface="Calibri"/>
                <a:sym typeface="Calibri"/>
              </a:rPr>
              <a:t>Catalina Marketing</a:t>
            </a:r>
            <a:r>
              <a:rPr lang="fr-FR" sz="57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La taille des entrepôts de données et la puissance des logiciels d'analyse détermine désormais la compétitivité d'un distributeur. Les Français ont pris du retard sur les Américains dans la collecte des données, mais ils disposent d'atouts dans l'analyse. Certains groupes sont sur le point de pouvoir croiser leurs bases de données avec des éléments fluctuants, comme le climat. Une augmentation de température décuplera la consommation de bières ou d'eau et nécessitera une commande supplémentaire. </a:t>
            </a:r>
            <a:r>
              <a:rPr b="1" lang="fr-FR" sz="570">
                <a:solidFill>
                  <a:schemeClr val="dk1"/>
                </a:solidFill>
                <a:latin typeface="Calibri"/>
                <a:ea typeface="Calibri"/>
                <a:cs typeface="Calibri"/>
                <a:sym typeface="Calibri"/>
              </a:rPr>
              <a:t>Leclerc </a:t>
            </a:r>
            <a:r>
              <a:rPr lang="fr-FR" sz="570">
                <a:solidFill>
                  <a:schemeClr val="dk1"/>
                </a:solidFill>
                <a:latin typeface="Calibri"/>
                <a:ea typeface="Calibri"/>
                <a:cs typeface="Calibri"/>
                <a:sym typeface="Calibri"/>
              </a:rPr>
              <a:t>planche sur l'objectif ultime : </a:t>
            </a:r>
            <a:r>
              <a:rPr b="1" lang="fr-FR" sz="570">
                <a:solidFill>
                  <a:schemeClr val="dk1"/>
                </a:solidFill>
                <a:latin typeface="Calibri"/>
                <a:ea typeface="Calibri"/>
                <a:cs typeface="Calibri"/>
                <a:sym typeface="Calibri"/>
              </a:rPr>
              <a:t>« le marketing direct »,</a:t>
            </a:r>
            <a:r>
              <a:rPr lang="fr-FR" sz="570">
                <a:solidFill>
                  <a:schemeClr val="dk1"/>
                </a:solidFill>
                <a:latin typeface="Calibri"/>
                <a:ea typeface="Calibri"/>
                <a:cs typeface="Calibri"/>
                <a:sym typeface="Calibri"/>
              </a:rPr>
              <a:t> scande Bruno Roudaut, responsable logistique chez le distributeur breton. A terme, les hypers ont une idée bien précise en tête : préparer eux-mêmes votre liste d'achats.</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Réapprovisionnement par les ventes</a:t>
            </a:r>
            <a:r>
              <a:rPr lang="fr-FR" sz="57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Le nombre de produits achetés est comptabilisé par marque, et cette donnée est rapportée aux fournisseurs. La commande ne passe plus par les entrepôts, ce qui réduit les stocks et les ruptures de produits.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Chiffre d'affaires des promotions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En prenant en compte l'ensemble des tickets de caisse, le chiffre d'affaires réalisé sur les produits en promotion apparaît rapidement. Sur une promotion qui ne dure qu'une journée, le résultat peut même être pris en compte le soir même.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Profil-client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Le contenu du ticket de caisse est analysé et permet de déterminer la situation du consommateur (célibataire, couple avec enfants, animaux...). Chez </a:t>
            </a:r>
            <a:r>
              <a:rPr b="1" lang="fr-FR" sz="570">
                <a:solidFill>
                  <a:schemeClr val="dk1"/>
                </a:solidFill>
                <a:latin typeface="Calibri"/>
                <a:ea typeface="Calibri"/>
                <a:cs typeface="Calibri"/>
                <a:sym typeface="Calibri"/>
              </a:rPr>
              <a:t>Casino</a:t>
            </a:r>
            <a:r>
              <a:rPr lang="fr-FR" sz="570">
                <a:solidFill>
                  <a:schemeClr val="dk1"/>
                </a:solidFill>
                <a:latin typeface="Calibri"/>
                <a:ea typeface="Calibri"/>
                <a:cs typeface="Calibri"/>
                <a:sym typeface="Calibri"/>
              </a:rPr>
              <a:t>, cette donnée est immédiatement prise en compte et des bons de réduction, en corrélation avec les achats effectués, sont émis avec le ticket de caisse.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Le test des nouveaux produits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10.000 nouveaux produits sont référencés chaque année, mais 60% d'entre eux se soldent par un échec commercial. En quelques mois, le résultat des ventes de ces produits est lisible, et en cas d'échec, le produit peut être rapidement éliminé des linéaires.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Le panier moyen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Chaque ticket de caisse pris en compte permet de définir le montant moyen dépensé par le client à chacun de ses passages dans le magasin. En examinant le type de produits achetés, l'enseigne peut tenter d'orienter les consommateurs, par des promotions par exemple, vers des produits liés à leurs besoins.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Cartes de fidélité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Pour la grande distribution, les processus de fidélisation de la clientèle se révèlent extrêmement rentables. Non seulement ces consommateurs constituent un noyau d'acheteurs réguliers, mais ils sortent de l'anonymat. Les distributeurs peuvent adapter leurs linéaires à leurs besoins, leur proposer de nouveaux services, et même cibler leurs mailings suivant leur attentes. </a:t>
            </a:r>
            <a:endParaRPr/>
          </a:p>
          <a:p>
            <a:pPr indent="0" lvl="0" marL="0" rtl="0" algn="l">
              <a:lnSpc>
                <a:spcPct val="80000"/>
              </a:lnSpc>
              <a:spcBef>
                <a:spcPts val="0"/>
              </a:spcBef>
              <a:spcAft>
                <a:spcPts val="0"/>
              </a:spcAft>
              <a:buNone/>
            </a:pPr>
            <a:r>
              <a:rPr b="1" lang="fr-FR" sz="570">
                <a:solidFill>
                  <a:schemeClr val="dk1"/>
                </a:solidFill>
                <a:latin typeface="Calibri"/>
                <a:ea typeface="Calibri"/>
                <a:cs typeface="Calibri"/>
                <a:sym typeface="Calibri"/>
              </a:rPr>
              <a:t>Le parcours magasin </a:t>
            </a:r>
            <a:endParaRPr sz="57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La liste des produits choisis permet au distributeur de retracer le trajet effectué par le client dans son magasin, voire le chiffre d'affaires de chaque linéaire. Une donnée qui lui permet de redessiner le plan de son magasin en éliminant les « zones d'ombre » (les linéaires qui ne génèrent que peu de chiffre).</a:t>
            </a:r>
            <a:endParaRPr/>
          </a:p>
          <a:p>
            <a:pPr indent="0" lvl="0" marL="0" rtl="0" algn="l">
              <a:lnSpc>
                <a:spcPct val="80000"/>
              </a:lnSpc>
              <a:spcBef>
                <a:spcPts val="0"/>
              </a:spcBef>
              <a:spcAft>
                <a:spcPts val="0"/>
              </a:spcAft>
              <a:buNone/>
            </a:pPr>
            <a:r>
              <a:rPr lang="fr-FR" sz="570">
                <a:solidFill>
                  <a:schemeClr val="dk1"/>
                </a:solidFill>
                <a:latin typeface="Calibri"/>
                <a:ea typeface="Calibri"/>
                <a:cs typeface="Calibri"/>
                <a:sym typeface="Calibri"/>
              </a:rPr>
              <a:t> </a:t>
            </a:r>
            <a:endParaRPr/>
          </a:p>
          <a:p>
            <a:pPr indent="0" lvl="0" marL="0" rtl="0" algn="l">
              <a:lnSpc>
                <a:spcPct val="80000"/>
              </a:lnSpc>
              <a:spcBef>
                <a:spcPts val="0"/>
              </a:spcBef>
              <a:spcAft>
                <a:spcPts val="0"/>
              </a:spcAft>
              <a:buNone/>
            </a:pPr>
            <a:r>
              <a:t/>
            </a:r>
            <a:endParaRPr sz="570"/>
          </a:p>
        </p:txBody>
      </p:sp>
      <p:sp>
        <p:nvSpPr>
          <p:cNvPr id="120" name="Google Shape;12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7" name="Google Shape;100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0" name="Google Shape;103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82ca8b1d9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82ca8b1d9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0" name="Google Shape;1040;g282ca8b1d9d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82ca8b1d9d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82ca8b1d9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g282ca8b1d9d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82ca8b1d9d_0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82ca8b1d9d_0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g282ca8b1d9d_0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82ca8b1d9d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82ca8b1d9d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g282ca8b1d9d_1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82ca8b1d9d_1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82ca8b1d9d_1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g282ca8b1d9d_1_1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282ca8b1d9d_1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282ca8b1d9d_1_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g282ca8b1d9d_1_1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6" name="Shape 16"/>
        <p:cNvGrpSpPr/>
        <p:nvPr/>
      </p:nvGrpSpPr>
      <p:grpSpPr>
        <a:xfrm>
          <a:off x="0" y="0"/>
          <a:ext cx="0" cy="0"/>
          <a:chOff x="0" y="0"/>
          <a:chExt cx="0" cy="0"/>
        </a:xfrm>
      </p:grpSpPr>
      <p:sp>
        <p:nvSpPr>
          <p:cNvPr id="17" name="Google Shape;17;p2"/>
          <p:cNvSpPr txBox="1"/>
          <p:nvPr>
            <p:ph type="title"/>
          </p:nvPr>
        </p:nvSpPr>
        <p:spPr>
          <a:xfrm>
            <a:off x="457200" y="1447800"/>
            <a:ext cx="7772400" cy="4321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b="0" sz="8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457200" y="228601"/>
            <a:ext cx="7427168" cy="10668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2"/>
              </a:buClr>
              <a:buSzPts val="2000"/>
              <a:buNone/>
              <a:defRPr b="0" sz="2000" cap="none">
                <a:solidFill>
                  <a:schemeClr val="dk2"/>
                </a:solidFill>
                <a:latin typeface="Arial Black"/>
                <a:ea typeface="Arial Black"/>
                <a:cs typeface="Arial Black"/>
                <a:sym typeface="Arial Black"/>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pic>
        <p:nvPicPr>
          <p:cNvPr descr="Logo-ESPRIT" id="19" name="Google Shape;19;p2"/>
          <p:cNvPicPr preferRelativeResize="0"/>
          <p:nvPr/>
        </p:nvPicPr>
        <p:blipFill rotWithShape="1">
          <a:blip r:embed="rId2">
            <a:alphaModFix/>
          </a:blip>
          <a:srcRect b="0" l="0" r="0" t="0"/>
          <a:stretch/>
        </p:blipFill>
        <p:spPr>
          <a:xfrm>
            <a:off x="8002463" y="34628"/>
            <a:ext cx="962025" cy="381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79512" y="908720"/>
            <a:ext cx="8712968" cy="554461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24" name="Shape 24"/>
        <p:cNvGrpSpPr/>
        <p:nvPr/>
      </p:nvGrpSpPr>
      <p:grpSpPr>
        <a:xfrm>
          <a:off x="0" y="0"/>
          <a:ext cx="0" cy="0"/>
          <a:chOff x="0" y="0"/>
          <a:chExt cx="0" cy="0"/>
        </a:xfrm>
      </p:grpSpPr>
      <p:sp>
        <p:nvSpPr>
          <p:cNvPr id="25" name="Google Shape;25;p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27" name="Shape 27"/>
        <p:cNvGrpSpPr/>
        <p:nvPr/>
      </p:nvGrpSpPr>
      <p:grpSpPr>
        <a:xfrm>
          <a:off x="0" y="0"/>
          <a:ext cx="0" cy="0"/>
          <a:chOff x="0" y="0"/>
          <a:chExt cx="0" cy="0"/>
        </a:xfrm>
      </p:grpSpPr>
      <p:sp>
        <p:nvSpPr>
          <p:cNvPr id="28" name="Google Shape;28;p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627632"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30" name="Google Shape;30;p5"/>
          <p:cNvSpPr txBox="1"/>
          <p:nvPr>
            <p:ph idx="2" type="body"/>
          </p:nvPr>
        </p:nvSpPr>
        <p:spPr>
          <a:xfrm>
            <a:off x="1627632"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31" name="Google Shape;31;p5"/>
          <p:cNvSpPr txBox="1"/>
          <p:nvPr>
            <p:ph idx="3" type="body"/>
          </p:nvPr>
        </p:nvSpPr>
        <p:spPr>
          <a:xfrm>
            <a:off x="5093208"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32" name="Google Shape;32;p5"/>
          <p:cNvSpPr txBox="1"/>
          <p:nvPr>
            <p:ph idx="4" type="body"/>
          </p:nvPr>
        </p:nvSpPr>
        <p:spPr>
          <a:xfrm>
            <a:off x="5093208"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33" name="Google Shape;33;p5"/>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34" name="Shape 34"/>
        <p:cNvGrpSpPr/>
        <p:nvPr/>
      </p:nvGrpSpPr>
      <p:grpSpPr>
        <a:xfrm>
          <a:off x="0" y="0"/>
          <a:ext cx="0" cy="0"/>
          <a:chOff x="0" y="0"/>
          <a:chExt cx="0" cy="0"/>
        </a:xfrm>
      </p:grpSpPr>
      <p:sp>
        <p:nvSpPr>
          <p:cNvPr id="35" name="Google Shape;35;p6"/>
          <p:cNvSpPr txBox="1"/>
          <p:nvPr>
            <p:ph type="ctrTitle"/>
          </p:nvPr>
        </p:nvSpPr>
        <p:spPr>
          <a:xfrm>
            <a:off x="457200" y="228600"/>
            <a:ext cx="7772400" cy="45719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subTitle"/>
          </p:nvPr>
        </p:nvSpPr>
        <p:spPr>
          <a:xfrm>
            <a:off x="457200" y="4800600"/>
            <a:ext cx="6858000" cy="9144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37" name="Google Shape;37;p6"/>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6"/>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ogo-ESPRIT" id="39" name="Google Shape;39;p6"/>
          <p:cNvPicPr preferRelativeResize="0"/>
          <p:nvPr/>
        </p:nvPicPr>
        <p:blipFill rotWithShape="1">
          <a:blip r:embed="rId2">
            <a:alphaModFix/>
          </a:blip>
          <a:srcRect b="0" l="0" r="0" t="0"/>
          <a:stretch/>
        </p:blipFill>
        <p:spPr>
          <a:xfrm>
            <a:off x="7812491" y="6309376"/>
            <a:ext cx="1151997" cy="504000"/>
          </a:xfrm>
          <a:prstGeom prst="rect">
            <a:avLst/>
          </a:prstGeom>
          <a:noFill/>
          <a:ln>
            <a:noFill/>
          </a:ln>
        </p:spPr>
      </p:pic>
      <p:sp>
        <p:nvSpPr>
          <p:cNvPr id="40" name="Google Shape;40;p6"/>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163068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7"/>
          <p:cNvSpPr txBox="1"/>
          <p:nvPr>
            <p:ph idx="2" type="body"/>
          </p:nvPr>
        </p:nvSpPr>
        <p:spPr>
          <a:xfrm>
            <a:off x="509016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5" name="Google Shape;45;p7"/>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46" name="Shape 46"/>
        <p:cNvGrpSpPr/>
        <p:nvPr/>
      </p:nvGrpSpPr>
      <p:grpSpPr>
        <a:xfrm>
          <a:off x="0" y="0"/>
          <a:ext cx="0" cy="0"/>
          <a:chOff x="0" y="0"/>
          <a:chExt cx="0" cy="0"/>
        </a:xfrm>
      </p:grpSpPr>
      <p:sp>
        <p:nvSpPr>
          <p:cNvPr id="47" name="Google Shape;47;p8"/>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48" name="Shape 48"/>
        <p:cNvGrpSpPr/>
        <p:nvPr/>
      </p:nvGrpSpPr>
      <p:grpSpPr>
        <a:xfrm>
          <a:off x="0" y="0"/>
          <a:ext cx="0" cy="0"/>
          <a:chOff x="0" y="0"/>
          <a:chExt cx="0" cy="0"/>
        </a:xfrm>
      </p:grpSpPr>
      <p:sp>
        <p:nvSpPr>
          <p:cNvPr id="49" name="Google Shape;49;p9"/>
          <p:cNvSpPr txBox="1"/>
          <p:nvPr>
            <p:ph idx="1" type="body"/>
          </p:nvPr>
        </p:nvSpPr>
        <p:spPr>
          <a:xfrm>
            <a:off x="3575050" y="1600200"/>
            <a:ext cx="5111750"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dk1"/>
              </a:buClr>
              <a:buSzPts val="3200"/>
              <a:buNone/>
              <a:defRPr sz="3200"/>
            </a:lvl1pPr>
            <a:lvl2pPr indent="-406400" lvl="1" marL="914400" algn="l">
              <a:spcBef>
                <a:spcPts val="60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50" name="Google Shape;50;p9"/>
          <p:cNvSpPr txBox="1"/>
          <p:nvPr>
            <p:ph idx="2" type="body"/>
          </p:nvPr>
        </p:nvSpPr>
        <p:spPr>
          <a:xfrm>
            <a:off x="457200" y="1600200"/>
            <a:ext cx="3008313"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1" name="Google Shape;51;p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53" name="Shape 53"/>
        <p:cNvGrpSpPr/>
        <p:nvPr/>
      </p:nvGrpSpPr>
      <p:grpSpPr>
        <a:xfrm>
          <a:off x="0" y="0"/>
          <a:ext cx="0" cy="0"/>
          <a:chOff x="0" y="0"/>
          <a:chExt cx="0" cy="0"/>
        </a:xfrm>
      </p:grpSpPr>
      <p:sp>
        <p:nvSpPr>
          <p:cNvPr id="54" name="Google Shape;54;p10"/>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10"/>
          <p:cNvSpPr/>
          <p:nvPr>
            <p:ph idx="2" type="pic"/>
          </p:nvPr>
        </p:nvSpPr>
        <p:spPr>
          <a:xfrm>
            <a:off x="-1" y="0"/>
            <a:ext cx="9000877" cy="4846320"/>
          </a:xfrm>
          <a:prstGeom prst="rect">
            <a:avLst/>
          </a:prstGeom>
          <a:solidFill>
            <a:srgbClr val="BFBFBF"/>
          </a:solidFill>
          <a:ln>
            <a:noFill/>
          </a:ln>
        </p:spPr>
      </p:sp>
      <p:sp>
        <p:nvSpPr>
          <p:cNvPr id="56" name="Google Shape;56;p10"/>
          <p:cNvSpPr txBox="1"/>
          <p:nvPr>
            <p:ph idx="1" type="body"/>
          </p:nvPr>
        </p:nvSpPr>
        <p:spPr>
          <a:xfrm>
            <a:off x="457200" y="5715000"/>
            <a:ext cx="8153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7" name="Google Shape;57;p10"/>
          <p:cNvSpPr txBox="1"/>
          <p:nvPr>
            <p:ph type="title"/>
          </p:nvPr>
        </p:nvSpPr>
        <p:spPr>
          <a:xfrm>
            <a:off x="457200" y="4953000"/>
            <a:ext cx="8153400" cy="7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0"/>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10"/>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700">
                <a:solidFill>
                  <a:schemeClr val="dk1"/>
                </a:solidFill>
                <a:latin typeface="Candara"/>
                <a:ea typeface="Candara"/>
                <a:cs typeface="Candara"/>
                <a:sym typeface="Candar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79512" y="908720"/>
            <a:ext cx="8712968" cy="5544616"/>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Noto Sans Symbols"/>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
          <p:cNvSpPr/>
          <p:nvPr/>
        </p:nvSpPr>
        <p:spPr>
          <a:xfrm>
            <a:off x="9001124" y="0"/>
            <a:ext cx="142876" cy="1371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
          <p:cNvSpPr/>
          <p:nvPr/>
        </p:nvSpPr>
        <p:spPr>
          <a:xfrm>
            <a:off x="9001124" y="1371600"/>
            <a:ext cx="142876" cy="5486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ESPRIT" id="14" name="Google Shape;14;p1"/>
          <p:cNvPicPr preferRelativeResize="0"/>
          <p:nvPr/>
        </p:nvPicPr>
        <p:blipFill rotWithShape="1">
          <a:blip r:embed="rId1">
            <a:alphaModFix/>
          </a:blip>
          <a:srcRect b="0" l="0" r="0" t="0"/>
          <a:stretch/>
        </p:blipFill>
        <p:spPr>
          <a:xfrm>
            <a:off x="8002463" y="34628"/>
            <a:ext cx="962025" cy="381000"/>
          </a:xfrm>
          <a:prstGeom prst="rect">
            <a:avLst/>
          </a:prstGeom>
          <a:noFill/>
          <a:ln>
            <a:noFill/>
          </a:ln>
        </p:spPr>
      </p:pic>
      <p:sp>
        <p:nvSpPr>
          <p:cNvPr id="15" name="Google Shape;15;p1"/>
          <p:cNvSpPr txBox="1"/>
          <p:nvPr>
            <p:ph idx="11" type="ftr"/>
          </p:nvPr>
        </p:nvSpPr>
        <p:spPr>
          <a:xfrm>
            <a:off x="35496" y="6552727"/>
            <a:ext cx="6840760" cy="26064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7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28.png"/><Relationship Id="rId7"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55.png"/><Relationship Id="rId5" Type="http://schemas.openxmlformats.org/officeDocument/2006/relationships/image" Target="../media/image41.png"/><Relationship Id="rId6"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14.png"/><Relationship Id="rId6"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gif"/><Relationship Id="rId4" Type="http://schemas.openxmlformats.org/officeDocument/2006/relationships/image" Target="../media/image5.jpg"/><Relationship Id="rId10" Type="http://schemas.openxmlformats.org/officeDocument/2006/relationships/image" Target="../media/image4.png"/><Relationship Id="rId9" Type="http://schemas.openxmlformats.org/officeDocument/2006/relationships/image" Target="../media/image9.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8.jpg"/><Relationship Id="rId8"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34.png"/><Relationship Id="rId6" Type="http://schemas.openxmlformats.org/officeDocument/2006/relationships/image" Target="../media/image4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34.png"/><Relationship Id="rId5"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jp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4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7.png"/><Relationship Id="rId4" Type="http://schemas.openxmlformats.org/officeDocument/2006/relationships/image" Target="../media/image42.png"/><Relationship Id="rId5"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0.png"/><Relationship Id="rId4" Type="http://schemas.openxmlformats.org/officeDocument/2006/relationships/image" Target="../media/image53.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4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1.png"/><Relationship Id="rId4" Type="http://schemas.openxmlformats.org/officeDocument/2006/relationships/image" Target="../media/image48.png"/><Relationship Id="rId5" Type="http://schemas.openxmlformats.org/officeDocument/2006/relationships/image" Target="../media/image4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4.png"/><Relationship Id="rId4" Type="http://schemas.openxmlformats.org/officeDocument/2006/relationships/image" Target="../media/image52.png"/><Relationship Id="rId5" Type="http://schemas.openxmlformats.org/officeDocument/2006/relationships/image" Target="../media/image5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1447800"/>
            <a:ext cx="8363272" cy="432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7600"/>
              <a:buFont typeface="Arial Black"/>
              <a:buNone/>
            </a:pPr>
            <a:r>
              <a:rPr lang="fr-FR" sz="7600"/>
              <a:t>LES RÈGLES ASSOCIATIVES</a:t>
            </a:r>
            <a:br>
              <a:rPr lang="fr-FR" sz="7600"/>
            </a:br>
            <a:endParaRPr i="1" sz="2400"/>
          </a:p>
        </p:txBody>
      </p:sp>
      <p:sp>
        <p:nvSpPr>
          <p:cNvPr id="65" name="Google Shape;65;p11"/>
          <p:cNvSpPr txBox="1"/>
          <p:nvPr>
            <p:ph idx="1" type="body"/>
          </p:nvPr>
        </p:nvSpPr>
        <p:spPr>
          <a:xfrm>
            <a:off x="683568" y="358775"/>
            <a:ext cx="7427168" cy="89614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3600"/>
              <a:buNone/>
            </a:pPr>
            <a:r>
              <a:rPr b="1" lang="fr-FR" sz="3600"/>
              <a:t>DATA MINING</a:t>
            </a:r>
            <a:endParaRPr/>
          </a:p>
        </p:txBody>
      </p:sp>
      <p:sp>
        <p:nvSpPr>
          <p:cNvPr id="66" name="Google Shape;66;p11"/>
          <p:cNvSpPr txBox="1"/>
          <p:nvPr/>
        </p:nvSpPr>
        <p:spPr>
          <a:xfrm>
            <a:off x="329725" y="5948652"/>
            <a:ext cx="6120600" cy="89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400">
                <a:solidFill>
                  <a:schemeClr val="dk2"/>
                </a:solidFill>
                <a:latin typeface="Arial Black"/>
                <a:ea typeface="Arial Black"/>
                <a:cs typeface="Arial Black"/>
                <a:sym typeface="Arial Black"/>
              </a:rPr>
              <a:t>Équipe Data Mining</a:t>
            </a:r>
            <a:endParaRPr b="1" sz="2400">
              <a:solidFill>
                <a:schemeClr val="dk2"/>
              </a:solidFill>
              <a:latin typeface="Arial Black"/>
              <a:ea typeface="Arial Black"/>
              <a:cs typeface="Arial Black"/>
              <a:sym typeface="Arial Black"/>
            </a:endParaRPr>
          </a:p>
          <a:p>
            <a:pPr indent="0" lvl="0" marL="0" rtl="0" algn="l">
              <a:spcBef>
                <a:spcPts val="0"/>
              </a:spcBef>
              <a:spcAft>
                <a:spcPts val="0"/>
              </a:spcAft>
              <a:buClr>
                <a:schemeClr val="dk1"/>
              </a:buClr>
              <a:buFont typeface="Arial"/>
              <a:buNone/>
            </a:pPr>
            <a:r>
              <a:rPr lang="fr-FR" sz="2100">
                <a:solidFill>
                  <a:schemeClr val="dk1"/>
                </a:solidFill>
                <a:latin typeface="Candara"/>
                <a:ea typeface="Candara"/>
                <a:cs typeface="Candara"/>
                <a:sym typeface="Candara"/>
              </a:rPr>
              <a:t>Année Scolaire 2023/2024</a:t>
            </a:r>
            <a:endParaRPr sz="2100">
              <a:solidFill>
                <a:schemeClr val="dk1"/>
              </a:solidFill>
              <a:latin typeface="Candara"/>
              <a:ea typeface="Candara"/>
              <a:cs typeface="Candara"/>
              <a:sym typeface="Candara"/>
            </a:endParaRPr>
          </a:p>
          <a:p>
            <a:pPr indent="0" lvl="0" marL="0" marR="0" rtl="0" algn="l">
              <a:spcBef>
                <a:spcPts val="0"/>
              </a:spcBef>
              <a:spcAft>
                <a:spcPts val="0"/>
              </a:spcAft>
              <a:buNone/>
            </a:pPr>
            <a:r>
              <a:t/>
            </a:r>
            <a:endParaRPr b="1" sz="2400">
              <a:solidFill>
                <a:schemeClr val="dk2"/>
              </a:solidFill>
              <a:latin typeface="Arial Black"/>
              <a:ea typeface="Arial Black"/>
              <a:cs typeface="Arial Black"/>
              <a:sym typeface="Arial Black"/>
            </a:endParaRPr>
          </a:p>
          <a:p>
            <a:pPr indent="0" lvl="0" marL="0" marR="0" rtl="0" algn="l">
              <a:spcBef>
                <a:spcPts val="0"/>
              </a:spcBef>
              <a:spcAft>
                <a:spcPts val="0"/>
              </a:spcAft>
              <a:buNone/>
            </a:pPr>
            <a:r>
              <a:t/>
            </a:r>
            <a:endParaRPr b="1" i="1" sz="2400" u="none" cap="none" strike="noStrike">
              <a:solidFill>
                <a:srgbClr val="7F7F7F"/>
              </a:solidFill>
              <a:latin typeface="Candara"/>
              <a:ea typeface="Candara"/>
              <a:cs typeface="Candara"/>
              <a:sym typeface="Candara"/>
            </a:endParaRPr>
          </a:p>
          <a:p>
            <a:pPr indent="0" lvl="0" marL="0" marR="0" rtl="0" algn="l">
              <a:spcBef>
                <a:spcPts val="0"/>
              </a:spcBef>
              <a:spcAft>
                <a:spcPts val="0"/>
              </a:spcAft>
              <a:buNone/>
            </a:pPr>
            <a:r>
              <a:t/>
            </a:r>
            <a:endParaRPr b="1" i="1" sz="2000" u="none" cap="none" strike="noStrike">
              <a:solidFill>
                <a:srgbClr val="C00000"/>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19" name="Google Shape;219;p20"/>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20" name="Google Shape;220;p20"/>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21" name="Google Shape;221;p20"/>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22" name="Google Shape;222;p2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28" name="Google Shape;228;p21"/>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29" name="Google Shape;229;p21"/>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30" name="Google Shape;230;p21"/>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31" name="Google Shape;231;p2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37" name="Google Shape;237;p22"/>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38" name="Google Shape;238;p22"/>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39" name="Google Shape;239;p22"/>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40" name="Google Shape;240;p2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46" name="Google Shape;246;p23"/>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47" name="Google Shape;247;p23"/>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48" name="Google Shape;248;p23"/>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49" name="Google Shape;249;p2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55" name="Google Shape;255;p24"/>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56" name="Google Shape;256;p24"/>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57" name="Google Shape;257;p24"/>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58" name="Google Shape;258;p2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64" name="Google Shape;264;p25"/>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65" name="Google Shape;265;p25"/>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solidFill>
                      <a:srgbClr val="EA9B7B"/>
                    </a:solidFill>
                  </a:tcPr>
                </a:tc>
              </a:tr>
            </a:tbl>
          </a:graphicData>
        </a:graphic>
      </p:graphicFrame>
      <p:graphicFrame>
        <p:nvGraphicFramePr>
          <p:cNvPr id="266" name="Google Shape;266;p25"/>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67" name="Google Shape;267;p2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73" name="Google Shape;273;p26"/>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74" name="Google Shape;274;p26"/>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solidFill>
                      <a:srgbClr val="EA9B7B"/>
                    </a:solidFill>
                  </a:tcPr>
                </a:tc>
              </a:tr>
            </a:tbl>
          </a:graphicData>
        </a:graphic>
      </p:graphicFrame>
      <p:graphicFrame>
        <p:nvGraphicFramePr>
          <p:cNvPr id="275" name="Google Shape;275;p26"/>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r>
            </a:tbl>
          </a:graphicData>
        </a:graphic>
      </p:graphicFrame>
      <p:pic>
        <p:nvPicPr>
          <p:cNvPr descr="C:\Users\heny\Desktop\Dropbox\SAS\arrow-down-red_benji_par_01.png" id="276" name="Google Shape;276;p26"/>
          <p:cNvPicPr preferRelativeResize="0"/>
          <p:nvPr/>
        </p:nvPicPr>
        <p:blipFill rotWithShape="1">
          <a:blip r:embed="rId3">
            <a:alphaModFix/>
          </a:blip>
          <a:srcRect b="0" l="0" r="0" t="0"/>
          <a:stretch/>
        </p:blipFill>
        <p:spPr>
          <a:xfrm>
            <a:off x="3563888" y="2348880"/>
            <a:ext cx="563664" cy="1152000"/>
          </a:xfrm>
          <a:prstGeom prst="rect">
            <a:avLst/>
          </a:prstGeom>
          <a:noFill/>
          <a:ln>
            <a:noFill/>
          </a:ln>
        </p:spPr>
      </p:pic>
      <p:sp>
        <p:nvSpPr>
          <p:cNvPr id="277" name="Google Shape;277;p2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83" name="Google Shape;283;p27"/>
          <p:cNvGraphicFramePr/>
          <p:nvPr/>
        </p:nvGraphicFramePr>
        <p:xfrm>
          <a:off x="2148411" y="1038344"/>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r>
            </a:tbl>
          </a:graphicData>
        </a:graphic>
      </p:graphicFrame>
      <p:sp>
        <p:nvSpPr>
          <p:cNvPr id="284" name="Google Shape;284;p27"/>
          <p:cNvSpPr txBox="1"/>
          <p:nvPr/>
        </p:nvSpPr>
        <p:spPr>
          <a:xfrm>
            <a:off x="1763688" y="4581128"/>
            <a:ext cx="6840760" cy="954107"/>
          </a:xfrm>
          <a:prstGeom prst="rect">
            <a:avLst/>
          </a:prstGeom>
          <a:solidFill>
            <a:srgbClr val="F7D0D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Dès que l’on peut se ramener à des données 0/1 : </a:t>
            </a:r>
            <a:endParaRPr/>
          </a:p>
          <a:p>
            <a:pPr indent="0" lvl="0" marL="0" marR="0" rtl="0" algn="l">
              <a:spcBef>
                <a:spcPts val="0"/>
              </a:spcBef>
              <a:spcAft>
                <a:spcPts val="0"/>
              </a:spcAft>
              <a:buNone/>
            </a:pPr>
            <a:r>
              <a:t/>
            </a:r>
            <a:endParaRPr b="1" sz="1800">
              <a:solidFill>
                <a:schemeClr val="dk1"/>
              </a:solidFill>
              <a:latin typeface="Candara"/>
              <a:ea typeface="Candara"/>
              <a:cs typeface="Candara"/>
              <a:sym typeface="Candara"/>
            </a:endParaRPr>
          </a:p>
          <a:p>
            <a:pPr indent="0" lvl="0" marL="0" marR="0" rtl="0" algn="l">
              <a:spcBef>
                <a:spcPts val="0"/>
              </a:spcBef>
              <a:spcAft>
                <a:spcPts val="0"/>
              </a:spcAft>
              <a:buNone/>
            </a:pPr>
            <a:r>
              <a:rPr b="1" lang="fr-FR" sz="1800">
                <a:solidFill>
                  <a:schemeClr val="dk1"/>
                </a:solidFill>
                <a:latin typeface="Candara"/>
                <a:ea typeface="Candara"/>
                <a:cs typeface="Candara"/>
                <a:sym typeface="Candara"/>
              </a:rPr>
              <a:t>	</a:t>
            </a:r>
            <a:r>
              <a:rPr b="1" i="1" lang="fr-FR" sz="2000">
                <a:solidFill>
                  <a:schemeClr val="dk2"/>
                </a:solidFill>
                <a:latin typeface="Candara"/>
                <a:ea typeface="Candara"/>
                <a:cs typeface="Candara"/>
                <a:sym typeface="Candara"/>
              </a:rPr>
              <a:t>Il est possible de construire des règles d’association</a:t>
            </a:r>
            <a:endParaRPr/>
          </a:p>
        </p:txBody>
      </p:sp>
      <p:pic>
        <p:nvPicPr>
          <p:cNvPr descr="C:\Users\heny\Desktop\Dropbox\SAS\1195445254243794393molumen_Exclamation_icons_2.svg.med.png" id="285" name="Google Shape;285;p27"/>
          <p:cNvPicPr preferRelativeResize="0"/>
          <p:nvPr/>
        </p:nvPicPr>
        <p:blipFill rotWithShape="1">
          <a:blip r:embed="rId3">
            <a:alphaModFix/>
          </a:blip>
          <a:srcRect b="0" l="0" r="0" t="0"/>
          <a:stretch/>
        </p:blipFill>
        <p:spPr>
          <a:xfrm>
            <a:off x="251520" y="4368138"/>
            <a:ext cx="1379641" cy="1437126"/>
          </a:xfrm>
          <a:prstGeom prst="rect">
            <a:avLst/>
          </a:prstGeom>
          <a:noFill/>
          <a:ln>
            <a:noFill/>
          </a:ln>
        </p:spPr>
      </p:pic>
      <p:sp>
        <p:nvSpPr>
          <p:cNvPr id="286" name="Google Shape;286;p2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292" name="Google Shape;292;p28"/>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293" name="Google Shape;293;p28"/>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gridSpan="4" rowSpan="3">
                  <a:txBody>
                    <a:bodyPr/>
                    <a:lstStyle/>
                    <a:p>
                      <a:pPr indent="0" lvl="0" marL="0" marR="0" rtl="0" algn="ctr">
                        <a:spcBef>
                          <a:spcPts val="0"/>
                        </a:spcBef>
                        <a:spcAft>
                          <a:spcPts val="0"/>
                        </a:spcAft>
                        <a:buNone/>
                      </a:pPr>
                      <a:r>
                        <a:t/>
                      </a:r>
                      <a:endParaRPr b="1" sz="1400" u="none" cap="none" strike="noStrike">
                        <a:solidFill>
                          <a:schemeClr val="dk2"/>
                        </a:solidFill>
                        <a:latin typeface="Candara"/>
                        <a:ea typeface="Candara"/>
                        <a:cs typeface="Candara"/>
                        <a:sym typeface="Candara"/>
                      </a:endParaRPr>
                    </a:p>
                  </a:txBody>
                  <a:tcPr marT="45725" marB="45725" marR="91450" marL="91450"/>
                </a:tc>
                <a:tc rowSpan="3" hMerge="1"/>
                <a:tc rowSpan="3" hMerge="1"/>
                <a:tc rowSpan="3" h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bl>
          </a:graphicData>
        </a:graphic>
      </p:graphicFrame>
      <p:pic>
        <p:nvPicPr>
          <p:cNvPr descr="C:\Users\heny\Desktop\Dropbox\SAS\arrow-down-red_benji_par_01.png" id="294" name="Google Shape;294;p28"/>
          <p:cNvPicPr preferRelativeResize="0"/>
          <p:nvPr/>
        </p:nvPicPr>
        <p:blipFill rotWithShape="1">
          <a:blip r:embed="rId3">
            <a:alphaModFix/>
          </a:blip>
          <a:srcRect b="0" l="0" r="0" t="0"/>
          <a:stretch/>
        </p:blipFill>
        <p:spPr>
          <a:xfrm>
            <a:off x="4872432" y="1484912"/>
            <a:ext cx="563664" cy="1152000"/>
          </a:xfrm>
          <a:prstGeom prst="rect">
            <a:avLst/>
          </a:prstGeom>
          <a:noFill/>
          <a:ln>
            <a:noFill/>
          </a:ln>
        </p:spPr>
      </p:pic>
      <p:sp>
        <p:nvSpPr>
          <p:cNvPr id="295" name="Google Shape;295;p2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01" name="Google Shape;301;p29"/>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02" name="Google Shape;302;p29"/>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solidFill>
                      <a:srgbClr val="92D050"/>
                    </a:solidFill>
                  </a:tcPr>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solidFill>
                      <a:srgbClr val="92D050"/>
                    </a:solidFill>
                  </a:tcPr>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gridSpan="4" rowSpan="3">
                  <a:txBody>
                    <a:bodyPr/>
                    <a:lstStyle/>
                    <a:p>
                      <a:pPr indent="0" lvl="0" marL="0" marR="0" rtl="0" algn="ctr">
                        <a:spcBef>
                          <a:spcPts val="0"/>
                        </a:spcBef>
                        <a:spcAft>
                          <a:spcPts val="0"/>
                        </a:spcAft>
                        <a:buNone/>
                      </a:pPr>
                      <a:r>
                        <a:t/>
                      </a:r>
                      <a:endParaRPr b="1" sz="1400" u="none" cap="none" strike="noStrike">
                        <a:solidFill>
                          <a:schemeClr val="dk2"/>
                        </a:solidFill>
                        <a:latin typeface="Candara"/>
                        <a:ea typeface="Candara"/>
                        <a:cs typeface="Candara"/>
                        <a:sym typeface="Candara"/>
                      </a:endParaRPr>
                    </a:p>
                  </a:txBody>
                  <a:tcPr marT="45725" marB="45725" marR="91450" marL="91450"/>
                </a:tc>
                <a:tc rowSpan="3" hMerge="1"/>
                <a:tc rowSpan="3" hMerge="1"/>
                <a:tc rowSpan="3" h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bl>
          </a:graphicData>
        </a:graphic>
      </p:graphicFrame>
      <p:sp>
        <p:nvSpPr>
          <p:cNvPr id="303" name="Google Shape;303;p2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152718"/>
            <a:ext cx="7499176" cy="75600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TYPES D’APPLICATIONS</a:t>
            </a:r>
            <a:endParaRPr/>
          </a:p>
        </p:txBody>
      </p:sp>
      <p:grpSp>
        <p:nvGrpSpPr>
          <p:cNvPr id="72" name="Google Shape;72;p12"/>
          <p:cNvGrpSpPr/>
          <p:nvPr/>
        </p:nvGrpSpPr>
        <p:grpSpPr>
          <a:xfrm>
            <a:off x="249805" y="1944622"/>
            <a:ext cx="8343823" cy="4182622"/>
            <a:chOff x="70293" y="963894"/>
            <a:chExt cx="8343823" cy="4182622"/>
          </a:xfrm>
        </p:grpSpPr>
        <p:sp>
          <p:nvSpPr>
            <p:cNvPr id="73" name="Google Shape;73;p12"/>
            <p:cNvSpPr/>
            <p:nvPr/>
          </p:nvSpPr>
          <p:spPr>
            <a:xfrm>
              <a:off x="6321069" y="1794711"/>
              <a:ext cx="1022572" cy="480027"/>
            </a:xfrm>
            <a:custGeom>
              <a:rect b="b" l="l" r="r" t="t"/>
              <a:pathLst>
                <a:path extrusionOk="0" h="120000" w="120000">
                  <a:moveTo>
                    <a:pt x="0" y="0"/>
                  </a:moveTo>
                  <a:lnTo>
                    <a:pt x="0" y="71538"/>
                  </a:lnTo>
                  <a:lnTo>
                    <a:pt x="120000" y="71538"/>
                  </a:lnTo>
                  <a:lnTo>
                    <a:pt x="120000" y="120000"/>
                  </a:lnTo>
                </a:path>
              </a:pathLst>
            </a:custGeom>
            <a:noFill/>
            <a:ln cap="flat" cmpd="sng" w="28575">
              <a:solidFill>
                <a:schemeClr val="accent6"/>
              </a:solidFill>
              <a:prstDash val="solid"/>
              <a:round/>
              <a:headEnd len="sm" w="sm" type="none"/>
              <a:tailEnd len="sm" w="sm" type="none"/>
            </a:ln>
          </p:spPr>
        </p:sp>
        <p:sp>
          <p:nvSpPr>
            <p:cNvPr id="74" name="Google Shape;74;p12"/>
            <p:cNvSpPr/>
            <p:nvPr/>
          </p:nvSpPr>
          <p:spPr>
            <a:xfrm>
              <a:off x="5145091" y="3105555"/>
              <a:ext cx="91440" cy="480027"/>
            </a:xfrm>
            <a:custGeom>
              <a:rect b="b" l="l" r="r" t="t"/>
              <a:pathLst>
                <a:path extrusionOk="0" h="120000" w="120000">
                  <a:moveTo>
                    <a:pt x="60000" y="0"/>
                  </a:moveTo>
                  <a:lnTo>
                    <a:pt x="60000" y="120000"/>
                  </a:lnTo>
                </a:path>
              </a:pathLst>
            </a:custGeom>
            <a:noFill/>
            <a:ln cap="flat" cmpd="sng" w="28575">
              <a:solidFill>
                <a:schemeClr val="accent1"/>
              </a:solidFill>
              <a:prstDash val="solid"/>
              <a:round/>
              <a:headEnd len="sm" w="sm" type="none"/>
              <a:tailEnd len="sm" w="sm" type="none"/>
            </a:ln>
          </p:spPr>
        </p:sp>
        <p:sp>
          <p:nvSpPr>
            <p:cNvPr id="75" name="Google Shape;75;p12"/>
            <p:cNvSpPr/>
            <p:nvPr/>
          </p:nvSpPr>
          <p:spPr>
            <a:xfrm>
              <a:off x="5190811" y="1794711"/>
              <a:ext cx="1130257" cy="480027"/>
            </a:xfrm>
            <a:custGeom>
              <a:rect b="b" l="l" r="r" t="t"/>
              <a:pathLst>
                <a:path extrusionOk="0" h="120000" w="120000">
                  <a:moveTo>
                    <a:pt x="120000" y="0"/>
                  </a:moveTo>
                  <a:lnTo>
                    <a:pt x="120000" y="71538"/>
                  </a:lnTo>
                  <a:lnTo>
                    <a:pt x="0" y="71538"/>
                  </a:lnTo>
                  <a:lnTo>
                    <a:pt x="0" y="120000"/>
                  </a:lnTo>
                </a:path>
              </a:pathLst>
            </a:custGeom>
            <a:noFill/>
            <a:ln cap="flat" cmpd="sng" w="28575">
              <a:solidFill>
                <a:schemeClr val="accent6"/>
              </a:solidFill>
              <a:prstDash val="solid"/>
              <a:round/>
              <a:headEnd len="sm" w="sm" type="none"/>
              <a:tailEnd len="sm" w="sm" type="none"/>
            </a:ln>
          </p:spPr>
        </p:sp>
        <p:sp>
          <p:nvSpPr>
            <p:cNvPr id="76" name="Google Shape;76;p12"/>
            <p:cNvSpPr/>
            <p:nvPr/>
          </p:nvSpPr>
          <p:spPr>
            <a:xfrm>
              <a:off x="1817164" y="1794711"/>
              <a:ext cx="144401" cy="2850296"/>
            </a:xfrm>
            <a:custGeom>
              <a:rect b="b" l="l" r="r" t="t"/>
              <a:pathLst>
                <a:path extrusionOk="0" h="120000" w="120000">
                  <a:moveTo>
                    <a:pt x="120000" y="0"/>
                  </a:moveTo>
                  <a:lnTo>
                    <a:pt x="120000" y="120000"/>
                  </a:lnTo>
                  <a:lnTo>
                    <a:pt x="0" y="120000"/>
                  </a:lnTo>
                </a:path>
              </a:pathLst>
            </a:custGeom>
            <a:noFill/>
            <a:ln cap="flat" cmpd="sng" w="28575">
              <a:solidFill>
                <a:schemeClr val="accent6"/>
              </a:solidFill>
              <a:prstDash val="solid"/>
              <a:round/>
              <a:headEnd len="sm" w="sm" type="none"/>
              <a:tailEnd len="sm" w="sm" type="none"/>
            </a:ln>
          </p:spPr>
        </p:sp>
        <p:sp>
          <p:nvSpPr>
            <p:cNvPr id="77" name="Google Shape;77;p12"/>
            <p:cNvSpPr/>
            <p:nvPr/>
          </p:nvSpPr>
          <p:spPr>
            <a:xfrm>
              <a:off x="1961566" y="1794711"/>
              <a:ext cx="313114" cy="1783654"/>
            </a:xfrm>
            <a:custGeom>
              <a:rect b="b" l="l" r="r" t="t"/>
              <a:pathLst>
                <a:path extrusionOk="0" h="120000" w="120000">
                  <a:moveTo>
                    <a:pt x="0" y="0"/>
                  </a:moveTo>
                  <a:lnTo>
                    <a:pt x="0" y="120000"/>
                  </a:lnTo>
                  <a:lnTo>
                    <a:pt x="120000" y="120000"/>
                  </a:lnTo>
                </a:path>
              </a:pathLst>
            </a:custGeom>
            <a:noFill/>
            <a:ln cap="flat" cmpd="sng" w="28575">
              <a:solidFill>
                <a:schemeClr val="accent6"/>
              </a:solidFill>
              <a:prstDash val="solid"/>
              <a:round/>
              <a:headEnd len="sm" w="sm" type="none"/>
              <a:tailEnd len="sm" w="sm" type="none"/>
            </a:ln>
          </p:spPr>
        </p:sp>
        <p:sp>
          <p:nvSpPr>
            <p:cNvPr id="78" name="Google Shape;78;p12"/>
            <p:cNvSpPr/>
            <p:nvPr/>
          </p:nvSpPr>
          <p:spPr>
            <a:xfrm>
              <a:off x="1674944" y="1794711"/>
              <a:ext cx="286622" cy="859237"/>
            </a:xfrm>
            <a:custGeom>
              <a:rect b="b" l="l" r="r" t="t"/>
              <a:pathLst>
                <a:path extrusionOk="0" h="120000" w="120000">
                  <a:moveTo>
                    <a:pt x="120000" y="0"/>
                  </a:moveTo>
                  <a:lnTo>
                    <a:pt x="120000" y="120000"/>
                  </a:lnTo>
                  <a:lnTo>
                    <a:pt x="0" y="120000"/>
                  </a:lnTo>
                </a:path>
              </a:pathLst>
            </a:custGeom>
            <a:noFill/>
            <a:ln cap="flat" cmpd="sng" w="28575">
              <a:solidFill>
                <a:schemeClr val="accent6"/>
              </a:solidFill>
              <a:prstDash val="solid"/>
              <a:round/>
              <a:headEnd len="sm" w="sm" type="none"/>
              <a:tailEnd len="sm" w="sm" type="none"/>
            </a:ln>
          </p:spPr>
        </p:sp>
        <p:sp>
          <p:nvSpPr>
            <p:cNvPr id="79" name="Google Shape;79;p12"/>
            <p:cNvSpPr/>
            <p:nvPr/>
          </p:nvSpPr>
          <p:spPr>
            <a:xfrm>
              <a:off x="1159241" y="963894"/>
              <a:ext cx="1604650" cy="830816"/>
            </a:xfrm>
            <a:prstGeom prst="rect">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txBox="1"/>
            <p:nvPr/>
          </p:nvSpPr>
          <p:spPr>
            <a:xfrm>
              <a:off x="1159241" y="963894"/>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b="0" i="0" lang="fr-FR" sz="1700" u="none" cap="none" strike="noStrike">
                  <a:solidFill>
                    <a:schemeClr val="lt1"/>
                  </a:solidFill>
                  <a:latin typeface="Candara"/>
                  <a:ea typeface="Candara"/>
                  <a:cs typeface="Candara"/>
                  <a:sym typeface="Candara"/>
                </a:rPr>
                <a:t>Techniques </a:t>
              </a:r>
              <a:endParaRPr/>
            </a:p>
            <a:p>
              <a:pPr indent="0" lvl="0" marL="0" marR="0" rtl="0" algn="ctr">
                <a:lnSpc>
                  <a:spcPct val="90000"/>
                </a:lnSpc>
                <a:spcBef>
                  <a:spcPts val="595"/>
                </a:spcBef>
                <a:spcAft>
                  <a:spcPts val="0"/>
                </a:spcAft>
                <a:buNone/>
              </a:pPr>
              <a:r>
                <a:rPr b="0" i="0" lang="fr-FR" sz="1700" u="none" cap="none" strike="noStrike">
                  <a:solidFill>
                    <a:schemeClr val="lt1"/>
                  </a:solidFill>
                  <a:latin typeface="Candara"/>
                  <a:ea typeface="Candara"/>
                  <a:cs typeface="Candara"/>
                  <a:sym typeface="Candara"/>
                </a:rPr>
                <a:t>Non Supervisées   </a:t>
              </a:r>
              <a:endParaRPr b="0" i="0" sz="1700" u="none" cap="none" strike="noStrike">
                <a:solidFill>
                  <a:schemeClr val="lt1"/>
                </a:solidFill>
                <a:latin typeface="Candara"/>
                <a:ea typeface="Candara"/>
                <a:cs typeface="Candara"/>
                <a:sym typeface="Candara"/>
              </a:endParaRPr>
            </a:p>
          </p:txBody>
        </p:sp>
        <p:sp>
          <p:nvSpPr>
            <p:cNvPr id="81" name="Google Shape;81;p12"/>
            <p:cNvSpPr/>
            <p:nvPr/>
          </p:nvSpPr>
          <p:spPr>
            <a:xfrm>
              <a:off x="1480171" y="1610085"/>
              <a:ext cx="1444185" cy="276938"/>
            </a:xfrm>
            <a:prstGeom prst="rect">
              <a:avLst/>
            </a:prstGeom>
            <a:solidFill>
              <a:schemeClr val="lt1">
                <a:alpha val="89803"/>
              </a:scheme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2"/>
            <p:cNvSpPr txBox="1"/>
            <p:nvPr/>
          </p:nvSpPr>
          <p:spPr>
            <a:xfrm>
              <a:off x="1480171" y="1610085"/>
              <a:ext cx="1444185" cy="276938"/>
            </a:xfrm>
            <a:prstGeom prst="rect">
              <a:avLst/>
            </a:prstGeom>
            <a:noFill/>
            <a:ln>
              <a:noFill/>
            </a:ln>
          </p:spPr>
          <p:txBody>
            <a:bodyPr anchorCtr="0" anchor="ctr" bIns="6975" lIns="27925" spcFirstLastPara="1" rIns="27925" wrap="square" tIns="6975">
              <a:noAutofit/>
            </a:bodyPr>
            <a:lstStyle/>
            <a:p>
              <a:pPr indent="0" lvl="0" marL="0" marR="0" rtl="0" algn="r">
                <a:lnSpc>
                  <a:spcPct val="90000"/>
                </a:lnSpc>
                <a:spcBef>
                  <a:spcPts val="0"/>
                </a:spcBef>
                <a:spcAft>
                  <a:spcPts val="0"/>
                </a:spcAft>
                <a:buNone/>
              </a:pPr>
              <a:r>
                <a:rPr b="0" i="0" lang="fr-FR" sz="1100" u="none" cap="none" strike="noStrike">
                  <a:solidFill>
                    <a:schemeClr val="dk1"/>
                  </a:solidFill>
                  <a:latin typeface="Candara"/>
                  <a:ea typeface="Candara"/>
                  <a:cs typeface="Candara"/>
                  <a:sym typeface="Candara"/>
                </a:rPr>
                <a:t>Pas de variables cibles </a:t>
              </a:r>
              <a:endParaRPr b="0" i="0" sz="1100" u="none" cap="none" strike="noStrike">
                <a:solidFill>
                  <a:schemeClr val="dk1"/>
                </a:solidFill>
                <a:latin typeface="Candara"/>
                <a:ea typeface="Candara"/>
                <a:cs typeface="Candara"/>
                <a:sym typeface="Candara"/>
              </a:endParaRPr>
            </a:p>
          </p:txBody>
        </p:sp>
        <p:sp>
          <p:nvSpPr>
            <p:cNvPr id="83" name="Google Shape;83;p12"/>
            <p:cNvSpPr/>
            <p:nvPr/>
          </p:nvSpPr>
          <p:spPr>
            <a:xfrm>
              <a:off x="70293" y="2238540"/>
              <a:ext cx="1604650" cy="830816"/>
            </a:xfrm>
            <a:prstGeom prst="rect">
              <a:avLst/>
            </a:prstGeom>
            <a:solidFill>
              <a:schemeClr val="accent6"/>
            </a:solidFill>
            <a:ln cap="flat" cmpd="sng" w="28575">
              <a:solidFill>
                <a:srgbClr val="E6E6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nvSpPr>
          <p:spPr>
            <a:xfrm>
              <a:off x="70293" y="2238540"/>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lang="fr-FR" sz="1700">
                  <a:solidFill>
                    <a:schemeClr val="lt1"/>
                  </a:solidFill>
                  <a:latin typeface="Candara"/>
                  <a:ea typeface="Candara"/>
                  <a:cs typeface="Candara"/>
                  <a:sym typeface="Candara"/>
                </a:rPr>
                <a:t>Association</a:t>
              </a:r>
              <a:endParaRPr b="0" i="0" sz="1700" u="none" cap="none" strike="noStrike">
                <a:solidFill>
                  <a:schemeClr val="lt1"/>
                </a:solidFill>
                <a:latin typeface="Candara"/>
                <a:ea typeface="Candara"/>
                <a:cs typeface="Candara"/>
                <a:sym typeface="Candara"/>
              </a:endParaRPr>
            </a:p>
          </p:txBody>
        </p:sp>
        <p:sp>
          <p:nvSpPr>
            <p:cNvPr id="85" name="Google Shape;85;p12"/>
            <p:cNvSpPr/>
            <p:nvPr/>
          </p:nvSpPr>
          <p:spPr>
            <a:xfrm>
              <a:off x="403756" y="2920929"/>
              <a:ext cx="1444185" cy="276938"/>
            </a:xfrm>
            <a:prstGeom prst="rect">
              <a:avLst/>
            </a:prstGeom>
            <a:solidFill>
              <a:schemeClr val="lt1">
                <a:alpha val="89803"/>
              </a:schemeClr>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nvSpPr>
          <p:spPr>
            <a:xfrm>
              <a:off x="403756" y="2919842"/>
              <a:ext cx="1444200" cy="276900"/>
            </a:xfrm>
            <a:prstGeom prst="rect">
              <a:avLst/>
            </a:prstGeom>
            <a:noFill/>
            <a:ln>
              <a:noFill/>
            </a:ln>
          </p:spPr>
          <p:txBody>
            <a:bodyPr anchorCtr="0" anchor="ctr" bIns="5700" lIns="22850" spcFirstLastPara="1" rIns="22850" wrap="square" tIns="5700">
              <a:noAutofit/>
            </a:bodyPr>
            <a:lstStyle/>
            <a:p>
              <a:pPr indent="0" lvl="0" marL="0" marR="0" rtl="0" algn="r">
                <a:lnSpc>
                  <a:spcPct val="90000"/>
                </a:lnSpc>
                <a:spcBef>
                  <a:spcPts val="0"/>
                </a:spcBef>
                <a:spcAft>
                  <a:spcPts val="0"/>
                </a:spcAft>
                <a:buNone/>
              </a:pPr>
              <a:r>
                <a:rPr lang="fr-FR" sz="1200"/>
                <a:t>Analyse du chariot</a:t>
              </a:r>
              <a:endParaRPr sz="1200"/>
            </a:p>
          </p:txBody>
        </p:sp>
        <p:sp>
          <p:nvSpPr>
            <p:cNvPr id="87" name="Google Shape;87;p12"/>
            <p:cNvSpPr/>
            <p:nvPr/>
          </p:nvSpPr>
          <p:spPr>
            <a:xfrm>
              <a:off x="2274681" y="3162957"/>
              <a:ext cx="1604650" cy="830816"/>
            </a:xfrm>
            <a:prstGeom prst="rect">
              <a:avLst/>
            </a:prstGeom>
            <a:solidFill>
              <a:schemeClr val="accent6"/>
            </a:solidFill>
            <a:ln cap="flat" cmpd="sng" w="19050">
              <a:solidFill>
                <a:srgbClr val="908F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nvSpPr>
          <p:spPr>
            <a:xfrm>
              <a:off x="2274681" y="3162957"/>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b="1" i="0" lang="fr-FR" sz="1700" u="none" cap="none" strike="noStrike">
                  <a:solidFill>
                    <a:schemeClr val="lt1"/>
                  </a:solidFill>
                  <a:latin typeface="Candara"/>
                  <a:ea typeface="Candara"/>
                  <a:cs typeface="Candara"/>
                  <a:sym typeface="Candara"/>
                </a:rPr>
                <a:t>Visualisation</a:t>
              </a:r>
              <a:r>
                <a:rPr b="0" i="0" lang="fr-FR" sz="1700" u="none" cap="none" strike="noStrike">
                  <a:solidFill>
                    <a:schemeClr val="lt1"/>
                  </a:solidFill>
                  <a:latin typeface="Candara"/>
                  <a:ea typeface="Candara"/>
                  <a:cs typeface="Candara"/>
                  <a:sym typeface="Candara"/>
                </a:rPr>
                <a:t> </a:t>
              </a:r>
              <a:endParaRPr b="0" i="0" sz="1700" u="none" cap="none" strike="noStrike">
                <a:solidFill>
                  <a:schemeClr val="lt1"/>
                </a:solidFill>
                <a:latin typeface="Candara"/>
                <a:ea typeface="Candara"/>
                <a:cs typeface="Candara"/>
                <a:sym typeface="Candara"/>
              </a:endParaRPr>
            </a:p>
          </p:txBody>
        </p:sp>
        <p:sp>
          <p:nvSpPr>
            <p:cNvPr id="89" name="Google Shape;89;p12"/>
            <p:cNvSpPr/>
            <p:nvPr/>
          </p:nvSpPr>
          <p:spPr>
            <a:xfrm>
              <a:off x="2630225" y="3802941"/>
              <a:ext cx="1444185" cy="276938"/>
            </a:xfrm>
            <a:prstGeom prst="rect">
              <a:avLst/>
            </a:prstGeom>
            <a:solidFill>
              <a:schemeClr val="lt1">
                <a:alpha val="89803"/>
              </a:schemeClr>
            </a:solidFill>
            <a:ln cap="flat" cmpd="sng" w="19050">
              <a:solidFill>
                <a:srgbClr val="908F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nvSpPr>
          <p:spPr>
            <a:xfrm>
              <a:off x="2630225" y="3802941"/>
              <a:ext cx="1444185" cy="276938"/>
            </a:xfrm>
            <a:prstGeom prst="rect">
              <a:avLst/>
            </a:prstGeom>
            <a:noFill/>
            <a:ln>
              <a:noFill/>
            </a:ln>
          </p:spPr>
          <p:txBody>
            <a:bodyPr anchorCtr="0" anchor="ctr" bIns="6975" lIns="27925" spcFirstLastPara="1" rIns="27925" wrap="square" tIns="6975">
              <a:noAutofit/>
            </a:bodyPr>
            <a:lstStyle/>
            <a:p>
              <a:pPr indent="0" lvl="0" marL="0" marR="0" rtl="0" algn="r">
                <a:lnSpc>
                  <a:spcPct val="90000"/>
                </a:lnSpc>
                <a:spcBef>
                  <a:spcPts val="0"/>
                </a:spcBef>
                <a:spcAft>
                  <a:spcPts val="0"/>
                </a:spcAft>
                <a:buNone/>
              </a:pPr>
              <a:r>
                <a:rPr b="1" i="0" lang="fr-FR" sz="1100" u="none" cap="none" strike="noStrike">
                  <a:solidFill>
                    <a:schemeClr val="dk1"/>
                  </a:solidFill>
                  <a:latin typeface="Candara"/>
                  <a:ea typeface="Candara"/>
                  <a:cs typeface="Candara"/>
                  <a:sym typeface="Candara"/>
                </a:rPr>
                <a:t>Analyse spatiale </a:t>
              </a:r>
              <a:endParaRPr b="1" i="0" sz="1100" u="none" cap="none" strike="noStrike">
                <a:solidFill>
                  <a:schemeClr val="dk1"/>
                </a:solidFill>
                <a:latin typeface="Candara"/>
                <a:ea typeface="Candara"/>
                <a:cs typeface="Candara"/>
                <a:sym typeface="Candara"/>
              </a:endParaRPr>
            </a:p>
          </p:txBody>
        </p:sp>
        <p:sp>
          <p:nvSpPr>
            <p:cNvPr id="91" name="Google Shape;91;p12"/>
            <p:cNvSpPr/>
            <p:nvPr/>
          </p:nvSpPr>
          <p:spPr>
            <a:xfrm>
              <a:off x="212514" y="4229599"/>
              <a:ext cx="1604700" cy="830700"/>
            </a:xfrm>
            <a:prstGeom prst="rect">
              <a:avLst/>
            </a:prstGeom>
            <a:solidFill>
              <a:schemeClr val="accent6"/>
            </a:solidFill>
            <a:ln cap="flat" cmpd="sng" w="57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nvSpPr>
          <p:spPr>
            <a:xfrm>
              <a:off x="212514" y="4229599"/>
              <a:ext cx="1604700" cy="830700"/>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lang="fr-FR" sz="1700">
                  <a:solidFill>
                    <a:schemeClr val="lt1"/>
                  </a:solidFill>
                  <a:latin typeface="Candara"/>
                  <a:ea typeface="Candara"/>
                  <a:cs typeface="Candara"/>
                  <a:sym typeface="Candara"/>
                </a:rPr>
                <a:t>Clustering</a:t>
              </a:r>
              <a:endParaRPr b="0" i="0" sz="1700" u="none" cap="none" strike="noStrike">
                <a:solidFill>
                  <a:schemeClr val="lt1"/>
                </a:solidFill>
                <a:latin typeface="Candara"/>
                <a:ea typeface="Candara"/>
                <a:cs typeface="Candara"/>
                <a:sym typeface="Candara"/>
              </a:endParaRPr>
            </a:p>
          </p:txBody>
        </p:sp>
        <p:sp>
          <p:nvSpPr>
            <p:cNvPr id="93" name="Google Shape;93;p12"/>
            <p:cNvSpPr/>
            <p:nvPr/>
          </p:nvSpPr>
          <p:spPr>
            <a:xfrm>
              <a:off x="994717" y="4869578"/>
              <a:ext cx="1444185" cy="276938"/>
            </a:xfrm>
            <a:prstGeom prst="rect">
              <a:avLst/>
            </a:prstGeom>
            <a:solidFill>
              <a:schemeClr val="lt1">
                <a:alpha val="89803"/>
              </a:schemeClr>
            </a:solidFill>
            <a:ln cap="flat" cmpd="sng" w="57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txBox="1"/>
            <p:nvPr/>
          </p:nvSpPr>
          <p:spPr>
            <a:xfrm>
              <a:off x="994717" y="4869578"/>
              <a:ext cx="1444200" cy="276900"/>
            </a:xfrm>
            <a:prstGeom prst="rect">
              <a:avLst/>
            </a:prstGeom>
            <a:noFill/>
            <a:ln>
              <a:noFill/>
            </a:ln>
          </p:spPr>
          <p:txBody>
            <a:bodyPr anchorCtr="0" anchor="ctr" bIns="6975" lIns="27925" spcFirstLastPara="1" rIns="27925" wrap="square" tIns="6975">
              <a:noAutofit/>
            </a:bodyPr>
            <a:lstStyle/>
            <a:p>
              <a:pPr indent="0" lvl="0" marL="0" rtl="0" algn="r">
                <a:lnSpc>
                  <a:spcPct val="90000"/>
                </a:lnSpc>
                <a:spcBef>
                  <a:spcPts val="0"/>
                </a:spcBef>
                <a:spcAft>
                  <a:spcPts val="0"/>
                </a:spcAft>
                <a:buClr>
                  <a:schemeClr val="dk1"/>
                </a:buClr>
                <a:buFont typeface="Arial"/>
                <a:buNone/>
              </a:pPr>
              <a:r>
                <a:rPr lang="fr-FR" sz="900">
                  <a:solidFill>
                    <a:schemeClr val="dk1"/>
                  </a:solidFill>
                  <a:latin typeface="Candara"/>
                  <a:ea typeface="Candara"/>
                  <a:cs typeface="Candara"/>
                  <a:sym typeface="Candara"/>
                </a:rPr>
                <a:t>Classification Automatique</a:t>
              </a:r>
              <a:endParaRPr/>
            </a:p>
          </p:txBody>
        </p:sp>
        <p:sp>
          <p:nvSpPr>
            <p:cNvPr id="95" name="Google Shape;95;p12"/>
            <p:cNvSpPr/>
            <p:nvPr/>
          </p:nvSpPr>
          <p:spPr>
            <a:xfrm>
              <a:off x="5518744" y="963894"/>
              <a:ext cx="1604650" cy="830816"/>
            </a:xfrm>
            <a:prstGeom prst="rect">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nvSpPr>
          <p:spPr>
            <a:xfrm>
              <a:off x="5518744" y="963894"/>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b="0" i="0" lang="fr-FR" sz="1700" u="none" cap="none" strike="noStrike">
                  <a:solidFill>
                    <a:schemeClr val="lt1"/>
                  </a:solidFill>
                  <a:latin typeface="Candara"/>
                  <a:ea typeface="Candara"/>
                  <a:cs typeface="Candara"/>
                  <a:sym typeface="Candara"/>
                </a:rPr>
                <a:t>Techniques Supervisées </a:t>
              </a:r>
              <a:endParaRPr b="0" i="0" sz="1700" u="none" cap="none" strike="noStrike">
                <a:solidFill>
                  <a:schemeClr val="lt1"/>
                </a:solidFill>
                <a:latin typeface="Candara"/>
                <a:ea typeface="Candara"/>
                <a:cs typeface="Candara"/>
                <a:sym typeface="Candara"/>
              </a:endParaRPr>
            </a:p>
          </p:txBody>
        </p:sp>
        <p:sp>
          <p:nvSpPr>
            <p:cNvPr id="97" name="Google Shape;97;p12"/>
            <p:cNvSpPr/>
            <p:nvPr/>
          </p:nvSpPr>
          <p:spPr>
            <a:xfrm>
              <a:off x="5839674" y="1610085"/>
              <a:ext cx="1444185" cy="276938"/>
            </a:xfrm>
            <a:prstGeom prst="rect">
              <a:avLst/>
            </a:prstGeom>
            <a:solidFill>
              <a:schemeClr val="lt1">
                <a:alpha val="89803"/>
              </a:schemeClr>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txBox="1"/>
            <p:nvPr/>
          </p:nvSpPr>
          <p:spPr>
            <a:xfrm>
              <a:off x="5839674" y="1610085"/>
              <a:ext cx="1444185" cy="276938"/>
            </a:xfrm>
            <a:prstGeom prst="rect">
              <a:avLst/>
            </a:prstGeom>
            <a:noFill/>
            <a:ln>
              <a:noFill/>
            </a:ln>
          </p:spPr>
          <p:txBody>
            <a:bodyPr anchorCtr="0" anchor="ctr" bIns="5700" lIns="22850" spcFirstLastPara="1" rIns="22850" wrap="square" tIns="5700">
              <a:noAutofit/>
            </a:bodyPr>
            <a:lstStyle/>
            <a:p>
              <a:pPr indent="0" lvl="0" marL="0" marR="0" rtl="0" algn="r">
                <a:lnSpc>
                  <a:spcPct val="90000"/>
                </a:lnSpc>
                <a:spcBef>
                  <a:spcPts val="0"/>
                </a:spcBef>
                <a:spcAft>
                  <a:spcPts val="0"/>
                </a:spcAft>
                <a:buNone/>
              </a:pPr>
              <a:r>
                <a:rPr b="0" i="0" lang="fr-FR" sz="900" u="none" cap="none" strike="noStrike">
                  <a:solidFill>
                    <a:schemeClr val="dk1"/>
                  </a:solidFill>
                  <a:latin typeface="Candara"/>
                  <a:ea typeface="Candara"/>
                  <a:cs typeface="Candara"/>
                  <a:sym typeface="Candara"/>
                </a:rPr>
                <a:t>Selon la catégorie des variables cibles </a:t>
              </a:r>
              <a:endParaRPr b="0" i="0" sz="900" u="none" cap="none" strike="noStrike">
                <a:solidFill>
                  <a:schemeClr val="dk1"/>
                </a:solidFill>
                <a:latin typeface="Candara"/>
                <a:ea typeface="Candara"/>
                <a:cs typeface="Candara"/>
                <a:sym typeface="Candara"/>
              </a:endParaRPr>
            </a:p>
          </p:txBody>
        </p:sp>
        <p:sp>
          <p:nvSpPr>
            <p:cNvPr id="99" name="Google Shape;99;p12"/>
            <p:cNvSpPr/>
            <p:nvPr/>
          </p:nvSpPr>
          <p:spPr>
            <a:xfrm>
              <a:off x="4388486" y="2274739"/>
              <a:ext cx="1604650" cy="830816"/>
            </a:xfrm>
            <a:prstGeom prst="rect">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txBox="1"/>
            <p:nvPr/>
          </p:nvSpPr>
          <p:spPr>
            <a:xfrm>
              <a:off x="4388486" y="2274739"/>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100000"/>
                </a:lnSpc>
                <a:spcBef>
                  <a:spcPts val="0"/>
                </a:spcBef>
                <a:spcAft>
                  <a:spcPts val="0"/>
                </a:spcAft>
                <a:buNone/>
              </a:pPr>
              <a:r>
                <a:rPr b="0" i="0" lang="fr-FR" sz="1700" u="none" cap="none" strike="noStrike">
                  <a:solidFill>
                    <a:schemeClr val="lt1"/>
                  </a:solidFill>
                  <a:latin typeface="Candara"/>
                  <a:ea typeface="Candara"/>
                  <a:cs typeface="Candara"/>
                  <a:sym typeface="Candara"/>
                </a:rPr>
                <a:t>Discrimination</a:t>
              </a:r>
              <a:endParaRPr/>
            </a:p>
            <a:p>
              <a:pPr indent="0" lvl="0" marL="0" marR="0" rtl="0" algn="ctr">
                <a:lnSpc>
                  <a:spcPct val="100000"/>
                </a:lnSpc>
                <a:spcBef>
                  <a:spcPts val="595"/>
                </a:spcBef>
                <a:spcAft>
                  <a:spcPts val="0"/>
                </a:spcAft>
                <a:buNone/>
              </a:pPr>
              <a:r>
                <a:rPr b="0" i="0" lang="fr-FR" sz="1700" u="none" cap="none" strike="noStrike">
                  <a:solidFill>
                    <a:schemeClr val="lt1"/>
                  </a:solidFill>
                  <a:latin typeface="Candara"/>
                  <a:ea typeface="Candara"/>
                  <a:cs typeface="Candara"/>
                  <a:sym typeface="Candara"/>
                </a:rPr>
                <a:t>Scoring </a:t>
              </a:r>
              <a:endParaRPr b="0" i="0" sz="1700" u="none" cap="none" strike="noStrike">
                <a:solidFill>
                  <a:schemeClr val="lt1"/>
                </a:solidFill>
                <a:latin typeface="Candara"/>
                <a:ea typeface="Candara"/>
                <a:cs typeface="Candara"/>
                <a:sym typeface="Candara"/>
              </a:endParaRPr>
            </a:p>
          </p:txBody>
        </p:sp>
        <p:sp>
          <p:nvSpPr>
            <p:cNvPr id="101" name="Google Shape;101;p12"/>
            <p:cNvSpPr/>
            <p:nvPr/>
          </p:nvSpPr>
          <p:spPr>
            <a:xfrm>
              <a:off x="4692389" y="2957131"/>
              <a:ext cx="1444185" cy="276938"/>
            </a:xfrm>
            <a:prstGeom prst="rect">
              <a:avLst/>
            </a:prstGeom>
            <a:solidFill>
              <a:schemeClr val="lt1">
                <a:alpha val="89803"/>
              </a:schemeClr>
            </a:solidFill>
            <a:ln cap="flat" cmpd="sng" w="28575">
              <a:solidFill>
                <a:srgbClr val="DB572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nvSpPr>
          <p:spPr>
            <a:xfrm>
              <a:off x="4692389" y="2957131"/>
              <a:ext cx="1444185" cy="276938"/>
            </a:xfrm>
            <a:prstGeom prst="rect">
              <a:avLst/>
            </a:prstGeom>
            <a:noFill/>
            <a:ln>
              <a:noFill/>
            </a:ln>
          </p:spPr>
          <p:txBody>
            <a:bodyPr anchorCtr="0" anchor="ctr" bIns="5700" lIns="22850" spcFirstLastPara="1" rIns="22850" wrap="square" tIns="5700">
              <a:noAutofit/>
            </a:bodyPr>
            <a:lstStyle/>
            <a:p>
              <a:pPr indent="0" lvl="0" marL="0" marR="0" rtl="0" algn="r">
                <a:lnSpc>
                  <a:spcPct val="90000"/>
                </a:lnSpc>
                <a:spcBef>
                  <a:spcPts val="0"/>
                </a:spcBef>
                <a:spcAft>
                  <a:spcPts val="0"/>
                </a:spcAft>
                <a:buNone/>
              </a:pPr>
              <a:r>
                <a:rPr b="0" i="0" lang="fr-FR" sz="900" u="none" cap="none" strike="noStrike">
                  <a:solidFill>
                    <a:schemeClr val="dk1"/>
                  </a:solidFill>
                  <a:latin typeface="Candara"/>
                  <a:ea typeface="Candara"/>
                  <a:cs typeface="Candara"/>
                  <a:sym typeface="Candara"/>
                </a:rPr>
                <a:t>Variable « cible » qualitative </a:t>
              </a:r>
              <a:endParaRPr b="0" i="0" sz="900" u="none" cap="none" strike="noStrike">
                <a:solidFill>
                  <a:schemeClr val="dk1"/>
                </a:solidFill>
                <a:latin typeface="Candara"/>
                <a:ea typeface="Candara"/>
                <a:cs typeface="Candara"/>
                <a:sym typeface="Candara"/>
              </a:endParaRPr>
            </a:p>
          </p:txBody>
        </p:sp>
        <p:sp>
          <p:nvSpPr>
            <p:cNvPr id="103" name="Google Shape;103;p12"/>
            <p:cNvSpPr/>
            <p:nvPr/>
          </p:nvSpPr>
          <p:spPr>
            <a:xfrm>
              <a:off x="4388486" y="3585583"/>
              <a:ext cx="1604650" cy="830816"/>
            </a:xfrm>
            <a:prstGeom prst="rect">
              <a:avLst/>
            </a:prstGeom>
            <a:solidFill>
              <a:srgbClr val="C29D5E"/>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txBox="1"/>
            <p:nvPr/>
          </p:nvSpPr>
          <p:spPr>
            <a:xfrm>
              <a:off x="4388486" y="3585583"/>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b="0" i="0" lang="fr-FR" sz="1700" u="none" cap="none" strike="noStrike">
                  <a:solidFill>
                    <a:schemeClr val="lt1"/>
                  </a:solidFill>
                  <a:latin typeface="Candara"/>
                  <a:ea typeface="Candara"/>
                  <a:cs typeface="Candara"/>
                  <a:sym typeface="Candara"/>
                </a:rPr>
                <a:t>Classement </a:t>
              </a:r>
              <a:endParaRPr b="0" i="0" sz="1700" u="none" cap="none" strike="noStrike">
                <a:solidFill>
                  <a:schemeClr val="lt1"/>
                </a:solidFill>
                <a:latin typeface="Candara"/>
                <a:ea typeface="Candara"/>
                <a:cs typeface="Candara"/>
                <a:sym typeface="Candara"/>
              </a:endParaRPr>
            </a:p>
          </p:txBody>
        </p:sp>
        <p:sp>
          <p:nvSpPr>
            <p:cNvPr id="105" name="Google Shape;105;p12"/>
            <p:cNvSpPr/>
            <p:nvPr/>
          </p:nvSpPr>
          <p:spPr>
            <a:xfrm>
              <a:off x="4709416" y="4231774"/>
              <a:ext cx="1444185" cy="276938"/>
            </a:xfrm>
            <a:prstGeom prst="rect">
              <a:avLst/>
            </a:prstGeom>
            <a:solidFill>
              <a:schemeClr val="lt1">
                <a:alpha val="89803"/>
              </a:schemeClr>
            </a:solidFill>
            <a:ln cap="flat" cmpd="sng" w="28575">
              <a:solidFill>
                <a:srgbClr val="C29D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nvSpPr>
          <p:spPr>
            <a:xfrm>
              <a:off x="4709416" y="4231774"/>
              <a:ext cx="1444185" cy="276938"/>
            </a:xfrm>
            <a:prstGeom prst="rect">
              <a:avLst/>
            </a:prstGeom>
            <a:noFill/>
            <a:ln>
              <a:noFill/>
            </a:ln>
          </p:spPr>
          <p:txBody>
            <a:bodyPr anchorCtr="0" anchor="ctr" bIns="5700" lIns="22850" spcFirstLastPara="1" rIns="22850" wrap="square" tIns="5700">
              <a:noAutofit/>
            </a:bodyPr>
            <a:lstStyle/>
            <a:p>
              <a:pPr indent="0" lvl="0" marL="0" marR="0" rtl="0" algn="r">
                <a:lnSpc>
                  <a:spcPct val="90000"/>
                </a:lnSpc>
                <a:spcBef>
                  <a:spcPts val="0"/>
                </a:spcBef>
                <a:spcAft>
                  <a:spcPts val="0"/>
                </a:spcAft>
                <a:buNone/>
              </a:pPr>
              <a:r>
                <a:rPr b="0" i="0" lang="fr-FR" sz="900" u="none" cap="none" strike="noStrike">
                  <a:solidFill>
                    <a:schemeClr val="dk1"/>
                  </a:solidFill>
                  <a:latin typeface="Candara"/>
                  <a:ea typeface="Candara"/>
                  <a:cs typeface="Candara"/>
                  <a:sym typeface="Candara"/>
                </a:rPr>
                <a:t>Variable « cible » qualitative</a:t>
              </a:r>
              <a:endParaRPr b="0" i="0" sz="900" u="none" cap="none" strike="noStrike">
                <a:solidFill>
                  <a:schemeClr val="dk1"/>
                </a:solidFill>
                <a:latin typeface="Candara"/>
                <a:ea typeface="Candara"/>
                <a:cs typeface="Candara"/>
                <a:sym typeface="Candara"/>
              </a:endParaRPr>
            </a:p>
          </p:txBody>
        </p:sp>
        <p:sp>
          <p:nvSpPr>
            <p:cNvPr id="107" name="Google Shape;107;p12"/>
            <p:cNvSpPr/>
            <p:nvPr/>
          </p:nvSpPr>
          <p:spPr>
            <a:xfrm>
              <a:off x="6541316" y="2274739"/>
              <a:ext cx="1604650" cy="830816"/>
            </a:xfrm>
            <a:prstGeom prst="rect">
              <a:avLst/>
            </a:prstGeom>
            <a:solidFill>
              <a:srgbClr val="B2B19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txBox="1"/>
            <p:nvPr/>
          </p:nvSpPr>
          <p:spPr>
            <a:xfrm>
              <a:off x="6541316" y="2274739"/>
              <a:ext cx="1604650" cy="830816"/>
            </a:xfrm>
            <a:prstGeom prst="rect">
              <a:avLst/>
            </a:prstGeom>
            <a:noFill/>
            <a:ln>
              <a:noFill/>
            </a:ln>
          </p:spPr>
          <p:txBody>
            <a:bodyPr anchorCtr="0" anchor="ctr" bIns="117225" lIns="10775" spcFirstLastPara="1" rIns="10775" wrap="square" tIns="10775">
              <a:noAutofit/>
            </a:bodyPr>
            <a:lstStyle/>
            <a:p>
              <a:pPr indent="0" lvl="0" marL="0" marR="0" rtl="0" algn="ctr">
                <a:lnSpc>
                  <a:spcPct val="90000"/>
                </a:lnSpc>
                <a:spcBef>
                  <a:spcPts val="0"/>
                </a:spcBef>
                <a:spcAft>
                  <a:spcPts val="0"/>
                </a:spcAft>
                <a:buNone/>
              </a:pPr>
              <a:r>
                <a:rPr b="0" i="0" lang="fr-FR" sz="1700" u="none" cap="none" strike="noStrike">
                  <a:solidFill>
                    <a:schemeClr val="lt1"/>
                  </a:solidFill>
                  <a:latin typeface="Candara"/>
                  <a:ea typeface="Candara"/>
                  <a:cs typeface="Candara"/>
                  <a:sym typeface="Candara"/>
                </a:rPr>
                <a:t>Prédiction </a:t>
              </a:r>
              <a:endParaRPr b="0" i="0" sz="1700" u="none" cap="none" strike="noStrike">
                <a:solidFill>
                  <a:schemeClr val="lt1"/>
                </a:solidFill>
                <a:latin typeface="Candara"/>
                <a:ea typeface="Candara"/>
                <a:cs typeface="Candara"/>
                <a:sym typeface="Candara"/>
              </a:endParaRPr>
            </a:p>
          </p:txBody>
        </p:sp>
        <p:sp>
          <p:nvSpPr>
            <p:cNvPr id="109" name="Google Shape;109;p12"/>
            <p:cNvSpPr/>
            <p:nvPr/>
          </p:nvSpPr>
          <p:spPr>
            <a:xfrm>
              <a:off x="6754560" y="2949633"/>
              <a:ext cx="1659556" cy="219532"/>
            </a:xfrm>
            <a:prstGeom prst="rect">
              <a:avLst/>
            </a:prstGeom>
            <a:solidFill>
              <a:schemeClr val="lt1">
                <a:alpha val="89803"/>
              </a:schemeClr>
            </a:solidFill>
            <a:ln cap="flat" cmpd="sng" w="28575">
              <a:solidFill>
                <a:srgbClr val="B2B1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txBox="1"/>
            <p:nvPr/>
          </p:nvSpPr>
          <p:spPr>
            <a:xfrm>
              <a:off x="6754560" y="2949633"/>
              <a:ext cx="1659556" cy="219532"/>
            </a:xfrm>
            <a:prstGeom prst="rect">
              <a:avLst/>
            </a:prstGeom>
            <a:noFill/>
            <a:ln>
              <a:noFill/>
            </a:ln>
          </p:spPr>
          <p:txBody>
            <a:bodyPr anchorCtr="0" anchor="ctr" bIns="5700" lIns="22850" spcFirstLastPara="1" rIns="22850" wrap="square" tIns="5700">
              <a:noAutofit/>
            </a:bodyPr>
            <a:lstStyle/>
            <a:p>
              <a:pPr indent="0" lvl="0" marL="0" marR="0" rtl="0" algn="r">
                <a:lnSpc>
                  <a:spcPct val="90000"/>
                </a:lnSpc>
                <a:spcBef>
                  <a:spcPts val="0"/>
                </a:spcBef>
                <a:spcAft>
                  <a:spcPts val="0"/>
                </a:spcAft>
                <a:buNone/>
              </a:pPr>
              <a:r>
                <a:rPr b="0" i="0" lang="fr-FR" sz="900" u="none" cap="none" strike="noStrike">
                  <a:solidFill>
                    <a:schemeClr val="dk1"/>
                  </a:solidFill>
                  <a:latin typeface="Candara"/>
                  <a:ea typeface="Candara"/>
                  <a:cs typeface="Candara"/>
                  <a:sym typeface="Candara"/>
                </a:rPr>
                <a:t>Variable « cible » quantitative</a:t>
              </a:r>
              <a:endParaRPr b="0" i="0" sz="900" u="none" cap="none" strike="noStrike">
                <a:solidFill>
                  <a:schemeClr val="dk1"/>
                </a:solidFill>
                <a:latin typeface="Candara"/>
                <a:ea typeface="Candara"/>
                <a:cs typeface="Candara"/>
                <a:sym typeface="Candar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09" name="Google Shape;309;p30"/>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solidFill>
                      <a:srgbClr val="FFC000"/>
                    </a:solidFill>
                  </a:tcP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solidFill>
                      <a:srgbClr val="FFC000"/>
                    </a:solidFill>
                  </a:tcP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solidFill>
                      <a:srgbClr val="FFC000"/>
                    </a:solidFill>
                  </a:tcP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solidFill>
                      <a:srgbClr val="FFC000"/>
                    </a:solidFill>
                  </a:tcPr>
                </a:tc>
              </a:tr>
            </a:tbl>
          </a:graphicData>
        </a:graphic>
      </p:graphicFrame>
      <p:graphicFrame>
        <p:nvGraphicFramePr>
          <p:cNvPr id="310" name="Google Shape;310;p30"/>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solidFill>
                      <a:srgbClr val="92D050"/>
                    </a:solidFill>
                  </a:tcPr>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solidFill>
                      <a:srgbClr val="92D050"/>
                    </a:solidFill>
                  </a:tcPr>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solidFill>
                      <a:srgbClr val="FFC000"/>
                    </a:solidFill>
                  </a:tcPr>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solidFill>
                      <a:srgbClr val="FFC000"/>
                    </a:solidFill>
                  </a:tcPr>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gridSpan="4" rowSpan="3">
                  <a:txBody>
                    <a:bodyPr/>
                    <a:lstStyle/>
                    <a:p>
                      <a:pPr indent="0" lvl="0" marL="0" marR="0" rtl="0" algn="ctr">
                        <a:spcBef>
                          <a:spcPts val="0"/>
                        </a:spcBef>
                        <a:spcAft>
                          <a:spcPts val="0"/>
                        </a:spcAft>
                        <a:buNone/>
                      </a:pPr>
                      <a:r>
                        <a:t/>
                      </a:r>
                      <a:endParaRPr b="1" sz="1400" u="none" cap="none" strike="noStrike">
                        <a:solidFill>
                          <a:schemeClr val="dk2"/>
                        </a:solidFill>
                        <a:latin typeface="Candara"/>
                        <a:ea typeface="Candara"/>
                        <a:cs typeface="Candara"/>
                        <a:sym typeface="Candara"/>
                      </a:endParaRPr>
                    </a:p>
                  </a:txBody>
                  <a:tcPr marT="45725" marB="45725" marR="91450" marL="91450"/>
                </a:tc>
                <a:tc rowSpan="3" hMerge="1"/>
                <a:tc rowSpan="3" hMerge="1"/>
                <a:tc rowSpan="3" h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gridSpan="4" vMerge="1"/>
                <a:tc hMerge="1" vMerge="1"/>
                <a:tc hMerge="1" vMerge="1"/>
                <a:tc hMerge="1" vMerge="1"/>
              </a:tr>
            </a:tbl>
          </a:graphicData>
        </a:graphic>
      </p:graphicFrame>
      <p:sp>
        <p:nvSpPr>
          <p:cNvPr id="311" name="Google Shape;311;p3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17" name="Google Shape;317;p31"/>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18" name="Google Shape;318;p31"/>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bl>
          </a:graphicData>
        </a:graphic>
      </p:graphicFrame>
      <p:sp>
        <p:nvSpPr>
          <p:cNvPr id="319" name="Google Shape;319;p3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25" name="Google Shape;325;p32"/>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26" name="Google Shape;326;p32"/>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bl>
          </a:graphicData>
        </a:graphic>
      </p:graphicFrame>
      <p:sp>
        <p:nvSpPr>
          <p:cNvPr id="327" name="Google Shape;327;p3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33" name="Google Shape;333;p33"/>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34" name="Google Shape;334;p33"/>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bl>
          </a:graphicData>
        </a:graphic>
      </p:graphicFrame>
      <p:sp>
        <p:nvSpPr>
          <p:cNvPr id="335" name="Google Shape;335;p3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41" name="Google Shape;341;p34"/>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42" name="Google Shape;342;p34"/>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000" u="none" cap="none" strike="noStrike">
                        <a:solidFill>
                          <a:schemeClr val="dk1"/>
                        </a:solidFill>
                        <a:latin typeface="Candara"/>
                        <a:ea typeface="Candara"/>
                        <a:cs typeface="Candara"/>
                        <a:sym typeface="Candara"/>
                      </a:endParaRPr>
                    </a:p>
                  </a:txBody>
                  <a:tcPr marT="45725" marB="45725" marR="91450" marL="91450"/>
                </a:tc>
              </a:tr>
            </a:tbl>
          </a:graphicData>
        </a:graphic>
      </p:graphicFrame>
      <p:sp>
        <p:nvSpPr>
          <p:cNvPr id="343" name="Google Shape;343;p3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CODAGE DISJONCTIF COMPLET</a:t>
            </a:r>
            <a:endParaRPr/>
          </a:p>
        </p:txBody>
      </p:sp>
      <p:graphicFrame>
        <p:nvGraphicFramePr>
          <p:cNvPr id="349" name="Google Shape;349;p35"/>
          <p:cNvGraphicFramePr/>
          <p:nvPr/>
        </p:nvGraphicFramePr>
        <p:xfrm>
          <a:off x="467544" y="1268760"/>
          <a:ext cx="3000000" cy="3000000"/>
        </p:xfrm>
        <a:graphic>
          <a:graphicData uri="http://schemas.openxmlformats.org/drawingml/2006/table">
            <a:tbl>
              <a:tblPr bandRow="1" firstRow="1">
                <a:noFill/>
                <a:tableStyleId>{F94D664D-2947-45CE-88ED-DAA0216F32CA}</a:tableStyleId>
              </a:tblPr>
              <a:tblGrid>
                <a:gridCol w="1008100"/>
                <a:gridCol w="864100"/>
                <a:gridCol w="1224125"/>
              </a:tblGrid>
              <a:tr h="288025">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Observation</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Taille</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Corpulence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Petit</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Enveloppé </a:t>
                      </a:r>
                      <a:endParaRPr b="1" sz="1000" u="none" cap="none" strike="noStrike">
                        <a:latin typeface="Candara"/>
                        <a:ea typeface="Candara"/>
                        <a:cs typeface="Candara"/>
                        <a:sym typeface="Candara"/>
                      </a:endParaRPr>
                    </a:p>
                  </a:txBody>
                  <a:tcPr marT="45725" marB="45725" marR="91450" marL="91450" anchor="ctr"/>
                </a:tc>
              </a:tr>
              <a:tr h="28802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Grand</a:t>
                      </a:r>
                      <a:endParaRPr b="1" sz="10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000" u="none" cap="none" strike="noStrike">
                          <a:latin typeface="Candara"/>
                          <a:ea typeface="Candara"/>
                          <a:cs typeface="Candara"/>
                          <a:sym typeface="Candara"/>
                        </a:rPr>
                        <a:t>Mince</a:t>
                      </a:r>
                      <a:endParaRPr b="1" sz="1000" u="none" cap="none" strike="noStrike">
                        <a:latin typeface="Candara"/>
                        <a:ea typeface="Candara"/>
                        <a:cs typeface="Candara"/>
                        <a:sym typeface="Candara"/>
                      </a:endParaRPr>
                    </a:p>
                  </a:txBody>
                  <a:tcPr marT="45725" marB="45725" marR="91450" marL="91450" anchor="ctr"/>
                </a:tc>
              </a:tr>
            </a:tbl>
          </a:graphicData>
        </a:graphic>
      </p:graphicFrame>
      <p:graphicFrame>
        <p:nvGraphicFramePr>
          <p:cNvPr id="350" name="Google Shape;350;p35"/>
          <p:cNvGraphicFramePr/>
          <p:nvPr/>
        </p:nvGraphicFramePr>
        <p:xfrm>
          <a:off x="395536" y="2924944"/>
          <a:ext cx="3000000" cy="3000000"/>
        </p:xfrm>
        <a:graphic>
          <a:graphicData uri="http://schemas.openxmlformats.org/drawingml/2006/table">
            <a:tbl>
              <a:tblPr bandRow="1" firstRow="1">
                <a:noFill/>
                <a:tableStyleId>{F94D664D-2947-45CE-88ED-DAA0216F32CA}</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Observation</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Petit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Taille = Grand</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Mince </a:t>
                      </a:r>
                      <a:endParaRPr b="1" sz="10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000" u="none" cap="none" strike="noStrike">
                          <a:latin typeface="Candara"/>
                          <a:ea typeface="Candara"/>
                          <a:cs typeface="Candara"/>
                          <a:sym typeface="Candara"/>
                        </a:rPr>
                        <a:t>Corpulence = Enveloppé</a:t>
                      </a:r>
                      <a:endParaRPr b="1" sz="10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solidFill>
                            <a:schemeClr val="dk1"/>
                          </a:solidFill>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1</a:t>
                      </a:r>
                      <a:endParaRPr b="1" sz="1400" u="none" cap="none" strike="noStrike">
                        <a:solidFill>
                          <a:schemeClr val="dk2"/>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400" u="none" cap="none" strike="noStrike">
                          <a:solidFill>
                            <a:schemeClr val="dk2"/>
                          </a:solidFill>
                          <a:latin typeface="Candara"/>
                          <a:ea typeface="Candara"/>
                          <a:cs typeface="Candara"/>
                          <a:sym typeface="Candara"/>
                        </a:rPr>
                        <a:t>0</a:t>
                      </a:r>
                      <a:endParaRPr b="1" sz="1400" u="none" cap="none" strike="noStrike">
                        <a:solidFill>
                          <a:schemeClr val="dk2"/>
                        </a:solidFill>
                        <a:latin typeface="Candara"/>
                        <a:ea typeface="Candara"/>
                        <a:cs typeface="Candara"/>
                        <a:sym typeface="Candara"/>
                      </a:endParaRPr>
                    </a:p>
                  </a:txBody>
                  <a:tcPr marT="45725" marB="45725" marR="91450" marL="91450"/>
                </a:tc>
              </a:tr>
            </a:tbl>
          </a:graphicData>
        </a:graphic>
      </p:graphicFrame>
      <p:sp>
        <p:nvSpPr>
          <p:cNvPr id="351" name="Google Shape;351;p35"/>
          <p:cNvSpPr txBox="1"/>
          <p:nvPr/>
        </p:nvSpPr>
        <p:spPr>
          <a:xfrm>
            <a:off x="1619672" y="5157192"/>
            <a:ext cx="6840760" cy="954107"/>
          </a:xfrm>
          <a:prstGeom prst="rect">
            <a:avLst/>
          </a:prstGeom>
          <a:solidFill>
            <a:srgbClr val="F7D0D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Dès que l’on peut se ramener à des données 0/1 : </a:t>
            </a:r>
            <a:endParaRPr/>
          </a:p>
          <a:p>
            <a:pPr indent="0" lvl="0" marL="0" marR="0" rtl="0" algn="l">
              <a:spcBef>
                <a:spcPts val="0"/>
              </a:spcBef>
              <a:spcAft>
                <a:spcPts val="0"/>
              </a:spcAft>
              <a:buNone/>
            </a:pPr>
            <a:r>
              <a:t/>
            </a:r>
            <a:endParaRPr b="1" sz="1800">
              <a:solidFill>
                <a:schemeClr val="dk1"/>
              </a:solidFill>
              <a:latin typeface="Candara"/>
              <a:ea typeface="Candara"/>
              <a:cs typeface="Candara"/>
              <a:sym typeface="Candara"/>
            </a:endParaRPr>
          </a:p>
          <a:p>
            <a:pPr indent="0" lvl="0" marL="0" marR="0" rtl="0" algn="l">
              <a:spcBef>
                <a:spcPts val="0"/>
              </a:spcBef>
              <a:spcAft>
                <a:spcPts val="0"/>
              </a:spcAft>
              <a:buNone/>
            </a:pPr>
            <a:r>
              <a:rPr b="1" lang="fr-FR" sz="1800">
                <a:solidFill>
                  <a:schemeClr val="dk1"/>
                </a:solidFill>
                <a:latin typeface="Candara"/>
                <a:ea typeface="Candara"/>
                <a:cs typeface="Candara"/>
                <a:sym typeface="Candara"/>
              </a:rPr>
              <a:t>	</a:t>
            </a:r>
            <a:r>
              <a:rPr b="1" i="1" lang="fr-FR" sz="2000">
                <a:solidFill>
                  <a:schemeClr val="dk2"/>
                </a:solidFill>
                <a:latin typeface="Candara"/>
                <a:ea typeface="Candara"/>
                <a:cs typeface="Candara"/>
                <a:sym typeface="Candara"/>
              </a:rPr>
              <a:t>Il est possible de construire des règles d’association</a:t>
            </a:r>
            <a:endParaRPr/>
          </a:p>
        </p:txBody>
      </p:sp>
      <p:pic>
        <p:nvPicPr>
          <p:cNvPr descr="C:\Users\heny\Desktop\Dropbox\SAS\1195445254243794393molumen_Exclamation_icons_2.svg.med.png" id="352" name="Google Shape;352;p35"/>
          <p:cNvPicPr preferRelativeResize="0"/>
          <p:nvPr/>
        </p:nvPicPr>
        <p:blipFill rotWithShape="1">
          <a:blip r:embed="rId3">
            <a:alphaModFix/>
          </a:blip>
          <a:srcRect b="0" l="0" r="0" t="0"/>
          <a:stretch/>
        </p:blipFill>
        <p:spPr>
          <a:xfrm>
            <a:off x="107504" y="4944202"/>
            <a:ext cx="1379641" cy="1437126"/>
          </a:xfrm>
          <a:prstGeom prst="rect">
            <a:avLst/>
          </a:prstGeom>
          <a:noFill/>
          <a:ln>
            <a:noFill/>
          </a:ln>
        </p:spPr>
      </p:pic>
      <p:pic>
        <p:nvPicPr>
          <p:cNvPr descr="C:\Users\heny\Desktop\Dropbox\SAS\arrow-down-red_benji_par_01.png" id="353" name="Google Shape;353;p35"/>
          <p:cNvPicPr preferRelativeResize="0"/>
          <p:nvPr/>
        </p:nvPicPr>
        <p:blipFill rotWithShape="1">
          <a:blip r:embed="rId4">
            <a:alphaModFix/>
          </a:blip>
          <a:srcRect b="0" l="0" r="0" t="0"/>
          <a:stretch/>
        </p:blipFill>
        <p:spPr>
          <a:xfrm>
            <a:off x="4872432" y="1484912"/>
            <a:ext cx="563664" cy="1152000"/>
          </a:xfrm>
          <a:prstGeom prst="rect">
            <a:avLst/>
          </a:prstGeom>
          <a:noFill/>
          <a:ln>
            <a:noFill/>
          </a:ln>
        </p:spPr>
      </p:pic>
      <p:sp>
        <p:nvSpPr>
          <p:cNvPr id="354" name="Google Shape;354;p3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CODAGE COMPLET</a:t>
            </a:r>
            <a:endParaRPr/>
          </a:p>
        </p:txBody>
      </p:sp>
      <p:graphicFrame>
        <p:nvGraphicFramePr>
          <p:cNvPr id="360" name="Google Shape;360;p36"/>
          <p:cNvGraphicFramePr/>
          <p:nvPr/>
        </p:nvGraphicFramePr>
        <p:xfrm>
          <a:off x="395536" y="1700808"/>
          <a:ext cx="3000000" cy="3000000"/>
        </p:xfrm>
        <a:graphic>
          <a:graphicData uri="http://schemas.openxmlformats.org/drawingml/2006/table">
            <a:tbl>
              <a:tblPr bandRow="1" firstRow="1">
                <a:noFill/>
                <a:tableStyleId>{0142205A-63F1-4871-8A9D-9E225AFE5A75}</a:tableStyleId>
              </a:tblPr>
              <a:tblGrid>
                <a:gridCol w="1008100"/>
                <a:gridCol w="1224125"/>
                <a:gridCol w="1296150"/>
                <a:gridCol w="1584175"/>
                <a:gridCol w="1728200"/>
              </a:tblGrid>
              <a:tr h="416050">
                <a:tc>
                  <a:txBody>
                    <a:bodyPr/>
                    <a:lstStyle/>
                    <a:p>
                      <a:pPr indent="0" lvl="0" marL="0" marR="0" rtl="0" algn="ctr">
                        <a:spcBef>
                          <a:spcPts val="0"/>
                        </a:spcBef>
                        <a:spcAft>
                          <a:spcPts val="0"/>
                        </a:spcAft>
                        <a:buNone/>
                      </a:pPr>
                      <a:r>
                        <a:rPr lang="fr-FR" sz="1100" u="none" cap="none" strike="noStrike">
                          <a:latin typeface="Candara"/>
                          <a:ea typeface="Candara"/>
                          <a:cs typeface="Candara"/>
                          <a:sym typeface="Candara"/>
                        </a:rPr>
                        <a:t>Observation</a:t>
                      </a:r>
                      <a:endParaRPr b="1" sz="11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100" u="none" cap="none" strike="noStrike">
                          <a:latin typeface="Candara"/>
                          <a:ea typeface="Candara"/>
                          <a:cs typeface="Candara"/>
                          <a:sym typeface="Candara"/>
                        </a:rPr>
                        <a:t>Taille = Petit </a:t>
                      </a:r>
                      <a:endParaRPr b="1" sz="11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100" u="none" cap="none" strike="noStrike">
                          <a:latin typeface="Candara"/>
                          <a:ea typeface="Candara"/>
                          <a:cs typeface="Candara"/>
                          <a:sym typeface="Candara"/>
                        </a:rPr>
                        <a:t>Taille = Grand</a:t>
                      </a:r>
                      <a:endParaRPr b="1" sz="11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100" u="none" cap="none" strike="noStrike">
                          <a:latin typeface="Candara"/>
                          <a:ea typeface="Candara"/>
                          <a:cs typeface="Candara"/>
                          <a:sym typeface="Candara"/>
                        </a:rPr>
                        <a:t>Corpulence = Mince </a:t>
                      </a:r>
                      <a:endParaRPr b="1" sz="11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lang="fr-FR" sz="1100" u="none" cap="none" strike="noStrike">
                          <a:latin typeface="Candara"/>
                          <a:ea typeface="Candara"/>
                          <a:cs typeface="Candara"/>
                          <a:sym typeface="Candara"/>
                        </a:rPr>
                        <a:t>Corpulence = Enveloppé</a:t>
                      </a:r>
                      <a:endParaRPr b="1" sz="1100" u="none" cap="none" strike="noStrike">
                        <a:solidFill>
                          <a:schemeClr val="dk1"/>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latin typeface="Candara"/>
                          <a:ea typeface="Candara"/>
                          <a:cs typeface="Candara"/>
                          <a:sym typeface="Candara"/>
                        </a:rPr>
                        <a:t>1</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latin typeface="Candara"/>
                          <a:ea typeface="Candara"/>
                          <a:cs typeface="Candara"/>
                          <a:sym typeface="Candara"/>
                        </a:rPr>
                        <a:t>2</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r>
              <a:tr h="389375">
                <a:tc>
                  <a:txBody>
                    <a:bodyPr/>
                    <a:lstStyle/>
                    <a:p>
                      <a:pPr indent="0" lvl="0" marL="0" marR="0" rtl="0" algn="ctr">
                        <a:spcBef>
                          <a:spcPts val="0"/>
                        </a:spcBef>
                        <a:spcAft>
                          <a:spcPts val="0"/>
                        </a:spcAft>
                        <a:buNone/>
                      </a:pPr>
                      <a:r>
                        <a:rPr b="1" lang="fr-FR" sz="1400" u="none" cap="none" strike="noStrike">
                          <a:latin typeface="Candara"/>
                          <a:ea typeface="Candara"/>
                          <a:cs typeface="Candara"/>
                          <a:sym typeface="Candara"/>
                        </a:rPr>
                        <a:t>3</a:t>
                      </a:r>
                      <a:endParaRPr b="1" sz="1400" u="none" cap="none" strike="noStrike">
                        <a:solidFill>
                          <a:schemeClr val="dk1"/>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1</a:t>
                      </a:r>
                      <a:endParaRPr b="1" sz="1600" u="none" cap="none" strike="noStrike">
                        <a:solidFill>
                          <a:srgbClr val="C00000"/>
                        </a:solidFill>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600" u="none" cap="none" strike="noStrike">
                          <a:solidFill>
                            <a:srgbClr val="C00000"/>
                          </a:solidFill>
                          <a:latin typeface="Candara"/>
                          <a:ea typeface="Candara"/>
                          <a:cs typeface="Candara"/>
                          <a:sym typeface="Candara"/>
                        </a:rPr>
                        <a:t>0</a:t>
                      </a:r>
                      <a:endParaRPr b="1" sz="1600" u="none" cap="none" strike="noStrike">
                        <a:solidFill>
                          <a:srgbClr val="C00000"/>
                        </a:solidFill>
                        <a:latin typeface="Candara"/>
                        <a:ea typeface="Candara"/>
                        <a:cs typeface="Candara"/>
                        <a:sym typeface="Candara"/>
                      </a:endParaRPr>
                    </a:p>
                  </a:txBody>
                  <a:tcPr marT="45725" marB="45725" marR="91450" marL="91450"/>
                </a:tc>
              </a:tr>
            </a:tbl>
          </a:graphicData>
        </a:graphic>
      </p:graphicFrame>
      <p:sp>
        <p:nvSpPr>
          <p:cNvPr id="361" name="Google Shape;361;p36"/>
          <p:cNvSpPr txBox="1"/>
          <p:nvPr/>
        </p:nvSpPr>
        <p:spPr>
          <a:xfrm>
            <a:off x="395536" y="908720"/>
            <a:ext cx="8280920" cy="707886"/>
          </a:xfrm>
          <a:prstGeom prst="rect">
            <a:avLst/>
          </a:prstGeom>
          <a:solidFill>
            <a:srgbClr val="F7D0D3"/>
          </a:solid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b="1" lang="fr-FR" sz="2000">
                <a:solidFill>
                  <a:schemeClr val="dk1"/>
                </a:solidFill>
                <a:latin typeface="Candara"/>
                <a:ea typeface="Candara"/>
                <a:cs typeface="Candara"/>
                <a:sym typeface="Candara"/>
              </a:rPr>
              <a:t>Il s’agit de détecter les cooccurrences des modalités (attribut = valeur ) </a:t>
            </a:r>
            <a:endParaRPr b="1" i="1" sz="20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2000"/>
              <a:buFont typeface="Noto Sans Symbols"/>
              <a:buChar char="✔"/>
            </a:pPr>
            <a:r>
              <a:rPr b="1" i="1" lang="fr-FR" sz="2000">
                <a:solidFill>
                  <a:schemeClr val="dk1"/>
                </a:solidFill>
                <a:latin typeface="Candara"/>
                <a:ea typeface="Candara"/>
                <a:cs typeface="Candara"/>
                <a:sym typeface="Candara"/>
              </a:rPr>
              <a:t>Certaines associations sont impossibles par construction </a:t>
            </a:r>
            <a:endParaRPr/>
          </a:p>
        </p:txBody>
      </p:sp>
      <p:graphicFrame>
        <p:nvGraphicFramePr>
          <p:cNvPr id="362" name="Google Shape;362;p36"/>
          <p:cNvGraphicFramePr/>
          <p:nvPr/>
        </p:nvGraphicFramePr>
        <p:xfrm>
          <a:off x="395536" y="3429000"/>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lnSpc>
                          <a:spcPct val="100000"/>
                        </a:lnSpc>
                        <a:spcBef>
                          <a:spcPts val="0"/>
                        </a:spcBef>
                        <a:spcAft>
                          <a:spcPts val="0"/>
                        </a:spcAft>
                        <a:buClr>
                          <a:schemeClr val="dk2"/>
                        </a:buClr>
                        <a:buSzPts val="1800"/>
                        <a:buFont typeface="Candara"/>
                        <a:buNone/>
                      </a:pPr>
                      <a:r>
                        <a:rPr b="1" lang="fr-FR" sz="1800" u="none" cap="none" strike="noStrike">
                          <a:solidFill>
                            <a:schemeClr val="dk2"/>
                          </a:solidFill>
                          <a:latin typeface="Candara"/>
                          <a:ea typeface="Candara"/>
                          <a:cs typeface="Candara"/>
                          <a:sym typeface="Candara"/>
                        </a:rPr>
                        <a:t>1</a:t>
                      </a:r>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0</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r>
            </a:tbl>
          </a:graphicData>
        </a:graphic>
      </p:graphicFrame>
      <p:sp>
        <p:nvSpPr>
          <p:cNvPr id="363" name="Google Shape;363;p3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107505" y="116632"/>
            <a:ext cx="7776864" cy="50405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PASSAGE EN FORME DISJONCTIVE COMPLÈTE</a:t>
            </a:r>
            <a:endParaRPr sz="2400"/>
          </a:p>
        </p:txBody>
      </p:sp>
      <p:sp>
        <p:nvSpPr>
          <p:cNvPr id="369" name="Google Shape;369;p37"/>
          <p:cNvSpPr/>
          <p:nvPr/>
        </p:nvSpPr>
        <p:spPr>
          <a:xfrm>
            <a:off x="107504" y="1043444"/>
            <a:ext cx="8712968"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b="1" lang="fr-FR" sz="1800">
                <a:solidFill>
                  <a:schemeClr val="dk1"/>
                </a:solidFill>
                <a:latin typeface="Candara"/>
                <a:ea typeface="Candara"/>
                <a:cs typeface="Candara"/>
                <a:sym typeface="Candara"/>
              </a:rPr>
              <a:t>Catégoriel, qualitatif, discret : </a:t>
            </a:r>
            <a:r>
              <a:rPr lang="fr-FR" sz="1800">
                <a:solidFill>
                  <a:schemeClr val="dk1"/>
                </a:solidFill>
                <a:latin typeface="Candara"/>
                <a:ea typeface="Candara"/>
                <a:cs typeface="Candara"/>
                <a:sym typeface="Candara"/>
              </a:rPr>
              <a:t>type marché, entreprises, taux, appartenance, … </a:t>
            </a:r>
            <a:endParaRPr sz="1800">
              <a:solidFill>
                <a:schemeClr val="dk1"/>
              </a:solidFill>
              <a:latin typeface="Candara"/>
              <a:ea typeface="Candara"/>
              <a:cs typeface="Candara"/>
              <a:sym typeface="Candara"/>
            </a:endParaRPr>
          </a:p>
        </p:txBody>
      </p:sp>
      <p:sp>
        <p:nvSpPr>
          <p:cNvPr id="370" name="Google Shape;370;p37"/>
          <p:cNvSpPr/>
          <p:nvPr/>
        </p:nvSpPr>
        <p:spPr>
          <a:xfrm>
            <a:off x="107504" y="3563724"/>
            <a:ext cx="8712968"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b="1" lang="fr-FR" sz="1800">
                <a:solidFill>
                  <a:schemeClr val="dk1"/>
                </a:solidFill>
                <a:latin typeface="Candara"/>
                <a:ea typeface="Candara"/>
                <a:cs typeface="Candara"/>
                <a:sym typeface="Candara"/>
              </a:rPr>
              <a:t>Continu, quantitatif : </a:t>
            </a:r>
            <a:r>
              <a:rPr lang="fr-FR" sz="1800">
                <a:solidFill>
                  <a:schemeClr val="dk1"/>
                </a:solidFill>
                <a:latin typeface="Candara"/>
                <a:ea typeface="Candara"/>
                <a:cs typeface="Candara"/>
                <a:sym typeface="Candara"/>
              </a:rPr>
              <a:t>virement, âge, température, consommation, pourcentage, …  </a:t>
            </a:r>
            <a:endParaRPr sz="1800">
              <a:solidFill>
                <a:schemeClr val="dk1"/>
              </a:solidFill>
              <a:latin typeface="Candara"/>
              <a:ea typeface="Candara"/>
              <a:cs typeface="Candara"/>
              <a:sym typeface="Candara"/>
            </a:endParaRPr>
          </a:p>
        </p:txBody>
      </p:sp>
      <p:pic>
        <p:nvPicPr>
          <p:cNvPr id="371" name="Google Shape;371;p37"/>
          <p:cNvPicPr preferRelativeResize="0"/>
          <p:nvPr/>
        </p:nvPicPr>
        <p:blipFill>
          <a:blip r:embed="rId3">
            <a:alphaModFix/>
          </a:blip>
          <a:stretch>
            <a:fillRect/>
          </a:stretch>
        </p:blipFill>
        <p:spPr>
          <a:xfrm>
            <a:off x="1259632" y="1556791"/>
            <a:ext cx="1650327" cy="1692002"/>
          </a:xfrm>
          <a:prstGeom prst="rect">
            <a:avLst/>
          </a:prstGeom>
          <a:noFill/>
          <a:ln>
            <a:noFill/>
          </a:ln>
        </p:spPr>
      </p:pic>
      <p:pic>
        <p:nvPicPr>
          <p:cNvPr id="372" name="Google Shape;372;p37"/>
          <p:cNvPicPr preferRelativeResize="0"/>
          <p:nvPr/>
        </p:nvPicPr>
        <p:blipFill rotWithShape="1">
          <a:blip r:embed="rId4">
            <a:alphaModFix/>
          </a:blip>
          <a:srcRect b="0" l="0" r="0" t="0"/>
          <a:stretch/>
        </p:blipFill>
        <p:spPr>
          <a:xfrm>
            <a:off x="5142987" y="1484784"/>
            <a:ext cx="1733269" cy="1692000"/>
          </a:xfrm>
          <a:prstGeom prst="rect">
            <a:avLst/>
          </a:prstGeom>
          <a:noFill/>
          <a:ln>
            <a:noFill/>
          </a:ln>
        </p:spPr>
      </p:pic>
      <p:pic>
        <p:nvPicPr>
          <p:cNvPr id="373" name="Google Shape;373;p37"/>
          <p:cNvPicPr preferRelativeResize="0"/>
          <p:nvPr/>
        </p:nvPicPr>
        <p:blipFill rotWithShape="1">
          <a:blip r:embed="rId5">
            <a:alphaModFix/>
          </a:blip>
          <a:srcRect b="0" l="0" r="0" t="0"/>
          <a:stretch/>
        </p:blipFill>
        <p:spPr>
          <a:xfrm>
            <a:off x="1115616" y="4356695"/>
            <a:ext cx="1905000" cy="1952625"/>
          </a:xfrm>
          <a:prstGeom prst="rect">
            <a:avLst/>
          </a:prstGeom>
          <a:noFill/>
          <a:ln>
            <a:noFill/>
          </a:ln>
        </p:spPr>
      </p:pic>
      <p:pic>
        <p:nvPicPr>
          <p:cNvPr id="374" name="Google Shape;374;p37"/>
          <p:cNvPicPr preferRelativeResize="0"/>
          <p:nvPr/>
        </p:nvPicPr>
        <p:blipFill rotWithShape="1">
          <a:blip r:embed="rId6">
            <a:alphaModFix/>
          </a:blip>
          <a:srcRect b="0" l="0" r="0" t="0"/>
          <a:stretch/>
        </p:blipFill>
        <p:spPr>
          <a:xfrm>
            <a:off x="5335091" y="4447753"/>
            <a:ext cx="2981325" cy="1933575"/>
          </a:xfrm>
          <a:prstGeom prst="rect">
            <a:avLst/>
          </a:prstGeom>
          <a:noFill/>
          <a:ln>
            <a:noFill/>
          </a:ln>
        </p:spPr>
      </p:pic>
      <p:pic>
        <p:nvPicPr>
          <p:cNvPr descr="C:\Users\heny\Desktop\Dropbox\SAS\fleche.png" id="375" name="Google Shape;375;p37"/>
          <p:cNvPicPr preferRelativeResize="0"/>
          <p:nvPr/>
        </p:nvPicPr>
        <p:blipFill rotWithShape="1">
          <a:blip r:embed="rId7">
            <a:alphaModFix/>
          </a:blip>
          <a:srcRect b="0" l="0" r="0" t="0"/>
          <a:stretch/>
        </p:blipFill>
        <p:spPr>
          <a:xfrm>
            <a:off x="3059832" y="1952944"/>
            <a:ext cx="1987740" cy="972000"/>
          </a:xfrm>
          <a:prstGeom prst="rect">
            <a:avLst/>
          </a:prstGeom>
          <a:noFill/>
          <a:ln>
            <a:noFill/>
          </a:ln>
        </p:spPr>
      </p:pic>
      <p:pic>
        <p:nvPicPr>
          <p:cNvPr descr="C:\Users\heny\Desktop\Dropbox\SAS\fleche.png" id="376" name="Google Shape;376;p37"/>
          <p:cNvPicPr preferRelativeResize="0"/>
          <p:nvPr/>
        </p:nvPicPr>
        <p:blipFill rotWithShape="1">
          <a:blip r:embed="rId7">
            <a:alphaModFix/>
          </a:blip>
          <a:srcRect b="0" l="0" r="0" t="0"/>
          <a:stretch/>
        </p:blipFill>
        <p:spPr>
          <a:xfrm>
            <a:off x="3160324" y="4761256"/>
            <a:ext cx="1987740" cy="972000"/>
          </a:xfrm>
          <a:prstGeom prst="rect">
            <a:avLst/>
          </a:prstGeom>
          <a:noFill/>
          <a:ln>
            <a:noFill/>
          </a:ln>
        </p:spPr>
      </p:pic>
      <p:sp>
        <p:nvSpPr>
          <p:cNvPr id="377" name="Google Shape;377;p3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107500" y="268253"/>
            <a:ext cx="7776900" cy="3441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sz="2000"/>
              <a:t>CRITÈRES D’ÉVALUATION DES RÈGLES D’ASSOCIATION</a:t>
            </a:r>
            <a:endParaRPr/>
          </a:p>
        </p:txBody>
      </p:sp>
      <p:sp>
        <p:nvSpPr>
          <p:cNvPr id="384" name="Google Shape;384;p38"/>
          <p:cNvSpPr txBox="1"/>
          <p:nvPr/>
        </p:nvSpPr>
        <p:spPr>
          <a:xfrm>
            <a:off x="31300" y="1517775"/>
            <a:ext cx="3237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ndara"/>
              <a:buChar char="●"/>
            </a:pPr>
            <a:r>
              <a:rPr lang="fr-FR">
                <a:latin typeface="Candara"/>
                <a:ea typeface="Candara"/>
                <a:cs typeface="Candara"/>
                <a:sym typeface="Candara"/>
              </a:rPr>
              <a:t>il représente la fiabilité. </a:t>
            </a:r>
            <a:endParaRPr>
              <a:latin typeface="Candara"/>
              <a:ea typeface="Candara"/>
              <a:cs typeface="Candara"/>
              <a:sym typeface="Candara"/>
            </a:endParaRPr>
          </a:p>
          <a:p>
            <a:pPr indent="-317500" lvl="0" marL="457200" rtl="0" algn="l">
              <a:spcBef>
                <a:spcPts val="0"/>
              </a:spcBef>
              <a:spcAft>
                <a:spcPts val="0"/>
              </a:spcAft>
              <a:buSzPts val="1400"/>
              <a:buFont typeface="Candara"/>
              <a:buChar char="●"/>
            </a:pPr>
            <a:r>
              <a:rPr lang="fr-FR">
                <a:latin typeface="Candara"/>
                <a:ea typeface="Candara"/>
                <a:cs typeface="Candara"/>
                <a:sym typeface="Candara"/>
              </a:rPr>
              <a:t>mesure la fréquence à laquelle une règle associative particulière est vraie dans les données. </a:t>
            </a:r>
            <a:endParaRPr>
              <a:latin typeface="Candara"/>
              <a:ea typeface="Candara"/>
              <a:cs typeface="Candara"/>
              <a:sym typeface="Candara"/>
            </a:endParaRPr>
          </a:p>
          <a:p>
            <a:pPr indent="-317500" lvl="0" marL="457200" rtl="0" algn="l">
              <a:spcBef>
                <a:spcPts val="0"/>
              </a:spcBef>
              <a:spcAft>
                <a:spcPts val="0"/>
              </a:spcAft>
              <a:buSzPts val="1400"/>
              <a:buFont typeface="Candara"/>
              <a:buChar char="●"/>
            </a:pPr>
            <a:r>
              <a:rPr b="1" lang="fr-FR">
                <a:latin typeface="Candara"/>
                <a:ea typeface="Candara"/>
                <a:cs typeface="Candara"/>
                <a:sym typeface="Candara"/>
              </a:rPr>
              <a:t>Sup(F1-&gt;F2) =P(F1 ∩ F2).</a:t>
            </a:r>
            <a:endParaRPr b="1">
              <a:latin typeface="Candara"/>
              <a:ea typeface="Candara"/>
              <a:cs typeface="Candara"/>
              <a:sym typeface="Candara"/>
            </a:endParaRPr>
          </a:p>
          <a:p>
            <a:pPr indent="-317500" lvl="0" marL="457200" rtl="0" algn="l">
              <a:spcBef>
                <a:spcPts val="0"/>
              </a:spcBef>
              <a:spcAft>
                <a:spcPts val="0"/>
              </a:spcAft>
              <a:buSzPts val="1400"/>
              <a:buFont typeface="Candara"/>
              <a:buChar char="●"/>
            </a:pPr>
            <a:r>
              <a:rPr lang="fr-FR">
                <a:latin typeface="Candara"/>
                <a:ea typeface="Candara"/>
                <a:cs typeface="Candara"/>
                <a:sym typeface="Candara"/>
              </a:rPr>
              <a:t>Plus le support est élevé, plus la règle est courante et donc plus fiable.</a:t>
            </a:r>
            <a:endParaRPr>
              <a:latin typeface="Candara"/>
              <a:ea typeface="Candara"/>
              <a:cs typeface="Candara"/>
              <a:sym typeface="Candara"/>
            </a:endParaRPr>
          </a:p>
          <a:p>
            <a:pPr indent="0" lvl="0" marL="0" rtl="0" algn="l">
              <a:spcBef>
                <a:spcPts val="0"/>
              </a:spcBef>
              <a:spcAft>
                <a:spcPts val="0"/>
              </a:spcAft>
              <a:buNone/>
            </a:pPr>
            <a:r>
              <a:t/>
            </a:r>
            <a:endParaRPr/>
          </a:p>
        </p:txBody>
      </p:sp>
      <p:pic>
        <p:nvPicPr>
          <p:cNvPr id="385" name="Google Shape;385;p38"/>
          <p:cNvPicPr preferRelativeResize="0"/>
          <p:nvPr/>
        </p:nvPicPr>
        <p:blipFill>
          <a:blip r:embed="rId3">
            <a:alphaModFix/>
          </a:blip>
          <a:stretch>
            <a:fillRect/>
          </a:stretch>
        </p:blipFill>
        <p:spPr>
          <a:xfrm>
            <a:off x="553623" y="3709450"/>
            <a:ext cx="5158451" cy="2294475"/>
          </a:xfrm>
          <a:prstGeom prst="rect">
            <a:avLst/>
          </a:prstGeom>
          <a:noFill/>
          <a:ln>
            <a:noFill/>
          </a:ln>
        </p:spPr>
      </p:pic>
      <p:sp>
        <p:nvSpPr>
          <p:cNvPr id="386" name="Google Shape;386;p38"/>
          <p:cNvSpPr txBox="1"/>
          <p:nvPr/>
        </p:nvSpPr>
        <p:spPr>
          <a:xfrm>
            <a:off x="2985025" y="1492825"/>
            <a:ext cx="3000000" cy="15873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200"/>
              </a:spcBef>
              <a:spcAft>
                <a:spcPts val="0"/>
              </a:spcAft>
              <a:buClr>
                <a:schemeClr val="dk1"/>
              </a:buClr>
              <a:buSzPts val="1350"/>
              <a:buFont typeface="Candara"/>
              <a:buChar char="●"/>
            </a:pPr>
            <a:r>
              <a:rPr lang="fr-FR" sz="1350">
                <a:solidFill>
                  <a:schemeClr val="dk1"/>
                </a:solidFill>
                <a:latin typeface="Candara"/>
                <a:ea typeface="Candara"/>
                <a:cs typeface="Candara"/>
                <a:sym typeface="Candara"/>
              </a:rPr>
              <a:t>elle représente la précision de la règle et peut être vue comme la probabilité conditionnelle</a:t>
            </a:r>
            <a:endParaRPr sz="1350">
              <a:solidFill>
                <a:schemeClr val="dk1"/>
              </a:solidFill>
              <a:latin typeface="Candara"/>
              <a:ea typeface="Candara"/>
              <a:cs typeface="Candara"/>
              <a:sym typeface="Candara"/>
            </a:endParaRPr>
          </a:p>
          <a:p>
            <a:pPr indent="-314325" lvl="0" marL="457200" rtl="0" algn="l">
              <a:lnSpc>
                <a:spcPct val="115000"/>
              </a:lnSpc>
              <a:spcBef>
                <a:spcPts val="0"/>
              </a:spcBef>
              <a:spcAft>
                <a:spcPts val="0"/>
              </a:spcAft>
              <a:buClr>
                <a:schemeClr val="dk1"/>
              </a:buClr>
              <a:buSzPts val="1350"/>
              <a:buFont typeface="Candara"/>
              <a:buChar char="●"/>
            </a:pPr>
            <a:r>
              <a:rPr b="1" lang="fr-FR" sz="1350">
                <a:solidFill>
                  <a:schemeClr val="dk1"/>
                </a:solidFill>
                <a:latin typeface="Candara"/>
                <a:ea typeface="Candara"/>
                <a:cs typeface="Candara"/>
                <a:sym typeface="Candara"/>
              </a:rPr>
              <a:t>Conf(F1-&gt;F2)=P(F2| F1).</a:t>
            </a:r>
            <a:endParaRPr b="1" sz="1350">
              <a:solidFill>
                <a:schemeClr val="dk1"/>
              </a:solidFill>
              <a:latin typeface="Candara"/>
              <a:ea typeface="Candara"/>
              <a:cs typeface="Candara"/>
              <a:sym typeface="Candara"/>
            </a:endParaRPr>
          </a:p>
          <a:p>
            <a:pPr indent="-314325" lvl="0" marL="457200" rtl="0" algn="l">
              <a:lnSpc>
                <a:spcPct val="115000"/>
              </a:lnSpc>
              <a:spcBef>
                <a:spcPts val="0"/>
              </a:spcBef>
              <a:spcAft>
                <a:spcPts val="0"/>
              </a:spcAft>
              <a:buClr>
                <a:schemeClr val="dk1"/>
              </a:buClr>
              <a:buSzPts val="1350"/>
              <a:buFont typeface="Candara"/>
              <a:buChar char="●"/>
            </a:pPr>
            <a:r>
              <a:rPr lang="fr-FR" sz="1350">
                <a:solidFill>
                  <a:schemeClr val="dk1"/>
                </a:solidFill>
                <a:latin typeface="Candara"/>
                <a:ea typeface="Candara"/>
                <a:cs typeface="Candara"/>
                <a:sym typeface="Candara"/>
              </a:rPr>
              <a:t>Plus la confiance est élevée, plus la règle est fiable.</a:t>
            </a:r>
            <a:endParaRPr sz="1350">
              <a:solidFill>
                <a:schemeClr val="dk1"/>
              </a:solidFill>
              <a:latin typeface="Candara"/>
              <a:ea typeface="Candara"/>
              <a:cs typeface="Candara"/>
              <a:sym typeface="Candara"/>
            </a:endParaRPr>
          </a:p>
        </p:txBody>
      </p:sp>
      <p:sp>
        <p:nvSpPr>
          <p:cNvPr id="387" name="Google Shape;387;p38"/>
          <p:cNvSpPr txBox="1"/>
          <p:nvPr/>
        </p:nvSpPr>
        <p:spPr>
          <a:xfrm>
            <a:off x="5985025" y="1450425"/>
            <a:ext cx="2912400" cy="3170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ndara"/>
              <a:buChar char="●"/>
            </a:pPr>
            <a:r>
              <a:rPr lang="fr-FR">
                <a:latin typeface="Candara"/>
                <a:ea typeface="Candara"/>
                <a:cs typeface="Candara"/>
                <a:sym typeface="Candara"/>
              </a:rPr>
              <a:t>Le lift mesure la force de la </a:t>
            </a:r>
            <a:endParaRPr>
              <a:latin typeface="Candara"/>
              <a:ea typeface="Candara"/>
              <a:cs typeface="Candara"/>
              <a:sym typeface="Candara"/>
            </a:endParaRPr>
          </a:p>
          <a:p>
            <a:pPr indent="0" lvl="0" marL="457200" rtl="0" algn="l">
              <a:spcBef>
                <a:spcPts val="0"/>
              </a:spcBef>
              <a:spcAft>
                <a:spcPts val="0"/>
              </a:spcAft>
              <a:buNone/>
            </a:pPr>
            <a:r>
              <a:rPr lang="fr-FR">
                <a:latin typeface="Candara"/>
                <a:ea typeface="Candara"/>
                <a:cs typeface="Candara"/>
                <a:sym typeface="Candara"/>
              </a:rPr>
              <a:t>relation entre l'antécédent</a:t>
            </a:r>
            <a:endParaRPr>
              <a:latin typeface="Candara"/>
              <a:ea typeface="Candara"/>
              <a:cs typeface="Candara"/>
              <a:sym typeface="Candara"/>
            </a:endParaRPr>
          </a:p>
          <a:p>
            <a:pPr indent="0" lvl="0" marL="0" rtl="0" algn="l">
              <a:spcBef>
                <a:spcPts val="0"/>
              </a:spcBef>
              <a:spcAft>
                <a:spcPts val="0"/>
              </a:spcAft>
              <a:buNone/>
            </a:pPr>
            <a:r>
              <a:rPr lang="fr-FR">
                <a:latin typeface="Candara"/>
                <a:ea typeface="Candara"/>
                <a:cs typeface="Candara"/>
                <a:sym typeface="Candara"/>
              </a:rPr>
              <a:t>           et le conséquent par rapport</a:t>
            </a:r>
            <a:endParaRPr>
              <a:latin typeface="Candara"/>
              <a:ea typeface="Candara"/>
              <a:cs typeface="Candara"/>
              <a:sym typeface="Candara"/>
            </a:endParaRPr>
          </a:p>
          <a:p>
            <a:pPr indent="0" lvl="0" marL="0" rtl="0" algn="l">
              <a:spcBef>
                <a:spcPts val="0"/>
              </a:spcBef>
              <a:spcAft>
                <a:spcPts val="0"/>
              </a:spcAft>
              <a:buNone/>
            </a:pPr>
            <a:r>
              <a:rPr lang="fr-FR">
                <a:latin typeface="Candara"/>
                <a:ea typeface="Candara"/>
                <a:cs typeface="Candara"/>
                <a:sym typeface="Candara"/>
              </a:rPr>
              <a:t>           à leur occurrence </a:t>
            </a:r>
            <a:endParaRPr>
              <a:latin typeface="Candara"/>
              <a:ea typeface="Candara"/>
              <a:cs typeface="Candara"/>
              <a:sym typeface="Candara"/>
            </a:endParaRPr>
          </a:p>
          <a:p>
            <a:pPr indent="0" lvl="0" marL="0" rtl="0" algn="l">
              <a:spcBef>
                <a:spcPts val="0"/>
              </a:spcBef>
              <a:spcAft>
                <a:spcPts val="0"/>
              </a:spcAft>
              <a:buNone/>
            </a:pPr>
            <a:r>
              <a:rPr lang="fr-FR">
                <a:latin typeface="Candara"/>
                <a:ea typeface="Candara"/>
                <a:cs typeface="Candara"/>
                <a:sym typeface="Candara"/>
              </a:rPr>
              <a:t>          indépendante</a:t>
            </a:r>
            <a:endParaRPr>
              <a:latin typeface="Candara"/>
              <a:ea typeface="Candara"/>
              <a:cs typeface="Candara"/>
              <a:sym typeface="Candara"/>
            </a:endParaRPr>
          </a:p>
          <a:p>
            <a:pPr indent="-311150" lvl="0" marL="457200" rtl="0" algn="l">
              <a:spcBef>
                <a:spcPts val="0"/>
              </a:spcBef>
              <a:spcAft>
                <a:spcPts val="0"/>
              </a:spcAft>
              <a:buSzPts val="1300"/>
              <a:buFont typeface="Candara"/>
              <a:buChar char="●"/>
            </a:pPr>
            <a:r>
              <a:rPr lang="fr-FR" sz="1300">
                <a:latin typeface="Candara"/>
                <a:ea typeface="Candara"/>
                <a:cs typeface="Candara"/>
                <a:sym typeface="Candara"/>
              </a:rPr>
              <a:t> </a:t>
            </a:r>
            <a:r>
              <a:rPr lang="fr-FR" sz="1300">
                <a:latin typeface="Candara"/>
                <a:ea typeface="Candara"/>
                <a:cs typeface="Candara"/>
                <a:sym typeface="Candara"/>
              </a:rPr>
              <a:t> </a:t>
            </a:r>
            <a:r>
              <a:rPr b="1" lang="fr-FR" sz="1300">
                <a:solidFill>
                  <a:schemeClr val="dk1"/>
                </a:solidFill>
                <a:latin typeface="Candara"/>
                <a:ea typeface="Candara"/>
                <a:cs typeface="Candara"/>
                <a:sym typeface="Candara"/>
              </a:rPr>
              <a:t>lift( F1 -&gt;F2) =P(F2 | F1) / P(F2)  =  Conf(F1-&gt;F2)/support(F2)</a:t>
            </a:r>
            <a:endParaRPr b="1" sz="1300">
              <a:latin typeface="Candara"/>
              <a:ea typeface="Candara"/>
              <a:cs typeface="Candara"/>
              <a:sym typeface="Candara"/>
            </a:endParaRPr>
          </a:p>
          <a:p>
            <a:pPr indent="0" lvl="0" marL="0" rtl="0" algn="l">
              <a:spcBef>
                <a:spcPts val="0"/>
              </a:spcBef>
              <a:spcAft>
                <a:spcPts val="0"/>
              </a:spcAft>
              <a:buNone/>
            </a:pPr>
            <a:r>
              <a:t/>
            </a:r>
            <a:endParaRPr>
              <a:latin typeface="Candara"/>
              <a:ea typeface="Candara"/>
              <a:cs typeface="Candara"/>
              <a:sym typeface="Candara"/>
            </a:endParaRPr>
          </a:p>
          <a:p>
            <a:pPr indent="-317500" lvl="0" marL="457200" rtl="0" algn="l">
              <a:spcBef>
                <a:spcPts val="0"/>
              </a:spcBef>
              <a:spcAft>
                <a:spcPts val="0"/>
              </a:spcAft>
              <a:buSzPts val="1400"/>
              <a:buFont typeface="Candara"/>
              <a:buChar char="●"/>
            </a:pPr>
            <a:r>
              <a:rPr lang="fr-FR">
                <a:latin typeface="Candara"/>
                <a:ea typeface="Candara"/>
                <a:cs typeface="Candara"/>
                <a:sym typeface="Candara"/>
              </a:rPr>
              <a:t>Un lift &gt; 1 Indique une </a:t>
            </a:r>
            <a:endParaRPr>
              <a:latin typeface="Candara"/>
              <a:ea typeface="Candara"/>
              <a:cs typeface="Candara"/>
              <a:sym typeface="Candara"/>
            </a:endParaRPr>
          </a:p>
          <a:p>
            <a:pPr indent="0" lvl="0" marL="457200" rtl="0" algn="l">
              <a:spcBef>
                <a:spcPts val="0"/>
              </a:spcBef>
              <a:spcAft>
                <a:spcPts val="0"/>
              </a:spcAft>
              <a:buNone/>
            </a:pPr>
            <a:r>
              <a:rPr lang="fr-FR">
                <a:latin typeface="Candara"/>
                <a:ea typeface="Candara"/>
                <a:cs typeface="Candara"/>
                <a:sym typeface="Candara"/>
              </a:rPr>
              <a:t>corrélation positive </a:t>
            </a:r>
            <a:endParaRPr>
              <a:latin typeface="Candara"/>
              <a:ea typeface="Candara"/>
              <a:cs typeface="Candara"/>
              <a:sym typeface="Candara"/>
            </a:endParaRPr>
          </a:p>
          <a:p>
            <a:pPr indent="-317500" lvl="0" marL="457200" rtl="0" algn="l">
              <a:spcBef>
                <a:spcPts val="0"/>
              </a:spcBef>
              <a:spcAft>
                <a:spcPts val="0"/>
              </a:spcAft>
              <a:buSzPts val="1400"/>
              <a:buFont typeface="Candara"/>
              <a:buChar char="●"/>
            </a:pPr>
            <a:r>
              <a:rPr lang="fr-FR">
                <a:latin typeface="Candara"/>
                <a:ea typeface="Candara"/>
                <a:cs typeface="Candara"/>
                <a:sym typeface="Candara"/>
              </a:rPr>
              <a:t>Un lift de 1 indique une</a:t>
            </a:r>
            <a:endParaRPr>
              <a:latin typeface="Candara"/>
              <a:ea typeface="Candara"/>
              <a:cs typeface="Candara"/>
              <a:sym typeface="Candara"/>
            </a:endParaRPr>
          </a:p>
          <a:p>
            <a:pPr indent="0" lvl="0" marL="0" rtl="0" algn="l">
              <a:spcBef>
                <a:spcPts val="0"/>
              </a:spcBef>
              <a:spcAft>
                <a:spcPts val="0"/>
              </a:spcAft>
              <a:buNone/>
            </a:pPr>
            <a:r>
              <a:rPr lang="fr-FR">
                <a:latin typeface="Candara"/>
                <a:ea typeface="Candara"/>
                <a:cs typeface="Candara"/>
                <a:sym typeface="Candara"/>
              </a:rPr>
              <a:t>            corrélation nulle</a:t>
            </a:r>
            <a:endParaRPr>
              <a:latin typeface="Candara"/>
              <a:ea typeface="Candara"/>
              <a:cs typeface="Candara"/>
              <a:sym typeface="Candara"/>
            </a:endParaRPr>
          </a:p>
          <a:p>
            <a:pPr indent="-317500" lvl="0" marL="457200" rtl="0" algn="l">
              <a:spcBef>
                <a:spcPts val="0"/>
              </a:spcBef>
              <a:spcAft>
                <a:spcPts val="0"/>
              </a:spcAft>
              <a:buSzPts val="1400"/>
              <a:buFont typeface="Candara"/>
              <a:buChar char="●"/>
            </a:pPr>
            <a:r>
              <a:rPr lang="fr-FR">
                <a:latin typeface="Candara"/>
                <a:ea typeface="Candara"/>
                <a:cs typeface="Candara"/>
                <a:sym typeface="Candara"/>
              </a:rPr>
              <a:t>Un lift &lt;  1 Indique une </a:t>
            </a:r>
            <a:endParaRPr>
              <a:latin typeface="Candara"/>
              <a:ea typeface="Candara"/>
              <a:cs typeface="Candara"/>
              <a:sym typeface="Candara"/>
            </a:endParaRPr>
          </a:p>
          <a:p>
            <a:pPr indent="0" lvl="0" marL="457200" rtl="0" algn="l">
              <a:spcBef>
                <a:spcPts val="0"/>
              </a:spcBef>
              <a:spcAft>
                <a:spcPts val="0"/>
              </a:spcAft>
              <a:buNone/>
            </a:pPr>
            <a:r>
              <a:rPr lang="fr-FR">
                <a:latin typeface="Candara"/>
                <a:ea typeface="Candara"/>
                <a:cs typeface="Candara"/>
                <a:sym typeface="Candara"/>
              </a:rPr>
              <a:t>corrélation négative.</a:t>
            </a:r>
            <a:endParaRPr>
              <a:latin typeface="Candara"/>
              <a:ea typeface="Candara"/>
              <a:cs typeface="Candara"/>
              <a:sym typeface="Candara"/>
            </a:endParaRPr>
          </a:p>
        </p:txBody>
      </p:sp>
      <p:sp>
        <p:nvSpPr>
          <p:cNvPr id="388" name="Google Shape;388;p38"/>
          <p:cNvSpPr txBox="1"/>
          <p:nvPr>
            <p:ph idx="4294967295" type="body"/>
          </p:nvPr>
        </p:nvSpPr>
        <p:spPr>
          <a:xfrm>
            <a:off x="170055" y="884969"/>
            <a:ext cx="2808000" cy="639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None/>
            </a:pPr>
            <a:r>
              <a:rPr b="1" lang="fr-FR" sz="2500">
                <a:solidFill>
                  <a:schemeClr val="dk2"/>
                </a:solidFill>
                <a:latin typeface="Candara"/>
                <a:ea typeface="Candara"/>
                <a:cs typeface="Candara"/>
                <a:sym typeface="Candara"/>
              </a:rPr>
              <a:t>SUPPORT</a:t>
            </a:r>
            <a:endParaRPr b="1" sz="2500">
              <a:solidFill>
                <a:schemeClr val="dk2"/>
              </a:solidFill>
              <a:latin typeface="Candara"/>
              <a:ea typeface="Candara"/>
              <a:cs typeface="Candara"/>
              <a:sym typeface="Candara"/>
            </a:endParaRPr>
          </a:p>
        </p:txBody>
      </p:sp>
      <p:sp>
        <p:nvSpPr>
          <p:cNvPr id="389" name="Google Shape;389;p38"/>
          <p:cNvSpPr txBox="1"/>
          <p:nvPr>
            <p:ph idx="4294967295" type="body"/>
          </p:nvPr>
        </p:nvSpPr>
        <p:spPr>
          <a:xfrm>
            <a:off x="3251765" y="885032"/>
            <a:ext cx="2808000" cy="639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None/>
            </a:pPr>
            <a:r>
              <a:rPr b="1" lang="fr-FR" sz="2500">
                <a:solidFill>
                  <a:schemeClr val="dk2"/>
                </a:solidFill>
                <a:latin typeface="Candara"/>
                <a:ea typeface="Candara"/>
                <a:cs typeface="Candara"/>
                <a:sym typeface="Candara"/>
              </a:rPr>
              <a:t>CONFIANCE</a:t>
            </a:r>
            <a:r>
              <a:rPr b="1" lang="fr-FR" sz="3600">
                <a:solidFill>
                  <a:schemeClr val="dk2"/>
                </a:solidFill>
                <a:latin typeface="Candara"/>
                <a:ea typeface="Candara"/>
                <a:cs typeface="Candara"/>
                <a:sym typeface="Candara"/>
              </a:rPr>
              <a:t> </a:t>
            </a:r>
            <a:endParaRPr/>
          </a:p>
        </p:txBody>
      </p:sp>
      <p:sp>
        <p:nvSpPr>
          <p:cNvPr id="390" name="Google Shape;390;p38"/>
          <p:cNvSpPr txBox="1"/>
          <p:nvPr>
            <p:ph idx="4294967295" type="body"/>
          </p:nvPr>
        </p:nvSpPr>
        <p:spPr>
          <a:xfrm>
            <a:off x="5915065" y="884969"/>
            <a:ext cx="2808000" cy="639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None/>
            </a:pPr>
            <a:r>
              <a:rPr lang="fr-FR" sz="2500">
                <a:solidFill>
                  <a:schemeClr val="dk2"/>
                </a:solidFill>
                <a:latin typeface="Candara"/>
                <a:ea typeface="Candara"/>
                <a:cs typeface="Candara"/>
                <a:sym typeface="Candara"/>
              </a:rPr>
              <a:t>LIFT</a:t>
            </a:r>
            <a:r>
              <a:rPr b="1" lang="fr-FR" sz="3600">
                <a:solidFill>
                  <a:schemeClr val="dk2"/>
                </a:solidFill>
                <a:latin typeface="Candara"/>
                <a:ea typeface="Candara"/>
                <a:cs typeface="Candara"/>
                <a:sym typeface="Candara"/>
              </a:rPr>
              <a:t> </a:t>
            </a:r>
            <a:endParaRPr/>
          </a:p>
        </p:txBody>
      </p:sp>
      <p:cxnSp>
        <p:nvCxnSpPr>
          <p:cNvPr id="391" name="Google Shape;391;p38"/>
          <p:cNvCxnSpPr/>
          <p:nvPr/>
        </p:nvCxnSpPr>
        <p:spPr>
          <a:xfrm>
            <a:off x="3130455" y="1204919"/>
            <a:ext cx="4800" cy="21093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38"/>
          <p:cNvCxnSpPr/>
          <p:nvPr/>
        </p:nvCxnSpPr>
        <p:spPr>
          <a:xfrm>
            <a:off x="6102255" y="1204919"/>
            <a:ext cx="4800" cy="2109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000"/>
              <a:buFont typeface="Arial Black"/>
              <a:buNone/>
            </a:pPr>
            <a:r>
              <a:rPr lang="fr-FR" sz="2000"/>
              <a:t>CRITÈRES D’ÉVALUATION                      </a:t>
            </a:r>
            <a:br>
              <a:rPr lang="fr-FR" sz="2000"/>
            </a:br>
            <a:r>
              <a:rPr lang="fr-FR" sz="2000"/>
              <a:t>DES RÈGLES D’ASSOCIATION</a:t>
            </a:r>
            <a:endParaRPr/>
          </a:p>
        </p:txBody>
      </p:sp>
      <p:sp>
        <p:nvSpPr>
          <p:cNvPr id="398" name="Google Shape;398;p39"/>
          <p:cNvSpPr txBox="1"/>
          <p:nvPr>
            <p:ph idx="1" type="body"/>
          </p:nvPr>
        </p:nvSpPr>
        <p:spPr>
          <a:xfrm>
            <a:off x="2852080" y="1124744"/>
            <a:ext cx="2808000" cy="6397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None/>
            </a:pPr>
            <a:r>
              <a:rPr b="1" lang="fr-FR" sz="4000">
                <a:solidFill>
                  <a:schemeClr val="dk2"/>
                </a:solidFill>
                <a:latin typeface="Candara"/>
                <a:ea typeface="Candara"/>
                <a:cs typeface="Candara"/>
                <a:sym typeface="Candara"/>
              </a:rPr>
              <a:t>S</a:t>
            </a:r>
            <a:r>
              <a:rPr b="1" lang="fr-FR" sz="3600">
                <a:solidFill>
                  <a:schemeClr val="dk2"/>
                </a:solidFill>
                <a:latin typeface="Candara"/>
                <a:ea typeface="Candara"/>
                <a:cs typeface="Candara"/>
                <a:sym typeface="Candara"/>
              </a:rPr>
              <a:t>UPPORT</a:t>
            </a:r>
            <a:endParaRPr b="1" sz="3600">
              <a:solidFill>
                <a:schemeClr val="dk2"/>
              </a:solidFill>
              <a:latin typeface="Candara"/>
              <a:ea typeface="Candara"/>
              <a:cs typeface="Candara"/>
              <a:sym typeface="Candara"/>
            </a:endParaRPr>
          </a:p>
        </p:txBody>
      </p:sp>
      <p:sp>
        <p:nvSpPr>
          <p:cNvPr id="399" name="Google Shape;399;p39"/>
          <p:cNvSpPr txBox="1"/>
          <p:nvPr>
            <p:ph idx="2" type="body"/>
          </p:nvPr>
        </p:nvSpPr>
        <p:spPr>
          <a:xfrm>
            <a:off x="2852080" y="1811342"/>
            <a:ext cx="2808000" cy="1257618"/>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Font typeface="Noto Sans Symbols"/>
              <a:buChar char="✔"/>
            </a:pPr>
            <a:r>
              <a:rPr b="0" lang="fr-FR" sz="1400">
                <a:latin typeface="Candara"/>
                <a:ea typeface="Candara"/>
                <a:cs typeface="Candara"/>
                <a:sym typeface="Candara"/>
              </a:rPr>
              <a:t>indicateur de « fiabilité »</a:t>
            </a:r>
            <a:endParaRPr/>
          </a:p>
          <a:p>
            <a:pPr indent="-342900" lvl="0" marL="342900" rtl="0" algn="l">
              <a:spcBef>
                <a:spcPts val="859"/>
              </a:spcBef>
              <a:spcAft>
                <a:spcPts val="0"/>
              </a:spcAft>
              <a:buClr>
                <a:schemeClr val="dk1"/>
              </a:buClr>
              <a:buSzPct val="100000"/>
              <a:buFont typeface="Noto Sans Symbols"/>
              <a:buChar char="✔"/>
            </a:pPr>
            <a:r>
              <a:rPr b="0" lang="fr-FR" sz="1400">
                <a:latin typeface="Candara"/>
                <a:ea typeface="Candara"/>
                <a:cs typeface="Candara"/>
                <a:sym typeface="Candara"/>
              </a:rPr>
              <a:t>probabilité absolue P(X U Y)</a:t>
            </a:r>
            <a:endParaRPr/>
          </a:p>
          <a:p>
            <a:pPr indent="-342900" lvl="0" marL="342900" rtl="0" algn="l">
              <a:spcBef>
                <a:spcPts val="859"/>
              </a:spcBef>
              <a:spcAft>
                <a:spcPts val="0"/>
              </a:spcAft>
              <a:buClr>
                <a:schemeClr val="dk1"/>
              </a:buClr>
              <a:buSzPct val="100000"/>
              <a:buFont typeface="Noto Sans Symbols"/>
              <a:buChar char="✔"/>
            </a:pPr>
            <a:r>
              <a:rPr b="0" lang="fr-FR" sz="1400">
                <a:latin typeface="Candara"/>
                <a:ea typeface="Candara"/>
                <a:cs typeface="Candara"/>
                <a:sym typeface="Candara"/>
              </a:rPr>
              <a:t>||X U Y||/ ||BD|| = %                                 de transactions vérifiant la règle</a:t>
            </a:r>
            <a:endParaRPr/>
          </a:p>
          <a:p>
            <a:pPr indent="-201930" lvl="0" marL="342900" rtl="0" algn="l">
              <a:spcBef>
                <a:spcPts val="1044"/>
              </a:spcBef>
              <a:spcAft>
                <a:spcPts val="0"/>
              </a:spcAft>
              <a:buClr>
                <a:schemeClr val="dk1"/>
              </a:buClr>
              <a:buSzPct val="100000"/>
              <a:buFont typeface="Noto Sans Symbols"/>
              <a:buNone/>
            </a:pPr>
            <a:r>
              <a:t/>
            </a:r>
            <a:endParaRPr>
              <a:latin typeface="Candara"/>
              <a:ea typeface="Candara"/>
              <a:cs typeface="Candara"/>
              <a:sym typeface="Candara"/>
            </a:endParaRPr>
          </a:p>
        </p:txBody>
      </p:sp>
      <p:sp>
        <p:nvSpPr>
          <p:cNvPr id="400" name="Google Shape;400;p39"/>
          <p:cNvSpPr txBox="1"/>
          <p:nvPr>
            <p:ph idx="3" type="body"/>
          </p:nvPr>
        </p:nvSpPr>
        <p:spPr>
          <a:xfrm>
            <a:off x="5724440" y="1124744"/>
            <a:ext cx="2808000" cy="6397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4000"/>
              <a:buNone/>
            </a:pPr>
            <a:r>
              <a:rPr b="1" lang="fr-FR" sz="4000">
                <a:solidFill>
                  <a:schemeClr val="dk2"/>
                </a:solidFill>
                <a:latin typeface="Candara"/>
                <a:ea typeface="Candara"/>
                <a:cs typeface="Candara"/>
                <a:sym typeface="Candara"/>
              </a:rPr>
              <a:t>C</a:t>
            </a:r>
            <a:r>
              <a:rPr b="1" lang="fr-FR" sz="3600">
                <a:solidFill>
                  <a:schemeClr val="dk2"/>
                </a:solidFill>
                <a:latin typeface="Candara"/>
                <a:ea typeface="Candara"/>
                <a:cs typeface="Candara"/>
                <a:sym typeface="Candara"/>
              </a:rPr>
              <a:t>ONFIANCE </a:t>
            </a:r>
            <a:endParaRPr/>
          </a:p>
        </p:txBody>
      </p:sp>
      <p:sp>
        <p:nvSpPr>
          <p:cNvPr id="401" name="Google Shape;401;p39"/>
          <p:cNvSpPr txBox="1"/>
          <p:nvPr>
            <p:ph idx="4" type="body"/>
          </p:nvPr>
        </p:nvSpPr>
        <p:spPr>
          <a:xfrm>
            <a:off x="5724440" y="1811342"/>
            <a:ext cx="2808000" cy="16176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400"/>
              <a:buFont typeface="Noto Sans Symbols"/>
              <a:buChar char="✔"/>
            </a:pPr>
            <a:r>
              <a:rPr b="0" lang="fr-FR" sz="1400">
                <a:latin typeface="Candara"/>
                <a:ea typeface="Candara"/>
                <a:cs typeface="Candara"/>
                <a:sym typeface="Candara"/>
              </a:rPr>
              <a:t>Indicateur de « précision » </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probabilité conditionnelle P(Y/X)</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||X U Y||/||X|| = %                                     de transactions vérifiant l'implication</a:t>
            </a:r>
            <a:endParaRPr b="0" sz="1400">
              <a:latin typeface="Candara"/>
              <a:ea typeface="Candara"/>
              <a:cs typeface="Candara"/>
              <a:sym typeface="Candara"/>
            </a:endParaRPr>
          </a:p>
        </p:txBody>
      </p:sp>
      <p:pic>
        <p:nvPicPr>
          <p:cNvPr id="402" name="Google Shape;402;p39"/>
          <p:cNvPicPr preferRelativeResize="0"/>
          <p:nvPr/>
        </p:nvPicPr>
        <p:blipFill rotWithShape="1">
          <a:blip r:embed="rId3">
            <a:alphaModFix/>
          </a:blip>
          <a:srcRect b="0" l="0" r="0" t="0"/>
          <a:stretch/>
        </p:blipFill>
        <p:spPr>
          <a:xfrm>
            <a:off x="4644008" y="3659341"/>
            <a:ext cx="2314575" cy="1828800"/>
          </a:xfrm>
          <a:prstGeom prst="rect">
            <a:avLst/>
          </a:prstGeom>
          <a:noFill/>
          <a:ln>
            <a:noFill/>
          </a:ln>
        </p:spPr>
      </p:pic>
      <p:sp>
        <p:nvSpPr>
          <p:cNvPr id="403" name="Google Shape;403;p39"/>
          <p:cNvSpPr txBox="1"/>
          <p:nvPr/>
        </p:nvSpPr>
        <p:spPr>
          <a:xfrm>
            <a:off x="146333" y="2708920"/>
            <a:ext cx="2314575" cy="646331"/>
          </a:xfrm>
          <a:prstGeom prst="rect">
            <a:avLst/>
          </a:prstGeom>
          <a:solidFill>
            <a:srgbClr val="F7D0D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Règle d’association : </a:t>
            </a:r>
            <a:endParaRPr sz="1800">
              <a:solidFill>
                <a:schemeClr val="dk1"/>
              </a:solidFill>
              <a:latin typeface="Candara"/>
              <a:ea typeface="Candara"/>
              <a:cs typeface="Candara"/>
              <a:sym typeface="Candara"/>
            </a:endParaRPr>
          </a:p>
          <a:p>
            <a:pPr indent="0" lvl="0" marL="0" marR="0" rtl="0" algn="ctr">
              <a:spcBef>
                <a:spcPts val="0"/>
              </a:spcBef>
              <a:spcAft>
                <a:spcPts val="0"/>
              </a:spcAft>
              <a:buNone/>
            </a:pPr>
            <a:r>
              <a:rPr b="1" lang="fr-FR" sz="1800">
                <a:solidFill>
                  <a:schemeClr val="dk1"/>
                </a:solidFill>
                <a:latin typeface="Candara"/>
                <a:ea typeface="Candara"/>
                <a:cs typeface="Candara"/>
                <a:sym typeface="Candara"/>
              </a:rPr>
              <a:t>(R1): p1 → p2 </a:t>
            </a:r>
            <a:endParaRPr b="1" sz="1800">
              <a:solidFill>
                <a:schemeClr val="dk1"/>
              </a:solidFill>
              <a:latin typeface="Candara"/>
              <a:ea typeface="Candara"/>
              <a:cs typeface="Candara"/>
              <a:sym typeface="Candara"/>
            </a:endParaRPr>
          </a:p>
        </p:txBody>
      </p:sp>
      <p:sp>
        <p:nvSpPr>
          <p:cNvPr id="404" name="Google Shape;404;p39"/>
          <p:cNvSpPr/>
          <p:nvPr/>
        </p:nvSpPr>
        <p:spPr>
          <a:xfrm>
            <a:off x="107504" y="3717032"/>
            <a:ext cx="3874779" cy="584775"/>
          </a:xfrm>
          <a:prstGeom prst="rect">
            <a:avLst/>
          </a:prstGeom>
          <a:solidFill>
            <a:srgbClr val="EEA5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2 : en termes absolus  </a:t>
            </a:r>
            <a:endParaRPr/>
          </a:p>
          <a:p>
            <a:pPr indent="0" lvl="0" marL="0" marR="0" rtl="0" algn="l">
              <a:spcBef>
                <a:spcPts val="0"/>
              </a:spcBef>
              <a:spcAft>
                <a:spcPts val="0"/>
              </a:spcAft>
              <a:buNone/>
            </a:pPr>
            <a:r>
              <a:rPr lang="fr-FR" sz="1600">
                <a:solidFill>
                  <a:schemeClr val="dk1"/>
                </a:solidFill>
                <a:latin typeface="Candara"/>
                <a:ea typeface="Candara"/>
                <a:cs typeface="Candara"/>
                <a:sym typeface="Candara"/>
              </a:rPr>
              <a:t>ou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2 / 6 = </a:t>
            </a:r>
            <a:r>
              <a:rPr b="1" lang="fr-FR" sz="1600">
                <a:solidFill>
                  <a:schemeClr val="dk2"/>
                </a:solidFill>
                <a:latin typeface="Candara"/>
                <a:ea typeface="Candara"/>
                <a:cs typeface="Candara"/>
                <a:sym typeface="Candara"/>
              </a:rPr>
              <a:t>33% </a:t>
            </a:r>
            <a:r>
              <a:rPr lang="fr-FR" sz="1600">
                <a:solidFill>
                  <a:schemeClr val="dk1"/>
                </a:solidFill>
                <a:latin typeface="Candara"/>
                <a:ea typeface="Candara"/>
                <a:cs typeface="Candara"/>
                <a:sym typeface="Candara"/>
              </a:rPr>
              <a:t>: en termes relatifs </a:t>
            </a:r>
            <a:endParaRPr sz="1600">
              <a:solidFill>
                <a:schemeClr val="dk1"/>
              </a:solidFill>
              <a:latin typeface="Candara"/>
              <a:ea typeface="Candara"/>
              <a:cs typeface="Candara"/>
              <a:sym typeface="Candara"/>
            </a:endParaRPr>
          </a:p>
        </p:txBody>
      </p:sp>
      <p:sp>
        <p:nvSpPr>
          <p:cNvPr id="405" name="Google Shape;405;p39"/>
          <p:cNvSpPr/>
          <p:nvPr/>
        </p:nvSpPr>
        <p:spPr>
          <a:xfrm>
            <a:off x="107504" y="4509120"/>
            <a:ext cx="3575018"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600">
                <a:solidFill>
                  <a:schemeClr val="dk1"/>
                </a:solidFill>
                <a:latin typeface="Candara"/>
                <a:ea typeface="Candara"/>
                <a:cs typeface="Candara"/>
                <a:sym typeface="Candara"/>
              </a:rPr>
              <a:t>Conf</a:t>
            </a:r>
            <a:r>
              <a:rPr lang="fr-FR" sz="1600">
                <a:solidFill>
                  <a:schemeClr val="dk1"/>
                </a:solidFill>
                <a:latin typeface="Candara"/>
                <a:ea typeface="Candara"/>
                <a:cs typeface="Candara"/>
                <a:sym typeface="Candara"/>
              </a:rPr>
              <a:t>(R1)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(antécédant R1)</a:t>
            </a:r>
            <a:endParaRPr/>
          </a:p>
          <a:p>
            <a:pPr indent="0" lvl="0" marL="0" marR="0" rtl="0" algn="l">
              <a:spcBef>
                <a:spcPts val="0"/>
              </a:spcBef>
              <a:spcAft>
                <a:spcPts val="0"/>
              </a:spcAft>
              <a:buNone/>
            </a:pPr>
            <a:r>
              <a:rPr lang="fr-FR" sz="1600">
                <a:solidFill>
                  <a:schemeClr val="dk1"/>
                </a:solidFill>
                <a:latin typeface="Candara"/>
                <a:ea typeface="Candara"/>
                <a:cs typeface="Candara"/>
                <a:sym typeface="Candara"/>
              </a:rPr>
              <a:t>=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(p1 → p2)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(p1) = 2 / 4 = </a:t>
            </a:r>
            <a:r>
              <a:rPr b="1" lang="fr-FR" sz="1600">
                <a:solidFill>
                  <a:schemeClr val="dk2"/>
                </a:solidFill>
                <a:latin typeface="Candara"/>
                <a:ea typeface="Candara"/>
                <a:cs typeface="Candara"/>
                <a:sym typeface="Candara"/>
              </a:rPr>
              <a:t>50 %  </a:t>
            </a:r>
            <a:endParaRPr b="1" sz="1600">
              <a:solidFill>
                <a:schemeClr val="dk2"/>
              </a:solidFill>
              <a:latin typeface="Candara"/>
              <a:ea typeface="Candara"/>
              <a:cs typeface="Candara"/>
              <a:sym typeface="Candara"/>
            </a:endParaRPr>
          </a:p>
          <a:p>
            <a:pPr indent="0" lvl="0" marL="0" marR="0" rtl="0" algn="l">
              <a:spcBef>
                <a:spcPts val="0"/>
              </a:spcBef>
              <a:spcAft>
                <a:spcPts val="0"/>
              </a:spcAft>
              <a:buNone/>
            </a:pPr>
            <a:r>
              <a:t/>
            </a:r>
            <a:endParaRPr b="1" sz="1600">
              <a:solidFill>
                <a:schemeClr val="dk2"/>
              </a:solidFill>
              <a:latin typeface="Candara"/>
              <a:ea typeface="Candara"/>
              <a:cs typeface="Candara"/>
              <a:sym typeface="Candara"/>
            </a:endParaRPr>
          </a:p>
          <a:p>
            <a:pPr indent="0" lvl="0" marL="0" marR="0" rtl="0" algn="l">
              <a:spcBef>
                <a:spcPts val="0"/>
              </a:spcBef>
              <a:spcAft>
                <a:spcPts val="0"/>
              </a:spcAft>
              <a:buNone/>
            </a:pPr>
            <a:r>
              <a:rPr b="1" lang="fr-FR" sz="1600">
                <a:solidFill>
                  <a:schemeClr val="dk2"/>
                </a:solidFill>
                <a:latin typeface="Candara"/>
                <a:ea typeface="Candara"/>
                <a:cs typeface="Candara"/>
                <a:sym typeface="Candara"/>
              </a:rPr>
              <a:t>=(2/6)/ (4/6) = 2/4 = 50%</a:t>
            </a:r>
            <a:endParaRPr b="1" sz="1600">
              <a:solidFill>
                <a:schemeClr val="dk2"/>
              </a:solidFill>
              <a:latin typeface="Candara"/>
              <a:ea typeface="Candara"/>
              <a:cs typeface="Candara"/>
              <a:sym typeface="Candara"/>
            </a:endParaRPr>
          </a:p>
        </p:txBody>
      </p:sp>
      <p:sp>
        <p:nvSpPr>
          <p:cNvPr id="406" name="Google Shape;406;p39"/>
          <p:cNvSpPr/>
          <p:nvPr/>
        </p:nvSpPr>
        <p:spPr>
          <a:xfrm>
            <a:off x="5436096" y="3933056"/>
            <a:ext cx="720080" cy="216024"/>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39"/>
          <p:cNvSpPr/>
          <p:nvPr/>
        </p:nvSpPr>
        <p:spPr>
          <a:xfrm>
            <a:off x="5441255" y="4437112"/>
            <a:ext cx="720080" cy="216024"/>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3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
        <p:nvSpPr>
          <p:cNvPr id="409" name="Google Shape;409;p39"/>
          <p:cNvSpPr/>
          <p:nvPr/>
        </p:nvSpPr>
        <p:spPr>
          <a:xfrm>
            <a:off x="5436096" y="3645024"/>
            <a:ext cx="720080" cy="1828799"/>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MOTIVATIONS et OBJECTIFS</a:t>
            </a:r>
            <a:endParaRPr/>
          </a:p>
        </p:txBody>
      </p:sp>
      <p:sp>
        <p:nvSpPr>
          <p:cNvPr id="116" name="Google Shape;116;p13"/>
          <p:cNvSpPr txBox="1"/>
          <p:nvPr>
            <p:ph idx="1" type="body"/>
          </p:nvPr>
        </p:nvSpPr>
        <p:spPr>
          <a:xfrm>
            <a:off x="179512" y="908720"/>
            <a:ext cx="8712968" cy="5544616"/>
          </a:xfrm>
          <a:prstGeom prst="rect">
            <a:avLst/>
          </a:prstGeom>
          <a:noFill/>
          <a:ln>
            <a:noFill/>
          </a:ln>
        </p:spPr>
        <p:txBody>
          <a:bodyPr anchorCtr="0" anchor="ctr"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Font typeface="Noto Sans Symbols"/>
              <a:buChar char="✔"/>
            </a:pPr>
            <a:r>
              <a:rPr b="0" lang="fr-FR">
                <a:latin typeface="Candara"/>
                <a:ea typeface="Candara"/>
                <a:cs typeface="Candara"/>
                <a:sym typeface="Candara"/>
              </a:rPr>
              <a:t>Rechercher les associations consiste à rechercher les règles du type :</a:t>
            </a:r>
            <a:endParaRPr/>
          </a:p>
          <a:p>
            <a:pPr indent="0" lvl="0" marL="0" rtl="0" algn="l">
              <a:spcBef>
                <a:spcPts val="940"/>
              </a:spcBef>
              <a:spcAft>
                <a:spcPts val="0"/>
              </a:spcAft>
              <a:buClr>
                <a:schemeClr val="dk1"/>
              </a:buClr>
              <a:buSzPct val="100000"/>
              <a:buNone/>
            </a:pPr>
            <a:r>
              <a:rPr b="0" lang="fr-FR">
                <a:latin typeface="Candara"/>
                <a:ea typeface="Candara"/>
                <a:cs typeface="Candara"/>
                <a:sym typeface="Candara"/>
              </a:rPr>
              <a:t>« Si pour un individu, la variable A = Xa, la variable B = Xb, etc, alors, dans 80% des cas, la variable Z = Xz, cette configuration se rencontrant pour 30 % des individus »</a:t>
            </a:r>
            <a:endParaRPr/>
          </a:p>
          <a:p>
            <a:pPr indent="0" lvl="0" marL="0" rtl="0" algn="l">
              <a:spcBef>
                <a:spcPts val="940"/>
              </a:spcBef>
              <a:spcAft>
                <a:spcPts val="0"/>
              </a:spcAft>
              <a:buClr>
                <a:schemeClr val="dk1"/>
              </a:buClr>
              <a:buSzPct val="100000"/>
              <a:buNone/>
            </a:pPr>
            <a:r>
              <a:t/>
            </a:r>
            <a:endParaRPr>
              <a:latin typeface="Candara"/>
              <a:ea typeface="Candara"/>
              <a:cs typeface="Candara"/>
              <a:sym typeface="Candara"/>
            </a:endParaRPr>
          </a:p>
          <a:p>
            <a:pPr indent="-342900" lvl="0" marL="342900" rtl="0" algn="l">
              <a:spcBef>
                <a:spcPts val="940"/>
              </a:spcBef>
              <a:spcAft>
                <a:spcPts val="0"/>
              </a:spcAft>
              <a:buClr>
                <a:schemeClr val="dk1"/>
              </a:buClr>
              <a:buSzPct val="100000"/>
              <a:buFont typeface="Noto Sans Symbols"/>
              <a:buChar char="✔"/>
            </a:pPr>
            <a:r>
              <a:rPr lang="fr-FR">
                <a:latin typeface="Candara"/>
                <a:ea typeface="Candara"/>
                <a:cs typeface="Candara"/>
                <a:sym typeface="Candara"/>
              </a:rPr>
              <a:t>Repérer</a:t>
            </a:r>
            <a:r>
              <a:rPr b="0" lang="fr-FR">
                <a:latin typeface="Candara"/>
                <a:ea typeface="Candara"/>
                <a:cs typeface="Candara"/>
                <a:sym typeface="Candara"/>
              </a:rPr>
              <a:t> des règles liant les données avec un bon niveau de probabilité </a:t>
            </a:r>
            <a:endParaRPr/>
          </a:p>
          <a:p>
            <a:pPr indent="-342900" lvl="1" marL="800100" rtl="0" algn="l">
              <a:spcBef>
                <a:spcPts val="940"/>
              </a:spcBef>
              <a:spcAft>
                <a:spcPts val="0"/>
              </a:spcAft>
              <a:buSzPct val="100000"/>
              <a:buFont typeface="Noto Sans Symbols"/>
              <a:buChar char="▪"/>
            </a:pPr>
            <a:r>
              <a:rPr b="0" lang="fr-FR">
                <a:latin typeface="Candara"/>
                <a:ea typeface="Candara"/>
                <a:cs typeface="Candara"/>
                <a:sym typeface="Candara"/>
              </a:rPr>
              <a:t>découverte de relations fines entre attributs (ou variables)</a:t>
            </a:r>
            <a:endParaRPr/>
          </a:p>
          <a:p>
            <a:pPr indent="-342900" lvl="1" marL="800100" rtl="0" algn="l">
              <a:spcBef>
                <a:spcPts val="340"/>
              </a:spcBef>
              <a:spcAft>
                <a:spcPts val="0"/>
              </a:spcAft>
              <a:buSzPct val="100000"/>
              <a:buFont typeface="Noto Sans Symbols"/>
              <a:buChar char="▪"/>
            </a:pPr>
            <a:r>
              <a:rPr b="0" lang="fr-FR">
                <a:latin typeface="Candara"/>
                <a:ea typeface="Candara"/>
                <a:cs typeface="Candara"/>
                <a:sym typeface="Candara"/>
              </a:rPr>
              <a:t>généralisation des dépendances fonctionnelles</a:t>
            </a:r>
            <a:endParaRPr/>
          </a:p>
          <a:p>
            <a:pPr indent="0" lvl="1" marL="457200" rtl="0" algn="l">
              <a:spcBef>
                <a:spcPts val="340"/>
              </a:spcBef>
              <a:spcAft>
                <a:spcPts val="0"/>
              </a:spcAft>
              <a:buSzPct val="100000"/>
              <a:buNone/>
            </a:pPr>
            <a:r>
              <a:t/>
            </a:r>
            <a:endParaRPr b="0">
              <a:latin typeface="Candara"/>
              <a:ea typeface="Candara"/>
              <a:cs typeface="Candara"/>
              <a:sym typeface="Candara"/>
            </a:endParaRPr>
          </a:p>
          <a:p>
            <a:pPr indent="-342900" lvl="0" marL="342900" rtl="0" algn="l">
              <a:spcBef>
                <a:spcPts val="340"/>
              </a:spcBef>
              <a:spcAft>
                <a:spcPts val="0"/>
              </a:spcAft>
              <a:buClr>
                <a:schemeClr val="dk1"/>
              </a:buClr>
              <a:buSzPct val="100000"/>
              <a:buFont typeface="Noto Sans Symbols"/>
              <a:buChar char="✔"/>
            </a:pPr>
            <a:r>
              <a:rPr b="0" lang="fr-FR">
                <a:latin typeface="Candara"/>
                <a:ea typeface="Candara"/>
                <a:cs typeface="Candara"/>
                <a:sym typeface="Candara"/>
              </a:rPr>
              <a:t>Mettre en évidence les produits / des articles achetés ensemble</a:t>
            </a:r>
            <a:endParaRPr/>
          </a:p>
          <a:p>
            <a:pPr indent="-234950" lvl="0" marL="342900" rtl="0" algn="l">
              <a:spcBef>
                <a:spcPts val="940"/>
              </a:spcBef>
              <a:spcAft>
                <a:spcPts val="0"/>
              </a:spcAft>
              <a:buClr>
                <a:schemeClr val="dk1"/>
              </a:buClr>
              <a:buSzPct val="100000"/>
              <a:buFont typeface="Noto Sans Symbols"/>
              <a:buNone/>
            </a:pPr>
            <a:r>
              <a:t/>
            </a:r>
            <a:endParaRPr b="0">
              <a:latin typeface="Candara"/>
              <a:ea typeface="Candara"/>
              <a:cs typeface="Candara"/>
              <a:sym typeface="Candara"/>
            </a:endParaRPr>
          </a:p>
          <a:p>
            <a:pPr indent="-342900" lvl="0" marL="342900" rtl="0" algn="l">
              <a:spcBef>
                <a:spcPts val="940"/>
              </a:spcBef>
              <a:spcAft>
                <a:spcPts val="0"/>
              </a:spcAft>
              <a:buClr>
                <a:schemeClr val="dk1"/>
              </a:buClr>
              <a:buSzPct val="100000"/>
              <a:buFont typeface="Noto Sans Symbols"/>
              <a:buChar char="✔"/>
            </a:pPr>
            <a:r>
              <a:rPr lang="fr-FR">
                <a:latin typeface="Candara"/>
                <a:ea typeface="Candara"/>
                <a:cs typeface="Candara"/>
                <a:sym typeface="Candara"/>
              </a:rPr>
              <a:t>Transcrire la connaissance </a:t>
            </a:r>
            <a:r>
              <a:rPr b="0" lang="fr-FR">
                <a:latin typeface="Candara"/>
                <a:ea typeface="Candara"/>
                <a:cs typeface="Candara"/>
                <a:sym typeface="Candara"/>
              </a:rPr>
              <a:t>sous forme de règles d’association</a:t>
            </a:r>
            <a:endParaRPr/>
          </a:p>
          <a:p>
            <a:pPr indent="0" lvl="0" marL="0" rtl="0" algn="l">
              <a:spcBef>
                <a:spcPts val="940"/>
              </a:spcBef>
              <a:spcAft>
                <a:spcPts val="0"/>
              </a:spcAft>
              <a:buClr>
                <a:schemeClr val="dk1"/>
              </a:buClr>
              <a:buSzPct val="100000"/>
              <a:buNone/>
            </a:pPr>
            <a:r>
              <a:t/>
            </a:r>
            <a:endParaRPr b="0">
              <a:latin typeface="Candara"/>
              <a:ea typeface="Candara"/>
              <a:cs typeface="Candara"/>
              <a:sym typeface="Candara"/>
            </a:endParaRPr>
          </a:p>
          <a:p>
            <a:pPr indent="-342900" lvl="0" marL="342900" rtl="0" algn="l">
              <a:spcBef>
                <a:spcPts val="940"/>
              </a:spcBef>
              <a:spcAft>
                <a:spcPts val="0"/>
              </a:spcAft>
              <a:buClr>
                <a:schemeClr val="dk1"/>
              </a:buClr>
              <a:buSzPct val="100000"/>
              <a:buFont typeface="Noto Sans Symbols"/>
              <a:buChar char="✔"/>
            </a:pPr>
            <a:r>
              <a:rPr b="0" lang="fr-FR">
                <a:latin typeface="Candara"/>
                <a:ea typeface="Candara"/>
                <a:cs typeface="Candara"/>
                <a:sym typeface="Candara"/>
              </a:rPr>
              <a:t>Règles du style : </a:t>
            </a:r>
            <a:r>
              <a:rPr b="0" i="1" lang="fr-FR">
                <a:latin typeface="Candara"/>
                <a:ea typeface="Candara"/>
                <a:cs typeface="Candara"/>
                <a:sym typeface="Candara"/>
              </a:rPr>
              <a:t>&lt; </a:t>
            </a:r>
            <a:r>
              <a:rPr lang="fr-FR" u="sng">
                <a:latin typeface="Candara"/>
                <a:ea typeface="Candara"/>
                <a:cs typeface="Candara"/>
                <a:sym typeface="Candara"/>
              </a:rPr>
              <a:t>si</a:t>
            </a:r>
            <a:r>
              <a:rPr b="0" i="1" lang="fr-FR">
                <a:latin typeface="Candara"/>
                <a:ea typeface="Candara"/>
                <a:cs typeface="Candara"/>
                <a:sym typeface="Candara"/>
              </a:rPr>
              <a:t> [P(tid,X) := prémisse] </a:t>
            </a:r>
            <a:r>
              <a:rPr lang="fr-FR" u="sng">
                <a:latin typeface="Candara"/>
                <a:ea typeface="Candara"/>
                <a:cs typeface="Candara"/>
                <a:sym typeface="Candara"/>
              </a:rPr>
              <a:t>alors</a:t>
            </a:r>
            <a:r>
              <a:rPr b="0" i="1" lang="fr-FR">
                <a:latin typeface="Candara"/>
                <a:ea typeface="Candara"/>
                <a:cs typeface="Candara"/>
                <a:sym typeface="Candara"/>
              </a:rPr>
              <a:t> [P(tid,Y) := conséquence] &gt;</a:t>
            </a:r>
            <a:endParaRPr/>
          </a:p>
          <a:p>
            <a:pPr indent="-234950" lvl="0" marL="342900" rtl="0" algn="l">
              <a:spcBef>
                <a:spcPts val="940"/>
              </a:spcBef>
              <a:spcAft>
                <a:spcPts val="0"/>
              </a:spcAft>
              <a:buClr>
                <a:schemeClr val="dk1"/>
              </a:buClr>
              <a:buSzPct val="100000"/>
              <a:buFont typeface="Noto Sans Symbols"/>
              <a:buNone/>
            </a:pPr>
            <a:r>
              <a:t/>
            </a:r>
            <a:endParaRPr b="0">
              <a:latin typeface="Candara"/>
              <a:ea typeface="Candara"/>
              <a:cs typeface="Candara"/>
              <a:sym typeface="Candara"/>
            </a:endParaRPr>
          </a:p>
          <a:p>
            <a:pPr indent="-342900" lvl="0" marL="342900" rtl="0" algn="l">
              <a:spcBef>
                <a:spcPts val="940"/>
              </a:spcBef>
              <a:spcAft>
                <a:spcPts val="0"/>
              </a:spcAft>
              <a:buClr>
                <a:schemeClr val="dk1"/>
              </a:buClr>
              <a:buSzPct val="100000"/>
              <a:buFont typeface="Noto Sans Symbols"/>
              <a:buChar char="✔"/>
            </a:pPr>
            <a:r>
              <a:rPr b="0" lang="fr-FR">
                <a:latin typeface="Candara"/>
                <a:ea typeface="Candara"/>
                <a:cs typeface="Candara"/>
                <a:sym typeface="Candara"/>
              </a:rPr>
              <a:t>Différents types de règles</a:t>
            </a:r>
            <a:endParaRPr/>
          </a:p>
          <a:p>
            <a:pPr indent="-342900" lvl="1" marL="800100" rtl="0" algn="l">
              <a:spcBef>
                <a:spcPts val="940"/>
              </a:spcBef>
              <a:spcAft>
                <a:spcPts val="0"/>
              </a:spcAft>
              <a:buSzPct val="100000"/>
              <a:buFont typeface="Noto Sans Symbols"/>
              <a:buChar char="▪"/>
            </a:pPr>
            <a:r>
              <a:rPr b="0" lang="fr-FR">
                <a:latin typeface="Candara"/>
                <a:ea typeface="Candara"/>
                <a:cs typeface="Candara"/>
                <a:sym typeface="Candara"/>
              </a:rPr>
              <a:t>origine « panier de la ménagère » </a:t>
            </a:r>
            <a:endParaRPr b="0">
              <a:latin typeface="Candara"/>
              <a:ea typeface="Candara"/>
              <a:cs typeface="Candara"/>
              <a:sym typeface="Candara"/>
            </a:endParaRPr>
          </a:p>
          <a:p>
            <a:pPr indent="-342900" lvl="1" marL="800100" rtl="0" algn="l">
              <a:spcBef>
                <a:spcPts val="340"/>
              </a:spcBef>
              <a:spcAft>
                <a:spcPts val="0"/>
              </a:spcAft>
              <a:buSzPct val="100000"/>
              <a:buFont typeface="Noto Sans Symbols"/>
              <a:buChar char="▪"/>
            </a:pPr>
            <a:r>
              <a:rPr b="0" lang="fr-FR">
                <a:latin typeface="Candara"/>
                <a:ea typeface="Candara"/>
                <a:cs typeface="Candara"/>
                <a:sym typeface="Candara"/>
              </a:rPr>
              <a:t>étendues aux tables multiples et aux attributs continus</a:t>
            </a:r>
            <a:endParaRPr/>
          </a:p>
          <a:p>
            <a:pPr indent="-234950" lvl="0" marL="342900" rtl="0" algn="l">
              <a:spcBef>
                <a:spcPts val="340"/>
              </a:spcBef>
              <a:spcAft>
                <a:spcPts val="0"/>
              </a:spcAft>
              <a:buClr>
                <a:schemeClr val="dk1"/>
              </a:buClr>
              <a:buSzPct val="100000"/>
              <a:buFont typeface="Noto Sans Symbols"/>
              <a:buNone/>
            </a:pPr>
            <a:r>
              <a:t/>
            </a:r>
            <a:endParaRPr b="0">
              <a:latin typeface="Candara"/>
              <a:ea typeface="Candara"/>
              <a:cs typeface="Candara"/>
              <a:sym typeface="Candar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000"/>
              <a:buFont typeface="Arial Black"/>
              <a:buNone/>
            </a:pPr>
            <a:r>
              <a:rPr lang="fr-FR" sz="2000"/>
              <a:t>CRITÈRES D’ÉVALUATION                      </a:t>
            </a:r>
            <a:br>
              <a:rPr lang="fr-FR" sz="2000"/>
            </a:br>
            <a:r>
              <a:rPr lang="fr-FR" sz="2000"/>
              <a:t>DES RÈGLES D’ASSOCIATION</a:t>
            </a:r>
            <a:endParaRPr/>
          </a:p>
        </p:txBody>
      </p:sp>
      <p:sp>
        <p:nvSpPr>
          <p:cNvPr id="415" name="Google Shape;415;p40"/>
          <p:cNvSpPr txBox="1"/>
          <p:nvPr>
            <p:ph idx="1" type="body"/>
          </p:nvPr>
        </p:nvSpPr>
        <p:spPr>
          <a:xfrm>
            <a:off x="2996096" y="721787"/>
            <a:ext cx="2808000" cy="6397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3600"/>
              <a:buNone/>
            </a:pPr>
            <a:r>
              <a:rPr b="1" lang="fr-FR" sz="3600">
                <a:solidFill>
                  <a:schemeClr val="dk2"/>
                </a:solidFill>
                <a:latin typeface="Candara"/>
                <a:ea typeface="Candara"/>
                <a:cs typeface="Candara"/>
                <a:sym typeface="Candara"/>
              </a:rPr>
              <a:t>SUPPORT</a:t>
            </a:r>
            <a:endParaRPr b="1" sz="3600">
              <a:solidFill>
                <a:schemeClr val="dk2"/>
              </a:solidFill>
              <a:latin typeface="Candara"/>
              <a:ea typeface="Candara"/>
              <a:cs typeface="Candara"/>
              <a:sym typeface="Candara"/>
            </a:endParaRPr>
          </a:p>
        </p:txBody>
      </p:sp>
      <p:sp>
        <p:nvSpPr>
          <p:cNvPr id="416" name="Google Shape;416;p40"/>
          <p:cNvSpPr txBox="1"/>
          <p:nvPr>
            <p:ph idx="2" type="body"/>
          </p:nvPr>
        </p:nvSpPr>
        <p:spPr>
          <a:xfrm>
            <a:off x="2996096" y="1480393"/>
            <a:ext cx="2808000" cy="1660575"/>
          </a:xfrm>
          <a:prstGeom prst="rect">
            <a:avLst/>
          </a:prstGeom>
          <a:noFill/>
          <a:ln>
            <a:noFill/>
          </a:ln>
        </p:spPr>
        <p:txBody>
          <a:bodyPr anchorCtr="0" anchor="t" bIns="45700" lIns="91425" spcFirstLastPara="1" rIns="91425" wrap="square" tIns="45700">
            <a:normAutofit fontScale="92500" lnSpcReduction="20000"/>
          </a:bodyPr>
          <a:lstStyle/>
          <a:p>
            <a:pPr indent="-285781" lvl="0" marL="285750" rtl="0" algn="l">
              <a:spcBef>
                <a:spcPts val="0"/>
              </a:spcBef>
              <a:spcAft>
                <a:spcPts val="0"/>
              </a:spcAft>
              <a:buClr>
                <a:schemeClr val="dk1"/>
              </a:buClr>
              <a:buSzPct val="100000"/>
              <a:buFont typeface="Noto Sans Symbols"/>
              <a:buChar char="✔"/>
            </a:pPr>
            <a:r>
              <a:rPr b="0" lang="fr-FR" sz="1500">
                <a:latin typeface="Candara"/>
                <a:ea typeface="Candara"/>
                <a:cs typeface="Candara"/>
                <a:sym typeface="Candara"/>
              </a:rPr>
              <a:t>indicateur de </a:t>
            </a:r>
            <a:r>
              <a:rPr lang="fr-FR" sz="1500">
                <a:latin typeface="Candara"/>
                <a:ea typeface="Candara"/>
                <a:cs typeface="Candara"/>
                <a:sym typeface="Candara"/>
              </a:rPr>
              <a:t>« fiabilité »</a:t>
            </a:r>
            <a:endParaRPr/>
          </a:p>
          <a:p>
            <a:pPr indent="-342931" lvl="0" marL="342900" rtl="0" algn="l">
              <a:spcBef>
                <a:spcPts val="877"/>
              </a:spcBef>
              <a:spcAft>
                <a:spcPts val="0"/>
              </a:spcAft>
              <a:buClr>
                <a:schemeClr val="dk1"/>
              </a:buClr>
              <a:buSzPct val="100000"/>
              <a:buFont typeface="Noto Sans Symbols"/>
              <a:buChar char="✔"/>
            </a:pPr>
            <a:r>
              <a:rPr b="0" lang="fr-FR" sz="1500">
                <a:latin typeface="Candara"/>
                <a:ea typeface="Candara"/>
                <a:cs typeface="Candara"/>
                <a:sym typeface="Candara"/>
              </a:rPr>
              <a:t>probabilité absolue : </a:t>
            </a:r>
            <a:endParaRPr/>
          </a:p>
          <a:p>
            <a:pPr indent="0" lvl="0" marL="0" rtl="0" algn="l">
              <a:spcBef>
                <a:spcPts val="877"/>
              </a:spcBef>
              <a:spcAft>
                <a:spcPts val="0"/>
              </a:spcAft>
              <a:buClr>
                <a:schemeClr val="dk1"/>
              </a:buClr>
              <a:buSzPct val="100000"/>
              <a:buNone/>
            </a:pPr>
            <a:r>
              <a:rPr b="0" lang="fr-FR" sz="1500">
                <a:latin typeface="Candara"/>
                <a:ea typeface="Candara"/>
                <a:cs typeface="Candara"/>
                <a:sym typeface="Candara"/>
              </a:rPr>
              <a:t>	 P(X U Y)</a:t>
            </a:r>
            <a:endParaRPr/>
          </a:p>
          <a:p>
            <a:pPr indent="-342931" lvl="0" marL="342900" rtl="0" algn="l">
              <a:spcBef>
                <a:spcPts val="877"/>
              </a:spcBef>
              <a:spcAft>
                <a:spcPts val="0"/>
              </a:spcAft>
              <a:buClr>
                <a:schemeClr val="dk1"/>
              </a:buClr>
              <a:buSzPct val="100000"/>
              <a:buFont typeface="Noto Sans Symbols"/>
              <a:buChar char="✔"/>
            </a:pPr>
            <a:r>
              <a:rPr b="0" lang="fr-FR" sz="1500">
                <a:latin typeface="Candara"/>
                <a:ea typeface="Candara"/>
                <a:cs typeface="Candara"/>
                <a:sym typeface="Candara"/>
              </a:rPr>
              <a:t>||X U Y||/ ||BD|| = %                                 de transactions vérifiant la règle</a:t>
            </a:r>
            <a:endParaRPr/>
          </a:p>
          <a:p>
            <a:pPr indent="-201930" lvl="0" marL="342900" rtl="0" algn="l">
              <a:spcBef>
                <a:spcPts val="1044"/>
              </a:spcBef>
              <a:spcAft>
                <a:spcPts val="0"/>
              </a:spcAft>
              <a:buClr>
                <a:schemeClr val="dk1"/>
              </a:buClr>
              <a:buSzPct val="100000"/>
              <a:buFont typeface="Noto Sans Symbols"/>
              <a:buNone/>
            </a:pPr>
            <a:r>
              <a:t/>
            </a:r>
            <a:endParaRPr>
              <a:latin typeface="Candara"/>
              <a:ea typeface="Candara"/>
              <a:cs typeface="Candara"/>
              <a:sym typeface="Candara"/>
            </a:endParaRPr>
          </a:p>
        </p:txBody>
      </p:sp>
      <p:sp>
        <p:nvSpPr>
          <p:cNvPr id="417" name="Google Shape;417;p40"/>
          <p:cNvSpPr txBox="1"/>
          <p:nvPr>
            <p:ph idx="3" type="body"/>
          </p:nvPr>
        </p:nvSpPr>
        <p:spPr>
          <a:xfrm>
            <a:off x="5868456" y="721787"/>
            <a:ext cx="2808000" cy="6397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2"/>
              </a:buClr>
              <a:buSzPts val="3600"/>
              <a:buNone/>
            </a:pPr>
            <a:r>
              <a:rPr b="1" lang="fr-FR" sz="3600">
                <a:solidFill>
                  <a:schemeClr val="dk2"/>
                </a:solidFill>
                <a:latin typeface="Candara"/>
                <a:ea typeface="Candara"/>
                <a:cs typeface="Candara"/>
                <a:sym typeface="Candara"/>
              </a:rPr>
              <a:t>CONFIANCE </a:t>
            </a:r>
            <a:endParaRPr/>
          </a:p>
        </p:txBody>
      </p:sp>
      <p:sp>
        <p:nvSpPr>
          <p:cNvPr id="418" name="Google Shape;418;p40"/>
          <p:cNvSpPr txBox="1"/>
          <p:nvPr>
            <p:ph idx="4" type="body"/>
          </p:nvPr>
        </p:nvSpPr>
        <p:spPr>
          <a:xfrm>
            <a:off x="5868456" y="1408385"/>
            <a:ext cx="2808000" cy="16176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400"/>
              <a:buFont typeface="Noto Sans Symbols"/>
              <a:buChar char="✔"/>
            </a:pPr>
            <a:r>
              <a:rPr b="0" lang="fr-FR" sz="1400">
                <a:latin typeface="Candara"/>
                <a:ea typeface="Candara"/>
                <a:cs typeface="Candara"/>
                <a:sym typeface="Candara"/>
              </a:rPr>
              <a:t>Indicateur de </a:t>
            </a:r>
            <a:r>
              <a:rPr lang="fr-FR" sz="1400">
                <a:latin typeface="Candara"/>
                <a:ea typeface="Candara"/>
                <a:cs typeface="Candara"/>
                <a:sym typeface="Candara"/>
              </a:rPr>
              <a:t>« précision » </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probabilité conditionnelle :  	P(Y/X)</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||X U Y||/||X|| = %                                     de transactions vérifiant l'implication</a:t>
            </a:r>
            <a:endParaRPr b="0" sz="1400">
              <a:latin typeface="Candara"/>
              <a:ea typeface="Candara"/>
              <a:cs typeface="Candara"/>
              <a:sym typeface="Candara"/>
            </a:endParaRPr>
          </a:p>
        </p:txBody>
      </p:sp>
      <p:pic>
        <p:nvPicPr>
          <p:cNvPr id="419" name="Google Shape;419;p40"/>
          <p:cNvPicPr preferRelativeResize="0"/>
          <p:nvPr/>
        </p:nvPicPr>
        <p:blipFill rotWithShape="1">
          <a:blip r:embed="rId3">
            <a:alphaModFix/>
          </a:blip>
          <a:srcRect b="0" l="0" r="0" t="0"/>
          <a:stretch/>
        </p:blipFill>
        <p:spPr>
          <a:xfrm>
            <a:off x="4788024" y="3256384"/>
            <a:ext cx="2314575" cy="1828800"/>
          </a:xfrm>
          <a:prstGeom prst="rect">
            <a:avLst/>
          </a:prstGeom>
          <a:noFill/>
          <a:ln>
            <a:noFill/>
          </a:ln>
        </p:spPr>
      </p:pic>
      <p:sp>
        <p:nvSpPr>
          <p:cNvPr id="420" name="Google Shape;420;p40"/>
          <p:cNvSpPr txBox="1"/>
          <p:nvPr/>
        </p:nvSpPr>
        <p:spPr>
          <a:xfrm>
            <a:off x="290349" y="2305963"/>
            <a:ext cx="2314575" cy="646331"/>
          </a:xfrm>
          <a:prstGeom prst="rect">
            <a:avLst/>
          </a:prstGeom>
          <a:solidFill>
            <a:srgbClr val="F7D0D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Règle d’association : </a:t>
            </a:r>
            <a:endParaRPr sz="1800">
              <a:solidFill>
                <a:schemeClr val="dk1"/>
              </a:solidFill>
              <a:latin typeface="Candara"/>
              <a:ea typeface="Candara"/>
              <a:cs typeface="Candara"/>
              <a:sym typeface="Candara"/>
            </a:endParaRPr>
          </a:p>
          <a:p>
            <a:pPr indent="0" lvl="0" marL="0" marR="0" rtl="0" algn="ctr">
              <a:spcBef>
                <a:spcPts val="0"/>
              </a:spcBef>
              <a:spcAft>
                <a:spcPts val="0"/>
              </a:spcAft>
              <a:buNone/>
            </a:pPr>
            <a:r>
              <a:rPr b="1" lang="fr-FR" sz="1800">
                <a:solidFill>
                  <a:schemeClr val="dk1"/>
                </a:solidFill>
                <a:latin typeface="Arial"/>
                <a:ea typeface="Arial"/>
                <a:cs typeface="Arial"/>
                <a:sym typeface="Arial"/>
              </a:rPr>
              <a:t>p1 → p2 </a:t>
            </a:r>
            <a:endParaRPr b="1" sz="1800">
              <a:solidFill>
                <a:schemeClr val="dk1"/>
              </a:solidFill>
              <a:latin typeface="Arial"/>
              <a:ea typeface="Arial"/>
              <a:cs typeface="Arial"/>
              <a:sym typeface="Arial"/>
            </a:endParaRPr>
          </a:p>
        </p:txBody>
      </p:sp>
      <p:sp>
        <p:nvSpPr>
          <p:cNvPr id="421" name="Google Shape;421;p40"/>
          <p:cNvSpPr/>
          <p:nvPr/>
        </p:nvSpPr>
        <p:spPr>
          <a:xfrm>
            <a:off x="251520" y="3314075"/>
            <a:ext cx="3889206" cy="646331"/>
          </a:xfrm>
          <a:prstGeom prst="rect">
            <a:avLst/>
          </a:prstGeom>
          <a:solidFill>
            <a:srgbClr val="EEA5A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2 : en termes absolus  </a:t>
            </a:r>
            <a:endParaRPr/>
          </a:p>
          <a:p>
            <a:pPr indent="0" lvl="0" marL="0" marR="0" rtl="0" algn="l">
              <a:spcBef>
                <a:spcPts val="0"/>
              </a:spcBef>
              <a:spcAft>
                <a:spcPts val="0"/>
              </a:spcAft>
              <a:buNone/>
            </a:pPr>
            <a:r>
              <a:rPr lang="fr-FR" sz="1600">
                <a:solidFill>
                  <a:schemeClr val="dk1"/>
                </a:solidFill>
                <a:latin typeface="Candara"/>
                <a:ea typeface="Candara"/>
                <a:cs typeface="Candara"/>
                <a:sym typeface="Candara"/>
              </a:rPr>
              <a:t>ou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2 / 6 =</a:t>
            </a:r>
            <a:r>
              <a:rPr b="1" lang="fr-FR" sz="2000">
                <a:solidFill>
                  <a:schemeClr val="dk2"/>
                </a:solidFill>
                <a:latin typeface="Candara"/>
                <a:ea typeface="Candara"/>
                <a:cs typeface="Candara"/>
                <a:sym typeface="Candara"/>
              </a:rPr>
              <a:t> 33%</a:t>
            </a:r>
            <a:r>
              <a:rPr b="1" lang="fr-FR" sz="1600">
                <a:solidFill>
                  <a:schemeClr val="dk2"/>
                </a:solidFill>
                <a:latin typeface="Candara"/>
                <a:ea typeface="Candara"/>
                <a:cs typeface="Candara"/>
                <a:sym typeface="Candara"/>
              </a:rPr>
              <a:t> </a:t>
            </a:r>
            <a:r>
              <a:rPr lang="fr-FR" sz="1600">
                <a:solidFill>
                  <a:schemeClr val="dk1"/>
                </a:solidFill>
                <a:latin typeface="Candara"/>
                <a:ea typeface="Candara"/>
                <a:cs typeface="Candara"/>
                <a:sym typeface="Candara"/>
              </a:rPr>
              <a:t>: en termes relatifs </a:t>
            </a:r>
            <a:endParaRPr sz="1600">
              <a:solidFill>
                <a:schemeClr val="dk1"/>
              </a:solidFill>
              <a:latin typeface="Candara"/>
              <a:ea typeface="Candara"/>
              <a:cs typeface="Candara"/>
              <a:sym typeface="Candara"/>
            </a:endParaRPr>
          </a:p>
        </p:txBody>
      </p:sp>
      <p:sp>
        <p:nvSpPr>
          <p:cNvPr id="422" name="Google Shape;422;p40"/>
          <p:cNvSpPr/>
          <p:nvPr/>
        </p:nvSpPr>
        <p:spPr>
          <a:xfrm>
            <a:off x="251519" y="4106163"/>
            <a:ext cx="3874779" cy="646331"/>
          </a:xfrm>
          <a:prstGeom prst="rect">
            <a:avLst/>
          </a:prstGeom>
          <a:solidFill>
            <a:srgbClr val="E679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600">
                <a:solidFill>
                  <a:schemeClr val="dk1"/>
                </a:solidFill>
                <a:latin typeface="Candara"/>
                <a:ea typeface="Candara"/>
                <a:cs typeface="Candara"/>
                <a:sym typeface="Candara"/>
              </a:rPr>
              <a:t>Conf</a:t>
            </a:r>
            <a:r>
              <a:rPr lang="fr-FR" sz="1600">
                <a:solidFill>
                  <a:schemeClr val="dk1"/>
                </a:solidFill>
                <a:latin typeface="Candara"/>
                <a:ea typeface="Candara"/>
                <a:cs typeface="Candara"/>
                <a:sym typeface="Candara"/>
              </a:rPr>
              <a:t>(R1)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(R1)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(antécédant R1)</a:t>
            </a:r>
            <a:endParaRPr/>
          </a:p>
          <a:p>
            <a:pPr indent="0" lvl="0" marL="0" marR="0" rtl="0" algn="l">
              <a:spcBef>
                <a:spcPts val="0"/>
              </a:spcBef>
              <a:spcAft>
                <a:spcPts val="0"/>
              </a:spcAft>
              <a:buNone/>
            </a:pPr>
            <a:r>
              <a:rPr lang="fr-FR" sz="1600">
                <a:solidFill>
                  <a:schemeClr val="dk1"/>
                </a:solidFill>
                <a:latin typeface="Candara"/>
                <a:ea typeface="Candara"/>
                <a:cs typeface="Candara"/>
                <a:sym typeface="Candara"/>
              </a:rPr>
              <a:t>=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(p1 → p2) / </a:t>
            </a:r>
            <a:r>
              <a:rPr b="1" i="1" lang="fr-FR" sz="1600">
                <a:solidFill>
                  <a:schemeClr val="dk1"/>
                </a:solidFill>
                <a:latin typeface="Candara"/>
                <a:ea typeface="Candara"/>
                <a:cs typeface="Candara"/>
                <a:sym typeface="Candara"/>
              </a:rPr>
              <a:t>sup</a:t>
            </a:r>
            <a:r>
              <a:rPr lang="fr-FR" sz="1600">
                <a:solidFill>
                  <a:schemeClr val="dk1"/>
                </a:solidFill>
                <a:latin typeface="Candara"/>
                <a:ea typeface="Candara"/>
                <a:cs typeface="Candara"/>
                <a:sym typeface="Candara"/>
              </a:rPr>
              <a:t>(p1) = 2 / 4 = </a:t>
            </a:r>
            <a:r>
              <a:rPr b="1" lang="fr-FR" sz="2000">
                <a:solidFill>
                  <a:schemeClr val="dk2"/>
                </a:solidFill>
                <a:latin typeface="Candara"/>
                <a:ea typeface="Candara"/>
                <a:cs typeface="Candara"/>
                <a:sym typeface="Candara"/>
              </a:rPr>
              <a:t>50 %  </a:t>
            </a:r>
            <a:endParaRPr b="1" sz="1600">
              <a:solidFill>
                <a:schemeClr val="dk2"/>
              </a:solidFill>
              <a:latin typeface="Candara"/>
              <a:ea typeface="Candara"/>
              <a:cs typeface="Candara"/>
              <a:sym typeface="Candara"/>
            </a:endParaRPr>
          </a:p>
        </p:txBody>
      </p:sp>
      <p:sp>
        <p:nvSpPr>
          <p:cNvPr id="423" name="Google Shape;423;p40"/>
          <p:cNvSpPr/>
          <p:nvPr/>
        </p:nvSpPr>
        <p:spPr>
          <a:xfrm>
            <a:off x="5580112" y="3530099"/>
            <a:ext cx="365199" cy="1008112"/>
          </a:xfrm>
          <a:prstGeom prst="rect">
            <a:avLst/>
          </a:prstGeom>
          <a:noFill/>
          <a:ln cap="flat" cmpd="sng" w="2857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C000"/>
              </a:solidFill>
              <a:latin typeface="Arial"/>
              <a:ea typeface="Arial"/>
              <a:cs typeface="Arial"/>
              <a:sym typeface="Arial"/>
            </a:endParaRPr>
          </a:p>
        </p:txBody>
      </p:sp>
      <p:pic>
        <p:nvPicPr>
          <p:cNvPr descr="C:\Users\heny\Desktop\Dropbox\SAS\1195445254243794393molumen_Exclamation_icons_2.svg.med.png" id="424" name="Google Shape;424;p40"/>
          <p:cNvPicPr preferRelativeResize="0"/>
          <p:nvPr/>
        </p:nvPicPr>
        <p:blipFill rotWithShape="1">
          <a:blip r:embed="rId4">
            <a:alphaModFix/>
          </a:blip>
          <a:srcRect b="0" l="0" r="0" t="0"/>
          <a:stretch/>
        </p:blipFill>
        <p:spPr>
          <a:xfrm>
            <a:off x="813537" y="5373216"/>
            <a:ext cx="1008000" cy="1050000"/>
          </a:xfrm>
          <a:prstGeom prst="rect">
            <a:avLst/>
          </a:prstGeom>
          <a:noFill/>
          <a:ln>
            <a:noFill/>
          </a:ln>
        </p:spPr>
      </p:pic>
      <p:sp>
        <p:nvSpPr>
          <p:cNvPr id="425" name="Google Shape;425;p40"/>
          <p:cNvSpPr/>
          <p:nvPr/>
        </p:nvSpPr>
        <p:spPr>
          <a:xfrm>
            <a:off x="1907704" y="5575050"/>
            <a:ext cx="70567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2000">
                <a:solidFill>
                  <a:srgbClr val="C00000"/>
                </a:solidFill>
                <a:latin typeface="Candara"/>
                <a:ea typeface="Candara"/>
                <a:cs typeface="Candara"/>
                <a:sym typeface="Candara"/>
              </a:rPr>
              <a:t>« Bonne » règle = règle avec un support et une confiance élevée</a:t>
            </a:r>
            <a:endParaRPr/>
          </a:p>
        </p:txBody>
      </p:sp>
      <p:sp>
        <p:nvSpPr>
          <p:cNvPr id="426" name="Google Shape;426;p4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273400" y="393300"/>
            <a:ext cx="8448900" cy="648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sz="2800"/>
              <a:t>Exemple 1 : </a:t>
            </a:r>
            <a:r>
              <a:rPr lang="fr-FR" sz="2577"/>
              <a:t>ANALYSE DU PANIER DE LA MÉNAGÈRE</a:t>
            </a:r>
            <a:endParaRPr sz="3377"/>
          </a:p>
        </p:txBody>
      </p:sp>
      <p:grpSp>
        <p:nvGrpSpPr>
          <p:cNvPr id="432" name="Google Shape;432;p41"/>
          <p:cNvGrpSpPr/>
          <p:nvPr/>
        </p:nvGrpSpPr>
        <p:grpSpPr>
          <a:xfrm>
            <a:off x="742950" y="2101850"/>
            <a:ext cx="1962150" cy="1813302"/>
            <a:chOff x="624" y="1392"/>
            <a:chExt cx="1392" cy="1248"/>
          </a:xfrm>
        </p:grpSpPr>
        <p:cxnSp>
          <p:nvCxnSpPr>
            <p:cNvPr id="433" name="Google Shape;433;p41"/>
            <p:cNvCxnSpPr/>
            <p:nvPr/>
          </p:nvCxnSpPr>
          <p:spPr>
            <a:xfrm rot="10800000">
              <a:off x="624" y="1392"/>
              <a:ext cx="192" cy="192"/>
            </a:xfrm>
            <a:prstGeom prst="straightConnector1">
              <a:avLst/>
            </a:prstGeom>
            <a:noFill/>
            <a:ln cap="flat" cmpd="sng" w="38100">
              <a:solidFill>
                <a:schemeClr val="dk1"/>
              </a:solidFill>
              <a:prstDash val="solid"/>
              <a:round/>
              <a:headEnd len="med" w="med" type="none"/>
              <a:tailEnd len="sm" w="sm" type="none"/>
            </a:ln>
          </p:spPr>
        </p:cxnSp>
        <p:cxnSp>
          <p:nvCxnSpPr>
            <p:cNvPr id="434" name="Google Shape;434;p41"/>
            <p:cNvCxnSpPr/>
            <p:nvPr/>
          </p:nvCxnSpPr>
          <p:spPr>
            <a:xfrm>
              <a:off x="816" y="1584"/>
              <a:ext cx="96" cy="816"/>
            </a:xfrm>
            <a:prstGeom prst="straightConnector1">
              <a:avLst/>
            </a:prstGeom>
            <a:noFill/>
            <a:ln cap="flat" cmpd="sng" w="38100">
              <a:solidFill>
                <a:schemeClr val="dk1"/>
              </a:solidFill>
              <a:prstDash val="solid"/>
              <a:round/>
              <a:headEnd len="med" w="med" type="none"/>
              <a:tailEnd len="sm" w="sm" type="none"/>
            </a:ln>
          </p:spPr>
        </p:cxnSp>
        <p:cxnSp>
          <p:nvCxnSpPr>
            <p:cNvPr id="435" name="Google Shape;435;p41"/>
            <p:cNvCxnSpPr/>
            <p:nvPr/>
          </p:nvCxnSpPr>
          <p:spPr>
            <a:xfrm flipH="1" rot="10800000">
              <a:off x="912" y="2160"/>
              <a:ext cx="1104" cy="96"/>
            </a:xfrm>
            <a:prstGeom prst="straightConnector1">
              <a:avLst/>
            </a:prstGeom>
            <a:noFill/>
            <a:ln cap="flat" cmpd="sng" w="38100">
              <a:solidFill>
                <a:schemeClr val="dk1"/>
              </a:solidFill>
              <a:prstDash val="solid"/>
              <a:round/>
              <a:headEnd len="med" w="med" type="none"/>
              <a:tailEnd len="sm" w="sm" type="none"/>
            </a:ln>
          </p:spPr>
        </p:cxnSp>
        <p:cxnSp>
          <p:nvCxnSpPr>
            <p:cNvPr id="436" name="Google Shape;436;p41"/>
            <p:cNvCxnSpPr/>
            <p:nvPr/>
          </p:nvCxnSpPr>
          <p:spPr>
            <a:xfrm rot="10800000">
              <a:off x="2016" y="1584"/>
              <a:ext cx="0" cy="576"/>
            </a:xfrm>
            <a:prstGeom prst="straightConnector1">
              <a:avLst/>
            </a:prstGeom>
            <a:noFill/>
            <a:ln cap="flat" cmpd="sng" w="38100">
              <a:solidFill>
                <a:schemeClr val="dk1"/>
              </a:solidFill>
              <a:prstDash val="solid"/>
              <a:round/>
              <a:headEnd len="med" w="med" type="none"/>
              <a:tailEnd len="sm" w="sm" type="none"/>
            </a:ln>
          </p:spPr>
        </p:cxnSp>
        <p:cxnSp>
          <p:nvCxnSpPr>
            <p:cNvPr id="437" name="Google Shape;437;p41"/>
            <p:cNvCxnSpPr/>
            <p:nvPr/>
          </p:nvCxnSpPr>
          <p:spPr>
            <a:xfrm>
              <a:off x="816" y="1584"/>
              <a:ext cx="1200" cy="0"/>
            </a:xfrm>
            <a:prstGeom prst="straightConnector1">
              <a:avLst/>
            </a:prstGeom>
            <a:noFill/>
            <a:ln cap="flat" cmpd="sng" w="38100">
              <a:solidFill>
                <a:schemeClr val="dk1"/>
              </a:solidFill>
              <a:prstDash val="solid"/>
              <a:round/>
              <a:headEnd len="med" w="med" type="none"/>
              <a:tailEnd len="sm" w="sm" type="none"/>
            </a:ln>
          </p:spPr>
        </p:cxnSp>
        <p:cxnSp>
          <p:nvCxnSpPr>
            <p:cNvPr id="438" name="Google Shape;438;p41"/>
            <p:cNvCxnSpPr/>
            <p:nvPr/>
          </p:nvCxnSpPr>
          <p:spPr>
            <a:xfrm>
              <a:off x="912" y="2400"/>
              <a:ext cx="1104" cy="0"/>
            </a:xfrm>
            <a:prstGeom prst="straightConnector1">
              <a:avLst/>
            </a:prstGeom>
            <a:noFill/>
            <a:ln cap="flat" cmpd="sng" w="38100">
              <a:solidFill>
                <a:schemeClr val="dk1"/>
              </a:solidFill>
              <a:prstDash val="solid"/>
              <a:round/>
              <a:headEnd len="med" w="med" type="none"/>
              <a:tailEnd len="sm" w="sm" type="none"/>
            </a:ln>
          </p:spPr>
        </p:cxnSp>
        <p:sp>
          <p:nvSpPr>
            <p:cNvPr id="439" name="Google Shape;439;p41"/>
            <p:cNvSpPr/>
            <p:nvPr/>
          </p:nvSpPr>
          <p:spPr>
            <a:xfrm>
              <a:off x="960"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41"/>
            <p:cNvSpPr/>
            <p:nvPr/>
          </p:nvSpPr>
          <p:spPr>
            <a:xfrm>
              <a:off x="1584"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41" name="Google Shape;441;p41"/>
          <p:cNvSpPr/>
          <p:nvPr/>
        </p:nvSpPr>
        <p:spPr>
          <a:xfrm>
            <a:off x="1216572" y="2450562"/>
            <a:ext cx="338302" cy="69742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2" name="Google Shape;442;p41"/>
          <p:cNvSpPr/>
          <p:nvPr/>
        </p:nvSpPr>
        <p:spPr>
          <a:xfrm>
            <a:off x="1690195" y="2450562"/>
            <a:ext cx="338302" cy="697424"/>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3" name="Google Shape;443;p41"/>
          <p:cNvSpPr/>
          <p:nvPr/>
        </p:nvSpPr>
        <p:spPr>
          <a:xfrm>
            <a:off x="2163817" y="2450562"/>
            <a:ext cx="338302" cy="697424"/>
          </a:xfrm>
          <a:prstGeom prst="rect">
            <a:avLst/>
          </a:prstGeom>
          <a:solidFill>
            <a:srgbClr val="66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4" name="Google Shape;444;p41"/>
          <p:cNvGrpSpPr/>
          <p:nvPr/>
        </p:nvGrpSpPr>
        <p:grpSpPr>
          <a:xfrm>
            <a:off x="2705100" y="2101850"/>
            <a:ext cx="1962150" cy="1813302"/>
            <a:chOff x="624" y="1392"/>
            <a:chExt cx="1392" cy="1248"/>
          </a:xfrm>
        </p:grpSpPr>
        <p:cxnSp>
          <p:nvCxnSpPr>
            <p:cNvPr id="445" name="Google Shape;445;p41"/>
            <p:cNvCxnSpPr/>
            <p:nvPr/>
          </p:nvCxnSpPr>
          <p:spPr>
            <a:xfrm rot="10800000">
              <a:off x="624" y="1392"/>
              <a:ext cx="192" cy="192"/>
            </a:xfrm>
            <a:prstGeom prst="straightConnector1">
              <a:avLst/>
            </a:prstGeom>
            <a:noFill/>
            <a:ln cap="flat" cmpd="sng" w="38100">
              <a:solidFill>
                <a:schemeClr val="dk1"/>
              </a:solidFill>
              <a:prstDash val="solid"/>
              <a:round/>
              <a:headEnd len="med" w="med" type="none"/>
              <a:tailEnd len="sm" w="sm" type="none"/>
            </a:ln>
          </p:spPr>
        </p:cxnSp>
        <p:cxnSp>
          <p:nvCxnSpPr>
            <p:cNvPr id="446" name="Google Shape;446;p41"/>
            <p:cNvCxnSpPr/>
            <p:nvPr/>
          </p:nvCxnSpPr>
          <p:spPr>
            <a:xfrm>
              <a:off x="816" y="1584"/>
              <a:ext cx="96" cy="816"/>
            </a:xfrm>
            <a:prstGeom prst="straightConnector1">
              <a:avLst/>
            </a:prstGeom>
            <a:noFill/>
            <a:ln cap="flat" cmpd="sng" w="38100">
              <a:solidFill>
                <a:schemeClr val="dk1"/>
              </a:solidFill>
              <a:prstDash val="solid"/>
              <a:round/>
              <a:headEnd len="med" w="med" type="none"/>
              <a:tailEnd len="sm" w="sm" type="none"/>
            </a:ln>
          </p:spPr>
        </p:cxnSp>
        <p:cxnSp>
          <p:nvCxnSpPr>
            <p:cNvPr id="447" name="Google Shape;447;p41"/>
            <p:cNvCxnSpPr/>
            <p:nvPr/>
          </p:nvCxnSpPr>
          <p:spPr>
            <a:xfrm flipH="1" rot="10800000">
              <a:off x="912" y="2160"/>
              <a:ext cx="1104" cy="96"/>
            </a:xfrm>
            <a:prstGeom prst="straightConnector1">
              <a:avLst/>
            </a:prstGeom>
            <a:noFill/>
            <a:ln cap="flat" cmpd="sng" w="38100">
              <a:solidFill>
                <a:schemeClr val="dk1"/>
              </a:solidFill>
              <a:prstDash val="solid"/>
              <a:round/>
              <a:headEnd len="med" w="med" type="none"/>
              <a:tailEnd len="sm" w="sm" type="none"/>
            </a:ln>
          </p:spPr>
        </p:cxnSp>
        <p:cxnSp>
          <p:nvCxnSpPr>
            <p:cNvPr id="448" name="Google Shape;448;p41"/>
            <p:cNvCxnSpPr/>
            <p:nvPr/>
          </p:nvCxnSpPr>
          <p:spPr>
            <a:xfrm rot="10800000">
              <a:off x="2016" y="1584"/>
              <a:ext cx="0" cy="576"/>
            </a:xfrm>
            <a:prstGeom prst="straightConnector1">
              <a:avLst/>
            </a:prstGeom>
            <a:noFill/>
            <a:ln cap="flat" cmpd="sng" w="38100">
              <a:solidFill>
                <a:schemeClr val="dk1"/>
              </a:solidFill>
              <a:prstDash val="solid"/>
              <a:round/>
              <a:headEnd len="med" w="med" type="none"/>
              <a:tailEnd len="sm" w="sm" type="none"/>
            </a:ln>
          </p:spPr>
        </p:cxnSp>
        <p:cxnSp>
          <p:nvCxnSpPr>
            <p:cNvPr id="449" name="Google Shape;449;p41"/>
            <p:cNvCxnSpPr/>
            <p:nvPr/>
          </p:nvCxnSpPr>
          <p:spPr>
            <a:xfrm>
              <a:off x="816" y="1584"/>
              <a:ext cx="1200" cy="0"/>
            </a:xfrm>
            <a:prstGeom prst="straightConnector1">
              <a:avLst/>
            </a:prstGeom>
            <a:noFill/>
            <a:ln cap="flat" cmpd="sng" w="38100">
              <a:solidFill>
                <a:schemeClr val="dk1"/>
              </a:solidFill>
              <a:prstDash val="solid"/>
              <a:round/>
              <a:headEnd len="med" w="med" type="none"/>
              <a:tailEnd len="sm" w="sm" type="none"/>
            </a:ln>
          </p:spPr>
        </p:cxnSp>
        <p:cxnSp>
          <p:nvCxnSpPr>
            <p:cNvPr id="450" name="Google Shape;450;p41"/>
            <p:cNvCxnSpPr/>
            <p:nvPr/>
          </p:nvCxnSpPr>
          <p:spPr>
            <a:xfrm>
              <a:off x="912" y="2400"/>
              <a:ext cx="1104" cy="0"/>
            </a:xfrm>
            <a:prstGeom prst="straightConnector1">
              <a:avLst/>
            </a:prstGeom>
            <a:noFill/>
            <a:ln cap="flat" cmpd="sng" w="38100">
              <a:solidFill>
                <a:schemeClr val="dk1"/>
              </a:solidFill>
              <a:prstDash val="solid"/>
              <a:round/>
              <a:headEnd len="med" w="med" type="none"/>
              <a:tailEnd len="sm" w="sm" type="none"/>
            </a:ln>
          </p:spPr>
        </p:cxnSp>
        <p:sp>
          <p:nvSpPr>
            <p:cNvPr id="451" name="Google Shape;451;p41"/>
            <p:cNvSpPr/>
            <p:nvPr/>
          </p:nvSpPr>
          <p:spPr>
            <a:xfrm>
              <a:off x="960"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41"/>
            <p:cNvSpPr/>
            <p:nvPr/>
          </p:nvSpPr>
          <p:spPr>
            <a:xfrm>
              <a:off x="1584"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53" name="Google Shape;453;p41"/>
          <p:cNvSpPr/>
          <p:nvPr/>
        </p:nvSpPr>
        <p:spPr>
          <a:xfrm>
            <a:off x="3178722" y="2450562"/>
            <a:ext cx="338302" cy="69742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41"/>
          <p:cNvSpPr/>
          <p:nvPr/>
        </p:nvSpPr>
        <p:spPr>
          <a:xfrm>
            <a:off x="3652345" y="2450562"/>
            <a:ext cx="338302" cy="697424"/>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41"/>
          <p:cNvSpPr/>
          <p:nvPr/>
        </p:nvSpPr>
        <p:spPr>
          <a:xfrm>
            <a:off x="4125967" y="2450562"/>
            <a:ext cx="338302" cy="697424"/>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56" name="Google Shape;456;p41"/>
          <p:cNvGrpSpPr/>
          <p:nvPr/>
        </p:nvGrpSpPr>
        <p:grpSpPr>
          <a:xfrm>
            <a:off x="4667250" y="2101850"/>
            <a:ext cx="1962150" cy="1813302"/>
            <a:chOff x="624" y="1392"/>
            <a:chExt cx="1392" cy="1248"/>
          </a:xfrm>
        </p:grpSpPr>
        <p:cxnSp>
          <p:nvCxnSpPr>
            <p:cNvPr id="457" name="Google Shape;457;p41"/>
            <p:cNvCxnSpPr/>
            <p:nvPr/>
          </p:nvCxnSpPr>
          <p:spPr>
            <a:xfrm rot="10800000">
              <a:off x="624" y="1392"/>
              <a:ext cx="192" cy="192"/>
            </a:xfrm>
            <a:prstGeom prst="straightConnector1">
              <a:avLst/>
            </a:prstGeom>
            <a:noFill/>
            <a:ln cap="flat" cmpd="sng" w="38100">
              <a:solidFill>
                <a:schemeClr val="dk1"/>
              </a:solidFill>
              <a:prstDash val="solid"/>
              <a:round/>
              <a:headEnd len="med" w="med" type="none"/>
              <a:tailEnd len="sm" w="sm" type="none"/>
            </a:ln>
          </p:spPr>
        </p:cxnSp>
        <p:cxnSp>
          <p:nvCxnSpPr>
            <p:cNvPr id="458" name="Google Shape;458;p41"/>
            <p:cNvCxnSpPr/>
            <p:nvPr/>
          </p:nvCxnSpPr>
          <p:spPr>
            <a:xfrm>
              <a:off x="816" y="1584"/>
              <a:ext cx="96" cy="816"/>
            </a:xfrm>
            <a:prstGeom prst="straightConnector1">
              <a:avLst/>
            </a:prstGeom>
            <a:noFill/>
            <a:ln cap="flat" cmpd="sng" w="38100">
              <a:solidFill>
                <a:schemeClr val="dk1"/>
              </a:solidFill>
              <a:prstDash val="solid"/>
              <a:round/>
              <a:headEnd len="med" w="med" type="none"/>
              <a:tailEnd len="sm" w="sm" type="none"/>
            </a:ln>
          </p:spPr>
        </p:cxnSp>
        <p:cxnSp>
          <p:nvCxnSpPr>
            <p:cNvPr id="459" name="Google Shape;459;p41"/>
            <p:cNvCxnSpPr/>
            <p:nvPr/>
          </p:nvCxnSpPr>
          <p:spPr>
            <a:xfrm flipH="1" rot="10800000">
              <a:off x="912" y="2160"/>
              <a:ext cx="1104" cy="96"/>
            </a:xfrm>
            <a:prstGeom prst="straightConnector1">
              <a:avLst/>
            </a:prstGeom>
            <a:noFill/>
            <a:ln cap="flat" cmpd="sng" w="38100">
              <a:solidFill>
                <a:schemeClr val="dk1"/>
              </a:solidFill>
              <a:prstDash val="solid"/>
              <a:round/>
              <a:headEnd len="med" w="med" type="none"/>
              <a:tailEnd len="sm" w="sm" type="none"/>
            </a:ln>
          </p:spPr>
        </p:cxnSp>
        <p:cxnSp>
          <p:nvCxnSpPr>
            <p:cNvPr id="460" name="Google Shape;460;p41"/>
            <p:cNvCxnSpPr/>
            <p:nvPr/>
          </p:nvCxnSpPr>
          <p:spPr>
            <a:xfrm rot="10800000">
              <a:off x="2016" y="1584"/>
              <a:ext cx="0" cy="576"/>
            </a:xfrm>
            <a:prstGeom prst="straightConnector1">
              <a:avLst/>
            </a:prstGeom>
            <a:noFill/>
            <a:ln cap="flat" cmpd="sng" w="38100">
              <a:solidFill>
                <a:schemeClr val="dk1"/>
              </a:solidFill>
              <a:prstDash val="solid"/>
              <a:round/>
              <a:headEnd len="med" w="med" type="none"/>
              <a:tailEnd len="sm" w="sm" type="none"/>
            </a:ln>
          </p:spPr>
        </p:cxnSp>
        <p:cxnSp>
          <p:nvCxnSpPr>
            <p:cNvPr id="461" name="Google Shape;461;p41"/>
            <p:cNvCxnSpPr/>
            <p:nvPr/>
          </p:nvCxnSpPr>
          <p:spPr>
            <a:xfrm>
              <a:off x="816" y="1584"/>
              <a:ext cx="1200" cy="0"/>
            </a:xfrm>
            <a:prstGeom prst="straightConnector1">
              <a:avLst/>
            </a:prstGeom>
            <a:noFill/>
            <a:ln cap="flat" cmpd="sng" w="38100">
              <a:solidFill>
                <a:schemeClr val="dk1"/>
              </a:solidFill>
              <a:prstDash val="solid"/>
              <a:round/>
              <a:headEnd len="med" w="med" type="none"/>
              <a:tailEnd len="sm" w="sm" type="none"/>
            </a:ln>
          </p:spPr>
        </p:cxnSp>
        <p:cxnSp>
          <p:nvCxnSpPr>
            <p:cNvPr id="462" name="Google Shape;462;p41"/>
            <p:cNvCxnSpPr/>
            <p:nvPr/>
          </p:nvCxnSpPr>
          <p:spPr>
            <a:xfrm>
              <a:off x="912" y="2400"/>
              <a:ext cx="1104" cy="0"/>
            </a:xfrm>
            <a:prstGeom prst="straightConnector1">
              <a:avLst/>
            </a:prstGeom>
            <a:noFill/>
            <a:ln cap="flat" cmpd="sng" w="38100">
              <a:solidFill>
                <a:schemeClr val="dk1"/>
              </a:solidFill>
              <a:prstDash val="solid"/>
              <a:round/>
              <a:headEnd len="med" w="med" type="none"/>
              <a:tailEnd len="sm" w="sm" type="none"/>
            </a:ln>
          </p:spPr>
        </p:cxnSp>
        <p:sp>
          <p:nvSpPr>
            <p:cNvPr id="463" name="Google Shape;463;p41"/>
            <p:cNvSpPr/>
            <p:nvPr/>
          </p:nvSpPr>
          <p:spPr>
            <a:xfrm>
              <a:off x="960"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41"/>
            <p:cNvSpPr/>
            <p:nvPr/>
          </p:nvSpPr>
          <p:spPr>
            <a:xfrm>
              <a:off x="1584"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65" name="Google Shape;465;p41"/>
          <p:cNvSpPr/>
          <p:nvPr/>
        </p:nvSpPr>
        <p:spPr>
          <a:xfrm>
            <a:off x="5140872" y="2450562"/>
            <a:ext cx="338302" cy="697424"/>
          </a:xfrm>
          <a:prstGeom prst="rect">
            <a:avLst/>
          </a:prstGeom>
          <a:solidFill>
            <a:srgbClr val="99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41"/>
          <p:cNvSpPr/>
          <p:nvPr/>
        </p:nvSpPr>
        <p:spPr>
          <a:xfrm>
            <a:off x="5614495" y="2450562"/>
            <a:ext cx="338302" cy="69742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41"/>
          <p:cNvSpPr/>
          <p:nvPr/>
        </p:nvSpPr>
        <p:spPr>
          <a:xfrm>
            <a:off x="6088117" y="2450562"/>
            <a:ext cx="338302" cy="697424"/>
          </a:xfrm>
          <a:prstGeom prst="rect">
            <a:avLst/>
          </a:prstGeom>
          <a:solidFill>
            <a:srgbClr val="66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68" name="Google Shape;468;p41"/>
          <p:cNvGrpSpPr/>
          <p:nvPr/>
        </p:nvGrpSpPr>
        <p:grpSpPr>
          <a:xfrm>
            <a:off x="6629400" y="2101850"/>
            <a:ext cx="1962150" cy="1813302"/>
            <a:chOff x="624" y="1392"/>
            <a:chExt cx="1392" cy="1248"/>
          </a:xfrm>
        </p:grpSpPr>
        <p:cxnSp>
          <p:nvCxnSpPr>
            <p:cNvPr id="469" name="Google Shape;469;p41"/>
            <p:cNvCxnSpPr/>
            <p:nvPr/>
          </p:nvCxnSpPr>
          <p:spPr>
            <a:xfrm rot="10800000">
              <a:off x="624" y="1392"/>
              <a:ext cx="192" cy="192"/>
            </a:xfrm>
            <a:prstGeom prst="straightConnector1">
              <a:avLst/>
            </a:prstGeom>
            <a:noFill/>
            <a:ln cap="flat" cmpd="sng" w="38100">
              <a:solidFill>
                <a:schemeClr val="dk1"/>
              </a:solidFill>
              <a:prstDash val="solid"/>
              <a:round/>
              <a:headEnd len="med" w="med" type="none"/>
              <a:tailEnd len="sm" w="sm" type="none"/>
            </a:ln>
          </p:spPr>
        </p:cxnSp>
        <p:cxnSp>
          <p:nvCxnSpPr>
            <p:cNvPr id="470" name="Google Shape;470;p41"/>
            <p:cNvCxnSpPr/>
            <p:nvPr/>
          </p:nvCxnSpPr>
          <p:spPr>
            <a:xfrm>
              <a:off x="816" y="1584"/>
              <a:ext cx="96" cy="816"/>
            </a:xfrm>
            <a:prstGeom prst="straightConnector1">
              <a:avLst/>
            </a:prstGeom>
            <a:noFill/>
            <a:ln cap="flat" cmpd="sng" w="38100">
              <a:solidFill>
                <a:schemeClr val="dk1"/>
              </a:solidFill>
              <a:prstDash val="solid"/>
              <a:round/>
              <a:headEnd len="med" w="med" type="none"/>
              <a:tailEnd len="sm" w="sm" type="none"/>
            </a:ln>
          </p:spPr>
        </p:cxnSp>
        <p:cxnSp>
          <p:nvCxnSpPr>
            <p:cNvPr id="471" name="Google Shape;471;p41"/>
            <p:cNvCxnSpPr/>
            <p:nvPr/>
          </p:nvCxnSpPr>
          <p:spPr>
            <a:xfrm flipH="1" rot="10800000">
              <a:off x="912" y="2160"/>
              <a:ext cx="1104" cy="96"/>
            </a:xfrm>
            <a:prstGeom prst="straightConnector1">
              <a:avLst/>
            </a:prstGeom>
            <a:noFill/>
            <a:ln cap="flat" cmpd="sng" w="38100">
              <a:solidFill>
                <a:schemeClr val="dk1"/>
              </a:solidFill>
              <a:prstDash val="solid"/>
              <a:round/>
              <a:headEnd len="med" w="med" type="none"/>
              <a:tailEnd len="sm" w="sm" type="none"/>
            </a:ln>
          </p:spPr>
        </p:cxnSp>
        <p:cxnSp>
          <p:nvCxnSpPr>
            <p:cNvPr id="472" name="Google Shape;472;p41"/>
            <p:cNvCxnSpPr/>
            <p:nvPr/>
          </p:nvCxnSpPr>
          <p:spPr>
            <a:xfrm rot="10800000">
              <a:off x="2016" y="1584"/>
              <a:ext cx="0" cy="576"/>
            </a:xfrm>
            <a:prstGeom prst="straightConnector1">
              <a:avLst/>
            </a:prstGeom>
            <a:noFill/>
            <a:ln cap="flat" cmpd="sng" w="38100">
              <a:solidFill>
                <a:schemeClr val="dk1"/>
              </a:solidFill>
              <a:prstDash val="solid"/>
              <a:round/>
              <a:headEnd len="med" w="med" type="none"/>
              <a:tailEnd len="sm" w="sm" type="none"/>
            </a:ln>
          </p:spPr>
        </p:cxnSp>
        <p:cxnSp>
          <p:nvCxnSpPr>
            <p:cNvPr id="473" name="Google Shape;473;p41"/>
            <p:cNvCxnSpPr/>
            <p:nvPr/>
          </p:nvCxnSpPr>
          <p:spPr>
            <a:xfrm>
              <a:off x="816" y="1584"/>
              <a:ext cx="1200" cy="0"/>
            </a:xfrm>
            <a:prstGeom prst="straightConnector1">
              <a:avLst/>
            </a:prstGeom>
            <a:noFill/>
            <a:ln cap="flat" cmpd="sng" w="38100">
              <a:solidFill>
                <a:schemeClr val="dk1"/>
              </a:solidFill>
              <a:prstDash val="solid"/>
              <a:round/>
              <a:headEnd len="med" w="med" type="none"/>
              <a:tailEnd len="sm" w="sm" type="none"/>
            </a:ln>
          </p:spPr>
        </p:cxnSp>
        <p:cxnSp>
          <p:nvCxnSpPr>
            <p:cNvPr id="474" name="Google Shape;474;p41"/>
            <p:cNvCxnSpPr/>
            <p:nvPr/>
          </p:nvCxnSpPr>
          <p:spPr>
            <a:xfrm>
              <a:off x="912" y="2400"/>
              <a:ext cx="1104" cy="0"/>
            </a:xfrm>
            <a:prstGeom prst="straightConnector1">
              <a:avLst/>
            </a:prstGeom>
            <a:noFill/>
            <a:ln cap="flat" cmpd="sng" w="38100">
              <a:solidFill>
                <a:schemeClr val="dk1"/>
              </a:solidFill>
              <a:prstDash val="solid"/>
              <a:round/>
              <a:headEnd len="med" w="med" type="none"/>
              <a:tailEnd len="sm" w="sm" type="none"/>
            </a:ln>
          </p:spPr>
        </p:cxnSp>
        <p:sp>
          <p:nvSpPr>
            <p:cNvPr id="475" name="Google Shape;475;p41"/>
            <p:cNvSpPr/>
            <p:nvPr/>
          </p:nvSpPr>
          <p:spPr>
            <a:xfrm>
              <a:off x="960"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41"/>
            <p:cNvSpPr/>
            <p:nvPr/>
          </p:nvSpPr>
          <p:spPr>
            <a:xfrm>
              <a:off x="1584" y="2304"/>
              <a:ext cx="336" cy="336"/>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77" name="Google Shape;477;p41"/>
          <p:cNvSpPr/>
          <p:nvPr/>
        </p:nvSpPr>
        <p:spPr>
          <a:xfrm>
            <a:off x="7103022" y="2450562"/>
            <a:ext cx="338302" cy="69742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8" name="Google Shape;478;p41"/>
          <p:cNvSpPr/>
          <p:nvPr/>
        </p:nvSpPr>
        <p:spPr>
          <a:xfrm>
            <a:off x="7576645" y="2450562"/>
            <a:ext cx="338302" cy="697424"/>
          </a:xfrm>
          <a:prstGeom prst="rect">
            <a:avLst/>
          </a:prstGeom>
          <a:solidFill>
            <a:srgbClr val="96969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9" name="Google Shape;479;p41"/>
          <p:cNvSpPr/>
          <p:nvPr/>
        </p:nvSpPr>
        <p:spPr>
          <a:xfrm>
            <a:off x="8050267" y="2450562"/>
            <a:ext cx="338302" cy="697424"/>
          </a:xfrm>
          <a:prstGeom prst="rect">
            <a:avLst/>
          </a:prstGeom>
          <a:solidFill>
            <a:srgbClr val="66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0" name="Google Shape;480;p41"/>
          <p:cNvSpPr txBox="1"/>
          <p:nvPr/>
        </p:nvSpPr>
        <p:spPr>
          <a:xfrm>
            <a:off x="1487214" y="4194121"/>
            <a:ext cx="1217886" cy="5187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800">
                <a:solidFill>
                  <a:schemeClr val="dk1"/>
                </a:solidFill>
                <a:latin typeface="Candara"/>
                <a:ea typeface="Candara"/>
                <a:cs typeface="Candara"/>
                <a:sym typeface="Candara"/>
              </a:rPr>
              <a:t>Règle</a:t>
            </a:r>
            <a:endParaRPr sz="2800">
              <a:solidFill>
                <a:schemeClr val="dk1"/>
              </a:solidFill>
              <a:latin typeface="Candara"/>
              <a:ea typeface="Candara"/>
              <a:cs typeface="Candara"/>
              <a:sym typeface="Candara"/>
            </a:endParaRPr>
          </a:p>
        </p:txBody>
      </p:sp>
      <p:sp>
        <p:nvSpPr>
          <p:cNvPr id="481" name="Google Shape;481;p41"/>
          <p:cNvSpPr/>
          <p:nvPr/>
        </p:nvSpPr>
        <p:spPr>
          <a:xfrm>
            <a:off x="1013591" y="4752060"/>
            <a:ext cx="338302" cy="69742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2" name="Google Shape;482;p41"/>
          <p:cNvSpPr/>
          <p:nvPr/>
        </p:nvSpPr>
        <p:spPr>
          <a:xfrm>
            <a:off x="2231478" y="4752060"/>
            <a:ext cx="338302" cy="697424"/>
          </a:xfrm>
          <a:prstGeom prst="rect">
            <a:avLst/>
          </a:prstGeom>
          <a:solidFill>
            <a:srgbClr val="66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41"/>
          <p:cNvSpPr/>
          <p:nvPr/>
        </p:nvSpPr>
        <p:spPr>
          <a:xfrm>
            <a:off x="1690195" y="5519226"/>
            <a:ext cx="338302" cy="697424"/>
          </a:xfrm>
          <a:prstGeom prst="rect">
            <a:avLst/>
          </a:prstGeom>
          <a:solidFill>
            <a:srgbClr val="00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41"/>
          <p:cNvSpPr/>
          <p:nvPr/>
        </p:nvSpPr>
        <p:spPr>
          <a:xfrm>
            <a:off x="1013591" y="5519226"/>
            <a:ext cx="338302" cy="697424"/>
          </a:xfrm>
          <a:prstGeom prst="rect">
            <a:avLst/>
          </a:prstGeom>
          <a:solidFill>
            <a:srgbClr val="FFCC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41"/>
          <p:cNvSpPr/>
          <p:nvPr/>
        </p:nvSpPr>
        <p:spPr>
          <a:xfrm>
            <a:off x="2772760" y="5519226"/>
            <a:ext cx="338302" cy="697424"/>
          </a:xfrm>
          <a:prstGeom prst="rect">
            <a:avLst/>
          </a:prstGeom>
          <a:solidFill>
            <a:srgbClr val="66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41"/>
          <p:cNvSpPr/>
          <p:nvPr/>
        </p:nvSpPr>
        <p:spPr>
          <a:xfrm>
            <a:off x="1554874" y="4891545"/>
            <a:ext cx="541283" cy="348712"/>
          </a:xfrm>
          <a:prstGeom prst="rightArrow">
            <a:avLst>
              <a:gd fmla="val 50000" name="adj1"/>
              <a:gd fmla="val 4000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41"/>
          <p:cNvSpPr txBox="1"/>
          <p:nvPr/>
        </p:nvSpPr>
        <p:spPr>
          <a:xfrm>
            <a:off x="1337797" y="5626746"/>
            <a:ext cx="421468" cy="456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rial"/>
                <a:ea typeface="Arial"/>
                <a:cs typeface="Arial"/>
                <a:sym typeface="Arial"/>
              </a:rPr>
              <a:t>&amp;</a:t>
            </a:r>
            <a:endParaRPr sz="1800">
              <a:solidFill>
                <a:schemeClr val="dk1"/>
              </a:solidFill>
              <a:latin typeface="Arial"/>
              <a:ea typeface="Arial"/>
              <a:cs typeface="Arial"/>
              <a:sym typeface="Arial"/>
            </a:endParaRPr>
          </a:p>
        </p:txBody>
      </p:sp>
      <p:sp>
        <p:nvSpPr>
          <p:cNvPr id="488" name="Google Shape;488;p41"/>
          <p:cNvSpPr/>
          <p:nvPr/>
        </p:nvSpPr>
        <p:spPr>
          <a:xfrm>
            <a:off x="2163817" y="5658711"/>
            <a:ext cx="541283" cy="348712"/>
          </a:xfrm>
          <a:prstGeom prst="rightArrow">
            <a:avLst>
              <a:gd fmla="val 50000" name="adj1"/>
              <a:gd fmla="val 4000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41"/>
          <p:cNvSpPr txBox="1"/>
          <p:nvPr/>
        </p:nvSpPr>
        <p:spPr>
          <a:xfrm>
            <a:off x="4398018" y="4194121"/>
            <a:ext cx="1216477" cy="1408078"/>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lang="fr-FR" sz="1800">
                <a:solidFill>
                  <a:schemeClr val="dk1"/>
                </a:solidFill>
                <a:latin typeface="Candara"/>
                <a:ea typeface="Candara"/>
                <a:cs typeface="Candara"/>
                <a:sym typeface="Candara"/>
              </a:rPr>
              <a:t>Support</a:t>
            </a:r>
            <a:endParaRPr/>
          </a:p>
          <a:p>
            <a:pPr indent="0" lvl="0" marL="0" marR="0" rtl="0" algn="ctr">
              <a:lnSpc>
                <a:spcPct val="125000"/>
              </a:lnSpc>
              <a:spcBef>
                <a:spcPts val="900"/>
              </a:spcBef>
              <a:spcAft>
                <a:spcPts val="0"/>
              </a:spcAft>
              <a:buNone/>
            </a:pPr>
            <a:r>
              <a:rPr b="1" lang="fr-FR" sz="1800">
                <a:solidFill>
                  <a:schemeClr val="dk1"/>
                </a:solidFill>
                <a:latin typeface="Candara"/>
                <a:ea typeface="Candara"/>
                <a:cs typeface="Candara"/>
                <a:sym typeface="Candara"/>
              </a:rPr>
              <a:t>2/4</a:t>
            </a:r>
            <a:endParaRPr/>
          </a:p>
          <a:p>
            <a:pPr indent="0" lvl="0" marL="0" marR="0" rtl="0" algn="ctr">
              <a:lnSpc>
                <a:spcPct val="125000"/>
              </a:lnSpc>
              <a:spcBef>
                <a:spcPts val="900"/>
              </a:spcBef>
              <a:spcAft>
                <a:spcPts val="0"/>
              </a:spcAft>
              <a:buNone/>
            </a:pPr>
            <a:r>
              <a:rPr b="1" lang="fr-FR" sz="1800">
                <a:solidFill>
                  <a:schemeClr val="dk1"/>
                </a:solidFill>
                <a:latin typeface="Candara"/>
                <a:ea typeface="Candara"/>
                <a:cs typeface="Candara"/>
                <a:sym typeface="Candara"/>
              </a:rPr>
              <a:t>1/4</a:t>
            </a:r>
            <a:endParaRPr b="1" sz="1800">
              <a:solidFill>
                <a:schemeClr val="dk1"/>
              </a:solidFill>
              <a:latin typeface="Candara"/>
              <a:ea typeface="Candara"/>
              <a:cs typeface="Candara"/>
              <a:sym typeface="Candara"/>
            </a:endParaRPr>
          </a:p>
        </p:txBody>
      </p:sp>
      <p:sp>
        <p:nvSpPr>
          <p:cNvPr id="490" name="Google Shape;490;p41"/>
          <p:cNvSpPr txBox="1"/>
          <p:nvPr/>
        </p:nvSpPr>
        <p:spPr>
          <a:xfrm>
            <a:off x="6629400" y="4194121"/>
            <a:ext cx="1759169" cy="1408078"/>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lang="fr-FR" sz="1800">
                <a:solidFill>
                  <a:schemeClr val="dk1"/>
                </a:solidFill>
                <a:latin typeface="Candara"/>
                <a:ea typeface="Candara"/>
                <a:cs typeface="Candara"/>
                <a:sym typeface="Candara"/>
              </a:rPr>
              <a:t>Confiance</a:t>
            </a:r>
            <a:endParaRPr/>
          </a:p>
          <a:p>
            <a:pPr indent="0" lvl="0" marL="0" marR="0" rtl="0" algn="ctr">
              <a:lnSpc>
                <a:spcPct val="125000"/>
              </a:lnSpc>
              <a:spcBef>
                <a:spcPts val="900"/>
              </a:spcBef>
              <a:spcAft>
                <a:spcPts val="0"/>
              </a:spcAft>
              <a:buNone/>
            </a:pPr>
            <a:r>
              <a:rPr b="1" lang="fr-FR" sz="1800">
                <a:solidFill>
                  <a:schemeClr val="dk1"/>
                </a:solidFill>
                <a:latin typeface="Candara"/>
                <a:ea typeface="Candara"/>
                <a:cs typeface="Candara"/>
                <a:sym typeface="Candara"/>
              </a:rPr>
              <a:t>2/3</a:t>
            </a:r>
            <a:endParaRPr/>
          </a:p>
          <a:p>
            <a:pPr indent="0" lvl="0" marL="0" marR="0" rtl="0" algn="ctr">
              <a:lnSpc>
                <a:spcPct val="125000"/>
              </a:lnSpc>
              <a:spcBef>
                <a:spcPts val="900"/>
              </a:spcBef>
              <a:spcAft>
                <a:spcPts val="0"/>
              </a:spcAft>
              <a:buNone/>
            </a:pPr>
            <a:r>
              <a:rPr b="1" lang="fr-FR" sz="1800">
                <a:solidFill>
                  <a:schemeClr val="dk1"/>
                </a:solidFill>
                <a:latin typeface="Candara"/>
                <a:ea typeface="Candara"/>
                <a:cs typeface="Candara"/>
                <a:sym typeface="Candara"/>
              </a:rPr>
              <a:t>1/2</a:t>
            </a:r>
            <a:endParaRPr b="1" sz="1800">
              <a:solidFill>
                <a:schemeClr val="dk1"/>
              </a:solidFill>
              <a:latin typeface="Candara"/>
              <a:ea typeface="Candara"/>
              <a:cs typeface="Candara"/>
              <a:sym typeface="Candara"/>
            </a:endParaRPr>
          </a:p>
        </p:txBody>
      </p:sp>
      <p:sp>
        <p:nvSpPr>
          <p:cNvPr id="491" name="Google Shape;491;p4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10203"/>
              <a:buFont typeface="Arial Black"/>
              <a:buNone/>
            </a:pPr>
            <a:r>
              <a:rPr lang="fr-FR"/>
              <a:t>Exemple 2: </a:t>
            </a:r>
            <a:r>
              <a:rPr lang="fr-FR" sz="3266"/>
              <a:t>ANALYSE DES TICKETS </a:t>
            </a:r>
            <a:endParaRPr sz="3266"/>
          </a:p>
        </p:txBody>
      </p:sp>
      <p:sp>
        <p:nvSpPr>
          <p:cNvPr id="497" name="Google Shape;497;p42"/>
          <p:cNvSpPr txBox="1"/>
          <p:nvPr>
            <p:ph idx="1" type="body"/>
          </p:nvPr>
        </p:nvSpPr>
        <p:spPr>
          <a:xfrm>
            <a:off x="395536" y="908721"/>
            <a:ext cx="3816424" cy="504056"/>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800"/>
              <a:buNone/>
            </a:pPr>
            <a:r>
              <a:rPr lang="fr-FR" sz="2800">
                <a:latin typeface="Candara"/>
                <a:ea typeface="Candara"/>
                <a:cs typeface="Candara"/>
                <a:sym typeface="Candara"/>
              </a:rPr>
              <a:t>{ "crème" } 🡺 { "pain" }</a:t>
            </a:r>
            <a:endParaRPr sz="2800">
              <a:latin typeface="Candara"/>
              <a:ea typeface="Candara"/>
              <a:cs typeface="Candara"/>
              <a:sym typeface="Candara"/>
            </a:endParaRPr>
          </a:p>
        </p:txBody>
      </p:sp>
      <p:pic>
        <p:nvPicPr>
          <p:cNvPr id="498" name="Google Shape;498;p42"/>
          <p:cNvPicPr preferRelativeResize="0"/>
          <p:nvPr/>
        </p:nvPicPr>
        <p:blipFill rotWithShape="1">
          <a:blip r:embed="rId3">
            <a:alphaModFix/>
          </a:blip>
          <a:srcRect b="0" l="0" r="0" t="0"/>
          <a:stretch/>
        </p:blipFill>
        <p:spPr>
          <a:xfrm>
            <a:off x="5292080" y="764704"/>
            <a:ext cx="3230494" cy="2088000"/>
          </a:xfrm>
          <a:prstGeom prst="rect">
            <a:avLst/>
          </a:prstGeom>
          <a:noFill/>
          <a:ln>
            <a:noFill/>
          </a:ln>
        </p:spPr>
      </p:pic>
      <p:sp>
        <p:nvSpPr>
          <p:cNvPr id="499" name="Google Shape;499;p42"/>
          <p:cNvSpPr txBox="1"/>
          <p:nvPr/>
        </p:nvSpPr>
        <p:spPr>
          <a:xfrm>
            <a:off x="179512" y="3068960"/>
            <a:ext cx="8712968" cy="3384376"/>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lang="fr-FR" sz="2000">
                <a:solidFill>
                  <a:schemeClr val="dk1"/>
                </a:solidFill>
                <a:latin typeface="Candara"/>
                <a:ea typeface="Candara"/>
                <a:cs typeface="Candara"/>
                <a:sym typeface="Candara"/>
              </a:rPr>
              <a:t>Support = Prob. (crème et pain) : </a:t>
            </a:r>
            <a:endParaRPr/>
          </a:p>
          <a:p>
            <a:pPr indent="0" lvl="0" marL="0" marR="0" rtl="0" algn="l">
              <a:spcBef>
                <a:spcPts val="1000"/>
              </a:spcBef>
              <a:spcAft>
                <a:spcPts val="0"/>
              </a:spcAft>
              <a:buClr>
                <a:schemeClr val="dk1"/>
              </a:buClr>
              <a:buSzPts val="2000"/>
              <a:buFont typeface="Arial"/>
              <a:buNone/>
            </a:pPr>
            <a:r>
              <a:t/>
            </a:r>
            <a:endParaRPr b="1" sz="2000">
              <a:solidFill>
                <a:schemeClr val="dk1"/>
              </a:solidFill>
              <a:latin typeface="Candara"/>
              <a:ea typeface="Candara"/>
              <a:cs typeface="Candara"/>
              <a:sym typeface="Candara"/>
            </a:endParaRPr>
          </a:p>
          <a:p>
            <a:pPr indent="0" lvl="0" marL="0" marR="0" rtl="0" algn="l">
              <a:spcBef>
                <a:spcPts val="1000"/>
              </a:spcBef>
              <a:spcAft>
                <a:spcPts val="0"/>
              </a:spcAft>
              <a:buClr>
                <a:schemeClr val="dk1"/>
              </a:buClr>
              <a:buSzPts val="2000"/>
              <a:buFont typeface="Arial"/>
              <a:buNone/>
            </a:pPr>
            <a:r>
              <a:t/>
            </a:r>
            <a:endParaRPr b="1" sz="2000">
              <a:solidFill>
                <a:schemeClr val="dk1"/>
              </a:solidFill>
              <a:latin typeface="Candara"/>
              <a:ea typeface="Candara"/>
              <a:cs typeface="Candara"/>
              <a:sym typeface="Candara"/>
            </a:endParaRPr>
          </a:p>
          <a:p>
            <a:pPr indent="0" lvl="0" marL="0" marR="0" rtl="0" algn="l">
              <a:spcBef>
                <a:spcPts val="1000"/>
              </a:spcBef>
              <a:spcAft>
                <a:spcPts val="0"/>
              </a:spcAft>
              <a:buClr>
                <a:schemeClr val="dk1"/>
              </a:buClr>
              <a:buSzPts val="2000"/>
              <a:buFont typeface="Arial"/>
              <a:buNone/>
            </a:pPr>
            <a:r>
              <a:rPr b="1" lang="fr-FR" sz="2000">
                <a:solidFill>
                  <a:schemeClr val="dk1"/>
                </a:solidFill>
                <a:latin typeface="Candara"/>
                <a:ea typeface="Candara"/>
                <a:cs typeface="Candara"/>
                <a:sym typeface="Candara"/>
              </a:rPr>
              <a:t>Confiance = Prob(crème et pain / crème) : </a:t>
            </a:r>
            <a:endParaRPr b="1" sz="2000">
              <a:solidFill>
                <a:schemeClr val="dk1"/>
              </a:solidFill>
              <a:latin typeface="Candara"/>
              <a:ea typeface="Candara"/>
              <a:cs typeface="Candara"/>
              <a:sym typeface="Candara"/>
            </a:endParaRPr>
          </a:p>
        </p:txBody>
      </p:sp>
      <p:pic>
        <p:nvPicPr>
          <p:cNvPr id="500" name="Google Shape;500;p42"/>
          <p:cNvPicPr preferRelativeResize="0"/>
          <p:nvPr/>
        </p:nvPicPr>
        <p:blipFill rotWithShape="1">
          <a:blip r:embed="rId4">
            <a:alphaModFix/>
          </a:blip>
          <a:srcRect b="0" l="0" r="0" t="0"/>
          <a:stretch/>
        </p:blipFill>
        <p:spPr>
          <a:xfrm>
            <a:off x="1396578" y="3558084"/>
            <a:ext cx="6127750" cy="735012"/>
          </a:xfrm>
          <a:prstGeom prst="rect">
            <a:avLst/>
          </a:prstGeom>
          <a:noFill/>
          <a:ln>
            <a:noFill/>
          </a:ln>
        </p:spPr>
      </p:pic>
      <p:pic>
        <p:nvPicPr>
          <p:cNvPr id="501" name="Google Shape;501;p42"/>
          <p:cNvPicPr preferRelativeResize="0"/>
          <p:nvPr/>
        </p:nvPicPr>
        <p:blipFill rotWithShape="1">
          <a:blip r:embed="rId5">
            <a:alphaModFix/>
          </a:blip>
          <a:srcRect b="0" l="0" r="0" t="0"/>
          <a:stretch/>
        </p:blipFill>
        <p:spPr>
          <a:xfrm>
            <a:off x="755576" y="5085184"/>
            <a:ext cx="8033320" cy="753046"/>
          </a:xfrm>
          <a:prstGeom prst="rect">
            <a:avLst/>
          </a:prstGeom>
          <a:noFill/>
          <a:ln>
            <a:noFill/>
          </a:ln>
        </p:spPr>
      </p:pic>
      <p:pic>
        <p:nvPicPr>
          <p:cNvPr descr="C:\Users\heny\Desktop\Dropbox\SAS\images.jpg" id="502" name="Google Shape;502;p42"/>
          <p:cNvPicPr preferRelativeResize="0"/>
          <p:nvPr/>
        </p:nvPicPr>
        <p:blipFill rotWithShape="1">
          <a:blip r:embed="rId6">
            <a:alphaModFix/>
          </a:blip>
          <a:srcRect b="0" l="0" r="0" t="0"/>
          <a:stretch/>
        </p:blipFill>
        <p:spPr>
          <a:xfrm>
            <a:off x="1835696" y="1556920"/>
            <a:ext cx="1152000" cy="1152000"/>
          </a:xfrm>
          <a:prstGeom prst="rect">
            <a:avLst/>
          </a:prstGeom>
          <a:noFill/>
          <a:ln>
            <a:noFill/>
          </a:ln>
        </p:spPr>
      </p:pic>
      <p:sp>
        <p:nvSpPr>
          <p:cNvPr id="503" name="Google Shape;503;p4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ph type="title"/>
          </p:nvPr>
        </p:nvSpPr>
        <p:spPr>
          <a:xfrm>
            <a:off x="179500" y="294500"/>
            <a:ext cx="8535900" cy="648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18248"/>
              <a:buFont typeface="Arial Black"/>
              <a:buNone/>
            </a:pPr>
            <a:r>
              <a:rPr lang="fr-FR" sz="3044"/>
              <a:t>Exemple 3: consolidation des notions SUPPORT / CONFIANCE</a:t>
            </a:r>
            <a:r>
              <a:rPr lang="fr-FR"/>
              <a:t> </a:t>
            </a:r>
            <a:endParaRPr/>
          </a:p>
        </p:txBody>
      </p:sp>
      <p:sp>
        <p:nvSpPr>
          <p:cNvPr id="509" name="Google Shape;509;p43"/>
          <p:cNvSpPr txBox="1"/>
          <p:nvPr>
            <p:ph idx="1" type="body"/>
          </p:nvPr>
        </p:nvSpPr>
        <p:spPr>
          <a:xfrm>
            <a:off x="179512" y="836712"/>
            <a:ext cx="8712968" cy="12241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b="0" lang="fr-FR" sz="1400">
                <a:latin typeface="Candara"/>
                <a:ea typeface="Candara"/>
                <a:cs typeface="Candara"/>
                <a:sym typeface="Candara"/>
              </a:rPr>
              <a:t>« </a:t>
            </a:r>
            <a:r>
              <a:rPr lang="fr-FR" sz="1400" u="sng">
                <a:latin typeface="Candara"/>
                <a:ea typeface="Candara"/>
                <a:cs typeface="Candara"/>
                <a:sym typeface="Candara"/>
              </a:rPr>
              <a:t>Si</a:t>
            </a:r>
            <a:r>
              <a:rPr b="0" lang="fr-FR" sz="1400">
                <a:latin typeface="Candara"/>
                <a:ea typeface="Candara"/>
                <a:cs typeface="Candara"/>
                <a:sym typeface="Candara"/>
              </a:rPr>
              <a:t> pour un individu, la variable A = X</a:t>
            </a:r>
            <a:r>
              <a:rPr b="0" baseline="-25000" lang="fr-FR" sz="1400">
                <a:latin typeface="Candara"/>
                <a:ea typeface="Candara"/>
                <a:cs typeface="Candara"/>
                <a:sym typeface="Candara"/>
              </a:rPr>
              <a:t>a</a:t>
            </a:r>
            <a:r>
              <a:rPr b="0" lang="fr-FR" sz="1400">
                <a:latin typeface="Candara"/>
                <a:ea typeface="Candara"/>
                <a:cs typeface="Candara"/>
                <a:sym typeface="Candara"/>
              </a:rPr>
              <a:t>, la variable  B = X</a:t>
            </a:r>
            <a:r>
              <a:rPr b="0" baseline="-25000" lang="fr-FR" sz="1400">
                <a:latin typeface="Candara"/>
                <a:ea typeface="Candara"/>
                <a:cs typeface="Candara"/>
                <a:sym typeface="Candara"/>
              </a:rPr>
              <a:t>b</a:t>
            </a:r>
            <a:r>
              <a:rPr b="0" lang="fr-FR" sz="1400">
                <a:latin typeface="Candara"/>
                <a:ea typeface="Candara"/>
                <a:cs typeface="Candara"/>
                <a:sym typeface="Candara"/>
              </a:rPr>
              <a:t>, etc, </a:t>
            </a:r>
            <a:r>
              <a:rPr lang="fr-FR" sz="1400" u="sng">
                <a:latin typeface="Candara"/>
                <a:ea typeface="Candara"/>
                <a:cs typeface="Candara"/>
                <a:sym typeface="Candara"/>
              </a:rPr>
              <a:t>alors</a:t>
            </a:r>
            <a:r>
              <a:rPr b="0" lang="fr-FR" sz="1400">
                <a:latin typeface="Candara"/>
                <a:ea typeface="Candara"/>
                <a:cs typeface="Candara"/>
                <a:sym typeface="Candara"/>
              </a:rPr>
              <a:t>, dans 80% des cas, la variable Z = X</a:t>
            </a:r>
            <a:r>
              <a:rPr b="0" baseline="-25000" lang="fr-FR" sz="1400">
                <a:latin typeface="Candara"/>
                <a:ea typeface="Candara"/>
                <a:cs typeface="Candara"/>
                <a:sym typeface="Candara"/>
              </a:rPr>
              <a:t>z</a:t>
            </a:r>
            <a:r>
              <a:rPr b="0" lang="fr-FR" sz="1400">
                <a:latin typeface="Candara"/>
                <a:ea typeface="Candara"/>
                <a:cs typeface="Candara"/>
                <a:sym typeface="Candara"/>
              </a:rPr>
              <a:t>,                      cette configuration se rencontrant pour 30 % des individus »</a:t>
            </a:r>
            <a:endParaRPr/>
          </a:p>
          <a:p>
            <a:pPr indent="-342900" lvl="0" marL="342900" rtl="0" algn="l">
              <a:spcBef>
                <a:spcPts val="880"/>
              </a:spcBef>
              <a:spcAft>
                <a:spcPts val="0"/>
              </a:spcAft>
              <a:buClr>
                <a:schemeClr val="dk1"/>
              </a:buClr>
              <a:buSzPts val="1400"/>
              <a:buFont typeface="Noto Sans Symbols"/>
              <a:buChar char="▪"/>
            </a:pPr>
            <a:r>
              <a:rPr b="0" i="1" lang="fr-FR" sz="1400">
                <a:latin typeface="Candara"/>
                <a:ea typeface="Candara"/>
                <a:cs typeface="Candara"/>
                <a:sym typeface="Candara"/>
              </a:rPr>
              <a:t>La valeur de 80% est appelée indice de confiance</a:t>
            </a:r>
            <a:endParaRPr/>
          </a:p>
          <a:p>
            <a:pPr indent="-342900" lvl="0" marL="342900" rtl="0" algn="l">
              <a:spcBef>
                <a:spcPts val="880"/>
              </a:spcBef>
              <a:spcAft>
                <a:spcPts val="0"/>
              </a:spcAft>
              <a:buClr>
                <a:schemeClr val="dk1"/>
              </a:buClr>
              <a:buSzPts val="1400"/>
              <a:buFont typeface="Noto Sans Symbols"/>
              <a:buChar char="▪"/>
            </a:pPr>
            <a:r>
              <a:rPr b="0" i="1" lang="fr-FR" sz="1400">
                <a:latin typeface="Candara"/>
                <a:ea typeface="Candara"/>
                <a:cs typeface="Candara"/>
                <a:sym typeface="Candara"/>
              </a:rPr>
              <a:t>La valeur de 30% est appelée indice de support</a:t>
            </a:r>
            <a:endParaRPr/>
          </a:p>
        </p:txBody>
      </p:sp>
      <p:pic>
        <p:nvPicPr>
          <p:cNvPr id="510" name="Google Shape;510;p43"/>
          <p:cNvPicPr preferRelativeResize="0"/>
          <p:nvPr/>
        </p:nvPicPr>
        <p:blipFill rotWithShape="1">
          <a:blip r:embed="rId3">
            <a:alphaModFix/>
          </a:blip>
          <a:srcRect b="0" l="0" r="0" t="0"/>
          <a:stretch/>
        </p:blipFill>
        <p:spPr>
          <a:xfrm>
            <a:off x="3851920" y="2060848"/>
            <a:ext cx="2540463" cy="1764000"/>
          </a:xfrm>
          <a:prstGeom prst="rect">
            <a:avLst/>
          </a:prstGeom>
          <a:noFill/>
          <a:ln>
            <a:noFill/>
          </a:ln>
        </p:spPr>
      </p:pic>
      <p:sp>
        <p:nvSpPr>
          <p:cNvPr id="511" name="Google Shape;511;p43"/>
          <p:cNvSpPr txBox="1"/>
          <p:nvPr/>
        </p:nvSpPr>
        <p:spPr>
          <a:xfrm>
            <a:off x="179512" y="2060848"/>
            <a:ext cx="417646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l’indice de confiance de B → E :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l’indice de support de B → E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	</a:t>
            </a:r>
            <a:endParaRPr/>
          </a:p>
        </p:txBody>
      </p:sp>
      <p:sp>
        <p:nvSpPr>
          <p:cNvPr id="512" name="Google Shape;512;p43"/>
          <p:cNvSpPr txBox="1"/>
          <p:nvPr/>
        </p:nvSpPr>
        <p:spPr>
          <a:xfrm>
            <a:off x="179512" y="2060848"/>
            <a:ext cx="417646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l’indice de confiance de B → E :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		3 / 4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l’indice de support de B → E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		3 / 5 </a:t>
            </a:r>
            <a:endParaRPr/>
          </a:p>
        </p:txBody>
      </p:sp>
      <p:sp>
        <p:nvSpPr>
          <p:cNvPr id="513" name="Google Shape;513;p43"/>
          <p:cNvSpPr/>
          <p:nvPr/>
        </p:nvSpPr>
        <p:spPr>
          <a:xfrm>
            <a:off x="107504" y="3631347"/>
            <a:ext cx="8784976" cy="300082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Dans l’exemple précédent, on a :</a:t>
            </a:r>
            <a:endParaRPr/>
          </a:p>
          <a:p>
            <a:pPr indent="0" lvl="0" marL="0" marR="0" rtl="0" algn="l">
              <a:lnSpc>
                <a:spcPct val="150000"/>
              </a:lnSpc>
              <a:spcBef>
                <a:spcPts val="0"/>
              </a:spcBef>
              <a:spcAft>
                <a:spcPts val="0"/>
              </a:spcAft>
              <a:buNone/>
            </a:pPr>
            <a:r>
              <a:rPr lang="fr-FR" sz="1400">
                <a:solidFill>
                  <a:schemeClr val="dk1"/>
                </a:solidFill>
                <a:latin typeface="Candara"/>
                <a:ea typeface="Candara"/>
                <a:cs typeface="Candara"/>
                <a:sym typeface="Candara"/>
              </a:rPr>
              <a:t>- indice de confiance de l’association C  → B est 2/3</a:t>
            </a:r>
            <a:endParaRPr/>
          </a:p>
          <a:p>
            <a:pPr indent="0" lvl="0" marL="0" marR="0" rtl="0" algn="l">
              <a:lnSpc>
                <a:spcPct val="150000"/>
              </a:lnSpc>
              <a:spcBef>
                <a:spcPts val="0"/>
              </a:spcBef>
              <a:spcAft>
                <a:spcPts val="0"/>
              </a:spcAft>
              <a:buNone/>
            </a:pPr>
            <a:r>
              <a:rPr lang="fr-FR" sz="1400">
                <a:solidFill>
                  <a:schemeClr val="dk1"/>
                </a:solidFill>
                <a:latin typeface="Candara"/>
                <a:ea typeface="Candara"/>
                <a:cs typeface="Candara"/>
                <a:sym typeface="Candara"/>
              </a:rPr>
              <a:t>- indice de support = 2/5.</a:t>
            </a:r>
            <a:endParaRPr/>
          </a:p>
          <a:p>
            <a:pPr indent="-285750" lvl="0" marL="285750" marR="0" rtl="0" algn="l">
              <a:lnSpc>
                <a:spcPct val="150000"/>
              </a:lnSpc>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Or, probabilité (B) = 0.8, B est présent dans presque tous les tickets de caisse.</a:t>
            </a:r>
            <a:endParaRPr/>
          </a:p>
          <a:p>
            <a:pPr indent="-285750" lvl="0" marL="285750" marR="0" rtl="0" algn="l">
              <a:lnSpc>
                <a:spcPct val="150000"/>
              </a:lnSpc>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Cette probabilité est supérieure à l’indice de confiance de</a:t>
            </a:r>
            <a:endParaRPr/>
          </a:p>
          <a:p>
            <a:pPr indent="0" lvl="0" marL="0" marR="0" rtl="0" algn="l">
              <a:lnSpc>
                <a:spcPct val="150000"/>
              </a:lnSpc>
              <a:spcBef>
                <a:spcPts val="0"/>
              </a:spcBef>
              <a:spcAft>
                <a:spcPts val="0"/>
              </a:spcAft>
              <a:buNone/>
            </a:pPr>
            <a:r>
              <a:rPr lang="fr-FR" sz="1400">
                <a:solidFill>
                  <a:schemeClr val="dk1"/>
                </a:solidFill>
                <a:latin typeface="Candara"/>
                <a:ea typeface="Candara"/>
                <a:cs typeface="Candara"/>
                <a:sym typeface="Candara"/>
              </a:rPr>
              <a:t>C  → B, ce qui fait que l’on ne gagne rien à utiliser la règle</a:t>
            </a:r>
            <a:endParaRPr/>
          </a:p>
          <a:p>
            <a:pPr indent="0" lvl="0" marL="0" marR="0" rtl="0" algn="l">
              <a:lnSpc>
                <a:spcPct val="150000"/>
              </a:lnSpc>
              <a:spcBef>
                <a:spcPts val="0"/>
              </a:spcBef>
              <a:spcAft>
                <a:spcPts val="0"/>
              </a:spcAft>
              <a:buNone/>
            </a:pPr>
            <a:r>
              <a:rPr lang="fr-FR" sz="1400">
                <a:solidFill>
                  <a:schemeClr val="dk1"/>
                </a:solidFill>
                <a:latin typeface="Candara"/>
                <a:ea typeface="Candara"/>
                <a:cs typeface="Candara"/>
                <a:sym typeface="Candara"/>
              </a:rPr>
              <a:t>C  → B pour prédire B.</a:t>
            </a:r>
            <a:endParaRPr/>
          </a:p>
          <a:p>
            <a:pPr indent="-285750" lvl="0" marL="285750" marR="0" rtl="0" algn="l">
              <a:lnSpc>
                <a:spcPct val="150000"/>
              </a:lnSpc>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Si l’on suppose aléatoirement qu’un ticket de caisse contient B, on n’a qu’1 chance / 5 de se tromper,               contre 1 chance / 3 en appliquant la règle C  → B.</a:t>
            </a:r>
            <a:endParaRPr/>
          </a:p>
        </p:txBody>
      </p:sp>
      <p:sp>
        <p:nvSpPr>
          <p:cNvPr id="514" name="Google Shape;514;p4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000"/>
              <a:buFont typeface="Arial Black"/>
              <a:buNone/>
            </a:pPr>
            <a:r>
              <a:rPr lang="fr-FR" sz="2000"/>
              <a:t>DÉMARCHE D’EXTRACTION                                                              DES RÈGLES D’ASSOCIATION</a:t>
            </a:r>
            <a:endParaRPr/>
          </a:p>
        </p:txBody>
      </p:sp>
      <p:sp>
        <p:nvSpPr>
          <p:cNvPr id="520" name="Google Shape;520;p44"/>
          <p:cNvSpPr txBox="1"/>
          <p:nvPr>
            <p:ph idx="1" type="body"/>
          </p:nvPr>
        </p:nvSpPr>
        <p:spPr>
          <a:xfrm>
            <a:off x="179512" y="908720"/>
            <a:ext cx="8712968" cy="10081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00"/>
              <a:buNone/>
            </a:pPr>
            <a:r>
              <a:rPr lang="fr-FR" sz="1400">
                <a:latin typeface="Candara"/>
                <a:ea typeface="Candara"/>
                <a:cs typeface="Candara"/>
                <a:sym typeface="Candara"/>
              </a:rPr>
              <a:t>Paramètres : </a:t>
            </a:r>
            <a:r>
              <a:rPr b="0" lang="fr-FR" sz="1400">
                <a:latin typeface="Candara"/>
                <a:ea typeface="Candara"/>
                <a:cs typeface="Candara"/>
                <a:sym typeface="Candara"/>
              </a:rPr>
              <a:t>Fixer un </a:t>
            </a:r>
            <a:r>
              <a:rPr b="0" lang="fr-FR" sz="1400" u="sng">
                <a:latin typeface="Candara"/>
                <a:ea typeface="Candara"/>
                <a:cs typeface="Candara"/>
                <a:sym typeface="Candara"/>
              </a:rPr>
              <a:t>degré d’exigence</a:t>
            </a:r>
            <a:r>
              <a:rPr b="0" lang="fr-FR" sz="1400">
                <a:latin typeface="Candara"/>
                <a:ea typeface="Candara"/>
                <a:cs typeface="Candara"/>
                <a:sym typeface="Candara"/>
              </a:rPr>
              <a:t> sur les règles à extraire</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Support min. (exp. 2 transactions)</a:t>
            </a:r>
            <a:endParaRPr/>
          </a:p>
          <a:p>
            <a:pPr indent="-342900" lvl="0" marL="342900" rtl="0" algn="l">
              <a:spcBef>
                <a:spcPts val="880"/>
              </a:spcBef>
              <a:spcAft>
                <a:spcPts val="0"/>
              </a:spcAft>
              <a:buClr>
                <a:schemeClr val="dk1"/>
              </a:buClr>
              <a:buSzPts val="1400"/>
              <a:buFont typeface="Noto Sans Symbols"/>
              <a:buChar char="✔"/>
            </a:pPr>
            <a:r>
              <a:rPr b="0" lang="fr-FR" sz="1400">
                <a:latin typeface="Candara"/>
                <a:ea typeface="Candara"/>
                <a:cs typeface="Candara"/>
                <a:sym typeface="Candara"/>
              </a:rPr>
              <a:t>Confiance min. (exp. 75%)</a:t>
            </a:r>
            <a:endParaRPr/>
          </a:p>
        </p:txBody>
      </p:sp>
      <p:sp>
        <p:nvSpPr>
          <p:cNvPr id="521" name="Google Shape;521;p44"/>
          <p:cNvSpPr/>
          <p:nvPr/>
        </p:nvSpPr>
        <p:spPr>
          <a:xfrm>
            <a:off x="1691680" y="2204792"/>
            <a:ext cx="705678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rgbClr val="C00000"/>
                </a:solidFill>
                <a:latin typeface="Candara"/>
                <a:ea typeface="Candara"/>
                <a:cs typeface="Candara"/>
                <a:sym typeface="Candara"/>
              </a:rPr>
              <a:t>L’idée est surtout de contrôler (limiter) le nombre de règles produites</a:t>
            </a:r>
            <a:endParaRPr/>
          </a:p>
        </p:txBody>
      </p:sp>
      <p:pic>
        <p:nvPicPr>
          <p:cNvPr descr="C:\Users\heny\Desktop\Dropbox\SAS\1195445254243794393molumen_Exclamation_icons_2.svg.med.png" id="522" name="Google Shape;522;p44"/>
          <p:cNvPicPr preferRelativeResize="0"/>
          <p:nvPr/>
        </p:nvPicPr>
        <p:blipFill rotWithShape="1">
          <a:blip r:embed="rId3">
            <a:alphaModFix/>
          </a:blip>
          <a:srcRect b="0" l="0" r="0" t="0"/>
          <a:stretch/>
        </p:blipFill>
        <p:spPr>
          <a:xfrm>
            <a:off x="1043608" y="1988840"/>
            <a:ext cx="622080" cy="648000"/>
          </a:xfrm>
          <a:prstGeom prst="rect">
            <a:avLst/>
          </a:prstGeom>
          <a:noFill/>
          <a:ln>
            <a:noFill/>
          </a:ln>
        </p:spPr>
      </p:pic>
      <p:sp>
        <p:nvSpPr>
          <p:cNvPr id="523" name="Google Shape;523;p44"/>
          <p:cNvSpPr txBox="1"/>
          <p:nvPr/>
        </p:nvSpPr>
        <p:spPr>
          <a:xfrm>
            <a:off x="179512" y="2708920"/>
            <a:ext cx="8712968" cy="1008112"/>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400"/>
              <a:buFont typeface="Arial"/>
              <a:buNone/>
            </a:pPr>
            <a:r>
              <a:rPr b="1" lang="fr-FR" sz="1400">
                <a:solidFill>
                  <a:schemeClr val="dk1"/>
                </a:solidFill>
                <a:latin typeface="Candara"/>
                <a:ea typeface="Candara"/>
                <a:cs typeface="Candara"/>
                <a:sym typeface="Candara"/>
              </a:rPr>
              <a:t>Démarche : </a:t>
            </a:r>
            <a:r>
              <a:rPr b="0" lang="fr-FR" sz="1400">
                <a:solidFill>
                  <a:schemeClr val="dk1"/>
                </a:solidFill>
                <a:latin typeface="Candara"/>
                <a:ea typeface="Candara"/>
                <a:cs typeface="Candara"/>
                <a:sym typeface="Candara"/>
              </a:rPr>
              <a:t>Construction en deux temps</a:t>
            </a:r>
            <a:endParaRPr/>
          </a:p>
          <a:p>
            <a:pPr indent="-285750" lvl="0" marL="285750" marR="0" rtl="0" algn="l">
              <a:spcBef>
                <a:spcPts val="880"/>
              </a:spcBef>
              <a:spcAft>
                <a:spcPts val="0"/>
              </a:spcAft>
              <a:buClr>
                <a:srgbClr val="9C1D22"/>
              </a:buClr>
              <a:buSzPts val="1400"/>
              <a:buFont typeface="Noto Sans Symbols"/>
              <a:buChar char="✔"/>
            </a:pPr>
            <a:r>
              <a:rPr b="1" lang="fr-FR" sz="1400">
                <a:solidFill>
                  <a:srgbClr val="9C1D22"/>
                </a:solidFill>
                <a:latin typeface="Candara"/>
                <a:ea typeface="Candara"/>
                <a:cs typeface="Candara"/>
                <a:sym typeface="Candara"/>
              </a:rPr>
              <a:t>recherche des itemsets fréquents (support &gt;= support min.)</a:t>
            </a:r>
            <a:endParaRPr/>
          </a:p>
          <a:p>
            <a:pPr indent="-285750" lvl="0" marL="285750" marR="0" rtl="0" algn="l">
              <a:spcBef>
                <a:spcPts val="880"/>
              </a:spcBef>
              <a:spcAft>
                <a:spcPts val="0"/>
              </a:spcAft>
              <a:buClr>
                <a:srgbClr val="9C1D22"/>
              </a:buClr>
              <a:buSzPts val="1400"/>
              <a:buFont typeface="Noto Sans Symbols"/>
              <a:buChar char="✔"/>
            </a:pPr>
            <a:r>
              <a:rPr b="1" lang="fr-FR" sz="1400">
                <a:solidFill>
                  <a:srgbClr val="9C1D22"/>
                </a:solidFill>
                <a:latin typeface="Candara"/>
                <a:ea typeface="Candara"/>
                <a:cs typeface="Candara"/>
                <a:sym typeface="Candara"/>
              </a:rPr>
              <a:t>à partir des itemsets fréquents, produire les règles (conf. &gt;= conf. min.)</a:t>
            </a:r>
            <a:endParaRPr/>
          </a:p>
        </p:txBody>
      </p:sp>
      <p:sp>
        <p:nvSpPr>
          <p:cNvPr id="524" name="Google Shape;524;p44"/>
          <p:cNvSpPr/>
          <p:nvPr/>
        </p:nvSpPr>
        <p:spPr>
          <a:xfrm>
            <a:off x="827584" y="5229200"/>
            <a:ext cx="8136904"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400">
                <a:solidFill>
                  <a:schemeClr val="dk1"/>
                </a:solidFill>
                <a:latin typeface="Candara"/>
                <a:ea typeface="Candara"/>
                <a:cs typeface="Candara"/>
                <a:sym typeface="Candara"/>
              </a:rPr>
              <a:t>Quelques définitions :</a:t>
            </a:r>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item = produit</a:t>
            </a:r>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itemset = ensemble de produits (ex. {p1,p3})</a:t>
            </a:r>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sup(itemset) = nombre de transactions d’apparition simultanée des produits (ex. sup{p1,p3} = 4)</a:t>
            </a:r>
            <a:endParaRPr sz="14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card(itemset) = nombre de produits dans l’ensemble (ex. card{p1,p3} = 2)</a:t>
            </a:r>
            <a:endParaRPr/>
          </a:p>
        </p:txBody>
      </p:sp>
      <p:pic>
        <p:nvPicPr>
          <p:cNvPr id="525" name="Google Shape;525;p44"/>
          <p:cNvPicPr preferRelativeResize="0"/>
          <p:nvPr/>
        </p:nvPicPr>
        <p:blipFill rotWithShape="1">
          <a:blip r:embed="rId4">
            <a:alphaModFix/>
          </a:blip>
          <a:srcRect b="0" l="0" r="0" t="0"/>
          <a:stretch/>
        </p:blipFill>
        <p:spPr>
          <a:xfrm>
            <a:off x="5425777" y="3976464"/>
            <a:ext cx="2314575" cy="1828800"/>
          </a:xfrm>
          <a:prstGeom prst="rect">
            <a:avLst/>
          </a:prstGeom>
          <a:noFill/>
          <a:ln>
            <a:noFill/>
          </a:ln>
        </p:spPr>
      </p:pic>
      <p:sp>
        <p:nvSpPr>
          <p:cNvPr id="526" name="Google Shape;526;p4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Arial Black"/>
              <a:buNone/>
            </a:pPr>
            <a:r>
              <a:rPr lang="fr-FR" sz="2800"/>
              <a:t>INDUCTION DE RÈGLES ASSOCIATIVES</a:t>
            </a:r>
            <a:endParaRPr/>
          </a:p>
        </p:txBody>
      </p:sp>
      <p:grpSp>
        <p:nvGrpSpPr>
          <p:cNvPr id="532" name="Google Shape;532;p45"/>
          <p:cNvGrpSpPr/>
          <p:nvPr/>
        </p:nvGrpSpPr>
        <p:grpSpPr>
          <a:xfrm>
            <a:off x="110088" y="836708"/>
            <a:ext cx="8817887" cy="5587946"/>
            <a:chOff x="2584" y="936100"/>
            <a:chExt cx="8817887" cy="5587946"/>
          </a:xfrm>
        </p:grpSpPr>
        <p:sp>
          <p:nvSpPr>
            <p:cNvPr id="533" name="Google Shape;533;p45"/>
            <p:cNvSpPr/>
            <p:nvPr/>
          </p:nvSpPr>
          <p:spPr>
            <a:xfrm>
              <a:off x="6386048" y="4233303"/>
              <a:ext cx="791782" cy="258308"/>
            </a:xfrm>
            <a:custGeom>
              <a:rect b="b" l="l" r="r" t="t"/>
              <a:pathLst>
                <a:path extrusionOk="0" h="120000" w="120000">
                  <a:moveTo>
                    <a:pt x="0" y="0"/>
                  </a:moveTo>
                  <a:lnTo>
                    <a:pt x="0" y="60476"/>
                  </a:lnTo>
                  <a:lnTo>
                    <a:pt x="120000" y="60476"/>
                  </a:lnTo>
                  <a:lnTo>
                    <a:pt x="120000" y="120000"/>
                  </a:lnTo>
                </a:path>
              </a:pathLst>
            </a:custGeom>
            <a:noFill/>
            <a:ln cap="flat" cmpd="sng" w="28575">
              <a:solidFill>
                <a:srgbClr val="DB5722"/>
              </a:solidFill>
              <a:prstDash val="solid"/>
              <a:round/>
              <a:headEnd len="sm" w="sm" type="none"/>
              <a:tailEnd len="sm" w="sm" type="none"/>
            </a:ln>
          </p:spPr>
        </p:sp>
        <p:sp>
          <p:nvSpPr>
            <p:cNvPr id="534" name="Google Shape;534;p45"/>
            <p:cNvSpPr/>
            <p:nvPr/>
          </p:nvSpPr>
          <p:spPr>
            <a:xfrm>
              <a:off x="4922753" y="4233303"/>
              <a:ext cx="1463295" cy="258308"/>
            </a:xfrm>
            <a:custGeom>
              <a:rect b="b" l="l" r="r" t="t"/>
              <a:pathLst>
                <a:path extrusionOk="0" h="120000" w="120000">
                  <a:moveTo>
                    <a:pt x="120000" y="0"/>
                  </a:moveTo>
                  <a:lnTo>
                    <a:pt x="120000" y="60476"/>
                  </a:lnTo>
                  <a:lnTo>
                    <a:pt x="0" y="60476"/>
                  </a:lnTo>
                  <a:lnTo>
                    <a:pt x="0" y="120000"/>
                  </a:lnTo>
                </a:path>
              </a:pathLst>
            </a:custGeom>
            <a:noFill/>
            <a:ln cap="flat" cmpd="sng" w="28575">
              <a:solidFill>
                <a:srgbClr val="DB5722"/>
              </a:solidFill>
              <a:prstDash val="solid"/>
              <a:round/>
              <a:headEnd len="sm" w="sm" type="none"/>
              <a:tailEnd len="sm" w="sm" type="none"/>
            </a:ln>
          </p:spPr>
        </p:sp>
        <p:sp>
          <p:nvSpPr>
            <p:cNvPr id="535" name="Google Shape;535;p45"/>
            <p:cNvSpPr/>
            <p:nvPr/>
          </p:nvSpPr>
          <p:spPr>
            <a:xfrm>
              <a:off x="4134725" y="2599987"/>
              <a:ext cx="2251323" cy="605869"/>
            </a:xfrm>
            <a:custGeom>
              <a:rect b="b" l="l" r="r" t="t"/>
              <a:pathLst>
                <a:path extrusionOk="0" h="120000" w="120000">
                  <a:moveTo>
                    <a:pt x="0" y="0"/>
                  </a:moveTo>
                  <a:lnTo>
                    <a:pt x="0" y="94622"/>
                  </a:lnTo>
                  <a:lnTo>
                    <a:pt x="120000" y="94622"/>
                  </a:lnTo>
                  <a:lnTo>
                    <a:pt x="120000" y="120000"/>
                  </a:lnTo>
                </a:path>
              </a:pathLst>
            </a:custGeom>
            <a:noFill/>
            <a:ln cap="flat" cmpd="sng" w="28575">
              <a:solidFill>
                <a:schemeClr val="accent4"/>
              </a:solidFill>
              <a:prstDash val="solid"/>
              <a:round/>
              <a:headEnd len="sm" w="sm" type="none"/>
              <a:tailEnd len="sm" w="sm" type="none"/>
            </a:ln>
          </p:spPr>
        </p:sp>
        <p:sp>
          <p:nvSpPr>
            <p:cNvPr id="536" name="Google Shape;536;p45"/>
            <p:cNvSpPr/>
            <p:nvPr/>
          </p:nvSpPr>
          <p:spPr>
            <a:xfrm>
              <a:off x="1848855" y="4233303"/>
              <a:ext cx="818820" cy="258308"/>
            </a:xfrm>
            <a:custGeom>
              <a:rect b="b" l="l" r="r" t="t"/>
              <a:pathLst>
                <a:path extrusionOk="0" h="120000" w="120000">
                  <a:moveTo>
                    <a:pt x="0" y="0"/>
                  </a:moveTo>
                  <a:lnTo>
                    <a:pt x="0" y="60476"/>
                  </a:lnTo>
                  <a:lnTo>
                    <a:pt x="120000" y="60476"/>
                  </a:lnTo>
                  <a:lnTo>
                    <a:pt x="120000" y="120000"/>
                  </a:lnTo>
                </a:path>
              </a:pathLst>
            </a:custGeom>
            <a:noFill/>
            <a:ln cap="flat" cmpd="sng" w="28575">
              <a:solidFill>
                <a:srgbClr val="DB5722"/>
              </a:solidFill>
              <a:prstDash val="solid"/>
              <a:round/>
              <a:headEnd len="sm" w="sm" type="none"/>
              <a:tailEnd len="sm" w="sm" type="none"/>
            </a:ln>
          </p:spPr>
        </p:sp>
        <p:sp>
          <p:nvSpPr>
            <p:cNvPr id="537" name="Google Shape;537;p45"/>
            <p:cNvSpPr/>
            <p:nvPr/>
          </p:nvSpPr>
          <p:spPr>
            <a:xfrm>
              <a:off x="412598" y="4233303"/>
              <a:ext cx="1436256" cy="258308"/>
            </a:xfrm>
            <a:custGeom>
              <a:rect b="b" l="l" r="r" t="t"/>
              <a:pathLst>
                <a:path extrusionOk="0" h="120000" w="120000">
                  <a:moveTo>
                    <a:pt x="120000" y="0"/>
                  </a:moveTo>
                  <a:lnTo>
                    <a:pt x="120000" y="60476"/>
                  </a:lnTo>
                  <a:lnTo>
                    <a:pt x="0" y="60476"/>
                  </a:lnTo>
                  <a:lnTo>
                    <a:pt x="0" y="120000"/>
                  </a:lnTo>
                </a:path>
              </a:pathLst>
            </a:custGeom>
            <a:noFill/>
            <a:ln cap="flat" cmpd="sng" w="28575">
              <a:solidFill>
                <a:srgbClr val="DB5722"/>
              </a:solidFill>
              <a:prstDash val="solid"/>
              <a:round/>
              <a:headEnd len="sm" w="sm" type="none"/>
              <a:tailEnd len="sm" w="sm" type="none"/>
            </a:ln>
          </p:spPr>
        </p:sp>
        <p:sp>
          <p:nvSpPr>
            <p:cNvPr id="538" name="Google Shape;538;p45"/>
            <p:cNvSpPr/>
            <p:nvPr/>
          </p:nvSpPr>
          <p:spPr>
            <a:xfrm>
              <a:off x="1848855" y="2599987"/>
              <a:ext cx="2285870" cy="605869"/>
            </a:xfrm>
            <a:custGeom>
              <a:rect b="b" l="l" r="r" t="t"/>
              <a:pathLst>
                <a:path extrusionOk="0" h="120000" w="120000">
                  <a:moveTo>
                    <a:pt x="120000" y="0"/>
                  </a:moveTo>
                  <a:lnTo>
                    <a:pt x="120000" y="94622"/>
                  </a:lnTo>
                  <a:lnTo>
                    <a:pt x="0" y="94622"/>
                  </a:lnTo>
                  <a:lnTo>
                    <a:pt x="0" y="120000"/>
                  </a:lnTo>
                </a:path>
              </a:pathLst>
            </a:custGeom>
            <a:noFill/>
            <a:ln cap="flat" cmpd="sng" w="28575">
              <a:solidFill>
                <a:schemeClr val="accent4"/>
              </a:solidFill>
              <a:prstDash val="solid"/>
              <a:round/>
              <a:headEnd len="sm" w="sm" type="none"/>
              <a:tailEnd len="sm" w="sm" type="none"/>
            </a:ln>
          </p:spPr>
        </p:sp>
        <p:sp>
          <p:nvSpPr>
            <p:cNvPr id="539" name="Google Shape;539;p45"/>
            <p:cNvSpPr/>
            <p:nvPr/>
          </p:nvSpPr>
          <p:spPr>
            <a:xfrm>
              <a:off x="3072727" y="936100"/>
              <a:ext cx="2123996" cy="1663886"/>
            </a:xfrm>
            <a:prstGeom prst="ellipse">
              <a:avLst/>
            </a:prstGeom>
            <a:blipFill rotWithShape="1">
              <a:blip r:embed="rId3">
                <a:alphaModFix/>
              </a:blip>
              <a:stretch>
                <a:fillRect b="0" l="0" r="0" t="0"/>
              </a:stretch>
            </a:blip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a:off x="5040557" y="1656184"/>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5"/>
            <p:cNvSpPr txBox="1"/>
            <p:nvPr/>
          </p:nvSpPr>
          <p:spPr>
            <a:xfrm>
              <a:off x="5040557" y="1656184"/>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1" lang="fr-FR" sz="1600">
                  <a:solidFill>
                    <a:srgbClr val="C00000"/>
                  </a:solidFill>
                  <a:latin typeface="Arial"/>
                  <a:ea typeface="Arial"/>
                  <a:cs typeface="Arial"/>
                  <a:sym typeface="Arial"/>
                </a:rPr>
                <a:t>Entrepôts de données </a:t>
              </a:r>
              <a:endParaRPr b="1" i="1" sz="1600">
                <a:solidFill>
                  <a:srgbClr val="C00000"/>
                </a:solidFill>
                <a:latin typeface="Arial"/>
                <a:ea typeface="Arial"/>
                <a:cs typeface="Arial"/>
                <a:sym typeface="Arial"/>
              </a:endParaRPr>
            </a:p>
          </p:txBody>
        </p:sp>
        <p:sp>
          <p:nvSpPr>
            <p:cNvPr id="542" name="Google Shape;542;p45"/>
            <p:cNvSpPr/>
            <p:nvPr/>
          </p:nvSpPr>
          <p:spPr>
            <a:xfrm>
              <a:off x="821404" y="3205857"/>
              <a:ext cx="2054900" cy="1027446"/>
            </a:xfrm>
            <a:prstGeom prst="ellipse">
              <a:avLst/>
            </a:prstGeom>
            <a:blipFill rotWithShape="1">
              <a:blip r:embed="rId4">
                <a:alphaModFix/>
              </a:blip>
              <a:stretch>
                <a:fillRect b="0" l="0" r="0" t="0"/>
              </a:stretch>
            </a:blip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5"/>
            <p:cNvSpPr/>
            <p:nvPr/>
          </p:nvSpPr>
          <p:spPr>
            <a:xfrm>
              <a:off x="570156" y="2664293"/>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txBox="1"/>
            <p:nvPr/>
          </p:nvSpPr>
          <p:spPr>
            <a:xfrm>
              <a:off x="570156" y="2664293"/>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1" lang="fr-FR" sz="1600">
                  <a:solidFill>
                    <a:srgbClr val="C00000"/>
                  </a:solidFill>
                  <a:latin typeface="Candara"/>
                  <a:ea typeface="Candara"/>
                  <a:cs typeface="Candara"/>
                  <a:sym typeface="Candara"/>
                </a:rPr>
                <a:t>Parcours en Largeur</a:t>
              </a:r>
              <a:r>
                <a:rPr lang="fr-FR" sz="1600">
                  <a:solidFill>
                    <a:schemeClr val="dk1"/>
                  </a:solidFill>
                  <a:latin typeface="Arial"/>
                  <a:ea typeface="Arial"/>
                  <a:cs typeface="Arial"/>
                  <a:sym typeface="Arial"/>
                </a:rPr>
                <a:t> </a:t>
              </a:r>
              <a:r>
                <a:rPr b="1" i="1" lang="fr-FR" sz="1600">
                  <a:solidFill>
                    <a:srgbClr val="C00000"/>
                  </a:solidFill>
                  <a:latin typeface="Candara"/>
                  <a:ea typeface="Candara"/>
                  <a:cs typeface="Candara"/>
                  <a:sym typeface="Candara"/>
                </a:rPr>
                <a:t>d’abord</a:t>
              </a:r>
              <a:endParaRPr b="1" i="1" sz="1600">
                <a:solidFill>
                  <a:srgbClr val="C00000"/>
                </a:solidFill>
                <a:latin typeface="Candara"/>
                <a:ea typeface="Candara"/>
                <a:cs typeface="Candara"/>
                <a:sym typeface="Candara"/>
              </a:endParaRPr>
            </a:p>
          </p:txBody>
        </p:sp>
        <p:sp>
          <p:nvSpPr>
            <p:cNvPr id="545" name="Google Shape;545;p45"/>
            <p:cNvSpPr/>
            <p:nvPr/>
          </p:nvSpPr>
          <p:spPr>
            <a:xfrm>
              <a:off x="2584" y="4491612"/>
              <a:ext cx="820028" cy="820028"/>
            </a:xfrm>
            <a:prstGeom prst="ellipse">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5"/>
            <p:cNvSpPr/>
            <p:nvPr/>
          </p:nvSpPr>
          <p:spPr>
            <a:xfrm>
              <a:off x="5394692" y="4536508"/>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txBox="1"/>
            <p:nvPr/>
          </p:nvSpPr>
          <p:spPr>
            <a:xfrm>
              <a:off x="5394692" y="4536508"/>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fr-FR" sz="1600">
                  <a:solidFill>
                    <a:schemeClr val="dk1"/>
                  </a:solidFill>
                  <a:latin typeface="Candara"/>
                  <a:ea typeface="Candara"/>
                  <a:cs typeface="Candara"/>
                  <a:sym typeface="Candara"/>
                </a:rPr>
                <a:t>Apriori</a:t>
              </a:r>
              <a:endParaRPr b="1" sz="1600">
                <a:solidFill>
                  <a:schemeClr val="dk1"/>
                </a:solidFill>
                <a:latin typeface="Candara"/>
                <a:ea typeface="Candara"/>
                <a:cs typeface="Candara"/>
                <a:sym typeface="Candara"/>
              </a:endParaRPr>
            </a:p>
          </p:txBody>
        </p:sp>
        <p:sp>
          <p:nvSpPr>
            <p:cNvPr id="548" name="Google Shape;548;p45"/>
            <p:cNvSpPr/>
            <p:nvPr/>
          </p:nvSpPr>
          <p:spPr>
            <a:xfrm>
              <a:off x="2257661" y="4491612"/>
              <a:ext cx="820028" cy="820028"/>
            </a:xfrm>
            <a:prstGeom prst="ellipse">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5"/>
            <p:cNvSpPr/>
            <p:nvPr/>
          </p:nvSpPr>
          <p:spPr>
            <a:xfrm>
              <a:off x="7590429" y="4608515"/>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txBox="1"/>
            <p:nvPr/>
          </p:nvSpPr>
          <p:spPr>
            <a:xfrm>
              <a:off x="7590429" y="4608515"/>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0" lang="fr-FR" sz="1600">
                  <a:solidFill>
                    <a:schemeClr val="dk1"/>
                  </a:solidFill>
                  <a:latin typeface="Candara"/>
                  <a:ea typeface="Candara"/>
                  <a:cs typeface="Candara"/>
                  <a:sym typeface="Candara"/>
                </a:rPr>
                <a:t>Partition</a:t>
              </a:r>
              <a:endParaRPr b="1" i="0" sz="1600">
                <a:solidFill>
                  <a:schemeClr val="dk1"/>
                </a:solidFill>
                <a:latin typeface="Candara"/>
                <a:ea typeface="Candara"/>
                <a:cs typeface="Candara"/>
                <a:sym typeface="Candara"/>
              </a:endParaRPr>
            </a:p>
          </p:txBody>
        </p:sp>
        <p:sp>
          <p:nvSpPr>
            <p:cNvPr id="551" name="Google Shape;551;p45"/>
            <p:cNvSpPr/>
            <p:nvPr/>
          </p:nvSpPr>
          <p:spPr>
            <a:xfrm>
              <a:off x="5304521" y="3205857"/>
              <a:ext cx="2163054" cy="1027446"/>
            </a:xfrm>
            <a:prstGeom prst="ellipse">
              <a:avLst/>
            </a:prstGeom>
            <a:blipFill rotWithShape="1">
              <a:blip r:embed="rId5">
                <a:alphaModFix/>
              </a:blip>
              <a:stretch>
                <a:fillRect b="0" l="0" r="0" t="0"/>
              </a:stretch>
            </a:blip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a:off x="6546819" y="2664293"/>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txBox="1"/>
            <p:nvPr/>
          </p:nvSpPr>
          <p:spPr>
            <a:xfrm>
              <a:off x="6546819" y="2664293"/>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1" lang="fr-FR" sz="1600">
                  <a:solidFill>
                    <a:srgbClr val="C00000"/>
                  </a:solidFill>
                  <a:latin typeface="Candara"/>
                  <a:ea typeface="Candara"/>
                  <a:cs typeface="Candara"/>
                  <a:sym typeface="Candara"/>
                </a:rPr>
                <a:t>Parcours en Profondeur d’abord</a:t>
              </a:r>
              <a:endParaRPr b="1" i="1" sz="1600">
                <a:solidFill>
                  <a:srgbClr val="C00000"/>
                </a:solidFill>
                <a:latin typeface="Candara"/>
                <a:ea typeface="Candara"/>
                <a:cs typeface="Candara"/>
                <a:sym typeface="Candara"/>
              </a:endParaRPr>
            </a:p>
          </p:txBody>
        </p:sp>
        <p:sp>
          <p:nvSpPr>
            <p:cNvPr id="554" name="Google Shape;554;p45"/>
            <p:cNvSpPr/>
            <p:nvPr/>
          </p:nvSpPr>
          <p:spPr>
            <a:xfrm>
              <a:off x="4512739" y="4491612"/>
              <a:ext cx="820028" cy="820028"/>
            </a:xfrm>
            <a:prstGeom prst="ellipse">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a:off x="792090" y="4536500"/>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txBox="1"/>
            <p:nvPr/>
          </p:nvSpPr>
          <p:spPr>
            <a:xfrm>
              <a:off x="792090" y="4536500"/>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0" lang="fr-FR" sz="1600">
                  <a:solidFill>
                    <a:schemeClr val="dk1"/>
                  </a:solidFill>
                  <a:latin typeface="Candara"/>
                  <a:ea typeface="Candara"/>
                  <a:cs typeface="Candara"/>
                  <a:sym typeface="Candara"/>
                </a:rPr>
                <a:t>FP-growth</a:t>
              </a:r>
              <a:endParaRPr b="1" sz="1600">
                <a:solidFill>
                  <a:schemeClr val="dk1"/>
                </a:solidFill>
                <a:latin typeface="Candara"/>
                <a:ea typeface="Candara"/>
                <a:cs typeface="Candara"/>
                <a:sym typeface="Candara"/>
              </a:endParaRPr>
            </a:p>
          </p:txBody>
        </p:sp>
        <p:sp>
          <p:nvSpPr>
            <p:cNvPr id="557" name="Google Shape;557;p45"/>
            <p:cNvSpPr/>
            <p:nvPr/>
          </p:nvSpPr>
          <p:spPr>
            <a:xfrm>
              <a:off x="6767817" y="4491612"/>
              <a:ext cx="820028" cy="820028"/>
            </a:xfrm>
            <a:prstGeom prst="ellipse">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a:off x="7587845" y="4489562"/>
              <a:ext cx="1230042"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5"/>
            <p:cNvSpPr txBox="1"/>
            <p:nvPr/>
          </p:nvSpPr>
          <p:spPr>
            <a:xfrm>
              <a:off x="7587845" y="4489562"/>
              <a:ext cx="1230042"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t/>
              </a:r>
              <a:endParaRPr sz="1600">
                <a:solidFill>
                  <a:schemeClr val="dk1"/>
                </a:solidFill>
                <a:latin typeface="Arial"/>
                <a:ea typeface="Arial"/>
                <a:cs typeface="Arial"/>
                <a:sym typeface="Arial"/>
              </a:endParaRPr>
            </a:p>
          </p:txBody>
        </p:sp>
        <p:sp>
          <p:nvSpPr>
            <p:cNvPr id="560" name="Google Shape;560;p45"/>
            <p:cNvSpPr/>
            <p:nvPr/>
          </p:nvSpPr>
          <p:spPr>
            <a:xfrm rot="6157483">
              <a:off x="223716" y="5624317"/>
              <a:ext cx="820028" cy="820028"/>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5"/>
            <p:cNvSpPr/>
            <p:nvPr/>
          </p:nvSpPr>
          <p:spPr>
            <a:xfrm>
              <a:off x="3096344" y="4580568"/>
              <a:ext cx="642180" cy="8200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5"/>
            <p:cNvSpPr txBox="1"/>
            <p:nvPr/>
          </p:nvSpPr>
          <p:spPr>
            <a:xfrm>
              <a:off x="3096344" y="4580568"/>
              <a:ext cx="642180" cy="820028"/>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i="0" lang="fr-FR" sz="1600">
                  <a:solidFill>
                    <a:schemeClr val="dk1"/>
                  </a:solidFill>
                  <a:latin typeface="Candara"/>
                  <a:ea typeface="Candara"/>
                  <a:cs typeface="Candara"/>
                  <a:sym typeface="Candara"/>
                </a:rPr>
                <a:t>Eclat</a:t>
              </a:r>
              <a:endParaRPr b="1" i="0" sz="1600">
                <a:solidFill>
                  <a:schemeClr val="dk1"/>
                </a:solidFill>
                <a:latin typeface="Candara"/>
                <a:ea typeface="Candara"/>
                <a:cs typeface="Candara"/>
                <a:sym typeface="Candara"/>
              </a:endParaRPr>
            </a:p>
          </p:txBody>
        </p:sp>
      </p:grpSp>
      <p:sp>
        <p:nvSpPr>
          <p:cNvPr id="563" name="Google Shape;563;p45"/>
          <p:cNvSpPr/>
          <p:nvPr/>
        </p:nvSpPr>
        <p:spPr>
          <a:xfrm>
            <a:off x="4355976" y="4365104"/>
            <a:ext cx="1944216" cy="1008112"/>
          </a:xfrm>
          <a:prstGeom prst="rect">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 name="Google Shape;564;p4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Arial Black"/>
              <a:buNone/>
            </a:pPr>
            <a:r>
              <a:rPr lang="fr-FR" sz="2800"/>
              <a:t>ALGORITHME APRIORI [AGRAWAL94]</a:t>
            </a:r>
            <a:endParaRPr/>
          </a:p>
        </p:txBody>
      </p:sp>
      <p:sp>
        <p:nvSpPr>
          <p:cNvPr id="570" name="Google Shape;570;p46"/>
          <p:cNvSpPr txBox="1"/>
          <p:nvPr>
            <p:ph idx="1" type="body"/>
          </p:nvPr>
        </p:nvSpPr>
        <p:spPr>
          <a:xfrm>
            <a:off x="179512" y="908720"/>
            <a:ext cx="8712968" cy="554461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fr-FR" sz="2800">
                <a:latin typeface="Candara"/>
                <a:ea typeface="Candara"/>
                <a:cs typeface="Candara"/>
                <a:sym typeface="Candara"/>
              </a:rPr>
              <a:t>Première passe :</a:t>
            </a:r>
            <a:endParaRPr/>
          </a:p>
          <a:p>
            <a:pPr indent="-182880" lvl="1" marL="457200" rtl="0" algn="l">
              <a:lnSpc>
                <a:spcPct val="90000"/>
              </a:lnSpc>
              <a:spcBef>
                <a:spcPts val="1080"/>
              </a:spcBef>
              <a:spcAft>
                <a:spcPts val="0"/>
              </a:spcAft>
              <a:buSzPts val="2400"/>
              <a:buChar char="✔"/>
            </a:pPr>
            <a:r>
              <a:rPr lang="fr-FR" sz="2400">
                <a:latin typeface="Candara"/>
                <a:ea typeface="Candara"/>
                <a:cs typeface="Candara"/>
                <a:sym typeface="Candara"/>
              </a:rPr>
              <a:t>recherche des 1-ensembles fréquents</a:t>
            </a:r>
            <a:endParaRPr/>
          </a:p>
          <a:p>
            <a:pPr indent="-182880" lvl="1" marL="457200" rtl="0" algn="l">
              <a:lnSpc>
                <a:spcPct val="90000"/>
              </a:lnSpc>
              <a:spcBef>
                <a:spcPts val="480"/>
              </a:spcBef>
              <a:spcAft>
                <a:spcPts val="0"/>
              </a:spcAft>
              <a:buSzPts val="2400"/>
              <a:buChar char="✔"/>
            </a:pPr>
            <a:r>
              <a:rPr lang="fr-FR" sz="2400">
                <a:latin typeface="Candara"/>
                <a:ea typeface="Candara"/>
                <a:cs typeface="Candara"/>
                <a:sym typeface="Candara"/>
              </a:rPr>
              <a:t>un compteur par produits</a:t>
            </a:r>
            <a:endParaRPr/>
          </a:p>
          <a:p>
            <a:pPr indent="0" lvl="0" marL="0" rtl="0" algn="l">
              <a:lnSpc>
                <a:spcPct val="90000"/>
              </a:lnSpc>
              <a:spcBef>
                <a:spcPts val="560"/>
              </a:spcBef>
              <a:spcAft>
                <a:spcPts val="0"/>
              </a:spcAft>
              <a:buClr>
                <a:schemeClr val="dk1"/>
              </a:buClr>
              <a:buSzPts val="2800"/>
              <a:buNone/>
            </a:pPr>
            <a:r>
              <a:rPr lang="fr-FR" sz="2800">
                <a:latin typeface="Candara"/>
                <a:ea typeface="Candara"/>
                <a:cs typeface="Candara"/>
                <a:sym typeface="Candara"/>
              </a:rPr>
              <a:t>L'algorithme génère un candidat de taille k à partir de deux candidats de taille k-1 différents par le dernier élément </a:t>
            </a:r>
            <a:endParaRPr/>
          </a:p>
          <a:p>
            <a:pPr indent="-182880" lvl="1" marL="457200" rtl="0" algn="l">
              <a:lnSpc>
                <a:spcPct val="90000"/>
              </a:lnSpc>
              <a:spcBef>
                <a:spcPts val="1080"/>
              </a:spcBef>
              <a:spcAft>
                <a:spcPts val="0"/>
              </a:spcAft>
              <a:buSzPts val="2400"/>
              <a:buChar char="✔"/>
            </a:pPr>
            <a:r>
              <a:rPr lang="fr-FR" sz="2400">
                <a:latin typeface="Candara"/>
                <a:ea typeface="Candara"/>
                <a:cs typeface="Candara"/>
                <a:sym typeface="Candara"/>
              </a:rPr>
              <a:t>procédure apriori-gen</a:t>
            </a:r>
            <a:endParaRPr sz="2400">
              <a:latin typeface="Candara"/>
              <a:ea typeface="Candara"/>
              <a:cs typeface="Candara"/>
              <a:sym typeface="Candara"/>
            </a:endParaRPr>
          </a:p>
          <a:p>
            <a:pPr indent="0" lvl="0" marL="0" rtl="0" algn="l">
              <a:lnSpc>
                <a:spcPct val="90000"/>
              </a:lnSpc>
              <a:spcBef>
                <a:spcPts val="560"/>
              </a:spcBef>
              <a:spcAft>
                <a:spcPts val="0"/>
              </a:spcAft>
              <a:buClr>
                <a:schemeClr val="dk1"/>
              </a:buClr>
              <a:buSzPts val="2800"/>
              <a:buNone/>
            </a:pPr>
            <a:r>
              <a:rPr lang="fr-FR" sz="2800">
                <a:latin typeface="Candara"/>
                <a:ea typeface="Candara"/>
                <a:cs typeface="Candara"/>
                <a:sym typeface="Candara"/>
              </a:rPr>
              <a:t>Passe k :</a:t>
            </a:r>
            <a:endParaRPr/>
          </a:p>
          <a:p>
            <a:pPr indent="-182880" lvl="1" marL="457200" rtl="0" algn="l">
              <a:lnSpc>
                <a:spcPct val="90000"/>
              </a:lnSpc>
              <a:spcBef>
                <a:spcPts val="1080"/>
              </a:spcBef>
              <a:spcAft>
                <a:spcPts val="0"/>
              </a:spcAft>
              <a:buSzPts val="2400"/>
              <a:buChar char="✔"/>
            </a:pPr>
            <a:r>
              <a:rPr lang="fr-FR" sz="2400">
                <a:latin typeface="Candara"/>
                <a:ea typeface="Candara"/>
                <a:cs typeface="Candara"/>
                <a:sym typeface="Candara"/>
              </a:rPr>
              <a:t>comptage des k-ensemble fréquents candidats</a:t>
            </a:r>
            <a:endParaRPr/>
          </a:p>
          <a:p>
            <a:pPr indent="-182880" lvl="1" marL="457200" rtl="0" algn="l">
              <a:lnSpc>
                <a:spcPct val="90000"/>
              </a:lnSpc>
              <a:spcBef>
                <a:spcPts val="480"/>
              </a:spcBef>
              <a:spcAft>
                <a:spcPts val="0"/>
              </a:spcAft>
              <a:buSzPts val="2400"/>
              <a:buChar char="✔"/>
            </a:pPr>
            <a:r>
              <a:rPr lang="fr-FR" sz="2400">
                <a:latin typeface="Candara"/>
                <a:ea typeface="Candara"/>
                <a:cs typeface="Candara"/>
                <a:sym typeface="Candara"/>
              </a:rPr>
              <a:t>sélection des bons candidats</a:t>
            </a:r>
            <a:endParaRPr/>
          </a:p>
          <a:p>
            <a:pPr indent="-30480" lvl="1" marL="457200" rtl="0" algn="l">
              <a:lnSpc>
                <a:spcPct val="90000"/>
              </a:lnSpc>
              <a:spcBef>
                <a:spcPts val="480"/>
              </a:spcBef>
              <a:spcAft>
                <a:spcPts val="0"/>
              </a:spcAft>
              <a:buSzPts val="2400"/>
              <a:buNone/>
            </a:pPr>
            <a:r>
              <a:t/>
            </a:r>
            <a:endParaRPr sz="2400">
              <a:latin typeface="Candara"/>
              <a:ea typeface="Candara"/>
              <a:cs typeface="Candara"/>
              <a:sym typeface="Candara"/>
            </a:endParaRPr>
          </a:p>
        </p:txBody>
      </p:sp>
      <p:sp>
        <p:nvSpPr>
          <p:cNvPr id="571" name="Google Shape;571;p4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APRIORI – FRÉQUENTS ITEMSETS</a:t>
            </a:r>
            <a:endParaRPr/>
          </a:p>
        </p:txBody>
      </p:sp>
      <p:sp>
        <p:nvSpPr>
          <p:cNvPr id="577" name="Google Shape;577;p47"/>
          <p:cNvSpPr txBox="1"/>
          <p:nvPr>
            <p:ph idx="1" type="body"/>
          </p:nvPr>
        </p:nvSpPr>
        <p:spPr>
          <a:xfrm>
            <a:off x="179512" y="836713"/>
            <a:ext cx="8777163" cy="5472607"/>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Font typeface="Noto Sans Symbols"/>
              <a:buNone/>
            </a:pPr>
            <a:r>
              <a:rPr lang="fr-FR" sz="2600"/>
              <a:t>L1 = </a:t>
            </a:r>
            <a:r>
              <a:rPr i="1" lang="fr-FR" sz="2600">
                <a:solidFill>
                  <a:srgbClr val="C00000"/>
                </a:solidFill>
              </a:rPr>
              <a:t>{ </a:t>
            </a:r>
            <a:r>
              <a:rPr lang="fr-FR" sz="2600"/>
              <a:t>frequent 1-ensemble </a:t>
            </a:r>
            <a:r>
              <a:rPr i="1" lang="fr-FR" sz="2600">
                <a:solidFill>
                  <a:srgbClr val="C00000"/>
                </a:solidFill>
              </a:rPr>
              <a:t>}</a:t>
            </a:r>
            <a:r>
              <a:rPr lang="fr-FR" sz="2600"/>
              <a:t> ;</a:t>
            </a:r>
            <a:endParaRPr/>
          </a:p>
          <a:p>
            <a:pPr indent="0" lvl="0" marL="0" rtl="0" algn="l">
              <a:spcBef>
                <a:spcPts val="1042"/>
              </a:spcBef>
              <a:spcAft>
                <a:spcPts val="0"/>
              </a:spcAft>
              <a:buClr>
                <a:schemeClr val="dk1"/>
              </a:buClr>
              <a:buSzPct val="100000"/>
              <a:buFont typeface="Noto Sans Symbols"/>
              <a:buNone/>
            </a:pPr>
            <a:r>
              <a:rPr lang="fr-FR" sz="2600"/>
              <a:t>for (k = 2 ; Lk-1 </a:t>
            </a:r>
            <a:r>
              <a:rPr lang="fr-FR" sz="2600">
                <a:latin typeface="Noto Sans Symbols"/>
                <a:ea typeface="Noto Sans Symbols"/>
                <a:cs typeface="Noto Sans Symbols"/>
                <a:sym typeface="Noto Sans Symbols"/>
              </a:rPr>
              <a:t>≠ ∅ </a:t>
            </a:r>
            <a:r>
              <a:rPr lang="fr-FR" sz="2600"/>
              <a:t>; k++) do </a:t>
            </a:r>
            <a:endParaRPr sz="2600"/>
          </a:p>
          <a:p>
            <a:pPr indent="0" lvl="0" marL="0" rtl="0" algn="l">
              <a:spcBef>
                <a:spcPts val="1042"/>
              </a:spcBef>
              <a:spcAft>
                <a:spcPts val="0"/>
              </a:spcAft>
              <a:buClr>
                <a:schemeClr val="dk1"/>
              </a:buClr>
              <a:buSzPct val="100000"/>
              <a:buFont typeface="Noto Sans Symbols"/>
              <a:buNone/>
            </a:pPr>
            <a:r>
              <a:rPr lang="fr-FR" sz="2600"/>
              <a:t>	</a:t>
            </a:r>
            <a:r>
              <a:rPr i="1" lang="fr-FR" sz="2600">
                <a:solidFill>
                  <a:srgbClr val="C00000"/>
                </a:solidFill>
              </a:rPr>
              <a:t>{</a:t>
            </a:r>
            <a:endParaRPr i="1" sz="2600">
              <a:solidFill>
                <a:srgbClr val="C00000"/>
              </a:solidFill>
            </a:endParaRPr>
          </a:p>
          <a:p>
            <a:pPr indent="0" lvl="0" marL="0" rtl="0" algn="l">
              <a:spcBef>
                <a:spcPts val="1042"/>
              </a:spcBef>
              <a:spcAft>
                <a:spcPts val="0"/>
              </a:spcAft>
              <a:buClr>
                <a:schemeClr val="dk1"/>
              </a:buClr>
              <a:buSzPct val="100000"/>
              <a:buFont typeface="Noto Sans Symbols"/>
              <a:buNone/>
            </a:pPr>
            <a:r>
              <a:rPr lang="fr-FR" sz="2600"/>
              <a:t> 	Ck = apriori-gen(Lk-1); // Generate new candidates</a:t>
            </a:r>
            <a:endParaRPr/>
          </a:p>
          <a:p>
            <a:pPr indent="0" lvl="0" marL="0" rtl="0" algn="l">
              <a:spcBef>
                <a:spcPts val="1042"/>
              </a:spcBef>
              <a:spcAft>
                <a:spcPts val="0"/>
              </a:spcAft>
              <a:buClr>
                <a:schemeClr val="dk1"/>
              </a:buClr>
              <a:buSzPct val="100000"/>
              <a:buFont typeface="Noto Sans Symbols"/>
              <a:buNone/>
            </a:pPr>
            <a:r>
              <a:rPr lang="fr-FR" sz="2600"/>
              <a:t>	foreach transactions t </a:t>
            </a:r>
            <a:r>
              <a:rPr lang="fr-FR" sz="2600">
                <a:latin typeface="Noto Sans Symbols"/>
                <a:ea typeface="Noto Sans Symbols"/>
                <a:cs typeface="Noto Sans Symbols"/>
                <a:sym typeface="Noto Sans Symbols"/>
              </a:rPr>
              <a:t>∈ </a:t>
            </a:r>
            <a:r>
              <a:rPr lang="fr-FR" sz="2600"/>
              <a:t>DB do 	</a:t>
            </a:r>
            <a:endParaRPr/>
          </a:p>
          <a:p>
            <a:pPr indent="0" lvl="0" marL="0" rtl="0" algn="l">
              <a:spcBef>
                <a:spcPts val="1042"/>
              </a:spcBef>
              <a:spcAft>
                <a:spcPts val="0"/>
              </a:spcAft>
              <a:buClr>
                <a:schemeClr val="dk1"/>
              </a:buClr>
              <a:buSzPct val="100000"/>
              <a:buFont typeface="Noto Sans Symbols"/>
              <a:buNone/>
            </a:pPr>
            <a:r>
              <a:rPr lang="fr-FR" sz="2600"/>
              <a:t>		</a:t>
            </a:r>
            <a:r>
              <a:rPr i="1" lang="fr-FR" sz="2600">
                <a:solidFill>
                  <a:srgbClr val="C00000"/>
                </a:solidFill>
              </a:rPr>
              <a:t>{ </a:t>
            </a:r>
            <a:r>
              <a:rPr lang="fr-FR" sz="2600"/>
              <a:t>// Counting</a:t>
            </a:r>
            <a:endParaRPr sz="2600"/>
          </a:p>
          <a:p>
            <a:pPr indent="0" lvl="0" marL="0" rtl="0" algn="l">
              <a:spcBef>
                <a:spcPts val="1042"/>
              </a:spcBef>
              <a:spcAft>
                <a:spcPts val="0"/>
              </a:spcAft>
              <a:buClr>
                <a:schemeClr val="dk1"/>
              </a:buClr>
              <a:buSzPct val="100000"/>
              <a:buFont typeface="Noto Sans Symbols"/>
              <a:buNone/>
            </a:pPr>
            <a:r>
              <a:rPr lang="fr-FR" sz="2600"/>
              <a:t>		Ct = </a:t>
            </a:r>
            <a:r>
              <a:rPr i="1" lang="fr-FR" sz="2600">
                <a:solidFill>
                  <a:srgbClr val="C00000"/>
                </a:solidFill>
              </a:rPr>
              <a:t>{</a:t>
            </a:r>
            <a:r>
              <a:rPr lang="fr-FR" sz="2600"/>
              <a:t> subset(Ck, t) </a:t>
            </a:r>
            <a:r>
              <a:rPr i="1" lang="fr-FR" sz="2600">
                <a:solidFill>
                  <a:srgbClr val="C00000"/>
                </a:solidFill>
              </a:rPr>
              <a:t>}</a:t>
            </a:r>
            <a:r>
              <a:rPr lang="fr-FR" sz="2600"/>
              <a:t>; // get subsets of t candidates</a:t>
            </a:r>
            <a:endParaRPr/>
          </a:p>
          <a:p>
            <a:pPr indent="0" lvl="0" marL="0" rtl="0" algn="l">
              <a:spcBef>
                <a:spcPts val="1042"/>
              </a:spcBef>
              <a:spcAft>
                <a:spcPts val="0"/>
              </a:spcAft>
              <a:buClr>
                <a:schemeClr val="dk1"/>
              </a:buClr>
              <a:buSzPct val="100000"/>
              <a:buFont typeface="Noto Sans Symbols"/>
              <a:buNone/>
            </a:pPr>
            <a:r>
              <a:rPr lang="fr-FR" sz="2600"/>
              <a:t>		foreach c</a:t>
            </a:r>
            <a:r>
              <a:rPr lang="fr-FR" sz="2600">
                <a:latin typeface="Noto Sans Symbols"/>
                <a:ea typeface="Noto Sans Symbols"/>
                <a:cs typeface="Noto Sans Symbols"/>
                <a:sym typeface="Noto Sans Symbols"/>
              </a:rPr>
              <a:t> ∈ </a:t>
            </a:r>
            <a:r>
              <a:rPr lang="fr-FR" sz="2600"/>
              <a:t>Ct do c.count++;  	</a:t>
            </a:r>
            <a:endParaRPr sz="2600"/>
          </a:p>
          <a:p>
            <a:pPr indent="0" lvl="0" marL="0" rtl="0" algn="l">
              <a:spcBef>
                <a:spcPts val="1042"/>
              </a:spcBef>
              <a:spcAft>
                <a:spcPts val="0"/>
              </a:spcAft>
              <a:buClr>
                <a:schemeClr val="dk1"/>
              </a:buClr>
              <a:buSzPct val="100000"/>
              <a:buFont typeface="Noto Sans Symbols"/>
              <a:buNone/>
            </a:pPr>
            <a:r>
              <a:rPr lang="fr-FR" sz="2600"/>
              <a:t>		</a:t>
            </a:r>
            <a:r>
              <a:rPr i="1" lang="fr-FR" sz="2600">
                <a:solidFill>
                  <a:srgbClr val="C00000"/>
                </a:solidFill>
              </a:rPr>
              <a:t>}</a:t>
            </a:r>
            <a:endParaRPr i="1" sz="2600">
              <a:solidFill>
                <a:srgbClr val="C00000"/>
              </a:solidFill>
            </a:endParaRPr>
          </a:p>
          <a:p>
            <a:pPr indent="0" lvl="0" marL="0" rtl="0" algn="l">
              <a:spcBef>
                <a:spcPts val="1042"/>
              </a:spcBef>
              <a:spcAft>
                <a:spcPts val="0"/>
              </a:spcAft>
              <a:buClr>
                <a:schemeClr val="dk1"/>
              </a:buClr>
              <a:buSzPct val="100000"/>
              <a:buFont typeface="Noto Sans Symbols"/>
              <a:buNone/>
            </a:pPr>
            <a:r>
              <a:rPr lang="fr-FR" sz="2600"/>
              <a:t>	Lk = </a:t>
            </a:r>
            <a:r>
              <a:rPr i="1" lang="fr-FR" sz="2600">
                <a:solidFill>
                  <a:srgbClr val="C00000"/>
                </a:solidFill>
              </a:rPr>
              <a:t>{ </a:t>
            </a:r>
            <a:r>
              <a:rPr lang="fr-FR" sz="2600"/>
              <a:t>c</a:t>
            </a:r>
            <a:r>
              <a:rPr lang="fr-FR" sz="2600">
                <a:latin typeface="Noto Sans Symbols"/>
                <a:ea typeface="Noto Sans Symbols"/>
                <a:cs typeface="Noto Sans Symbols"/>
                <a:sym typeface="Noto Sans Symbols"/>
              </a:rPr>
              <a:t> ∈ </a:t>
            </a:r>
            <a:r>
              <a:rPr lang="fr-FR" sz="2600"/>
              <a:t>Ck  |c.count &gt;= minsup </a:t>
            </a:r>
            <a:r>
              <a:rPr i="1" lang="fr-FR" sz="2600">
                <a:solidFill>
                  <a:srgbClr val="C00000"/>
                </a:solidFill>
              </a:rPr>
              <a:t>}</a:t>
            </a:r>
            <a:r>
              <a:rPr lang="fr-FR" sz="2600"/>
              <a:t> ; // Filter candidates</a:t>
            </a:r>
            <a:endParaRPr/>
          </a:p>
          <a:p>
            <a:pPr indent="0" lvl="0" marL="0" rtl="0" algn="l">
              <a:spcBef>
                <a:spcPts val="1042"/>
              </a:spcBef>
              <a:spcAft>
                <a:spcPts val="0"/>
              </a:spcAft>
              <a:buClr>
                <a:schemeClr val="dk1"/>
              </a:buClr>
              <a:buSzPct val="100000"/>
              <a:buFont typeface="Noto Sans Symbols"/>
              <a:buNone/>
            </a:pPr>
            <a:r>
              <a:rPr lang="fr-FR" sz="2600"/>
              <a:t>	</a:t>
            </a:r>
            <a:r>
              <a:rPr i="1" lang="fr-FR" sz="2600">
                <a:solidFill>
                  <a:srgbClr val="C00000"/>
                </a:solidFill>
              </a:rPr>
              <a:t>}</a:t>
            </a:r>
            <a:endParaRPr i="1" sz="2600">
              <a:solidFill>
                <a:srgbClr val="C00000"/>
              </a:solidFill>
            </a:endParaRPr>
          </a:p>
          <a:p>
            <a:pPr indent="0" lvl="0" marL="0" rtl="0" algn="l">
              <a:spcBef>
                <a:spcPts val="1042"/>
              </a:spcBef>
              <a:spcAft>
                <a:spcPts val="0"/>
              </a:spcAft>
              <a:buClr>
                <a:schemeClr val="dk1"/>
              </a:buClr>
              <a:buSzPct val="100000"/>
              <a:buFont typeface="Noto Sans Symbols"/>
              <a:buNone/>
            </a:pPr>
            <a:r>
              <a:rPr lang="fr-FR" sz="2600"/>
              <a:t>F = {Lk} ;</a:t>
            </a:r>
            <a:endParaRPr sz="2800"/>
          </a:p>
        </p:txBody>
      </p:sp>
      <p:sp>
        <p:nvSpPr>
          <p:cNvPr id="578" name="Google Shape;578;p4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RECHERCHE DES ITEMSETS FRÉQUENTS</a:t>
            </a:r>
            <a:endParaRPr/>
          </a:p>
        </p:txBody>
      </p:sp>
      <p:pic>
        <p:nvPicPr>
          <p:cNvPr id="585" name="Google Shape;585;p48"/>
          <p:cNvPicPr preferRelativeResize="0"/>
          <p:nvPr/>
        </p:nvPicPr>
        <p:blipFill rotWithShape="1">
          <a:blip r:embed="rId3">
            <a:alphaModFix/>
          </a:blip>
          <a:srcRect b="0" l="0" r="0" t="0"/>
          <a:stretch/>
        </p:blipFill>
        <p:spPr>
          <a:xfrm>
            <a:off x="611560" y="1484784"/>
            <a:ext cx="2314575" cy="1828800"/>
          </a:xfrm>
          <a:prstGeom prst="rect">
            <a:avLst/>
          </a:prstGeom>
          <a:noFill/>
          <a:ln>
            <a:noFill/>
          </a:ln>
        </p:spPr>
      </p:pic>
      <p:sp>
        <p:nvSpPr>
          <p:cNvPr id="586" name="Google Shape;586;p48"/>
          <p:cNvSpPr/>
          <p:nvPr/>
        </p:nvSpPr>
        <p:spPr>
          <a:xfrm>
            <a:off x="2323902" y="3882372"/>
            <a:ext cx="2941831"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800">
                <a:solidFill>
                  <a:schemeClr val="dk1"/>
                </a:solidFill>
                <a:latin typeface="Candara"/>
                <a:ea typeface="Candara"/>
                <a:cs typeface="Candara"/>
                <a:sym typeface="Candara"/>
              </a:rPr>
              <a:t>Cas général : 2</a:t>
            </a:r>
            <a:r>
              <a:rPr b="1" baseline="30000" lang="fr-FR" sz="2800">
                <a:solidFill>
                  <a:schemeClr val="dk1"/>
                </a:solidFill>
                <a:latin typeface="Candara"/>
                <a:ea typeface="Candara"/>
                <a:cs typeface="Candara"/>
                <a:sym typeface="Candara"/>
              </a:rPr>
              <a:t>J</a:t>
            </a:r>
            <a:r>
              <a:rPr b="1" lang="fr-FR" sz="2800">
                <a:solidFill>
                  <a:schemeClr val="dk1"/>
                </a:solidFill>
                <a:latin typeface="Candara"/>
                <a:ea typeface="Candara"/>
                <a:cs typeface="Candara"/>
                <a:sym typeface="Candara"/>
              </a:rPr>
              <a:t>-1 !!</a:t>
            </a:r>
            <a:endParaRPr b="1" sz="2800">
              <a:solidFill>
                <a:schemeClr val="dk1"/>
              </a:solidFill>
              <a:latin typeface="Candara"/>
              <a:ea typeface="Candara"/>
              <a:cs typeface="Candara"/>
              <a:sym typeface="Candara"/>
            </a:endParaRPr>
          </a:p>
        </p:txBody>
      </p:sp>
      <p:pic>
        <p:nvPicPr>
          <p:cNvPr id="587" name="Google Shape;587;p48"/>
          <p:cNvPicPr preferRelativeResize="0"/>
          <p:nvPr/>
        </p:nvPicPr>
        <p:blipFill rotWithShape="1">
          <a:blip r:embed="rId4">
            <a:alphaModFix/>
          </a:blip>
          <a:srcRect b="0" l="0" r="0" t="0"/>
          <a:stretch/>
        </p:blipFill>
        <p:spPr>
          <a:xfrm>
            <a:off x="4737298" y="1473150"/>
            <a:ext cx="4048125" cy="2047875"/>
          </a:xfrm>
          <a:prstGeom prst="rect">
            <a:avLst/>
          </a:prstGeom>
          <a:noFill/>
          <a:ln>
            <a:noFill/>
          </a:ln>
        </p:spPr>
      </p:pic>
      <p:sp>
        <p:nvSpPr>
          <p:cNvPr id="588" name="Google Shape;588;p48"/>
          <p:cNvSpPr txBox="1"/>
          <p:nvPr/>
        </p:nvSpPr>
        <p:spPr>
          <a:xfrm>
            <a:off x="3125813" y="2708920"/>
            <a:ext cx="146144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200">
                <a:solidFill>
                  <a:srgbClr val="C00000"/>
                </a:solidFill>
                <a:latin typeface="Candara"/>
                <a:ea typeface="Candara"/>
                <a:cs typeface="Candara"/>
                <a:sym typeface="Candara"/>
              </a:rPr>
              <a:t>Combinaisons possibles</a:t>
            </a:r>
            <a:endParaRPr b="1" sz="1200">
              <a:solidFill>
                <a:srgbClr val="C00000"/>
              </a:solidFill>
              <a:latin typeface="Candara"/>
              <a:ea typeface="Candara"/>
              <a:cs typeface="Candara"/>
              <a:sym typeface="Candara"/>
            </a:endParaRPr>
          </a:p>
        </p:txBody>
      </p:sp>
      <p:pic>
        <p:nvPicPr>
          <p:cNvPr descr="C:\Users\heny\Desktop\Dropbox\SAS\1195445254243794393molumen_Exclamation_icons_2.svg.med.png" id="589" name="Google Shape;589;p48"/>
          <p:cNvPicPr preferRelativeResize="0"/>
          <p:nvPr/>
        </p:nvPicPr>
        <p:blipFill rotWithShape="1">
          <a:blip r:embed="rId5">
            <a:alphaModFix/>
          </a:blip>
          <a:srcRect b="0" l="0" r="0" t="0"/>
          <a:stretch/>
        </p:blipFill>
        <p:spPr>
          <a:xfrm>
            <a:off x="580356" y="4914758"/>
            <a:ext cx="1008000" cy="1050000"/>
          </a:xfrm>
          <a:prstGeom prst="rect">
            <a:avLst/>
          </a:prstGeom>
          <a:noFill/>
          <a:ln>
            <a:noFill/>
          </a:ln>
        </p:spPr>
      </p:pic>
      <p:sp>
        <p:nvSpPr>
          <p:cNvPr id="590" name="Google Shape;590;p48"/>
          <p:cNvSpPr/>
          <p:nvPr/>
        </p:nvSpPr>
        <p:spPr>
          <a:xfrm>
            <a:off x="1835697" y="5255092"/>
            <a:ext cx="55446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Réduire l’exploration en éliminant certaines pistes</a:t>
            </a:r>
            <a:endParaRPr/>
          </a:p>
        </p:txBody>
      </p:sp>
      <p:pic>
        <p:nvPicPr>
          <p:cNvPr descr="C:\Users\heny\Desktop\Dropbox\SAS\fleche.png" id="591" name="Google Shape;591;p48"/>
          <p:cNvPicPr preferRelativeResize="0"/>
          <p:nvPr/>
        </p:nvPicPr>
        <p:blipFill rotWithShape="1">
          <a:blip r:embed="rId6">
            <a:alphaModFix/>
          </a:blip>
          <a:srcRect b="0" l="0" r="0" t="0"/>
          <a:stretch/>
        </p:blipFill>
        <p:spPr>
          <a:xfrm>
            <a:off x="3125813" y="1952944"/>
            <a:ext cx="1693227" cy="827984"/>
          </a:xfrm>
          <a:prstGeom prst="rect">
            <a:avLst/>
          </a:prstGeom>
          <a:noFill/>
          <a:ln>
            <a:noFill/>
          </a:ln>
        </p:spPr>
      </p:pic>
      <p:sp>
        <p:nvSpPr>
          <p:cNvPr id="592" name="Google Shape;592;p4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SIMULATION  </a:t>
            </a:r>
            <a:endParaRPr/>
          </a:p>
        </p:txBody>
      </p:sp>
      <p:pic>
        <p:nvPicPr>
          <p:cNvPr id="598" name="Google Shape;598;p49"/>
          <p:cNvPicPr preferRelativeResize="0"/>
          <p:nvPr/>
        </p:nvPicPr>
        <p:blipFill rotWithShape="1">
          <a:blip r:embed="rId3">
            <a:alphaModFix/>
          </a:blip>
          <a:srcRect b="0" l="0" r="0" t="0"/>
          <a:stretch/>
        </p:blipFill>
        <p:spPr>
          <a:xfrm>
            <a:off x="808185" y="2199581"/>
            <a:ext cx="2314575" cy="1828800"/>
          </a:xfrm>
          <a:prstGeom prst="rect">
            <a:avLst/>
          </a:prstGeom>
          <a:noFill/>
          <a:ln>
            <a:noFill/>
          </a:ln>
        </p:spPr>
      </p:pic>
      <p:graphicFrame>
        <p:nvGraphicFramePr>
          <p:cNvPr id="599" name="Google Shape;599;p49"/>
          <p:cNvGraphicFramePr/>
          <p:nvPr/>
        </p:nvGraphicFramePr>
        <p:xfrm>
          <a:off x="4716016" y="2246512"/>
          <a:ext cx="3000000" cy="3000000"/>
        </p:xfrm>
        <a:graphic>
          <a:graphicData uri="http://schemas.openxmlformats.org/drawingml/2006/table">
            <a:tbl>
              <a:tblPr bandRow="1" firstRow="1">
                <a:noFill/>
                <a:tableStyleId>{040203C9-62C4-497A-A6FB-3B8B05F0DE47}</a:tableStyleId>
              </a:tblPr>
              <a:tblGrid>
                <a:gridCol w="1692200"/>
                <a:gridCol w="1692200"/>
              </a:tblGrid>
              <a:tr h="3708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1-Itemsets</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Support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{p1}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4</a:t>
                      </a:r>
                      <a:endParaRPr sz="1800">
                        <a:latin typeface="Candara"/>
                        <a:ea typeface="Candara"/>
                        <a:cs typeface="Candara"/>
                        <a:sym typeface="Candara"/>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{p2}</a:t>
                      </a:r>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{p3}</a:t>
                      </a:r>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5</a:t>
                      </a:r>
                      <a:endParaRPr sz="1800">
                        <a:latin typeface="Candara"/>
                        <a:ea typeface="Candara"/>
                        <a:cs typeface="Candara"/>
                        <a:sym typeface="Candara"/>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{p4}</a:t>
                      </a:r>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bl>
          </a:graphicData>
        </a:graphic>
      </p:graphicFrame>
      <p:sp>
        <p:nvSpPr>
          <p:cNvPr id="600" name="Google Shape;600;p49"/>
          <p:cNvSpPr txBox="1"/>
          <p:nvPr/>
        </p:nvSpPr>
        <p:spPr>
          <a:xfrm>
            <a:off x="1043077" y="1309410"/>
            <a:ext cx="5041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On va prendre la valeur du Support minimal =</a:t>
            </a:r>
            <a:r>
              <a:rPr b="1" lang="fr-FR" sz="2800">
                <a:solidFill>
                  <a:srgbClr val="C00000"/>
                </a:solidFill>
                <a:latin typeface="Candara"/>
                <a:ea typeface="Candara"/>
                <a:cs typeface="Candara"/>
                <a:sym typeface="Candara"/>
              </a:rPr>
              <a:t> 3 </a:t>
            </a:r>
            <a:endParaRPr b="1" sz="1800">
              <a:solidFill>
                <a:srgbClr val="C00000"/>
              </a:solidFill>
              <a:latin typeface="Candara"/>
              <a:ea typeface="Candara"/>
              <a:cs typeface="Candara"/>
              <a:sym typeface="Candara"/>
            </a:endParaRPr>
          </a:p>
        </p:txBody>
      </p:sp>
      <p:pic>
        <p:nvPicPr>
          <p:cNvPr descr="C:\Users\heny\Desktop\Dropbox\SAS\1195445254243794393molumen_Exclamation_icons_2.svg.med.png" id="601" name="Google Shape;601;p49"/>
          <p:cNvPicPr preferRelativeResize="0"/>
          <p:nvPr/>
        </p:nvPicPr>
        <p:blipFill rotWithShape="1">
          <a:blip r:embed="rId4">
            <a:alphaModFix/>
          </a:blip>
          <a:srcRect b="0" l="0" r="0" t="0"/>
          <a:stretch/>
        </p:blipFill>
        <p:spPr>
          <a:xfrm>
            <a:off x="404576" y="1170076"/>
            <a:ext cx="622080" cy="648000"/>
          </a:xfrm>
          <a:prstGeom prst="rect">
            <a:avLst/>
          </a:prstGeom>
          <a:noFill/>
          <a:ln>
            <a:noFill/>
          </a:ln>
        </p:spPr>
      </p:pic>
      <p:pic>
        <p:nvPicPr>
          <p:cNvPr descr="C:\Users\heny\Desktop\Dropbox\SAS\fleche.png" id="602" name="Google Shape;602;p49"/>
          <p:cNvPicPr preferRelativeResize="0"/>
          <p:nvPr/>
        </p:nvPicPr>
        <p:blipFill rotWithShape="1">
          <a:blip r:embed="rId5">
            <a:alphaModFix/>
          </a:blip>
          <a:srcRect b="0" l="0" r="0" t="0"/>
          <a:stretch/>
        </p:blipFill>
        <p:spPr>
          <a:xfrm>
            <a:off x="3249132" y="2636912"/>
            <a:ext cx="1374179" cy="827984"/>
          </a:xfrm>
          <a:prstGeom prst="rect">
            <a:avLst/>
          </a:prstGeom>
          <a:noFill/>
          <a:ln>
            <a:noFill/>
          </a:ln>
        </p:spPr>
      </p:pic>
      <p:sp>
        <p:nvSpPr>
          <p:cNvPr id="603" name="Google Shape;603;p49"/>
          <p:cNvSpPr/>
          <p:nvPr/>
        </p:nvSpPr>
        <p:spPr>
          <a:xfrm>
            <a:off x="2694243" y="4824968"/>
            <a:ext cx="324590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000">
                <a:solidFill>
                  <a:schemeClr val="dk1"/>
                </a:solidFill>
                <a:latin typeface="Candara"/>
                <a:ea typeface="Candara"/>
                <a:cs typeface="Candara"/>
                <a:sym typeface="Candara"/>
              </a:rPr>
              <a:t>L1 = { {p1}, {p2}, {p3} }</a:t>
            </a:r>
            <a:endParaRPr/>
          </a:p>
        </p:txBody>
      </p:sp>
      <p:sp>
        <p:nvSpPr>
          <p:cNvPr id="604" name="Google Shape;604;p49"/>
          <p:cNvSpPr/>
          <p:nvPr/>
        </p:nvSpPr>
        <p:spPr>
          <a:xfrm>
            <a:off x="2303778" y="5673462"/>
            <a:ext cx="314541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C2 = { {p1,p2}, {p1,p3}, {p2,p3} }</a:t>
            </a:r>
            <a:endParaRPr/>
          </a:p>
        </p:txBody>
      </p:sp>
      <p:cxnSp>
        <p:nvCxnSpPr>
          <p:cNvPr id="605" name="Google Shape;605;p49"/>
          <p:cNvCxnSpPr/>
          <p:nvPr/>
        </p:nvCxnSpPr>
        <p:spPr>
          <a:xfrm flipH="1">
            <a:off x="3336766" y="5177951"/>
            <a:ext cx="350960" cy="504056"/>
          </a:xfrm>
          <a:prstGeom prst="straightConnector1">
            <a:avLst/>
          </a:prstGeom>
          <a:noFill/>
          <a:ln cap="flat" cmpd="sng" w="28575">
            <a:solidFill>
              <a:schemeClr val="accent5"/>
            </a:solidFill>
            <a:prstDash val="solid"/>
            <a:round/>
            <a:headEnd len="sm" w="sm" type="none"/>
            <a:tailEnd len="sm" w="sm" type="none"/>
          </a:ln>
        </p:spPr>
      </p:cxnSp>
      <p:cxnSp>
        <p:nvCxnSpPr>
          <p:cNvPr id="606" name="Google Shape;606;p49"/>
          <p:cNvCxnSpPr/>
          <p:nvPr/>
        </p:nvCxnSpPr>
        <p:spPr>
          <a:xfrm flipH="1">
            <a:off x="3765283" y="5177951"/>
            <a:ext cx="441128" cy="504056"/>
          </a:xfrm>
          <a:prstGeom prst="straightConnector1">
            <a:avLst/>
          </a:prstGeom>
          <a:noFill/>
          <a:ln cap="flat" cmpd="sng" w="28575">
            <a:solidFill>
              <a:schemeClr val="accent5"/>
            </a:solidFill>
            <a:prstDash val="solid"/>
            <a:round/>
            <a:headEnd len="sm" w="sm" type="none"/>
            <a:tailEnd len="sm" w="sm" type="none"/>
          </a:ln>
        </p:spPr>
      </p:cxnSp>
      <p:cxnSp>
        <p:nvCxnSpPr>
          <p:cNvPr id="607" name="Google Shape;607;p49"/>
          <p:cNvCxnSpPr/>
          <p:nvPr/>
        </p:nvCxnSpPr>
        <p:spPr>
          <a:xfrm>
            <a:off x="3765283" y="5177951"/>
            <a:ext cx="377942" cy="504056"/>
          </a:xfrm>
          <a:prstGeom prst="straightConnector1">
            <a:avLst/>
          </a:prstGeom>
          <a:noFill/>
          <a:ln cap="flat" cmpd="sng" w="28575">
            <a:solidFill>
              <a:schemeClr val="accent5"/>
            </a:solidFill>
            <a:prstDash val="solid"/>
            <a:round/>
            <a:headEnd len="sm" w="sm" type="none"/>
            <a:tailEnd len="sm" w="sm" type="none"/>
          </a:ln>
        </p:spPr>
      </p:cxnSp>
      <p:cxnSp>
        <p:nvCxnSpPr>
          <p:cNvPr id="608" name="Google Shape;608;p49"/>
          <p:cNvCxnSpPr/>
          <p:nvPr/>
        </p:nvCxnSpPr>
        <p:spPr>
          <a:xfrm flipH="1">
            <a:off x="4341854" y="5177951"/>
            <a:ext cx="350960" cy="504056"/>
          </a:xfrm>
          <a:prstGeom prst="straightConnector1">
            <a:avLst/>
          </a:prstGeom>
          <a:noFill/>
          <a:ln cap="flat" cmpd="sng" w="28575">
            <a:solidFill>
              <a:schemeClr val="accent5"/>
            </a:solidFill>
            <a:prstDash val="solid"/>
            <a:round/>
            <a:headEnd len="sm" w="sm" type="none"/>
            <a:tailEnd len="sm" w="sm" type="none"/>
          </a:ln>
        </p:spPr>
      </p:cxnSp>
      <p:cxnSp>
        <p:nvCxnSpPr>
          <p:cNvPr id="609" name="Google Shape;609;p49"/>
          <p:cNvCxnSpPr/>
          <p:nvPr/>
        </p:nvCxnSpPr>
        <p:spPr>
          <a:xfrm>
            <a:off x="4462802" y="5191145"/>
            <a:ext cx="377942" cy="504056"/>
          </a:xfrm>
          <a:prstGeom prst="straightConnector1">
            <a:avLst/>
          </a:prstGeom>
          <a:noFill/>
          <a:ln cap="flat" cmpd="sng" w="28575">
            <a:solidFill>
              <a:schemeClr val="accent5"/>
            </a:solidFill>
            <a:prstDash val="solid"/>
            <a:round/>
            <a:headEnd len="sm" w="sm" type="none"/>
            <a:tailEnd len="sm" w="sm" type="none"/>
          </a:ln>
        </p:spPr>
      </p:cxnSp>
      <p:cxnSp>
        <p:nvCxnSpPr>
          <p:cNvPr id="610" name="Google Shape;610;p49"/>
          <p:cNvCxnSpPr/>
          <p:nvPr/>
        </p:nvCxnSpPr>
        <p:spPr>
          <a:xfrm>
            <a:off x="4875213" y="5177951"/>
            <a:ext cx="317809" cy="504056"/>
          </a:xfrm>
          <a:prstGeom prst="straightConnector1">
            <a:avLst/>
          </a:prstGeom>
          <a:noFill/>
          <a:ln cap="flat" cmpd="sng" w="28575">
            <a:solidFill>
              <a:schemeClr val="accent5"/>
            </a:solidFill>
            <a:prstDash val="solid"/>
            <a:round/>
            <a:headEnd len="sm" w="sm" type="none"/>
            <a:tailEnd len="sm" w="sm" type="none"/>
          </a:ln>
        </p:spPr>
      </p:cxnSp>
      <p:sp>
        <p:nvSpPr>
          <p:cNvPr id="611" name="Google Shape;611;p4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900"/>
          </a:p>
          <a:p>
            <a:pPr indent="0" lvl="0" marL="0" rtl="0" algn="l">
              <a:spcBef>
                <a:spcPts val="0"/>
              </a:spcBef>
              <a:spcAft>
                <a:spcPts val="0"/>
              </a:spcAft>
              <a:buNone/>
            </a:pPr>
            <a:r>
              <a:t/>
            </a:r>
            <a:endParaRPr sz="900"/>
          </a:p>
        </p:txBody>
      </p:sp>
      <p:sp>
        <p:nvSpPr>
          <p:cNvPr descr="data:image/jpeg;base64,/9j/4AAQSkZJRgABAQAAAQABAAD/2wCEAAkGBxASERQPDhAQFA8PDhIOEA4UDQ8TFRYQFRQYGRURHxMYHSggGBolHBQVLTEhJSksLy4uGSIzODUsNygtLisBCgoKBQUFDgUFDisZExkrKysrKysrKysrKysrKysrKysrKysrKysrKysrKysrKysrKysrKysrKysrKysrKysrK//AABEIAIUAgwMBIgACEQEDEQH/xAAbAAEAAgMBAQAAAAAAAAAAAAAABQYBAwQHAv/EADoQAAIBAgIGBgcGBwAAAAAAAAABAgMRBCEFBhIxQVETInGBocEjM1JhkbHRMmJywtLhFBUkU4Kisv/EABQBAQAAAAAAAAAAAAAAAAAAAAD/xAAUEQEAAAAAAAAAAAAAAAAAAAAA/9oADAMBAAIRAxEAPwD3EAAAAAAAAA1Va6XvYG0HHLFvkhDHx3Sy9/ADsBhPkZAAAAAAAAAAAAAAAAA58XX2Vlve76ke6hjStb0luUV4nHKqBvnVOSvXNVasRuKxIE/oHSfX6GTyd3Dt4osJ5hhsa416clwqw/6Vz08AAAAAAAAAAAAAAAHBpLEShOlZ2jKooy793zAi9YrxqxlwnC3en+6IyVctOlcCq1Nw3SXWhLlL6FLrxnCThUTUlvXn2AZr1iLxVU6qjOOpTbdkm29ysA0HhnVxNKPDpIyf4Yu7+R6sV3VPQbop1ai9LNWUfZjy7WWIAAAAAAAAAAAAAAHn+tGJnGrZNp7bae1Pg8stx6AaamEpyd5Qg3zcUwK5o/W+DSVeNnxlHd22JHFYrCV49dqStk9mV12M59JarUql3Tew3wtdX8iGoYCVCbp1N/2k75OL4+AHDiqLSbV+NuduBN6oywqgnKcP4mTd1LJrPKKv5HNXgmQmPio7gPUAVrU7TDqxdGq71KavGXtQ+qLKAAAAAAAAAAAAAAAAAKzrF6+PupJf7MsxWdN51n7oxXh+4EdVlkR9OUenp9Irw6SKknu2W7P5nZiGROOnbNfn/KBKarUv619H9iDqpP7idln8C+la1IwOxSdZrOq7R/Avq7llAAAAAAAAAAAAAAAAAFY0l62fb5FnKxpT1tTt8gIDFVutbmaMZDq5jEUryUuVSHjf6G/FR2pRgt8pxj8XYD0HDRShFJJLZWXcbTCVsuRkAAAAAAAAAAAAAbAA+XM+HVA2lc05C1R/ein5eRNSrETpfrNc1Fp/ECCnR9BUqeziKa7kn+ozoajt4qnyg+kf+O7xsc2NxihQlTbSc662s+GVn4Eho6lseki+s427gLntGblaw+kKje5uzsSmHxMnvQEiD4hK59gAAAAAAAADEkZAGl02fDoHSAOOeGdnbfZ27SHq4at/bk33fO5Y7CwFTwmqVOblVxcFKcmkoNpqMVu3ZXJT+SwS2YymorJK6diX2RsgRuD0dGnezk3J3bbR1KmdGyNkDFNH2AAAAAAAAAAAAAAAAAAAAAAAAAAAAAAAf//Z" id="123" name="Google Shape;123;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Candara"/>
              <a:ea typeface="Candara"/>
              <a:cs typeface="Candara"/>
              <a:sym typeface="Candara"/>
            </a:endParaRPr>
          </a:p>
        </p:txBody>
      </p:sp>
      <p:grpSp>
        <p:nvGrpSpPr>
          <p:cNvPr id="124" name="Google Shape;124;p14"/>
          <p:cNvGrpSpPr/>
          <p:nvPr/>
        </p:nvGrpSpPr>
        <p:grpSpPr>
          <a:xfrm>
            <a:off x="755576" y="692696"/>
            <a:ext cx="8064896" cy="804028"/>
            <a:chOff x="1608716" y="3067"/>
            <a:chExt cx="5842009" cy="548932"/>
          </a:xfrm>
        </p:grpSpPr>
        <p:sp>
          <p:nvSpPr>
            <p:cNvPr id="125" name="Google Shape;125;p14"/>
            <p:cNvSpPr/>
            <p:nvPr/>
          </p:nvSpPr>
          <p:spPr>
            <a:xfrm rot="10800000">
              <a:off x="1608716" y="3067"/>
              <a:ext cx="5842009" cy="548932"/>
            </a:xfrm>
            <a:prstGeom prst="homePlate">
              <a:avLst>
                <a:gd fmla="val 50000" name="adj"/>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6" name="Google Shape;126;p14"/>
            <p:cNvSpPr/>
            <p:nvPr/>
          </p:nvSpPr>
          <p:spPr>
            <a:xfrm>
              <a:off x="1745949" y="3067"/>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Le panier moyen </a:t>
              </a:r>
              <a:r>
                <a:rPr b="1" lang="fr-FR" sz="2600">
                  <a:solidFill>
                    <a:schemeClr val="dk1"/>
                  </a:solidFill>
                  <a:latin typeface="Candara"/>
                  <a:ea typeface="Candara"/>
                  <a:cs typeface="Candara"/>
                  <a:sym typeface="Candara"/>
                </a:rPr>
                <a:t> </a:t>
              </a:r>
              <a:endParaRPr sz="2600">
                <a:solidFill>
                  <a:schemeClr val="lt1"/>
                </a:solidFill>
                <a:latin typeface="Candara"/>
                <a:ea typeface="Candara"/>
                <a:cs typeface="Candara"/>
                <a:sym typeface="Candara"/>
              </a:endParaRPr>
            </a:p>
          </p:txBody>
        </p:sp>
      </p:grpSp>
      <p:grpSp>
        <p:nvGrpSpPr>
          <p:cNvPr id="127" name="Google Shape;127;p14"/>
          <p:cNvGrpSpPr/>
          <p:nvPr/>
        </p:nvGrpSpPr>
        <p:grpSpPr>
          <a:xfrm>
            <a:off x="755576" y="1405489"/>
            <a:ext cx="8064896" cy="804028"/>
            <a:chOff x="1608716" y="715860"/>
            <a:chExt cx="5842009" cy="548932"/>
          </a:xfrm>
        </p:grpSpPr>
        <p:sp>
          <p:nvSpPr>
            <p:cNvPr id="128" name="Google Shape;128;p14"/>
            <p:cNvSpPr/>
            <p:nvPr/>
          </p:nvSpPr>
          <p:spPr>
            <a:xfrm rot="10800000">
              <a:off x="1608716" y="715860"/>
              <a:ext cx="5842009" cy="548932"/>
            </a:xfrm>
            <a:prstGeom prst="homePlate">
              <a:avLst>
                <a:gd fmla="val 50000" name="adj"/>
              </a:avLst>
            </a:prstGeom>
            <a:solidFill>
              <a:srgbClr val="D3713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1745949" y="715860"/>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La course à la fidélisation des clients </a:t>
              </a:r>
              <a:endParaRPr sz="2800">
                <a:solidFill>
                  <a:schemeClr val="lt1"/>
                </a:solidFill>
                <a:latin typeface="Candara"/>
                <a:ea typeface="Candara"/>
                <a:cs typeface="Candara"/>
                <a:sym typeface="Candara"/>
              </a:endParaRPr>
            </a:p>
          </p:txBody>
        </p:sp>
      </p:grpSp>
      <p:grpSp>
        <p:nvGrpSpPr>
          <p:cNvPr id="130" name="Google Shape;130;p14"/>
          <p:cNvGrpSpPr/>
          <p:nvPr/>
        </p:nvGrpSpPr>
        <p:grpSpPr>
          <a:xfrm>
            <a:off x="755576" y="2118281"/>
            <a:ext cx="8064896" cy="804028"/>
            <a:chOff x="1608716" y="1428652"/>
            <a:chExt cx="5842009" cy="548932"/>
          </a:xfrm>
        </p:grpSpPr>
        <p:sp>
          <p:nvSpPr>
            <p:cNvPr id="131" name="Google Shape;131;p14"/>
            <p:cNvSpPr/>
            <p:nvPr/>
          </p:nvSpPr>
          <p:spPr>
            <a:xfrm rot="10800000">
              <a:off x="1608716" y="1428652"/>
              <a:ext cx="5842009" cy="548932"/>
            </a:xfrm>
            <a:prstGeom prst="homePlate">
              <a:avLst>
                <a:gd fmla="val 50000" name="adj"/>
              </a:avLst>
            </a:prstGeom>
            <a:solidFill>
              <a:srgbClr val="CB864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1745949" y="1428652"/>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Réductions personnalisées à la caisse </a:t>
              </a:r>
              <a:endParaRPr sz="2800">
                <a:solidFill>
                  <a:schemeClr val="lt1"/>
                </a:solidFill>
                <a:latin typeface="Candara"/>
                <a:ea typeface="Candara"/>
                <a:cs typeface="Candara"/>
                <a:sym typeface="Candara"/>
              </a:endParaRPr>
            </a:p>
          </p:txBody>
        </p:sp>
      </p:grpSp>
      <p:grpSp>
        <p:nvGrpSpPr>
          <p:cNvPr id="133" name="Google Shape;133;p14"/>
          <p:cNvGrpSpPr/>
          <p:nvPr/>
        </p:nvGrpSpPr>
        <p:grpSpPr>
          <a:xfrm>
            <a:off x="755576" y="2831074"/>
            <a:ext cx="8064896" cy="804028"/>
            <a:chOff x="1608716" y="2141445"/>
            <a:chExt cx="5842009" cy="548932"/>
          </a:xfrm>
        </p:grpSpPr>
        <p:sp>
          <p:nvSpPr>
            <p:cNvPr id="134" name="Google Shape;134;p14"/>
            <p:cNvSpPr/>
            <p:nvPr/>
          </p:nvSpPr>
          <p:spPr>
            <a:xfrm rot="10800000">
              <a:off x="1608716" y="2141445"/>
              <a:ext cx="5842009" cy="548932"/>
            </a:xfrm>
            <a:prstGeom prst="homePlate">
              <a:avLst>
                <a:gd fmla="val 50000" name="adj"/>
              </a:avLst>
            </a:prstGeom>
            <a:solidFill>
              <a:srgbClr val="C5965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1745949" y="2141445"/>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Profil-client </a:t>
              </a:r>
              <a:endParaRPr sz="2800">
                <a:solidFill>
                  <a:schemeClr val="lt1"/>
                </a:solidFill>
                <a:latin typeface="Candara"/>
                <a:ea typeface="Candara"/>
                <a:cs typeface="Candara"/>
                <a:sym typeface="Candara"/>
              </a:endParaRPr>
            </a:p>
          </p:txBody>
        </p:sp>
      </p:grpSp>
      <p:grpSp>
        <p:nvGrpSpPr>
          <p:cNvPr id="136" name="Google Shape;136;p14"/>
          <p:cNvGrpSpPr/>
          <p:nvPr/>
        </p:nvGrpSpPr>
        <p:grpSpPr>
          <a:xfrm>
            <a:off x="755576" y="3543867"/>
            <a:ext cx="8064896" cy="804028"/>
            <a:chOff x="1608716" y="2854238"/>
            <a:chExt cx="5842009" cy="548932"/>
          </a:xfrm>
        </p:grpSpPr>
        <p:sp>
          <p:nvSpPr>
            <p:cNvPr id="137" name="Google Shape;137;p14"/>
            <p:cNvSpPr/>
            <p:nvPr/>
          </p:nvSpPr>
          <p:spPr>
            <a:xfrm rot="10800000">
              <a:off x="1608716" y="2854238"/>
              <a:ext cx="5842009" cy="548932"/>
            </a:xfrm>
            <a:prstGeom prst="homePlate">
              <a:avLst>
                <a:gd fmla="val 50000" name="adj"/>
              </a:avLst>
            </a:prstGeom>
            <a:solidFill>
              <a:srgbClr val="BFA366"/>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1745949" y="2854238"/>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Le test des nouveaux produits</a:t>
              </a:r>
              <a:endParaRPr sz="2800">
                <a:solidFill>
                  <a:schemeClr val="lt1"/>
                </a:solidFill>
                <a:latin typeface="Candara"/>
                <a:ea typeface="Candara"/>
                <a:cs typeface="Candara"/>
                <a:sym typeface="Candara"/>
              </a:endParaRPr>
            </a:p>
          </p:txBody>
        </p:sp>
      </p:grpSp>
      <p:grpSp>
        <p:nvGrpSpPr>
          <p:cNvPr id="139" name="Google Shape;139;p14"/>
          <p:cNvGrpSpPr/>
          <p:nvPr/>
        </p:nvGrpSpPr>
        <p:grpSpPr>
          <a:xfrm>
            <a:off x="755576" y="4969452"/>
            <a:ext cx="8064896" cy="804028"/>
            <a:chOff x="1608716" y="4279823"/>
            <a:chExt cx="5842009" cy="548932"/>
          </a:xfrm>
        </p:grpSpPr>
        <p:sp>
          <p:nvSpPr>
            <p:cNvPr id="140" name="Google Shape;140;p14"/>
            <p:cNvSpPr/>
            <p:nvPr/>
          </p:nvSpPr>
          <p:spPr>
            <a:xfrm rot="10800000">
              <a:off x="1608716" y="4279823"/>
              <a:ext cx="5842009" cy="548932"/>
            </a:xfrm>
            <a:prstGeom prst="homePlate">
              <a:avLst>
                <a:gd fmla="val 50000" name="adj"/>
              </a:avLst>
            </a:prstGeom>
            <a:solidFill>
              <a:srgbClr val="B6AF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745949" y="4279823"/>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Le parcours magasin </a:t>
              </a:r>
              <a:endParaRPr sz="2800">
                <a:solidFill>
                  <a:schemeClr val="lt1"/>
                </a:solidFill>
                <a:latin typeface="Candara"/>
                <a:ea typeface="Candara"/>
                <a:cs typeface="Candara"/>
                <a:sym typeface="Candara"/>
              </a:endParaRPr>
            </a:p>
          </p:txBody>
        </p:sp>
      </p:grpSp>
      <p:grpSp>
        <p:nvGrpSpPr>
          <p:cNvPr id="142" name="Google Shape;142;p14"/>
          <p:cNvGrpSpPr/>
          <p:nvPr/>
        </p:nvGrpSpPr>
        <p:grpSpPr>
          <a:xfrm>
            <a:off x="755576" y="5682245"/>
            <a:ext cx="8064896" cy="804028"/>
            <a:chOff x="1608716" y="4992616"/>
            <a:chExt cx="5842009" cy="548932"/>
          </a:xfrm>
        </p:grpSpPr>
        <p:sp>
          <p:nvSpPr>
            <p:cNvPr id="143" name="Google Shape;143;p14"/>
            <p:cNvSpPr/>
            <p:nvPr/>
          </p:nvSpPr>
          <p:spPr>
            <a:xfrm rot="10800000">
              <a:off x="1608716" y="4992616"/>
              <a:ext cx="5842009" cy="548932"/>
            </a:xfrm>
            <a:prstGeom prst="homePlate">
              <a:avLst>
                <a:gd fmla="val 50000" name="adj"/>
              </a:avLst>
            </a:prstGeom>
            <a:solidFill>
              <a:srgbClr val="B2B19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1745949" y="4992616"/>
              <a:ext cx="5704776" cy="548932"/>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b="1" lang="fr-FR" sz="2800">
                  <a:solidFill>
                    <a:schemeClr val="dk1"/>
                  </a:solidFill>
                  <a:latin typeface="Candara"/>
                  <a:ea typeface="Candara"/>
                  <a:cs typeface="Candara"/>
                  <a:sym typeface="Candara"/>
                </a:rPr>
                <a:t>Cartes de fidélité </a:t>
              </a:r>
              <a:endParaRPr sz="2800">
                <a:solidFill>
                  <a:schemeClr val="dk1"/>
                </a:solidFill>
                <a:latin typeface="Candara"/>
                <a:ea typeface="Candara"/>
                <a:cs typeface="Candara"/>
                <a:sym typeface="Candara"/>
              </a:endParaRPr>
            </a:p>
          </p:txBody>
        </p:sp>
      </p:grpSp>
      <p:grpSp>
        <p:nvGrpSpPr>
          <p:cNvPr id="145" name="Google Shape;145;p14"/>
          <p:cNvGrpSpPr/>
          <p:nvPr/>
        </p:nvGrpSpPr>
        <p:grpSpPr>
          <a:xfrm>
            <a:off x="755726" y="4256512"/>
            <a:ext cx="8064776" cy="804220"/>
            <a:chOff x="1608825" y="3566962"/>
            <a:chExt cx="5841924" cy="549068"/>
          </a:xfrm>
        </p:grpSpPr>
        <p:sp>
          <p:nvSpPr>
            <p:cNvPr id="146" name="Google Shape;146;p14"/>
            <p:cNvSpPr/>
            <p:nvPr/>
          </p:nvSpPr>
          <p:spPr>
            <a:xfrm rot="10800000">
              <a:off x="1608825" y="3566962"/>
              <a:ext cx="5841900" cy="549000"/>
            </a:xfrm>
            <a:prstGeom prst="homePlate">
              <a:avLst>
                <a:gd fmla="val 50000" name="adj"/>
              </a:avLst>
            </a:prstGeom>
            <a:solidFill>
              <a:srgbClr val="BAAA7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1745949" y="3567030"/>
              <a:ext cx="5704800" cy="549000"/>
            </a:xfrm>
            <a:prstGeom prst="rect">
              <a:avLst/>
            </a:prstGeom>
            <a:noFill/>
            <a:ln>
              <a:noFill/>
            </a:ln>
          </p:spPr>
          <p:txBody>
            <a:bodyPr anchorCtr="0" anchor="ctr" bIns="72375" lIns="242050" spcFirstLastPara="1" rIns="135125" wrap="square" tIns="72375">
              <a:noAutofit/>
            </a:bodyPr>
            <a:lstStyle/>
            <a:p>
              <a:pPr indent="0" lvl="0" marL="0" marR="0" rtl="0" algn="ctr">
                <a:lnSpc>
                  <a:spcPct val="90000"/>
                </a:lnSpc>
                <a:spcBef>
                  <a:spcPts val="0"/>
                </a:spcBef>
                <a:spcAft>
                  <a:spcPts val="0"/>
                </a:spcAft>
                <a:buNone/>
              </a:pPr>
              <a:r>
                <a:rPr lang="fr-FR" sz="2800">
                  <a:solidFill>
                    <a:schemeClr val="dk1"/>
                  </a:solidFill>
                  <a:latin typeface="Candara"/>
                  <a:ea typeface="Candara"/>
                  <a:cs typeface="Candara"/>
                  <a:sym typeface="Candara"/>
                </a:rPr>
                <a:t>Améliorer les systèmes de recommandation</a:t>
              </a:r>
              <a:endParaRPr sz="2800">
                <a:solidFill>
                  <a:schemeClr val="dk1"/>
                </a:solidFill>
                <a:latin typeface="Candara"/>
                <a:ea typeface="Candara"/>
                <a:cs typeface="Candara"/>
                <a:sym typeface="Candara"/>
              </a:endParaRPr>
            </a:p>
          </p:txBody>
        </p:sp>
      </p:grpSp>
      <p:pic>
        <p:nvPicPr>
          <p:cNvPr descr="http://www.travauxdelamaison.fr/images/bonhomme-blanc-contact.gif" id="148" name="Google Shape;148;p14"/>
          <p:cNvPicPr preferRelativeResize="0"/>
          <p:nvPr/>
        </p:nvPicPr>
        <p:blipFill rotWithShape="1">
          <a:blip r:embed="rId3">
            <a:alphaModFix/>
          </a:blip>
          <a:srcRect b="0" l="0" r="0" t="0"/>
          <a:stretch/>
        </p:blipFill>
        <p:spPr>
          <a:xfrm>
            <a:off x="44533" y="452147"/>
            <a:ext cx="559157" cy="756000"/>
          </a:xfrm>
          <a:prstGeom prst="rect">
            <a:avLst/>
          </a:prstGeom>
          <a:noFill/>
          <a:ln>
            <a:noFill/>
          </a:ln>
        </p:spPr>
      </p:pic>
      <p:pic>
        <p:nvPicPr>
          <p:cNvPr descr="G:\téléchargement.jpg" id="149" name="Google Shape;149;p14"/>
          <p:cNvPicPr preferRelativeResize="0"/>
          <p:nvPr/>
        </p:nvPicPr>
        <p:blipFill rotWithShape="1">
          <a:blip r:embed="rId4">
            <a:alphaModFix/>
          </a:blip>
          <a:srcRect b="0" l="0" r="0" t="0"/>
          <a:stretch/>
        </p:blipFill>
        <p:spPr>
          <a:xfrm>
            <a:off x="35576" y="2852936"/>
            <a:ext cx="720000" cy="730994"/>
          </a:xfrm>
          <a:prstGeom prst="rect">
            <a:avLst/>
          </a:prstGeom>
          <a:noFill/>
          <a:ln>
            <a:noFill/>
          </a:ln>
        </p:spPr>
      </p:pic>
      <p:pic>
        <p:nvPicPr>
          <p:cNvPr descr="G:\téléchargement (1).jpg" id="150" name="Google Shape;150;p14"/>
          <p:cNvPicPr preferRelativeResize="0"/>
          <p:nvPr/>
        </p:nvPicPr>
        <p:blipFill rotWithShape="1">
          <a:blip r:embed="rId5">
            <a:alphaModFix/>
          </a:blip>
          <a:srcRect b="0" l="0" r="0" t="0"/>
          <a:stretch/>
        </p:blipFill>
        <p:spPr>
          <a:xfrm>
            <a:off x="35496" y="2132856"/>
            <a:ext cx="720000" cy="725453"/>
          </a:xfrm>
          <a:prstGeom prst="rect">
            <a:avLst/>
          </a:prstGeom>
          <a:noFill/>
          <a:ln>
            <a:noFill/>
          </a:ln>
        </p:spPr>
      </p:pic>
      <p:pic>
        <p:nvPicPr>
          <p:cNvPr descr="G:\téléchargement (2).jpg" id="151" name="Google Shape;151;p14"/>
          <p:cNvPicPr preferRelativeResize="0"/>
          <p:nvPr/>
        </p:nvPicPr>
        <p:blipFill rotWithShape="1">
          <a:blip r:embed="rId6">
            <a:alphaModFix/>
          </a:blip>
          <a:srcRect b="0" l="0" r="0" t="0"/>
          <a:stretch/>
        </p:blipFill>
        <p:spPr>
          <a:xfrm>
            <a:off x="35496" y="1340768"/>
            <a:ext cx="720000" cy="842927"/>
          </a:xfrm>
          <a:prstGeom prst="rect">
            <a:avLst/>
          </a:prstGeom>
          <a:noFill/>
          <a:ln>
            <a:noFill/>
          </a:ln>
        </p:spPr>
      </p:pic>
      <p:pic>
        <p:nvPicPr>
          <p:cNvPr descr="G:\images.jpg" id="152" name="Google Shape;152;p14"/>
          <p:cNvPicPr preferRelativeResize="0"/>
          <p:nvPr/>
        </p:nvPicPr>
        <p:blipFill rotWithShape="1">
          <a:blip r:embed="rId7">
            <a:alphaModFix/>
          </a:blip>
          <a:srcRect b="0" l="0" r="0" t="0"/>
          <a:stretch/>
        </p:blipFill>
        <p:spPr>
          <a:xfrm>
            <a:off x="35576" y="4293176"/>
            <a:ext cx="720000" cy="720000"/>
          </a:xfrm>
          <a:prstGeom prst="rect">
            <a:avLst/>
          </a:prstGeom>
          <a:noFill/>
          <a:ln>
            <a:noFill/>
          </a:ln>
        </p:spPr>
      </p:pic>
      <p:pic>
        <p:nvPicPr>
          <p:cNvPr descr="G:\téléchargement (3).jpg" id="153" name="Google Shape;153;p14"/>
          <p:cNvPicPr preferRelativeResize="0"/>
          <p:nvPr/>
        </p:nvPicPr>
        <p:blipFill rotWithShape="1">
          <a:blip r:embed="rId8">
            <a:alphaModFix/>
          </a:blip>
          <a:srcRect b="0" l="0" r="0" t="0"/>
          <a:stretch/>
        </p:blipFill>
        <p:spPr>
          <a:xfrm>
            <a:off x="35496" y="3539856"/>
            <a:ext cx="720000" cy="716803"/>
          </a:xfrm>
          <a:prstGeom prst="rect">
            <a:avLst/>
          </a:prstGeom>
          <a:noFill/>
          <a:ln>
            <a:noFill/>
          </a:ln>
        </p:spPr>
      </p:pic>
      <p:pic>
        <p:nvPicPr>
          <p:cNvPr descr="G:\téléchargement (4).jpg" id="154" name="Google Shape;154;p14"/>
          <p:cNvPicPr preferRelativeResize="0"/>
          <p:nvPr/>
        </p:nvPicPr>
        <p:blipFill rotWithShape="1">
          <a:blip r:embed="rId9">
            <a:alphaModFix/>
          </a:blip>
          <a:srcRect b="0" l="0" r="0" t="0"/>
          <a:stretch/>
        </p:blipFill>
        <p:spPr>
          <a:xfrm>
            <a:off x="35576" y="4962245"/>
            <a:ext cx="720000" cy="720000"/>
          </a:xfrm>
          <a:prstGeom prst="rect">
            <a:avLst/>
          </a:prstGeom>
          <a:noFill/>
          <a:ln>
            <a:noFill/>
          </a:ln>
        </p:spPr>
      </p:pic>
      <p:pic>
        <p:nvPicPr>
          <p:cNvPr descr="G:\Bonhomme_validation.jpg" id="155" name="Google Shape;155;p14"/>
          <p:cNvPicPr preferRelativeResize="0"/>
          <p:nvPr/>
        </p:nvPicPr>
        <p:blipFill rotWithShape="1">
          <a:blip r:embed="rId10">
            <a:alphaModFix/>
          </a:blip>
          <a:srcRect b="0" l="0" r="0" t="0"/>
          <a:stretch/>
        </p:blipFill>
        <p:spPr>
          <a:xfrm>
            <a:off x="-400" y="5733256"/>
            <a:ext cx="972000" cy="972000"/>
          </a:xfrm>
          <a:prstGeom prst="rect">
            <a:avLst/>
          </a:prstGeom>
          <a:noFill/>
          <a:ln>
            <a:noFill/>
          </a:ln>
        </p:spPr>
      </p:pic>
      <p:sp>
        <p:nvSpPr>
          <p:cNvPr id="156" name="Google Shape;156;p14"/>
          <p:cNvSpPr txBox="1"/>
          <p:nvPr>
            <p:ph type="title"/>
          </p:nvPr>
        </p:nvSpPr>
        <p:spPr>
          <a:xfrm>
            <a:off x="35496" y="44625"/>
            <a:ext cx="7776864" cy="57606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Arial Black"/>
              <a:buNone/>
            </a:pPr>
            <a:r>
              <a:rPr lang="fr-FR" sz="2600"/>
              <a:t>UTILITÉ DES RÈGLES D’ASSOCIATION</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SIMULATION  </a:t>
            </a:r>
            <a:endParaRPr/>
          </a:p>
        </p:txBody>
      </p:sp>
      <p:pic>
        <p:nvPicPr>
          <p:cNvPr id="617" name="Google Shape;617;p50"/>
          <p:cNvPicPr preferRelativeResize="0"/>
          <p:nvPr/>
        </p:nvPicPr>
        <p:blipFill rotWithShape="1">
          <a:blip r:embed="rId3">
            <a:alphaModFix/>
          </a:blip>
          <a:srcRect b="0" l="0" r="0" t="0"/>
          <a:stretch/>
        </p:blipFill>
        <p:spPr>
          <a:xfrm>
            <a:off x="808185" y="2199581"/>
            <a:ext cx="2314575" cy="1828800"/>
          </a:xfrm>
          <a:prstGeom prst="rect">
            <a:avLst/>
          </a:prstGeom>
          <a:noFill/>
          <a:ln>
            <a:noFill/>
          </a:ln>
        </p:spPr>
      </p:pic>
      <p:graphicFrame>
        <p:nvGraphicFramePr>
          <p:cNvPr id="618" name="Google Shape;618;p50"/>
          <p:cNvGraphicFramePr/>
          <p:nvPr/>
        </p:nvGraphicFramePr>
        <p:xfrm>
          <a:off x="4716016" y="2246512"/>
          <a:ext cx="3000000" cy="3000000"/>
        </p:xfrm>
        <a:graphic>
          <a:graphicData uri="http://schemas.openxmlformats.org/drawingml/2006/table">
            <a:tbl>
              <a:tblPr bandRow="1" firstRow="1">
                <a:noFill/>
                <a:tableStyleId>{040203C9-62C4-497A-A6FB-3B8B05F0DE47}</a:tableStyleId>
              </a:tblPr>
              <a:tblGrid>
                <a:gridCol w="1656175"/>
                <a:gridCol w="17282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2-Itemsets</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Support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{p1,p2}</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{p1,p3}</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4</a:t>
                      </a:r>
                      <a:endParaRPr sz="1800">
                        <a:latin typeface="Candara"/>
                        <a:ea typeface="Candara"/>
                        <a:cs typeface="Candara"/>
                        <a:sym typeface="Candara"/>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{p2,p3}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bl>
          </a:graphicData>
        </a:graphic>
      </p:graphicFrame>
      <p:sp>
        <p:nvSpPr>
          <p:cNvPr id="619" name="Google Shape;619;p50"/>
          <p:cNvSpPr txBox="1"/>
          <p:nvPr/>
        </p:nvSpPr>
        <p:spPr>
          <a:xfrm>
            <a:off x="1043077" y="1309410"/>
            <a:ext cx="446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On va prendre le Support minimal = 3 </a:t>
            </a:r>
            <a:endParaRPr/>
          </a:p>
        </p:txBody>
      </p:sp>
      <p:pic>
        <p:nvPicPr>
          <p:cNvPr descr="C:\Users\heny\Desktop\Dropbox\SAS\1195445254243794393molumen_Exclamation_icons_2.svg.med.png" id="620" name="Google Shape;620;p50"/>
          <p:cNvPicPr preferRelativeResize="0"/>
          <p:nvPr/>
        </p:nvPicPr>
        <p:blipFill rotWithShape="1">
          <a:blip r:embed="rId4">
            <a:alphaModFix/>
          </a:blip>
          <a:srcRect b="0" l="0" r="0" t="0"/>
          <a:stretch/>
        </p:blipFill>
        <p:spPr>
          <a:xfrm>
            <a:off x="404576" y="1170076"/>
            <a:ext cx="622080" cy="648000"/>
          </a:xfrm>
          <a:prstGeom prst="rect">
            <a:avLst/>
          </a:prstGeom>
          <a:noFill/>
          <a:ln>
            <a:noFill/>
          </a:ln>
        </p:spPr>
      </p:pic>
      <p:pic>
        <p:nvPicPr>
          <p:cNvPr descr="C:\Users\heny\Desktop\Dropbox\SAS\fleche.png" id="621" name="Google Shape;621;p50"/>
          <p:cNvPicPr preferRelativeResize="0"/>
          <p:nvPr/>
        </p:nvPicPr>
        <p:blipFill rotWithShape="1">
          <a:blip r:embed="rId5">
            <a:alphaModFix/>
          </a:blip>
          <a:srcRect b="0" l="0" r="0" t="0"/>
          <a:stretch/>
        </p:blipFill>
        <p:spPr>
          <a:xfrm>
            <a:off x="3249132" y="2636912"/>
            <a:ext cx="1374179" cy="827984"/>
          </a:xfrm>
          <a:prstGeom prst="rect">
            <a:avLst/>
          </a:prstGeom>
          <a:noFill/>
          <a:ln>
            <a:noFill/>
          </a:ln>
        </p:spPr>
      </p:pic>
      <p:sp>
        <p:nvSpPr>
          <p:cNvPr id="622" name="Google Shape;622;p50"/>
          <p:cNvSpPr/>
          <p:nvPr/>
        </p:nvSpPr>
        <p:spPr>
          <a:xfrm>
            <a:off x="2339752" y="4656395"/>
            <a:ext cx="36497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L2 = { {p1,p3}, {p2,p3} }</a:t>
            </a:r>
            <a:endParaRPr/>
          </a:p>
        </p:txBody>
      </p:sp>
      <p:sp>
        <p:nvSpPr>
          <p:cNvPr id="623" name="Google Shape;623;p50"/>
          <p:cNvSpPr/>
          <p:nvPr/>
        </p:nvSpPr>
        <p:spPr>
          <a:xfrm>
            <a:off x="2597402" y="5539298"/>
            <a:ext cx="191590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C3 = { {p1,p2 ,p3} }</a:t>
            </a:r>
            <a:endParaRPr/>
          </a:p>
        </p:txBody>
      </p:sp>
      <p:cxnSp>
        <p:nvCxnSpPr>
          <p:cNvPr id="624" name="Google Shape;624;p50"/>
          <p:cNvCxnSpPr/>
          <p:nvPr/>
        </p:nvCxnSpPr>
        <p:spPr>
          <a:xfrm>
            <a:off x="3478596" y="5004968"/>
            <a:ext cx="377942" cy="504056"/>
          </a:xfrm>
          <a:prstGeom prst="straightConnector1">
            <a:avLst/>
          </a:prstGeom>
          <a:noFill/>
          <a:ln cap="flat" cmpd="sng" w="28575">
            <a:solidFill>
              <a:schemeClr val="accent5"/>
            </a:solidFill>
            <a:prstDash val="solid"/>
            <a:round/>
            <a:headEnd len="sm" w="sm" type="none"/>
            <a:tailEnd len="sm" w="sm" type="none"/>
          </a:ln>
        </p:spPr>
      </p:cxnSp>
      <p:cxnSp>
        <p:nvCxnSpPr>
          <p:cNvPr id="625" name="Google Shape;625;p50"/>
          <p:cNvCxnSpPr/>
          <p:nvPr/>
        </p:nvCxnSpPr>
        <p:spPr>
          <a:xfrm flipH="1">
            <a:off x="3963655" y="5025727"/>
            <a:ext cx="432048" cy="483297"/>
          </a:xfrm>
          <a:prstGeom prst="straightConnector1">
            <a:avLst/>
          </a:prstGeom>
          <a:noFill/>
          <a:ln cap="flat" cmpd="sng" w="28575">
            <a:solidFill>
              <a:schemeClr val="accent5"/>
            </a:solidFill>
            <a:prstDash val="solid"/>
            <a:round/>
            <a:headEnd len="sm" w="sm" type="none"/>
            <a:tailEnd len="sm" w="sm" type="none"/>
          </a:ln>
        </p:spPr>
      </p:cxnSp>
      <p:sp>
        <p:nvSpPr>
          <p:cNvPr id="626" name="Google Shape;626;p5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SIMULATION  </a:t>
            </a:r>
            <a:endParaRPr/>
          </a:p>
        </p:txBody>
      </p:sp>
      <p:pic>
        <p:nvPicPr>
          <p:cNvPr id="632" name="Google Shape;632;p51"/>
          <p:cNvPicPr preferRelativeResize="0"/>
          <p:nvPr/>
        </p:nvPicPr>
        <p:blipFill rotWithShape="1">
          <a:blip r:embed="rId3">
            <a:alphaModFix/>
          </a:blip>
          <a:srcRect b="0" l="0" r="0" t="0"/>
          <a:stretch/>
        </p:blipFill>
        <p:spPr>
          <a:xfrm>
            <a:off x="808185" y="2199581"/>
            <a:ext cx="2314575" cy="1828800"/>
          </a:xfrm>
          <a:prstGeom prst="rect">
            <a:avLst/>
          </a:prstGeom>
          <a:noFill/>
          <a:ln>
            <a:noFill/>
          </a:ln>
        </p:spPr>
      </p:pic>
      <p:graphicFrame>
        <p:nvGraphicFramePr>
          <p:cNvPr id="633" name="Google Shape;633;p51"/>
          <p:cNvGraphicFramePr/>
          <p:nvPr/>
        </p:nvGraphicFramePr>
        <p:xfrm>
          <a:off x="4831021" y="2617168"/>
          <a:ext cx="3000000" cy="3000000"/>
        </p:xfrm>
        <a:graphic>
          <a:graphicData uri="http://schemas.openxmlformats.org/drawingml/2006/table">
            <a:tbl>
              <a:tblPr bandRow="1" firstRow="1">
                <a:noFill/>
                <a:tableStyleId>{040203C9-62C4-497A-A6FB-3B8B05F0DE47}</a:tableStyleId>
              </a:tblPr>
              <a:tblGrid>
                <a:gridCol w="1656175"/>
                <a:gridCol w="17282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3-Itemsets</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Support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{p1,p2, p3}</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bl>
          </a:graphicData>
        </a:graphic>
      </p:graphicFrame>
      <p:sp>
        <p:nvSpPr>
          <p:cNvPr id="634" name="Google Shape;634;p51"/>
          <p:cNvSpPr txBox="1"/>
          <p:nvPr/>
        </p:nvSpPr>
        <p:spPr>
          <a:xfrm>
            <a:off x="1043077" y="1309410"/>
            <a:ext cx="4464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On va prendre le Support minimal = 3 </a:t>
            </a:r>
            <a:endParaRPr sz="1800">
              <a:solidFill>
                <a:schemeClr val="dk1"/>
              </a:solidFill>
              <a:latin typeface="Candara"/>
              <a:ea typeface="Candara"/>
              <a:cs typeface="Candara"/>
              <a:sym typeface="Candara"/>
            </a:endParaRPr>
          </a:p>
        </p:txBody>
      </p:sp>
      <p:pic>
        <p:nvPicPr>
          <p:cNvPr descr="C:\Users\heny\Desktop\Dropbox\SAS\1195445254243794393molumen_Exclamation_icons_2.svg.med.png" id="635" name="Google Shape;635;p51"/>
          <p:cNvPicPr preferRelativeResize="0"/>
          <p:nvPr/>
        </p:nvPicPr>
        <p:blipFill rotWithShape="1">
          <a:blip r:embed="rId4">
            <a:alphaModFix/>
          </a:blip>
          <a:srcRect b="0" l="0" r="0" t="0"/>
          <a:stretch/>
        </p:blipFill>
        <p:spPr>
          <a:xfrm>
            <a:off x="404576" y="1170076"/>
            <a:ext cx="622080" cy="648000"/>
          </a:xfrm>
          <a:prstGeom prst="rect">
            <a:avLst/>
          </a:prstGeom>
          <a:noFill/>
          <a:ln>
            <a:noFill/>
          </a:ln>
        </p:spPr>
      </p:pic>
      <p:pic>
        <p:nvPicPr>
          <p:cNvPr descr="C:\Users\heny\Desktop\Dropbox\SAS\fleche.png" id="636" name="Google Shape;636;p51"/>
          <p:cNvPicPr preferRelativeResize="0"/>
          <p:nvPr/>
        </p:nvPicPr>
        <p:blipFill rotWithShape="1">
          <a:blip r:embed="rId5">
            <a:alphaModFix/>
          </a:blip>
          <a:srcRect b="0" l="0" r="0" t="0"/>
          <a:stretch/>
        </p:blipFill>
        <p:spPr>
          <a:xfrm>
            <a:off x="3249132" y="2636912"/>
            <a:ext cx="1374179" cy="827984"/>
          </a:xfrm>
          <a:prstGeom prst="rect">
            <a:avLst/>
          </a:prstGeom>
          <a:noFill/>
          <a:ln>
            <a:noFill/>
          </a:ln>
        </p:spPr>
      </p:pic>
      <p:sp>
        <p:nvSpPr>
          <p:cNvPr id="637" name="Google Shape;637;p51"/>
          <p:cNvSpPr/>
          <p:nvPr/>
        </p:nvSpPr>
        <p:spPr>
          <a:xfrm>
            <a:off x="2984744" y="4365104"/>
            <a:ext cx="163856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L3 = Ø </a:t>
            </a:r>
            <a:endParaRPr sz="1800">
              <a:solidFill>
                <a:schemeClr val="dk1"/>
              </a:solidFill>
              <a:latin typeface="Candara"/>
              <a:ea typeface="Candara"/>
              <a:cs typeface="Candara"/>
              <a:sym typeface="Candara"/>
            </a:endParaRPr>
          </a:p>
        </p:txBody>
      </p:sp>
      <p:sp>
        <p:nvSpPr>
          <p:cNvPr id="638" name="Google Shape;638;p51"/>
          <p:cNvSpPr/>
          <p:nvPr/>
        </p:nvSpPr>
        <p:spPr>
          <a:xfrm>
            <a:off x="2984744" y="4870480"/>
            <a:ext cx="7617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C4= Ø</a:t>
            </a:r>
            <a:endParaRPr/>
          </a:p>
        </p:txBody>
      </p:sp>
      <p:sp>
        <p:nvSpPr>
          <p:cNvPr id="639" name="Google Shape;639;p51"/>
          <p:cNvSpPr/>
          <p:nvPr/>
        </p:nvSpPr>
        <p:spPr>
          <a:xfrm>
            <a:off x="1529723" y="5589240"/>
            <a:ext cx="481299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F = { {p1}, {p2}, {p3}, {p1,p3}, {p2,p3} }</a:t>
            </a:r>
            <a:endParaRPr sz="1800">
              <a:solidFill>
                <a:schemeClr val="dk1"/>
              </a:solidFill>
              <a:latin typeface="Candara"/>
              <a:ea typeface="Candara"/>
              <a:cs typeface="Candara"/>
              <a:sym typeface="Candara"/>
            </a:endParaRPr>
          </a:p>
        </p:txBody>
      </p:sp>
      <p:sp>
        <p:nvSpPr>
          <p:cNvPr id="640" name="Google Shape;640;p5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SIMULATION</a:t>
            </a:r>
            <a:endParaRPr/>
          </a:p>
        </p:txBody>
      </p:sp>
      <p:pic>
        <p:nvPicPr>
          <p:cNvPr id="646" name="Google Shape;646;p52"/>
          <p:cNvPicPr preferRelativeResize="0"/>
          <p:nvPr/>
        </p:nvPicPr>
        <p:blipFill rotWithShape="1">
          <a:blip r:embed="rId3">
            <a:alphaModFix/>
          </a:blip>
          <a:srcRect b="0" l="0" r="0" t="0"/>
          <a:stretch/>
        </p:blipFill>
        <p:spPr>
          <a:xfrm>
            <a:off x="467544" y="2420888"/>
            <a:ext cx="2314575" cy="1828800"/>
          </a:xfrm>
          <a:prstGeom prst="rect">
            <a:avLst/>
          </a:prstGeom>
          <a:noFill/>
          <a:ln>
            <a:noFill/>
          </a:ln>
        </p:spPr>
      </p:pic>
      <p:sp>
        <p:nvSpPr>
          <p:cNvPr id="647" name="Google Shape;647;p52"/>
          <p:cNvSpPr/>
          <p:nvPr/>
        </p:nvSpPr>
        <p:spPr>
          <a:xfrm>
            <a:off x="3995936" y="2411596"/>
            <a:ext cx="854721" cy="369332"/>
          </a:xfrm>
          <a:prstGeom prst="rect">
            <a:avLst/>
          </a:pr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{p1,p3}</a:t>
            </a:r>
            <a:endParaRPr sz="1800">
              <a:solidFill>
                <a:schemeClr val="dk1"/>
              </a:solidFill>
              <a:latin typeface="Arial"/>
              <a:ea typeface="Arial"/>
              <a:cs typeface="Arial"/>
              <a:sym typeface="Arial"/>
            </a:endParaRPr>
          </a:p>
        </p:txBody>
      </p:sp>
      <p:sp>
        <p:nvSpPr>
          <p:cNvPr id="648" name="Google Shape;648;p52"/>
          <p:cNvSpPr/>
          <p:nvPr/>
        </p:nvSpPr>
        <p:spPr>
          <a:xfrm>
            <a:off x="3995936" y="3691500"/>
            <a:ext cx="881973" cy="369332"/>
          </a:xfrm>
          <a:prstGeom prst="rect">
            <a:avLst/>
          </a:prstGeom>
          <a:noFill/>
          <a:ln cap="flat" cmpd="sng" w="28575">
            <a:solidFill>
              <a:srgbClr val="00B0F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{p2,p3}</a:t>
            </a:r>
            <a:endParaRPr sz="1800">
              <a:solidFill>
                <a:schemeClr val="dk1"/>
              </a:solidFill>
              <a:latin typeface="Arial"/>
              <a:ea typeface="Arial"/>
              <a:cs typeface="Arial"/>
              <a:sym typeface="Arial"/>
            </a:endParaRPr>
          </a:p>
        </p:txBody>
      </p:sp>
      <p:sp>
        <p:nvSpPr>
          <p:cNvPr id="649" name="Google Shape;649;p52"/>
          <p:cNvSpPr txBox="1"/>
          <p:nvPr/>
        </p:nvSpPr>
        <p:spPr>
          <a:xfrm>
            <a:off x="1377409" y="1355536"/>
            <a:ext cx="65068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On va prendre le pourcentage de la confiance minimale = </a:t>
            </a:r>
            <a:r>
              <a:rPr b="1" lang="fr-FR" sz="2800">
                <a:solidFill>
                  <a:srgbClr val="C00000"/>
                </a:solidFill>
                <a:latin typeface="Candara"/>
                <a:ea typeface="Candara"/>
                <a:cs typeface="Candara"/>
                <a:sym typeface="Candara"/>
              </a:rPr>
              <a:t>65%</a:t>
            </a:r>
            <a:r>
              <a:rPr lang="fr-FR"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p:txBody>
      </p:sp>
      <p:pic>
        <p:nvPicPr>
          <p:cNvPr descr="C:\Users\heny\Desktop\Dropbox\SAS\1195445254243794393molumen_Exclamation_icons_2.svg.med.png" id="650" name="Google Shape;650;p52"/>
          <p:cNvPicPr preferRelativeResize="0"/>
          <p:nvPr/>
        </p:nvPicPr>
        <p:blipFill rotWithShape="1">
          <a:blip r:embed="rId4">
            <a:alphaModFix/>
          </a:blip>
          <a:srcRect b="0" l="0" r="0" t="0"/>
          <a:stretch/>
        </p:blipFill>
        <p:spPr>
          <a:xfrm>
            <a:off x="738908" y="1216202"/>
            <a:ext cx="622080" cy="648000"/>
          </a:xfrm>
          <a:prstGeom prst="rect">
            <a:avLst/>
          </a:prstGeom>
          <a:noFill/>
          <a:ln>
            <a:noFill/>
          </a:ln>
        </p:spPr>
      </p:pic>
      <p:sp>
        <p:nvSpPr>
          <p:cNvPr id="651" name="Google Shape;651;p52"/>
          <p:cNvSpPr/>
          <p:nvPr/>
        </p:nvSpPr>
        <p:spPr>
          <a:xfrm>
            <a:off x="1259632" y="2699628"/>
            <a:ext cx="365199" cy="148542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2" name="Google Shape;652;p52"/>
          <p:cNvSpPr/>
          <p:nvPr/>
        </p:nvSpPr>
        <p:spPr>
          <a:xfrm>
            <a:off x="1984871" y="2699628"/>
            <a:ext cx="432048" cy="1702350"/>
          </a:xfrm>
          <a:prstGeom prst="rect">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3" name="Google Shape;653;p52"/>
          <p:cNvSpPr txBox="1"/>
          <p:nvPr/>
        </p:nvSpPr>
        <p:spPr>
          <a:xfrm>
            <a:off x="3995936" y="2780928"/>
            <a:ext cx="3240360" cy="646331"/>
          </a:xfrm>
          <a:prstGeom prst="rect">
            <a:avLst/>
          </a:pr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p1→p3 : confiance = 4/4 = </a:t>
            </a:r>
            <a:r>
              <a:rPr b="1" lang="fr-FR" sz="1800">
                <a:solidFill>
                  <a:srgbClr val="C00000"/>
                </a:solidFill>
                <a:latin typeface="Candara"/>
                <a:ea typeface="Candara"/>
                <a:cs typeface="Candara"/>
                <a:sym typeface="Candara"/>
              </a:rPr>
              <a:t>100 %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p3→p1 : confiance = 4/5 = </a:t>
            </a:r>
            <a:r>
              <a:rPr b="1" lang="fr-FR" sz="1800">
                <a:solidFill>
                  <a:srgbClr val="C00000"/>
                </a:solidFill>
                <a:latin typeface="Candara"/>
                <a:ea typeface="Candara"/>
                <a:cs typeface="Candara"/>
                <a:sym typeface="Candara"/>
              </a:rPr>
              <a:t>80 % </a:t>
            </a:r>
            <a:endParaRPr b="1" sz="1800">
              <a:solidFill>
                <a:srgbClr val="C00000"/>
              </a:solidFill>
              <a:latin typeface="Candara"/>
              <a:ea typeface="Candara"/>
              <a:cs typeface="Candara"/>
              <a:sym typeface="Candara"/>
            </a:endParaRPr>
          </a:p>
        </p:txBody>
      </p:sp>
      <p:pic>
        <p:nvPicPr>
          <p:cNvPr descr="C:\Users\Heny\Desktop\935918985.png" id="654" name="Google Shape;654;p52"/>
          <p:cNvPicPr preferRelativeResize="0"/>
          <p:nvPr/>
        </p:nvPicPr>
        <p:blipFill rotWithShape="1">
          <a:blip r:embed="rId5">
            <a:alphaModFix/>
          </a:blip>
          <a:srcRect b="0" l="0" r="0" t="0"/>
          <a:stretch/>
        </p:blipFill>
        <p:spPr>
          <a:xfrm>
            <a:off x="7308376" y="2636984"/>
            <a:ext cx="648000" cy="648000"/>
          </a:xfrm>
          <a:prstGeom prst="rect">
            <a:avLst/>
          </a:prstGeom>
          <a:noFill/>
          <a:ln>
            <a:noFill/>
          </a:ln>
        </p:spPr>
      </p:pic>
      <p:pic>
        <p:nvPicPr>
          <p:cNvPr descr="C:\Users\Heny\Desktop\935918985.png" id="655" name="Google Shape;655;p52"/>
          <p:cNvPicPr preferRelativeResize="0"/>
          <p:nvPr/>
        </p:nvPicPr>
        <p:blipFill rotWithShape="1">
          <a:blip r:embed="rId5">
            <a:alphaModFix/>
          </a:blip>
          <a:srcRect b="0" l="0" r="0" t="0"/>
          <a:stretch/>
        </p:blipFill>
        <p:spPr>
          <a:xfrm>
            <a:off x="7308304" y="2924944"/>
            <a:ext cx="648000" cy="648000"/>
          </a:xfrm>
          <a:prstGeom prst="rect">
            <a:avLst/>
          </a:prstGeom>
          <a:noFill/>
          <a:ln>
            <a:noFill/>
          </a:ln>
        </p:spPr>
      </p:pic>
      <p:sp>
        <p:nvSpPr>
          <p:cNvPr id="656" name="Google Shape;656;p52"/>
          <p:cNvSpPr txBox="1"/>
          <p:nvPr/>
        </p:nvSpPr>
        <p:spPr>
          <a:xfrm>
            <a:off x="3995936" y="4078813"/>
            <a:ext cx="3240360" cy="646331"/>
          </a:xfrm>
          <a:prstGeom prst="rect">
            <a:avLst/>
          </a:prstGeom>
          <a:noFill/>
          <a:ln cap="flat" cmpd="sng" w="38100">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p2→p3 : confiance = 3/3 = </a:t>
            </a:r>
            <a:r>
              <a:rPr b="1" lang="fr-FR" sz="1800">
                <a:solidFill>
                  <a:srgbClr val="C00000"/>
                </a:solidFill>
                <a:latin typeface="Candara"/>
                <a:ea typeface="Candara"/>
                <a:cs typeface="Candara"/>
                <a:sym typeface="Candara"/>
              </a:rPr>
              <a:t>100 %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p3→p2 : confiance = 3/5 = </a:t>
            </a:r>
            <a:r>
              <a:rPr b="1" lang="fr-FR" sz="1800">
                <a:solidFill>
                  <a:srgbClr val="C00000"/>
                </a:solidFill>
                <a:latin typeface="Candara"/>
                <a:ea typeface="Candara"/>
                <a:cs typeface="Candara"/>
                <a:sym typeface="Candara"/>
              </a:rPr>
              <a:t>60 % </a:t>
            </a:r>
            <a:endParaRPr b="1" sz="1800">
              <a:solidFill>
                <a:srgbClr val="C00000"/>
              </a:solidFill>
              <a:latin typeface="Candara"/>
              <a:ea typeface="Candara"/>
              <a:cs typeface="Candara"/>
              <a:sym typeface="Candara"/>
            </a:endParaRPr>
          </a:p>
        </p:txBody>
      </p:sp>
      <p:pic>
        <p:nvPicPr>
          <p:cNvPr descr="C:\Users\Heny\Desktop\935918985.png" id="657" name="Google Shape;657;p52"/>
          <p:cNvPicPr preferRelativeResize="0"/>
          <p:nvPr/>
        </p:nvPicPr>
        <p:blipFill rotWithShape="1">
          <a:blip r:embed="rId5">
            <a:alphaModFix/>
          </a:blip>
          <a:srcRect b="0" l="0" r="0" t="0"/>
          <a:stretch/>
        </p:blipFill>
        <p:spPr>
          <a:xfrm>
            <a:off x="7236296" y="3861048"/>
            <a:ext cx="648000" cy="648000"/>
          </a:xfrm>
          <a:prstGeom prst="rect">
            <a:avLst/>
          </a:prstGeom>
          <a:noFill/>
          <a:ln>
            <a:noFill/>
          </a:ln>
        </p:spPr>
      </p:pic>
      <p:pic>
        <p:nvPicPr>
          <p:cNvPr descr="C:\Users\Heny\Desktop\No-Symbol.png" id="658" name="Google Shape;658;p52"/>
          <p:cNvPicPr preferRelativeResize="0"/>
          <p:nvPr/>
        </p:nvPicPr>
        <p:blipFill rotWithShape="1">
          <a:blip r:embed="rId6">
            <a:alphaModFix/>
          </a:blip>
          <a:srcRect b="0" l="0" r="0" t="0"/>
          <a:stretch/>
        </p:blipFill>
        <p:spPr>
          <a:xfrm>
            <a:off x="7452320" y="4437112"/>
            <a:ext cx="252000" cy="252000"/>
          </a:xfrm>
          <a:prstGeom prst="rect">
            <a:avLst/>
          </a:prstGeom>
          <a:noFill/>
          <a:ln>
            <a:noFill/>
          </a:ln>
        </p:spPr>
      </p:pic>
      <p:sp>
        <p:nvSpPr>
          <p:cNvPr id="659" name="Google Shape;659;p52"/>
          <p:cNvSpPr/>
          <p:nvPr/>
        </p:nvSpPr>
        <p:spPr>
          <a:xfrm>
            <a:off x="1619672" y="2708920"/>
            <a:ext cx="365199" cy="1476128"/>
          </a:xfrm>
          <a:prstGeom prst="rect">
            <a:avLst/>
          </a:prstGeom>
          <a:noFill/>
          <a:ln cap="flat" cmpd="sng" w="28575">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0" name="Google Shape;660;p52"/>
          <p:cNvSpPr/>
          <p:nvPr/>
        </p:nvSpPr>
        <p:spPr>
          <a:xfrm>
            <a:off x="2013449" y="2715444"/>
            <a:ext cx="365199" cy="1469604"/>
          </a:xfrm>
          <a:prstGeom prst="rect">
            <a:avLst/>
          </a:prstGeom>
          <a:noFill/>
          <a:ln cap="flat" cmpd="sng" w="28575">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1" name="Google Shape;661;p5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500"/>
                                        <p:tgtEl>
                                          <p:spTgt spid="6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3"/>
          <p:cNvSpPr txBox="1"/>
          <p:nvPr>
            <p:ph type="title"/>
          </p:nvPr>
        </p:nvSpPr>
        <p:spPr>
          <a:xfrm>
            <a:off x="107505" y="188640"/>
            <a:ext cx="7776864" cy="864096"/>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INDICATEUR DE PERTINENCE DES RÈGLES</a:t>
            </a:r>
            <a:br>
              <a:rPr lang="fr-FR" sz="2400"/>
            </a:br>
            <a:r>
              <a:rPr lang="fr-FR" sz="2400"/>
              <a:t>MESURE D’INTÉRÊT : </a:t>
            </a:r>
            <a:r>
              <a:rPr b="1" i="1" lang="fr-FR" sz="3200"/>
              <a:t>LIFT D’UNE RÈGLE </a:t>
            </a:r>
            <a:endParaRPr b="1" i="1" sz="2800"/>
          </a:p>
        </p:txBody>
      </p:sp>
      <p:sp>
        <p:nvSpPr>
          <p:cNvPr id="667" name="Google Shape;667;p53"/>
          <p:cNvSpPr/>
          <p:nvPr/>
        </p:nvSpPr>
        <p:spPr>
          <a:xfrm>
            <a:off x="35496" y="1196752"/>
            <a:ext cx="8856984" cy="2154436"/>
          </a:xfrm>
          <a:prstGeom prst="rect">
            <a:avLst/>
          </a:prstGeom>
          <a:solidFill>
            <a:srgbClr val="F7D0D3"/>
          </a:solid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400"/>
              <a:buFont typeface="Noto Sans Symbols"/>
              <a:buChar char="▪"/>
            </a:pPr>
            <a:r>
              <a:rPr lang="fr-FR" sz="1400">
                <a:solidFill>
                  <a:schemeClr val="dk1"/>
                </a:solidFill>
                <a:latin typeface="Candara"/>
                <a:ea typeface="Candara"/>
                <a:cs typeface="Candara"/>
                <a:sym typeface="Candara"/>
              </a:rPr>
              <a:t>L’amélioration apportée par une règle, par rapport à une réponse au hasard est appelée « </a:t>
            </a:r>
            <a:r>
              <a:rPr b="1" lang="fr-FR" sz="1400">
                <a:solidFill>
                  <a:schemeClr val="dk1"/>
                </a:solidFill>
                <a:latin typeface="Candara"/>
                <a:ea typeface="Candara"/>
                <a:cs typeface="Candara"/>
                <a:sym typeface="Candara"/>
              </a:rPr>
              <a:t>lift</a:t>
            </a:r>
            <a:r>
              <a:rPr lang="fr-FR" sz="1400">
                <a:solidFill>
                  <a:schemeClr val="dk1"/>
                </a:solidFill>
                <a:latin typeface="Candara"/>
                <a:ea typeface="Candara"/>
                <a:cs typeface="Candara"/>
                <a:sym typeface="Candara"/>
              </a:rPr>
              <a:t> » et vaut : </a:t>
            </a:r>
            <a:endParaRPr/>
          </a:p>
          <a:p>
            <a:pPr indent="0" lvl="0" marL="0" marR="0" rtl="0" algn="ctr">
              <a:spcBef>
                <a:spcPts val="0"/>
              </a:spcBef>
              <a:spcAft>
                <a:spcPts val="0"/>
              </a:spcAft>
              <a:buNone/>
            </a:pPr>
            <a:r>
              <a:rPr b="1" lang="fr-FR" sz="2800">
                <a:solidFill>
                  <a:schemeClr val="dk1"/>
                </a:solidFill>
                <a:latin typeface="Candara"/>
                <a:ea typeface="Candara"/>
                <a:cs typeface="Candara"/>
                <a:sym typeface="Candara"/>
              </a:rPr>
              <a:t>lift (règle) = confiance (règle) / p (résultat)</a:t>
            </a:r>
            <a:endParaRPr/>
          </a:p>
          <a:p>
            <a:pPr indent="0" lvl="0" marL="0" marR="0" rtl="0" algn="ctr">
              <a:spcBef>
                <a:spcPts val="0"/>
              </a:spcBef>
              <a:spcAft>
                <a:spcPts val="0"/>
              </a:spcAft>
              <a:buNone/>
            </a:pPr>
            <a:r>
              <a:rPr b="1" lang="fr-FR" sz="2800">
                <a:solidFill>
                  <a:schemeClr val="dk1"/>
                </a:solidFill>
                <a:latin typeface="Candara"/>
                <a:ea typeface="Candara"/>
                <a:cs typeface="Candara"/>
                <a:sym typeface="Candara"/>
              </a:rPr>
              <a:t>= p (condition et résultat) / [ p (condition) x p (résultat) ]</a:t>
            </a:r>
            <a:endParaRPr/>
          </a:p>
          <a:p>
            <a:pPr indent="0" lvl="0" marL="0" marR="0" rtl="0" algn="ctr">
              <a:spcBef>
                <a:spcPts val="0"/>
              </a:spcBef>
              <a:spcAft>
                <a:spcPts val="0"/>
              </a:spcAft>
              <a:buNone/>
            </a:pPr>
            <a:r>
              <a:t/>
            </a:r>
            <a:endParaRPr b="1" sz="2800">
              <a:solidFill>
                <a:schemeClr val="dk1"/>
              </a:solidFill>
              <a:latin typeface="Candara"/>
              <a:ea typeface="Candara"/>
              <a:cs typeface="Candara"/>
              <a:sym typeface="Candara"/>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Le lift est une bonne mesure de performance de la règle d’association.</a:t>
            </a:r>
            <a:endParaRPr/>
          </a:p>
          <a:p>
            <a:pPr indent="-285750" lvl="0" marL="28575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Le lift est la confiance de la règle divisée par la valeur espérée de la confiance.</a:t>
            </a:r>
            <a:endParaRPr/>
          </a:p>
        </p:txBody>
      </p:sp>
      <p:sp>
        <p:nvSpPr>
          <p:cNvPr id="668" name="Google Shape;668;p53"/>
          <p:cNvSpPr txBox="1"/>
          <p:nvPr/>
        </p:nvSpPr>
        <p:spPr>
          <a:xfrm>
            <a:off x="35496" y="3284984"/>
            <a:ext cx="8856984" cy="1200329"/>
          </a:xfrm>
          <a:prstGeom prst="rect">
            <a:avLst/>
          </a:prstGeom>
          <a:solidFill>
            <a:srgbClr val="F7D0D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Interprétation du lift :</a:t>
            </a:r>
            <a:endParaRPr/>
          </a:p>
          <a:p>
            <a:pPr indent="-285750" lvl="0" marL="285750" marR="0" rtl="0" algn="l">
              <a:spcBef>
                <a:spcPts val="0"/>
              </a:spcBef>
              <a:spcAft>
                <a:spcPts val="0"/>
              </a:spcAft>
              <a:buClr>
                <a:schemeClr val="dk1"/>
              </a:buClr>
              <a:buSzPts val="1800"/>
              <a:buFont typeface="Candara"/>
              <a:buChar char="-"/>
            </a:pPr>
            <a:r>
              <a:rPr lang="fr-FR" sz="1800">
                <a:solidFill>
                  <a:schemeClr val="dk1"/>
                </a:solidFill>
                <a:latin typeface="Candara"/>
                <a:ea typeface="Candara"/>
                <a:cs typeface="Candara"/>
                <a:sym typeface="Candara"/>
              </a:rPr>
              <a:t>Un lift supérieur à</a:t>
            </a:r>
            <a:r>
              <a:rPr b="1" lang="fr-FR" sz="1800">
                <a:solidFill>
                  <a:schemeClr val="dk1"/>
                </a:solidFill>
                <a:latin typeface="Candara"/>
                <a:ea typeface="Candara"/>
                <a:cs typeface="Candara"/>
                <a:sym typeface="Candara"/>
              </a:rPr>
              <a:t> 1 </a:t>
            </a:r>
            <a:r>
              <a:rPr lang="fr-FR" sz="1800">
                <a:solidFill>
                  <a:schemeClr val="dk1"/>
                </a:solidFill>
                <a:latin typeface="Candara"/>
                <a:ea typeface="Candara"/>
                <a:cs typeface="Candara"/>
                <a:sym typeface="Candara"/>
              </a:rPr>
              <a:t>: Indique une corrélation positive </a:t>
            </a:r>
            <a:endParaRPr/>
          </a:p>
          <a:p>
            <a:pPr indent="-285750" lvl="0" marL="285750" marR="0" rtl="0" algn="l">
              <a:spcBef>
                <a:spcPts val="0"/>
              </a:spcBef>
              <a:spcAft>
                <a:spcPts val="0"/>
              </a:spcAft>
              <a:buClr>
                <a:schemeClr val="dk1"/>
              </a:buClr>
              <a:buSzPts val="1800"/>
              <a:buFont typeface="Candara"/>
              <a:buChar char="-"/>
            </a:pPr>
            <a:r>
              <a:rPr lang="fr-FR" sz="1800">
                <a:solidFill>
                  <a:schemeClr val="dk1"/>
                </a:solidFill>
                <a:latin typeface="Candara"/>
                <a:ea typeface="Candara"/>
                <a:cs typeface="Candara"/>
                <a:sym typeface="Candara"/>
              </a:rPr>
              <a:t>Un lift de </a:t>
            </a:r>
            <a:r>
              <a:rPr b="1" lang="fr-FR" sz="1800">
                <a:solidFill>
                  <a:schemeClr val="dk1"/>
                </a:solidFill>
                <a:latin typeface="Candara"/>
                <a:ea typeface="Candara"/>
                <a:cs typeface="Candara"/>
                <a:sym typeface="Candara"/>
              </a:rPr>
              <a:t>1</a:t>
            </a:r>
            <a:r>
              <a:rPr lang="fr-FR" sz="1800">
                <a:solidFill>
                  <a:schemeClr val="dk1"/>
                </a:solidFill>
                <a:latin typeface="Candara"/>
                <a:ea typeface="Candara"/>
                <a:cs typeface="Candara"/>
                <a:sym typeface="Candara"/>
              </a:rPr>
              <a:t> indique une corrélation nulle</a:t>
            </a:r>
            <a:endParaRPr/>
          </a:p>
          <a:p>
            <a:pPr indent="-285750" lvl="0" marL="285750" marR="0" rtl="0" algn="l">
              <a:spcBef>
                <a:spcPts val="0"/>
              </a:spcBef>
              <a:spcAft>
                <a:spcPts val="0"/>
              </a:spcAft>
              <a:buClr>
                <a:schemeClr val="dk1"/>
              </a:buClr>
              <a:buSzPts val="1800"/>
              <a:buFont typeface="Candara"/>
              <a:buChar char="-"/>
            </a:pPr>
            <a:r>
              <a:rPr lang="fr-FR" sz="1800">
                <a:solidFill>
                  <a:schemeClr val="dk1"/>
                </a:solidFill>
                <a:latin typeface="Candara"/>
                <a:ea typeface="Candara"/>
                <a:cs typeface="Candara"/>
                <a:sym typeface="Candara"/>
              </a:rPr>
              <a:t>Un lift inférieur à </a:t>
            </a:r>
            <a:r>
              <a:rPr b="1" lang="fr-FR" sz="1800">
                <a:solidFill>
                  <a:schemeClr val="dk1"/>
                </a:solidFill>
                <a:latin typeface="Candara"/>
                <a:ea typeface="Candara"/>
                <a:cs typeface="Candara"/>
                <a:sym typeface="Candara"/>
              </a:rPr>
              <a:t>1</a:t>
            </a:r>
            <a:r>
              <a:rPr lang="fr-FR" sz="1800">
                <a:solidFill>
                  <a:schemeClr val="dk1"/>
                </a:solidFill>
                <a:latin typeface="Candara"/>
                <a:ea typeface="Candara"/>
                <a:cs typeface="Candara"/>
                <a:sym typeface="Candara"/>
              </a:rPr>
              <a:t> : Indique une corrélation négative</a:t>
            </a:r>
            <a:endParaRPr sz="1800">
              <a:solidFill>
                <a:schemeClr val="dk1"/>
              </a:solidFill>
              <a:latin typeface="Candara"/>
              <a:ea typeface="Candara"/>
              <a:cs typeface="Candara"/>
              <a:sym typeface="Candara"/>
            </a:endParaRPr>
          </a:p>
        </p:txBody>
      </p:sp>
      <p:pic>
        <p:nvPicPr>
          <p:cNvPr id="669" name="Google Shape;669;p53"/>
          <p:cNvPicPr preferRelativeResize="0"/>
          <p:nvPr/>
        </p:nvPicPr>
        <p:blipFill rotWithShape="1">
          <a:blip r:embed="rId3">
            <a:alphaModFix/>
          </a:blip>
          <a:srcRect b="0" l="0" r="0" t="0"/>
          <a:stretch/>
        </p:blipFill>
        <p:spPr>
          <a:xfrm>
            <a:off x="179512" y="4653136"/>
            <a:ext cx="2540463" cy="1764000"/>
          </a:xfrm>
          <a:prstGeom prst="rect">
            <a:avLst/>
          </a:prstGeom>
          <a:noFill/>
          <a:ln>
            <a:noFill/>
          </a:ln>
        </p:spPr>
      </p:pic>
      <p:sp>
        <p:nvSpPr>
          <p:cNvPr id="670" name="Google Shape;670;p53"/>
          <p:cNvSpPr/>
          <p:nvPr/>
        </p:nvSpPr>
        <p:spPr>
          <a:xfrm>
            <a:off x="2987824" y="4818776"/>
            <a:ext cx="288032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lift (C →B) =  </a:t>
            </a:r>
            <a:r>
              <a:rPr b="1" lang="fr-FR" sz="1800">
                <a:solidFill>
                  <a:schemeClr val="dk1"/>
                </a:solidFill>
                <a:latin typeface="Candara"/>
                <a:ea typeface="Candara"/>
                <a:cs typeface="Candara"/>
                <a:sym typeface="Candara"/>
              </a:rPr>
              <a:t>5/6 &lt; 1 </a:t>
            </a:r>
            <a:endParaRPr b="1" sz="1800">
              <a:solidFill>
                <a:schemeClr val="dk1"/>
              </a:solidFill>
              <a:latin typeface="Candara"/>
              <a:ea typeface="Candara"/>
              <a:cs typeface="Candara"/>
              <a:sym typeface="Candara"/>
            </a:endParaRPr>
          </a:p>
        </p:txBody>
      </p:sp>
      <p:sp>
        <p:nvSpPr>
          <p:cNvPr id="671" name="Google Shape;671;p53"/>
          <p:cNvSpPr/>
          <p:nvPr/>
        </p:nvSpPr>
        <p:spPr>
          <a:xfrm>
            <a:off x="2987824" y="5350470"/>
            <a:ext cx="244827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lift (B → C) =  </a:t>
            </a:r>
            <a:r>
              <a:rPr b="1" lang="fr-FR" sz="1800">
                <a:solidFill>
                  <a:schemeClr val="dk1"/>
                </a:solidFill>
                <a:latin typeface="Candara"/>
                <a:ea typeface="Candara"/>
                <a:cs typeface="Candara"/>
                <a:sym typeface="Candara"/>
              </a:rPr>
              <a:t>6/5 &gt; 1</a:t>
            </a:r>
            <a:r>
              <a:rPr lang="fr-FR" sz="1800">
                <a:solidFill>
                  <a:schemeClr val="dk1"/>
                </a:solidFill>
                <a:latin typeface="Candara"/>
                <a:ea typeface="Candara"/>
                <a:cs typeface="Candara"/>
                <a:sym typeface="Candara"/>
              </a:rPr>
              <a:t>    </a:t>
            </a:r>
            <a:endParaRPr sz="1800">
              <a:solidFill>
                <a:schemeClr val="dk1"/>
              </a:solidFill>
              <a:latin typeface="Candara"/>
              <a:ea typeface="Candara"/>
              <a:cs typeface="Candara"/>
              <a:sym typeface="Candara"/>
            </a:endParaRPr>
          </a:p>
        </p:txBody>
      </p:sp>
      <p:pic>
        <p:nvPicPr>
          <p:cNvPr descr="C:\Users\Heny\Desktop\935918985.png" id="672" name="Google Shape;672;p53"/>
          <p:cNvPicPr preferRelativeResize="0"/>
          <p:nvPr/>
        </p:nvPicPr>
        <p:blipFill rotWithShape="1">
          <a:blip r:embed="rId4">
            <a:alphaModFix/>
          </a:blip>
          <a:srcRect b="0" l="0" r="0" t="0"/>
          <a:stretch/>
        </p:blipFill>
        <p:spPr>
          <a:xfrm>
            <a:off x="5004048" y="5211136"/>
            <a:ext cx="648000" cy="648000"/>
          </a:xfrm>
          <a:prstGeom prst="rect">
            <a:avLst/>
          </a:prstGeom>
          <a:noFill/>
          <a:ln>
            <a:noFill/>
          </a:ln>
        </p:spPr>
      </p:pic>
      <p:pic>
        <p:nvPicPr>
          <p:cNvPr descr="C:\Users\Heny\Desktop\No-Symbol.png" id="673" name="Google Shape;673;p53"/>
          <p:cNvPicPr preferRelativeResize="0"/>
          <p:nvPr/>
        </p:nvPicPr>
        <p:blipFill rotWithShape="1">
          <a:blip r:embed="rId5">
            <a:alphaModFix/>
          </a:blip>
          <a:srcRect b="0" l="0" r="0" t="0"/>
          <a:stretch/>
        </p:blipFill>
        <p:spPr>
          <a:xfrm>
            <a:off x="5184096" y="4877442"/>
            <a:ext cx="252000" cy="252000"/>
          </a:xfrm>
          <a:prstGeom prst="rect">
            <a:avLst/>
          </a:prstGeom>
          <a:noFill/>
          <a:ln>
            <a:noFill/>
          </a:ln>
        </p:spPr>
      </p:pic>
      <p:sp>
        <p:nvSpPr>
          <p:cNvPr id="674" name="Google Shape;674;p5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graphicFrame>
        <p:nvGraphicFramePr>
          <p:cNvPr id="680" name="Google Shape;680;p54"/>
          <p:cNvGraphicFramePr/>
          <p:nvPr/>
        </p:nvGraphicFramePr>
        <p:xfrm>
          <a:off x="2515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tc>
              </a:tr>
            </a:tbl>
          </a:graphicData>
        </a:graphic>
      </p:graphicFrame>
      <p:graphicFrame>
        <p:nvGraphicFramePr>
          <p:cNvPr id="681" name="Google Shape;681;p54"/>
          <p:cNvGraphicFramePr/>
          <p:nvPr/>
        </p:nvGraphicFramePr>
        <p:xfrm>
          <a:off x="1835696"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682" name="Google Shape;682;p54"/>
          <p:cNvGraphicFramePr/>
          <p:nvPr/>
        </p:nvGraphicFramePr>
        <p:xfrm>
          <a:off x="5004048"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683" name="Google Shape;683;p54"/>
          <p:cNvGraphicFramePr/>
          <p:nvPr/>
        </p:nvGraphicFramePr>
        <p:xfrm>
          <a:off x="3491880"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684" name="Google Shape;684;p54"/>
          <p:cNvGraphicFramePr/>
          <p:nvPr/>
        </p:nvGraphicFramePr>
        <p:xfrm>
          <a:off x="251520" y="26369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tc>
              </a:tr>
            </a:tbl>
          </a:graphicData>
        </a:graphic>
      </p:graphicFrame>
      <p:graphicFrame>
        <p:nvGraphicFramePr>
          <p:cNvPr id="685" name="Google Shape;685;p54"/>
          <p:cNvGraphicFramePr/>
          <p:nvPr/>
        </p:nvGraphicFramePr>
        <p:xfrm>
          <a:off x="2543100" y="2852936"/>
          <a:ext cx="3000000" cy="3000000"/>
        </p:xfrm>
        <a:graphic>
          <a:graphicData uri="http://schemas.openxmlformats.org/drawingml/2006/table">
            <a:tbl>
              <a:tblPr bandRow="1" firstRow="1">
                <a:noFill/>
                <a:tableStyleId>{88C7F564-CD32-42E7-A549-11D1F7FBD120}</a:tableStyleId>
              </a:tblPr>
              <a:tblGrid>
                <a:gridCol w="3048000"/>
                <a:gridCol w="3048000"/>
              </a:tblGrid>
              <a:tr h="370850">
                <a:tc>
                  <a:txBody>
                    <a:bodyPr/>
                    <a:lstStyle/>
                    <a:p>
                      <a:pPr indent="0" lvl="0" marL="0" marR="0" rtl="0" algn="l">
                        <a:spcBef>
                          <a:spcPts val="0"/>
                        </a:spcBef>
                        <a:spcAft>
                          <a:spcPts val="0"/>
                        </a:spcAft>
                        <a:buNone/>
                      </a:pPr>
                      <a:r>
                        <a:rPr b="1" lang="fr-FR" sz="1800">
                          <a:latin typeface="Candara"/>
                          <a:ea typeface="Candara"/>
                          <a:cs typeface="Candara"/>
                          <a:sym typeface="Candara"/>
                        </a:rPr>
                        <a:t>Farine → Sucre</a:t>
                      </a:r>
                      <a:endParaRPr b="1"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r>
                        <a:rPr b="1" lang="fr-FR" sz="1800">
                          <a:latin typeface="Candara"/>
                          <a:ea typeface="Candara"/>
                          <a:cs typeface="Candara"/>
                          <a:sym typeface="Candara"/>
                        </a:rPr>
                        <a:t>→ Farine </a:t>
                      </a:r>
                      <a:endParaRPr b="1"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b="1" lang="fr-FR" sz="1800">
                          <a:latin typeface="Candara"/>
                          <a:ea typeface="Candara"/>
                          <a:cs typeface="Candara"/>
                          <a:sym typeface="Candara"/>
                        </a:rPr>
                        <a:t>Sucre → Lait </a:t>
                      </a:r>
                      <a:endParaRPr b="1"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b="1" lang="fr-FR" sz="1800">
                          <a:latin typeface="Candara"/>
                          <a:ea typeface="Candara"/>
                          <a:cs typeface="Candara"/>
                          <a:sym typeface="Candara"/>
                        </a:rPr>
                        <a:t>Lait → 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b="1" lang="fr-FR" sz="1800">
                          <a:latin typeface="Candara"/>
                          <a:ea typeface="Candara"/>
                          <a:cs typeface="Candara"/>
                          <a:sym typeface="Candara"/>
                        </a:rPr>
                        <a:t>Lait → Farine </a:t>
                      </a:r>
                      <a:endParaRPr b="1"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r>
                        <a:rPr b="1" lang="fr-FR" sz="1800">
                          <a:latin typeface="Candara"/>
                          <a:ea typeface="Candara"/>
                          <a:cs typeface="Candara"/>
                          <a:sym typeface="Candara"/>
                        </a:rPr>
                        <a:t>→ Lait </a:t>
                      </a:r>
                      <a:endParaRPr b="1" sz="1800">
                        <a:latin typeface="Candara"/>
                        <a:ea typeface="Candara"/>
                        <a:cs typeface="Candara"/>
                        <a:sym typeface="Candara"/>
                      </a:endParaRPr>
                    </a:p>
                  </a:txBody>
                  <a:tcPr marT="45725" marB="45725" marR="91450" marL="91450"/>
                </a:tc>
              </a:tr>
            </a:tbl>
          </a:graphicData>
        </a:graphic>
      </p:graphicFrame>
      <p:pic>
        <p:nvPicPr>
          <p:cNvPr descr="C:\Users\heny\Desktop\Dropbox\SAS\images.jpg" id="686" name="Google Shape;686;p54"/>
          <p:cNvPicPr preferRelativeResize="0"/>
          <p:nvPr/>
        </p:nvPicPr>
        <p:blipFill rotWithShape="1">
          <a:blip r:embed="rId3">
            <a:alphaModFix/>
          </a:blip>
          <a:srcRect b="0" l="0" r="0" t="0"/>
          <a:stretch/>
        </p:blipFill>
        <p:spPr>
          <a:xfrm>
            <a:off x="1654324" y="3068960"/>
            <a:ext cx="720000" cy="720000"/>
          </a:xfrm>
          <a:prstGeom prst="rect">
            <a:avLst/>
          </a:prstGeom>
          <a:noFill/>
          <a:ln>
            <a:noFill/>
          </a:ln>
        </p:spPr>
      </p:pic>
      <p:sp>
        <p:nvSpPr>
          <p:cNvPr id="687" name="Google Shape;687;p54"/>
          <p:cNvSpPr/>
          <p:nvPr/>
        </p:nvSpPr>
        <p:spPr>
          <a:xfrm>
            <a:off x="216024" y="4293096"/>
            <a:ext cx="4208203" cy="646331"/>
          </a:xfrm>
          <a:prstGeom prst="rect">
            <a:avLst/>
          </a:prstGeom>
          <a:solidFill>
            <a:srgbClr val="F7D0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Les n </a:t>
            </a:r>
            <a:r>
              <a:rPr b="1" lang="fr-FR" sz="1800">
                <a:solidFill>
                  <a:schemeClr val="dk1"/>
                </a:solidFill>
                <a:latin typeface="Candara"/>
                <a:ea typeface="Candara"/>
                <a:cs typeface="Candara"/>
                <a:sym typeface="Candara"/>
              </a:rPr>
              <a:t>items</a:t>
            </a:r>
            <a:r>
              <a:rPr lang="fr-FR" sz="1800">
                <a:solidFill>
                  <a:schemeClr val="dk1"/>
                </a:solidFill>
                <a:latin typeface="Candara"/>
                <a:ea typeface="Candara"/>
                <a:cs typeface="Candara"/>
                <a:sym typeface="Candara"/>
              </a:rPr>
              <a:t> sont :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I={Farine, Sucre, Lait, Œuf, Chocolat, Thé}</a:t>
            </a:r>
            <a:endParaRPr/>
          </a:p>
        </p:txBody>
      </p:sp>
      <p:sp>
        <p:nvSpPr>
          <p:cNvPr id="688" name="Google Shape;688;p54"/>
          <p:cNvSpPr/>
          <p:nvPr/>
        </p:nvSpPr>
        <p:spPr>
          <a:xfrm>
            <a:off x="216024" y="4964975"/>
            <a:ext cx="8748464" cy="1200329"/>
          </a:xfrm>
          <a:prstGeom prst="rect">
            <a:avLst/>
          </a:prstGeom>
          <a:solidFill>
            <a:srgbClr val="F7D0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Critère d’extraction des règles</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A partir d’un ensemble T de transactions, trouver toutes les règles : </a:t>
            </a:r>
            <a:endParaRPr/>
          </a:p>
          <a:p>
            <a:pPr indent="0" lvl="0" marL="0" marR="0" rtl="0" algn="l">
              <a:spcBef>
                <a:spcPts val="0"/>
              </a:spcBef>
              <a:spcAft>
                <a:spcPts val="0"/>
              </a:spcAft>
              <a:buNone/>
            </a:pPr>
            <a:r>
              <a:rPr lang="fr-FR" sz="1800">
                <a:solidFill>
                  <a:schemeClr val="dk1"/>
                </a:solidFill>
                <a:latin typeface="Candara"/>
                <a:ea typeface="Candara"/>
                <a:cs typeface="Candara"/>
                <a:sym typeface="Candara"/>
              </a:rPr>
              <a:t>avec un support </a:t>
            </a:r>
            <a:r>
              <a:rPr b="1" i="1" lang="fr-FR" sz="1800">
                <a:solidFill>
                  <a:srgbClr val="C00000"/>
                </a:solidFill>
                <a:latin typeface="Candara"/>
                <a:ea typeface="Candara"/>
                <a:cs typeface="Candara"/>
                <a:sym typeface="Candara"/>
              </a:rPr>
              <a:t>sup &gt; S</a:t>
            </a:r>
            <a:r>
              <a:rPr b="1" baseline="-25000" i="1" lang="fr-FR" sz="1800">
                <a:solidFill>
                  <a:srgbClr val="C00000"/>
                </a:solidFill>
                <a:latin typeface="Candara"/>
                <a:ea typeface="Candara"/>
                <a:cs typeface="Candara"/>
                <a:sym typeface="Candara"/>
              </a:rPr>
              <a:t>min</a:t>
            </a:r>
            <a:r>
              <a:rPr b="1" i="1" lang="fr-FR" sz="1800">
                <a:solidFill>
                  <a:srgbClr val="C00000"/>
                </a:solidFill>
                <a:latin typeface="Candara"/>
                <a:ea typeface="Candara"/>
                <a:cs typeface="Candara"/>
                <a:sym typeface="Candara"/>
              </a:rPr>
              <a:t> </a:t>
            </a:r>
            <a:r>
              <a:rPr i="1" lang="fr-FR" sz="1800">
                <a:solidFill>
                  <a:schemeClr val="dk1"/>
                </a:solidFill>
                <a:latin typeface="Candara"/>
                <a:ea typeface="Candara"/>
                <a:cs typeface="Candara"/>
                <a:sym typeface="Candara"/>
              </a:rPr>
              <a:t>et une confiance</a:t>
            </a:r>
            <a:r>
              <a:rPr lang="fr-FR" sz="1800">
                <a:solidFill>
                  <a:schemeClr val="dk1"/>
                </a:solidFill>
                <a:latin typeface="Candara"/>
                <a:ea typeface="Candara"/>
                <a:cs typeface="Candara"/>
                <a:sym typeface="Candara"/>
              </a:rPr>
              <a:t> </a:t>
            </a:r>
            <a:r>
              <a:rPr b="1" i="1" lang="fr-FR" sz="1800">
                <a:solidFill>
                  <a:srgbClr val="C00000"/>
                </a:solidFill>
                <a:latin typeface="Candara"/>
                <a:ea typeface="Candara"/>
                <a:cs typeface="Candara"/>
                <a:sym typeface="Candara"/>
              </a:rPr>
              <a:t>conf&gt; C</a:t>
            </a:r>
            <a:r>
              <a:rPr b="1" baseline="-25000" i="1" lang="fr-FR" sz="1800">
                <a:solidFill>
                  <a:srgbClr val="C00000"/>
                </a:solidFill>
                <a:latin typeface="Candara"/>
                <a:ea typeface="Candara"/>
                <a:cs typeface="Candara"/>
                <a:sym typeface="Candara"/>
              </a:rPr>
              <a:t>min</a:t>
            </a:r>
            <a:r>
              <a:rPr b="1" i="1" lang="fr-FR" sz="1800">
                <a:solidFill>
                  <a:srgbClr val="C00000"/>
                </a:solidFill>
                <a:latin typeface="Candara"/>
                <a:ea typeface="Candara"/>
                <a:cs typeface="Candara"/>
                <a:sym typeface="Candara"/>
              </a:rPr>
              <a:t> </a:t>
            </a:r>
            <a:r>
              <a:rPr i="1" lang="fr-FR" sz="1800">
                <a:solidFill>
                  <a:schemeClr val="dk1"/>
                </a:solidFill>
                <a:latin typeface="Candara"/>
                <a:ea typeface="Candara"/>
                <a:cs typeface="Candara"/>
                <a:sym typeface="Candara"/>
              </a:rPr>
              <a:t>où S</a:t>
            </a:r>
            <a:r>
              <a:rPr baseline="-25000" i="1" lang="fr-FR" sz="1800">
                <a:solidFill>
                  <a:schemeClr val="dk1"/>
                </a:solidFill>
                <a:latin typeface="Candara"/>
                <a:ea typeface="Candara"/>
                <a:cs typeface="Candara"/>
                <a:sym typeface="Candara"/>
              </a:rPr>
              <a:t>min</a:t>
            </a:r>
            <a:r>
              <a:rPr i="1" lang="fr-FR" sz="1800">
                <a:solidFill>
                  <a:schemeClr val="dk1"/>
                </a:solidFill>
                <a:latin typeface="Candara"/>
                <a:ea typeface="Candara"/>
                <a:cs typeface="Candara"/>
                <a:sym typeface="Candara"/>
              </a:rPr>
              <a:t> et C</a:t>
            </a:r>
            <a:r>
              <a:rPr baseline="-25000" i="1" lang="fr-FR" sz="1800">
                <a:solidFill>
                  <a:schemeClr val="dk1"/>
                </a:solidFill>
                <a:latin typeface="Candara"/>
                <a:ea typeface="Candara"/>
                <a:cs typeface="Candara"/>
                <a:sym typeface="Candara"/>
              </a:rPr>
              <a:t>min</a:t>
            </a:r>
            <a:r>
              <a:rPr i="1" lang="fr-FR" sz="1800">
                <a:solidFill>
                  <a:schemeClr val="dk1"/>
                </a:solidFill>
                <a:latin typeface="Candara"/>
                <a:ea typeface="Candara"/>
                <a:cs typeface="Candara"/>
                <a:sym typeface="Candara"/>
              </a:rPr>
              <a:t> </a:t>
            </a:r>
            <a:r>
              <a:rPr lang="fr-FR" sz="1800">
                <a:solidFill>
                  <a:schemeClr val="dk1"/>
                </a:solidFill>
                <a:latin typeface="Candara"/>
                <a:ea typeface="Candara"/>
                <a:cs typeface="Candara"/>
                <a:sym typeface="Candara"/>
              </a:rPr>
              <a:t>sont des seuils fixés a priori par l’utilisateur </a:t>
            </a:r>
            <a:endParaRPr sz="1800">
              <a:solidFill>
                <a:schemeClr val="dk1"/>
              </a:solidFill>
              <a:latin typeface="Candara"/>
              <a:ea typeface="Candara"/>
              <a:cs typeface="Candara"/>
              <a:sym typeface="Candara"/>
            </a:endParaRPr>
          </a:p>
        </p:txBody>
      </p:sp>
      <p:sp>
        <p:nvSpPr>
          <p:cNvPr id="689" name="Google Shape;689;p54"/>
          <p:cNvSpPr/>
          <p:nvPr/>
        </p:nvSpPr>
        <p:spPr>
          <a:xfrm>
            <a:off x="3736554" y="6232630"/>
            <a:ext cx="450636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Algorithme proposé par Agrawal et Srikant.</a:t>
            </a:r>
            <a:endParaRPr/>
          </a:p>
        </p:txBody>
      </p:sp>
      <p:pic>
        <p:nvPicPr>
          <p:cNvPr descr="C:\Users\heny\Desktop\Dropbox\SAS\1195445254243794393molumen_Exclamation_icons_2.svg.med.png" id="690" name="Google Shape;690;p54"/>
          <p:cNvPicPr preferRelativeResize="0"/>
          <p:nvPr/>
        </p:nvPicPr>
        <p:blipFill rotWithShape="1">
          <a:blip r:embed="rId4">
            <a:alphaModFix/>
          </a:blip>
          <a:srcRect b="0" l="0" r="0" t="0"/>
          <a:stretch/>
        </p:blipFill>
        <p:spPr>
          <a:xfrm>
            <a:off x="8270400" y="6093296"/>
            <a:ext cx="622080" cy="648000"/>
          </a:xfrm>
          <a:prstGeom prst="rect">
            <a:avLst/>
          </a:prstGeom>
          <a:noFill/>
          <a:ln>
            <a:noFill/>
          </a:ln>
        </p:spPr>
      </p:pic>
      <p:sp>
        <p:nvSpPr>
          <p:cNvPr id="691" name="Google Shape;691;p5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0"/>
                                        </p:tgtEl>
                                        <p:attrNameLst>
                                          <p:attrName>style.visibility</p:attrName>
                                        </p:attrNameLst>
                                      </p:cBhvr>
                                      <p:to>
                                        <p:strVal val="visible"/>
                                      </p:to>
                                    </p:set>
                                    <p:anim calcmode="lin" valueType="num">
                                      <p:cBhvr additive="base">
                                        <p:cTn dur="500"/>
                                        <p:tgtEl>
                                          <p:spTgt spid="6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89"/>
                                        </p:tgtEl>
                                        <p:attrNameLst>
                                          <p:attrName>style.visibility</p:attrName>
                                        </p:attrNameLst>
                                      </p:cBhvr>
                                      <p:to>
                                        <p:strVal val="visible"/>
                                      </p:to>
                                    </p:set>
                                    <p:anim calcmode="lin" valueType="num">
                                      <p:cBhvr additive="base">
                                        <p:cTn dur="500"/>
                                        <p:tgtEl>
                                          <p:spTgt spid="6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697" name="Google Shape;697;p55"/>
          <p:cNvSpPr/>
          <p:nvPr/>
        </p:nvSpPr>
        <p:spPr>
          <a:xfrm>
            <a:off x="101302" y="849486"/>
            <a:ext cx="8719170" cy="5632311"/>
          </a:xfrm>
          <a:prstGeom prst="rect">
            <a:avLst/>
          </a:prstGeom>
          <a:solidFill>
            <a:srgbClr val="F7D0D3"/>
          </a:solidFill>
          <a:ln>
            <a:noFill/>
          </a:ln>
        </p:spPr>
        <p:txBody>
          <a:bodyPr anchorCtr="0" anchor="t" bIns="45700" lIns="91425" spcFirstLastPara="1" rIns="91425" wrap="square" tIns="45700">
            <a:noAutofit/>
          </a:bodyPr>
          <a:lstStyle/>
          <a:p>
            <a:pPr indent="-285750" lvl="0" marL="285750" marR="0" rtl="0" algn="l">
              <a:lnSpc>
                <a:spcPct val="300000"/>
              </a:lnSpc>
              <a:spcBef>
                <a:spcPts val="0"/>
              </a:spcBef>
              <a:spcAft>
                <a:spcPts val="0"/>
              </a:spcAft>
              <a:buClr>
                <a:schemeClr val="dk1"/>
              </a:buClr>
              <a:buSzPts val="2000"/>
              <a:buFont typeface="Noto Sans Symbols"/>
              <a:buChar char="✔"/>
            </a:pPr>
            <a:r>
              <a:rPr lang="fr-FR" sz="2000">
                <a:solidFill>
                  <a:schemeClr val="dk1"/>
                </a:solidFill>
                <a:latin typeface="Candara"/>
                <a:ea typeface="Candara"/>
                <a:cs typeface="Candara"/>
                <a:sym typeface="Candara"/>
              </a:rPr>
              <a:t>Le principe de l’algorithme est de rechercher l’ensemble L</a:t>
            </a:r>
            <a:r>
              <a:rPr baseline="-25000" lang="fr-FR" sz="2000">
                <a:solidFill>
                  <a:schemeClr val="dk1"/>
                </a:solidFill>
                <a:latin typeface="Candara"/>
                <a:ea typeface="Candara"/>
                <a:cs typeface="Candara"/>
                <a:sym typeface="Candara"/>
              </a:rPr>
              <a:t>1</a:t>
            </a:r>
            <a:r>
              <a:rPr lang="fr-FR" sz="2000">
                <a:solidFill>
                  <a:schemeClr val="dk1"/>
                </a:solidFill>
                <a:latin typeface="Candara"/>
                <a:ea typeface="Candara"/>
                <a:cs typeface="Candara"/>
                <a:sym typeface="Candara"/>
              </a:rPr>
              <a:t> de tous les items apparaissant dans au moins </a:t>
            </a:r>
            <a:r>
              <a:rPr b="1" lang="fr-FR" sz="2000">
                <a:solidFill>
                  <a:srgbClr val="C00000"/>
                </a:solidFill>
                <a:latin typeface="Candara"/>
                <a:ea typeface="Candara"/>
                <a:cs typeface="Candara"/>
                <a:sym typeface="Candara"/>
              </a:rPr>
              <a:t>S</a:t>
            </a:r>
            <a:r>
              <a:rPr b="1" baseline="-25000" lang="fr-FR" sz="2000">
                <a:solidFill>
                  <a:srgbClr val="C00000"/>
                </a:solidFill>
                <a:latin typeface="Candara"/>
                <a:ea typeface="Candara"/>
                <a:cs typeface="Candara"/>
                <a:sym typeface="Candara"/>
              </a:rPr>
              <a:t>min</a:t>
            </a:r>
            <a:r>
              <a:rPr b="1" lang="fr-FR" sz="2000">
                <a:solidFill>
                  <a:srgbClr val="C00000"/>
                </a:solidFill>
                <a:latin typeface="Candara"/>
                <a:ea typeface="Candara"/>
                <a:cs typeface="Candara"/>
                <a:sym typeface="Candara"/>
              </a:rPr>
              <a:t> x m </a:t>
            </a:r>
            <a:r>
              <a:rPr lang="fr-FR" sz="2000">
                <a:solidFill>
                  <a:schemeClr val="dk1"/>
                </a:solidFill>
                <a:latin typeface="Candara"/>
                <a:ea typeface="Candara"/>
                <a:cs typeface="Candara"/>
                <a:sym typeface="Candara"/>
              </a:rPr>
              <a:t>transactions</a:t>
            </a:r>
            <a:r>
              <a:rPr lang="fr-FR"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285750" lvl="0" marL="285750" marR="0" rtl="0" algn="l">
              <a:lnSpc>
                <a:spcPct val="300000"/>
              </a:lnSpc>
              <a:spcBef>
                <a:spcPts val="0"/>
              </a:spcBef>
              <a:spcAft>
                <a:spcPts val="0"/>
              </a:spcAft>
              <a:buClr>
                <a:schemeClr val="dk1"/>
              </a:buClr>
              <a:buSzPts val="2000"/>
              <a:buFont typeface="Noto Sans Symbols"/>
              <a:buChar char="✔"/>
            </a:pPr>
            <a:r>
              <a:rPr lang="fr-FR" sz="2000">
                <a:solidFill>
                  <a:schemeClr val="dk1"/>
                </a:solidFill>
                <a:latin typeface="Candara"/>
                <a:ea typeface="Candara"/>
                <a:cs typeface="Candara"/>
                <a:sym typeface="Candara"/>
              </a:rPr>
              <a:t>Puis, parmi C</a:t>
            </a:r>
            <a:r>
              <a:rPr baseline="-25000" lang="fr-FR" sz="2000">
                <a:solidFill>
                  <a:schemeClr val="dk1"/>
                </a:solidFill>
                <a:latin typeface="Candara"/>
                <a:ea typeface="Candara"/>
                <a:cs typeface="Candara"/>
                <a:sym typeface="Candara"/>
              </a:rPr>
              <a:t>2</a:t>
            </a:r>
            <a:r>
              <a:rPr lang="fr-FR" sz="2000">
                <a:solidFill>
                  <a:schemeClr val="dk1"/>
                </a:solidFill>
                <a:latin typeface="Candara"/>
                <a:ea typeface="Candara"/>
                <a:cs typeface="Candara"/>
                <a:sym typeface="Candara"/>
              </a:rPr>
              <a:t> qui est le produit cartésien de L</a:t>
            </a:r>
            <a:r>
              <a:rPr baseline="-25000" lang="fr-FR" sz="2000">
                <a:solidFill>
                  <a:schemeClr val="dk1"/>
                </a:solidFill>
                <a:latin typeface="Candara"/>
                <a:ea typeface="Candara"/>
                <a:cs typeface="Candara"/>
                <a:sym typeface="Candara"/>
              </a:rPr>
              <a:t>1</a:t>
            </a:r>
            <a:r>
              <a:rPr lang="fr-FR" sz="2000">
                <a:solidFill>
                  <a:schemeClr val="dk1"/>
                </a:solidFill>
                <a:latin typeface="Candara"/>
                <a:ea typeface="Candara"/>
                <a:cs typeface="Candara"/>
                <a:sym typeface="Candara"/>
              </a:rPr>
              <a:t> avec lui-même, on construit l’ensemble L</a:t>
            </a:r>
            <a:r>
              <a:rPr baseline="-25000" lang="fr-FR" sz="2000">
                <a:solidFill>
                  <a:schemeClr val="dk1"/>
                </a:solidFill>
                <a:latin typeface="Candara"/>
                <a:ea typeface="Candara"/>
                <a:cs typeface="Candara"/>
                <a:sym typeface="Candara"/>
              </a:rPr>
              <a:t>2</a:t>
            </a:r>
            <a:r>
              <a:rPr lang="fr-FR" sz="2000">
                <a:solidFill>
                  <a:schemeClr val="dk1"/>
                </a:solidFill>
                <a:latin typeface="Candara"/>
                <a:ea typeface="Candara"/>
                <a:cs typeface="Candara"/>
                <a:sym typeface="Candara"/>
              </a:rPr>
              <a:t> de tous les couples d’items apparaissant dans au moins                     </a:t>
            </a:r>
            <a:r>
              <a:rPr b="1" lang="fr-FR" sz="2000">
                <a:solidFill>
                  <a:srgbClr val="C00000"/>
                </a:solidFill>
                <a:latin typeface="Candara"/>
                <a:ea typeface="Candara"/>
                <a:cs typeface="Candara"/>
                <a:sym typeface="Candara"/>
              </a:rPr>
              <a:t>S</a:t>
            </a:r>
            <a:r>
              <a:rPr b="1" baseline="-25000" lang="fr-FR" sz="2000">
                <a:solidFill>
                  <a:srgbClr val="C00000"/>
                </a:solidFill>
                <a:latin typeface="Candara"/>
                <a:ea typeface="Candara"/>
                <a:cs typeface="Candara"/>
                <a:sym typeface="Candara"/>
              </a:rPr>
              <a:t>min</a:t>
            </a:r>
            <a:r>
              <a:rPr b="1" lang="fr-FR" sz="2000">
                <a:solidFill>
                  <a:srgbClr val="C00000"/>
                </a:solidFill>
                <a:latin typeface="Candara"/>
                <a:ea typeface="Candara"/>
                <a:cs typeface="Candara"/>
                <a:sym typeface="Candara"/>
              </a:rPr>
              <a:t> x m </a:t>
            </a:r>
            <a:r>
              <a:rPr lang="fr-FR" sz="2000">
                <a:solidFill>
                  <a:schemeClr val="dk1"/>
                </a:solidFill>
                <a:latin typeface="Candara"/>
                <a:ea typeface="Candara"/>
                <a:cs typeface="Candara"/>
                <a:sym typeface="Candara"/>
              </a:rPr>
              <a:t>transactions.</a:t>
            </a:r>
            <a:endParaRPr/>
          </a:p>
          <a:p>
            <a:pPr indent="-285750" lvl="0" marL="285750" marR="0" rtl="0" algn="l">
              <a:lnSpc>
                <a:spcPct val="300000"/>
              </a:lnSpc>
              <a:spcBef>
                <a:spcPts val="0"/>
              </a:spcBef>
              <a:spcAft>
                <a:spcPts val="0"/>
              </a:spcAft>
              <a:buClr>
                <a:schemeClr val="dk1"/>
              </a:buClr>
              <a:buSzPts val="2000"/>
              <a:buFont typeface="Noto Sans Symbols"/>
              <a:buChar char="✔"/>
            </a:pPr>
            <a:r>
              <a:rPr lang="fr-FR" sz="2000">
                <a:solidFill>
                  <a:schemeClr val="dk1"/>
                </a:solidFill>
                <a:latin typeface="Candara"/>
                <a:ea typeface="Candara"/>
                <a:cs typeface="Candara"/>
                <a:sym typeface="Candara"/>
              </a:rPr>
              <a:t>L’algorithme s’arrête quand L</a:t>
            </a:r>
            <a:r>
              <a:rPr baseline="-25000" lang="fr-FR" sz="2000">
                <a:solidFill>
                  <a:schemeClr val="dk1"/>
                </a:solidFill>
                <a:latin typeface="Candara"/>
                <a:ea typeface="Candara"/>
                <a:cs typeface="Candara"/>
                <a:sym typeface="Candara"/>
              </a:rPr>
              <a:t>k</a:t>
            </a:r>
            <a:r>
              <a:rPr lang="fr-FR" sz="2000">
                <a:solidFill>
                  <a:schemeClr val="dk1"/>
                </a:solidFill>
                <a:latin typeface="Candara"/>
                <a:ea typeface="Candara"/>
                <a:cs typeface="Candara"/>
                <a:sym typeface="Candara"/>
              </a:rPr>
              <a:t> est vide.</a:t>
            </a:r>
            <a:endParaRPr/>
          </a:p>
        </p:txBody>
      </p:sp>
      <p:sp>
        <p:nvSpPr>
          <p:cNvPr id="698" name="Google Shape;698;p5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04" name="Google Shape;704;p56"/>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05" name="Google Shape;705;p56"/>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06" name="Google Shape;706;p56"/>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07" name="Google Shape;707;p56"/>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bl>
          </a:graphicData>
        </a:graphic>
      </p:graphicFrame>
      <p:graphicFrame>
        <p:nvGraphicFramePr>
          <p:cNvPr id="708" name="Google Shape;708;p56"/>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tc>
              </a:tr>
            </a:tbl>
          </a:graphicData>
        </a:graphic>
      </p:graphicFrame>
      <p:graphicFrame>
        <p:nvGraphicFramePr>
          <p:cNvPr id="709" name="Google Shape;709;p56"/>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710" name="Google Shape;710;p56"/>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711" name="Google Shape;711;p56"/>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chemeClr val="accent2"/>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sp>
        <p:nvSpPr>
          <p:cNvPr id="712" name="Google Shape;712;p5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18" name="Google Shape;718;p57"/>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19" name="Google Shape;719;p57"/>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20" name="Google Shape;720;p57"/>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21" name="Google Shape;721;p57"/>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bl>
          </a:graphicData>
        </a:graphic>
      </p:graphicFrame>
      <p:graphicFrame>
        <p:nvGraphicFramePr>
          <p:cNvPr id="722" name="Google Shape;722;p57"/>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tc>
              </a:tr>
            </a:tbl>
          </a:graphicData>
        </a:graphic>
      </p:graphicFrame>
      <p:graphicFrame>
        <p:nvGraphicFramePr>
          <p:cNvPr id="723" name="Google Shape;723;p57"/>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724" name="Google Shape;724;p57"/>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725" name="Google Shape;725;p57"/>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sp>
        <p:nvSpPr>
          <p:cNvPr id="726" name="Google Shape;726;p5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5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32" name="Google Shape;732;p58"/>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33" name="Google Shape;733;p58"/>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34" name="Google Shape;734;p58"/>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35" name="Google Shape;735;p58"/>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bl>
          </a:graphicData>
        </a:graphic>
      </p:graphicFrame>
      <p:graphicFrame>
        <p:nvGraphicFramePr>
          <p:cNvPr id="736" name="Google Shape;736;p58"/>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FFC000"/>
                    </a:solidFill>
                  </a:tcPr>
                </a:tc>
              </a:tr>
            </a:tbl>
          </a:graphicData>
        </a:graphic>
      </p:graphicFrame>
      <p:graphicFrame>
        <p:nvGraphicFramePr>
          <p:cNvPr id="737" name="Google Shape;737;p58"/>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738" name="Google Shape;738;p58"/>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739" name="Google Shape;739;p58"/>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sp>
        <p:nvSpPr>
          <p:cNvPr id="740" name="Google Shape;740;p5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46" name="Google Shape;746;p59"/>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47" name="Google Shape;747;p59"/>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48" name="Google Shape;748;p59"/>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49" name="Google Shape;749;p59"/>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bl>
          </a:graphicData>
        </a:graphic>
      </p:graphicFrame>
      <p:graphicFrame>
        <p:nvGraphicFramePr>
          <p:cNvPr id="750" name="Google Shape;750;p59"/>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51" name="Google Shape;751;p59"/>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graphicFrame>
        <p:nvGraphicFramePr>
          <p:cNvPr id="752" name="Google Shape;752;p59"/>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753" name="Google Shape;753;p59"/>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tc>
              </a:tr>
            </a:tbl>
          </a:graphicData>
        </a:graphic>
      </p:graphicFrame>
      <p:sp>
        <p:nvSpPr>
          <p:cNvPr id="754" name="Google Shape;754;p5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fr-FR"/>
              <a:t>ANALYSE DES TICKETS DE CAISSE</a:t>
            </a:r>
            <a:endParaRPr/>
          </a:p>
        </p:txBody>
      </p:sp>
      <p:graphicFrame>
        <p:nvGraphicFramePr>
          <p:cNvPr id="162" name="Google Shape;162;p15"/>
          <p:cNvGraphicFramePr/>
          <p:nvPr/>
        </p:nvGraphicFramePr>
        <p:xfrm>
          <a:off x="539552" y="908721"/>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pSp>
        <p:nvGrpSpPr>
          <p:cNvPr id="163" name="Google Shape;163;p15"/>
          <p:cNvGrpSpPr/>
          <p:nvPr/>
        </p:nvGrpSpPr>
        <p:grpSpPr>
          <a:xfrm>
            <a:off x="395536" y="3521328"/>
            <a:ext cx="8280920" cy="2839680"/>
            <a:chOff x="0" y="20320"/>
            <a:chExt cx="8280920" cy="2839680"/>
          </a:xfrm>
        </p:grpSpPr>
        <p:sp>
          <p:nvSpPr>
            <p:cNvPr id="164" name="Google Shape;164;p15"/>
            <p:cNvSpPr/>
            <p:nvPr/>
          </p:nvSpPr>
          <p:spPr>
            <a:xfrm>
              <a:off x="0" y="20320"/>
              <a:ext cx="8280920" cy="636480"/>
            </a:xfrm>
            <a:prstGeom prst="roundRect">
              <a:avLst>
                <a:gd fmla="val 16667" name="adj"/>
              </a:avLst>
            </a:prstGeom>
            <a:solidFill>
              <a:srgbClr val="DB572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txBox="1"/>
            <p:nvPr/>
          </p:nvSpPr>
          <p:spPr>
            <a:xfrm>
              <a:off x="31070" y="51390"/>
              <a:ext cx="8218780" cy="57434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fr-FR" sz="1600">
                  <a:solidFill>
                    <a:schemeClr val="lt1"/>
                  </a:solidFill>
                  <a:latin typeface="Candara"/>
                  <a:ea typeface="Candara"/>
                  <a:cs typeface="Candara"/>
                  <a:sym typeface="Candara"/>
                </a:rPr>
                <a:t>Une observation = un caddie</a:t>
              </a:r>
              <a:endParaRPr b="1" sz="1600">
                <a:solidFill>
                  <a:schemeClr val="lt1"/>
                </a:solidFill>
                <a:latin typeface="Candara"/>
                <a:ea typeface="Candara"/>
                <a:cs typeface="Candara"/>
                <a:sym typeface="Candara"/>
              </a:endParaRPr>
            </a:p>
          </p:txBody>
        </p:sp>
        <p:sp>
          <p:nvSpPr>
            <p:cNvPr id="166" name="Google Shape;166;p15"/>
            <p:cNvSpPr/>
            <p:nvPr/>
          </p:nvSpPr>
          <p:spPr>
            <a:xfrm>
              <a:off x="0" y="754720"/>
              <a:ext cx="8280920" cy="636480"/>
            </a:xfrm>
            <a:prstGeom prst="roundRect">
              <a:avLst>
                <a:gd fmla="val 16667" name="adj"/>
              </a:avLst>
            </a:prstGeom>
            <a:solidFill>
              <a:srgbClr val="C98C4B"/>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nvSpPr>
          <p:spPr>
            <a:xfrm>
              <a:off x="31070" y="785790"/>
              <a:ext cx="8218780" cy="57434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fr-FR" sz="1600">
                  <a:solidFill>
                    <a:schemeClr val="lt1"/>
                  </a:solidFill>
                  <a:latin typeface="Candara"/>
                  <a:ea typeface="Candara"/>
                  <a:cs typeface="Candara"/>
                  <a:sym typeface="Candara"/>
                </a:rPr>
                <a:t>Ne tenir compte que de la présence des produits : peu importe leur quantité</a:t>
              </a:r>
              <a:endParaRPr b="1" sz="1600">
                <a:solidFill>
                  <a:schemeClr val="lt1"/>
                </a:solidFill>
                <a:latin typeface="Candara"/>
                <a:ea typeface="Candara"/>
                <a:cs typeface="Candara"/>
                <a:sym typeface="Candara"/>
              </a:endParaRPr>
            </a:p>
          </p:txBody>
        </p:sp>
        <p:sp>
          <p:nvSpPr>
            <p:cNvPr id="168" name="Google Shape;168;p15"/>
            <p:cNvSpPr/>
            <p:nvPr/>
          </p:nvSpPr>
          <p:spPr>
            <a:xfrm>
              <a:off x="0" y="1489120"/>
              <a:ext cx="8280920" cy="636480"/>
            </a:xfrm>
            <a:prstGeom prst="roundRect">
              <a:avLst>
                <a:gd fmla="val 16667" name="adj"/>
              </a:avLst>
            </a:prstGeom>
            <a:solidFill>
              <a:srgbClr val="BCA870"/>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txBox="1"/>
            <p:nvPr/>
          </p:nvSpPr>
          <p:spPr>
            <a:xfrm>
              <a:off x="31070" y="1520190"/>
              <a:ext cx="8218780" cy="57434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fr-FR" sz="1600">
                  <a:solidFill>
                    <a:schemeClr val="lt1"/>
                  </a:solidFill>
                  <a:latin typeface="Candara"/>
                  <a:ea typeface="Candara"/>
                  <a:cs typeface="Candara"/>
                  <a:sym typeface="Candara"/>
                </a:rPr>
                <a:t>Dans un caddie : le nombre de produits est variable </a:t>
              </a:r>
              <a:endParaRPr b="1" sz="1600">
                <a:solidFill>
                  <a:schemeClr val="lt1"/>
                </a:solidFill>
                <a:latin typeface="Candara"/>
                <a:ea typeface="Candara"/>
                <a:cs typeface="Candara"/>
                <a:sym typeface="Candara"/>
              </a:endParaRPr>
            </a:p>
          </p:txBody>
        </p:sp>
        <p:sp>
          <p:nvSpPr>
            <p:cNvPr id="170" name="Google Shape;170;p15"/>
            <p:cNvSpPr/>
            <p:nvPr/>
          </p:nvSpPr>
          <p:spPr>
            <a:xfrm>
              <a:off x="0" y="2223520"/>
              <a:ext cx="8280920" cy="636480"/>
            </a:xfrm>
            <a:prstGeom prst="roundRect">
              <a:avLst>
                <a:gd fmla="val 16667" name="adj"/>
              </a:avLst>
            </a:prstGeom>
            <a:solidFill>
              <a:srgbClr val="B2B19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txBox="1"/>
            <p:nvPr/>
          </p:nvSpPr>
          <p:spPr>
            <a:xfrm>
              <a:off x="31070" y="2254590"/>
              <a:ext cx="8218780" cy="574340"/>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b="1" lang="fr-FR" sz="1600">
                  <a:solidFill>
                    <a:schemeClr val="lt1"/>
                  </a:solidFill>
                  <a:latin typeface="Candara"/>
                  <a:ea typeface="Candara"/>
                  <a:cs typeface="Candara"/>
                  <a:sym typeface="Candara"/>
                </a:rPr>
                <a:t>La liste des produits est immense et variable  </a:t>
              </a:r>
              <a:endParaRPr b="1" sz="1600">
                <a:solidFill>
                  <a:schemeClr val="lt1"/>
                </a:solidFill>
                <a:latin typeface="Candara"/>
                <a:ea typeface="Candara"/>
                <a:cs typeface="Candara"/>
                <a:sym typeface="Candara"/>
              </a:endParaRPr>
            </a:p>
          </p:txBody>
        </p:sp>
      </p:grpSp>
      <p:pic>
        <p:nvPicPr>
          <p:cNvPr descr="C:\Users\heny\Desktop\Dropbox\SAS\images.jpg" id="172" name="Google Shape;172;p15"/>
          <p:cNvPicPr preferRelativeResize="0"/>
          <p:nvPr/>
        </p:nvPicPr>
        <p:blipFill rotWithShape="1">
          <a:blip r:embed="rId3">
            <a:alphaModFix/>
          </a:blip>
          <a:srcRect b="0" l="0" r="0" t="0"/>
          <a:stretch/>
        </p:blipFill>
        <p:spPr>
          <a:xfrm>
            <a:off x="6804248" y="1412968"/>
            <a:ext cx="1728000" cy="1728000"/>
          </a:xfrm>
          <a:prstGeom prst="rect">
            <a:avLst/>
          </a:prstGeom>
          <a:noFill/>
          <a:ln>
            <a:noFill/>
          </a:ln>
        </p:spPr>
      </p:pic>
      <p:sp>
        <p:nvSpPr>
          <p:cNvPr id="173" name="Google Shape;173;p1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60" name="Google Shape;760;p60"/>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61" name="Google Shape;761;p60"/>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62" name="Google Shape;762;p60"/>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63" name="Google Shape;763;p60"/>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t/>
                      </a:r>
                      <a:endParaRPr sz="1800">
                        <a:latin typeface="Candara"/>
                        <a:ea typeface="Candara"/>
                        <a:cs typeface="Candara"/>
                        <a:sym typeface="Candara"/>
                      </a:endParaRPr>
                    </a:p>
                  </a:txBody>
                  <a:tcPr marT="45725" marB="45725" marR="91450" marL="91450"/>
                </a:tc>
              </a:tr>
            </a:tbl>
          </a:graphicData>
        </a:graphic>
      </p:graphicFrame>
      <p:graphicFrame>
        <p:nvGraphicFramePr>
          <p:cNvPr id="764" name="Google Shape;764;p60"/>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65" name="Google Shape;765;p60"/>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C000"/>
                    </a:solidFill>
                  </a:tcPr>
                </a:tc>
              </a:tr>
            </a:tbl>
          </a:graphicData>
        </a:graphic>
      </p:graphicFrame>
      <p:graphicFrame>
        <p:nvGraphicFramePr>
          <p:cNvPr id="766" name="Google Shape;766;p60"/>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r>
            </a:tbl>
          </a:graphicData>
        </a:graphic>
      </p:graphicFrame>
      <p:graphicFrame>
        <p:nvGraphicFramePr>
          <p:cNvPr id="767" name="Google Shape;767;p60"/>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C000"/>
                    </a:solidFill>
                  </a:tcPr>
                </a:tc>
              </a:tr>
            </a:tbl>
          </a:graphicData>
        </a:graphic>
      </p:graphicFrame>
      <p:sp>
        <p:nvSpPr>
          <p:cNvPr id="768" name="Google Shape;768;p6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74" name="Google Shape;774;p61"/>
          <p:cNvSpPr/>
          <p:nvPr/>
        </p:nvSpPr>
        <p:spPr>
          <a:xfrm>
            <a:off x="917848" y="2680885"/>
            <a:ext cx="617443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75" name="Google Shape;775;p61"/>
          <p:cNvPicPr preferRelativeResize="0"/>
          <p:nvPr/>
        </p:nvPicPr>
        <p:blipFill rotWithShape="1">
          <a:blip r:embed="rId3">
            <a:alphaModFix/>
          </a:blip>
          <a:srcRect b="0" l="0" r="0" t="0"/>
          <a:stretch/>
        </p:blipFill>
        <p:spPr>
          <a:xfrm>
            <a:off x="5940152" y="2618495"/>
            <a:ext cx="622080" cy="648000"/>
          </a:xfrm>
          <a:prstGeom prst="rect">
            <a:avLst/>
          </a:prstGeom>
          <a:noFill/>
          <a:ln>
            <a:noFill/>
          </a:ln>
        </p:spPr>
      </p:pic>
      <p:sp>
        <p:nvSpPr>
          <p:cNvPr id="776" name="Google Shape;776;p61"/>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77" name="Google Shape;777;p61"/>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bl>
          </a:graphicData>
        </a:graphic>
      </p:graphicFrame>
      <p:graphicFrame>
        <p:nvGraphicFramePr>
          <p:cNvPr id="778" name="Google Shape;778;p61"/>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79" name="Google Shape;779;p61"/>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80" name="Google Shape;780;p61"/>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FFC000"/>
                    </a:solidFill>
                  </a:tcPr>
                </a:tc>
              </a:tr>
            </a:tbl>
          </a:graphicData>
        </a:graphic>
      </p:graphicFrame>
      <p:graphicFrame>
        <p:nvGraphicFramePr>
          <p:cNvPr id="781" name="Google Shape;781;p61"/>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782" name="Google Shape;782;p6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788" name="Google Shape;788;p62"/>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789" name="Google Shape;789;p62"/>
          <p:cNvPicPr preferRelativeResize="0"/>
          <p:nvPr/>
        </p:nvPicPr>
        <p:blipFill rotWithShape="1">
          <a:blip r:embed="rId3">
            <a:alphaModFix/>
          </a:blip>
          <a:srcRect b="0" l="0" r="0" t="0"/>
          <a:stretch/>
        </p:blipFill>
        <p:spPr>
          <a:xfrm>
            <a:off x="7694336" y="2699205"/>
            <a:ext cx="622080" cy="648000"/>
          </a:xfrm>
          <a:prstGeom prst="rect">
            <a:avLst/>
          </a:prstGeom>
          <a:noFill/>
          <a:ln>
            <a:noFill/>
          </a:ln>
        </p:spPr>
      </p:pic>
      <p:sp>
        <p:nvSpPr>
          <p:cNvPr id="790" name="Google Shape;790;p62"/>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791" name="Google Shape;791;p62"/>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l">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 </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tc>
                <a:tc>
                  <a:txBody>
                    <a:bodyPr/>
                    <a:lstStyle/>
                    <a:p>
                      <a:pPr indent="0" lvl="0" marL="0" marR="0" rtl="0" algn="l">
                        <a:spcBef>
                          <a:spcPts val="0"/>
                        </a:spcBef>
                        <a:spcAft>
                          <a:spcPts val="0"/>
                        </a:spcAft>
                        <a:buNone/>
                      </a:pPr>
                      <a:r>
                        <a:rPr lang="fr-FR" sz="1800">
                          <a:latin typeface="Candara"/>
                          <a:ea typeface="Candara"/>
                          <a:cs typeface="Candara"/>
                          <a:sym typeface="Candara"/>
                        </a:rPr>
                        <a:t>1</a:t>
                      </a:r>
                      <a:endParaRPr sz="1800">
                        <a:latin typeface="Candara"/>
                        <a:ea typeface="Candara"/>
                        <a:cs typeface="Candara"/>
                        <a:sym typeface="Candara"/>
                      </a:endParaRPr>
                    </a:p>
                  </a:txBody>
                  <a:tcPr marT="45725" marB="45725" marR="91450" marL="91450"/>
                </a:tc>
              </a:tr>
            </a:tbl>
          </a:graphicData>
        </a:graphic>
      </p:graphicFrame>
      <p:graphicFrame>
        <p:nvGraphicFramePr>
          <p:cNvPr id="792" name="Google Shape;792;p62"/>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93" name="Google Shape;793;p62"/>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94" name="Google Shape;794;p62"/>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795" name="Google Shape;795;p62"/>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796" name="Google Shape;796;p6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02" name="Google Shape;802;p63"/>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03" name="Google Shape;803;p63"/>
          <p:cNvPicPr preferRelativeResize="0"/>
          <p:nvPr/>
        </p:nvPicPr>
        <p:blipFill rotWithShape="1">
          <a:blip r:embed="rId3">
            <a:alphaModFix/>
          </a:blip>
          <a:srcRect b="0" l="0" r="0" t="0"/>
          <a:stretch/>
        </p:blipFill>
        <p:spPr>
          <a:xfrm>
            <a:off x="7694336" y="2699205"/>
            <a:ext cx="622080" cy="648000"/>
          </a:xfrm>
          <a:prstGeom prst="rect">
            <a:avLst/>
          </a:prstGeom>
          <a:noFill/>
          <a:ln>
            <a:noFill/>
          </a:ln>
        </p:spPr>
      </p:pic>
      <p:sp>
        <p:nvSpPr>
          <p:cNvPr id="804" name="Google Shape;804;p63"/>
          <p:cNvSpPr/>
          <p:nvPr/>
        </p:nvSpPr>
        <p:spPr>
          <a:xfrm>
            <a:off x="107504" y="3284984"/>
            <a:ext cx="199125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C1</a:t>
            </a:r>
            <a:endParaRPr/>
          </a:p>
        </p:txBody>
      </p:sp>
      <p:graphicFrame>
        <p:nvGraphicFramePr>
          <p:cNvPr id="805" name="Google Shape;805;p63"/>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3048000"/>
                <a:gridCol w="3048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3</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Lait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3</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Chocolat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3</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Thé</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06" name="Google Shape;806;p63"/>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07" name="Google Shape;807;p63"/>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08" name="Google Shape;808;p63"/>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09" name="Google Shape;809;p63"/>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pic>
        <p:nvPicPr>
          <p:cNvPr descr="C:\Users\Heny\Desktop\935918985.png" id="810" name="Google Shape;810;p63"/>
          <p:cNvPicPr preferRelativeResize="0"/>
          <p:nvPr/>
        </p:nvPicPr>
        <p:blipFill rotWithShape="1">
          <a:blip r:embed="rId4">
            <a:alphaModFix/>
          </a:blip>
          <a:srcRect b="0" l="0" r="0" t="0"/>
          <a:stretch/>
        </p:blipFill>
        <p:spPr>
          <a:xfrm>
            <a:off x="6084168" y="4005064"/>
            <a:ext cx="504000" cy="504000"/>
          </a:xfrm>
          <a:prstGeom prst="rect">
            <a:avLst/>
          </a:prstGeom>
          <a:noFill/>
          <a:ln>
            <a:noFill/>
          </a:ln>
        </p:spPr>
      </p:pic>
      <p:pic>
        <p:nvPicPr>
          <p:cNvPr descr="C:\Users\Heny\Desktop\935918985.png" id="811" name="Google Shape;811;p63"/>
          <p:cNvPicPr preferRelativeResize="0"/>
          <p:nvPr/>
        </p:nvPicPr>
        <p:blipFill rotWithShape="1">
          <a:blip r:embed="rId4">
            <a:alphaModFix/>
          </a:blip>
          <a:srcRect b="0" l="0" r="0" t="0"/>
          <a:stretch/>
        </p:blipFill>
        <p:spPr>
          <a:xfrm>
            <a:off x="6084224" y="4365160"/>
            <a:ext cx="504000" cy="504000"/>
          </a:xfrm>
          <a:prstGeom prst="rect">
            <a:avLst/>
          </a:prstGeom>
          <a:noFill/>
          <a:ln>
            <a:noFill/>
          </a:ln>
        </p:spPr>
      </p:pic>
      <p:pic>
        <p:nvPicPr>
          <p:cNvPr descr="C:\Users\Heny\Desktop\935918985.png" id="812" name="Google Shape;812;p63"/>
          <p:cNvPicPr preferRelativeResize="0"/>
          <p:nvPr/>
        </p:nvPicPr>
        <p:blipFill rotWithShape="1">
          <a:blip r:embed="rId4">
            <a:alphaModFix/>
          </a:blip>
          <a:srcRect b="0" l="0" r="0" t="0"/>
          <a:stretch/>
        </p:blipFill>
        <p:spPr>
          <a:xfrm>
            <a:off x="6084168" y="5157248"/>
            <a:ext cx="504000" cy="504000"/>
          </a:xfrm>
          <a:prstGeom prst="rect">
            <a:avLst/>
          </a:prstGeom>
          <a:noFill/>
          <a:ln>
            <a:noFill/>
          </a:ln>
        </p:spPr>
      </p:pic>
      <p:pic>
        <p:nvPicPr>
          <p:cNvPr descr="C:\Users\Heny\Desktop\935918985.png" id="813" name="Google Shape;813;p63"/>
          <p:cNvPicPr preferRelativeResize="0"/>
          <p:nvPr/>
        </p:nvPicPr>
        <p:blipFill rotWithShape="1">
          <a:blip r:embed="rId4">
            <a:alphaModFix/>
          </a:blip>
          <a:srcRect b="0" l="0" r="0" t="0"/>
          <a:stretch/>
        </p:blipFill>
        <p:spPr>
          <a:xfrm>
            <a:off x="6084168" y="5517288"/>
            <a:ext cx="504000" cy="504000"/>
          </a:xfrm>
          <a:prstGeom prst="rect">
            <a:avLst/>
          </a:prstGeom>
          <a:noFill/>
          <a:ln>
            <a:noFill/>
          </a:ln>
        </p:spPr>
      </p:pic>
      <p:pic>
        <p:nvPicPr>
          <p:cNvPr descr="C:\Users\Heny\Desktop\No-Symbol.png" id="814" name="Google Shape;814;p63"/>
          <p:cNvPicPr preferRelativeResize="0"/>
          <p:nvPr/>
        </p:nvPicPr>
        <p:blipFill rotWithShape="1">
          <a:blip r:embed="rId5">
            <a:alphaModFix/>
          </a:blip>
          <a:srcRect b="0" l="0" r="0" t="0"/>
          <a:stretch/>
        </p:blipFill>
        <p:spPr>
          <a:xfrm>
            <a:off x="6210168" y="4853849"/>
            <a:ext cx="252000" cy="252000"/>
          </a:xfrm>
          <a:prstGeom prst="rect">
            <a:avLst/>
          </a:prstGeom>
          <a:noFill/>
          <a:ln>
            <a:noFill/>
          </a:ln>
        </p:spPr>
      </p:pic>
      <p:pic>
        <p:nvPicPr>
          <p:cNvPr descr="C:\Users\Heny\Desktop\No-Symbol.png" id="815" name="Google Shape;815;p63"/>
          <p:cNvPicPr preferRelativeResize="0"/>
          <p:nvPr/>
        </p:nvPicPr>
        <p:blipFill rotWithShape="1">
          <a:blip r:embed="rId5">
            <a:alphaModFix/>
          </a:blip>
          <a:srcRect b="0" l="0" r="0" t="0"/>
          <a:stretch/>
        </p:blipFill>
        <p:spPr>
          <a:xfrm>
            <a:off x="6192208" y="5985312"/>
            <a:ext cx="252000" cy="252000"/>
          </a:xfrm>
          <a:prstGeom prst="rect">
            <a:avLst/>
          </a:prstGeom>
          <a:noFill/>
          <a:ln>
            <a:noFill/>
          </a:ln>
        </p:spPr>
      </p:pic>
      <p:sp>
        <p:nvSpPr>
          <p:cNvPr id="816" name="Google Shape;816;p6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6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22" name="Google Shape;822;p64"/>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23" name="Google Shape;823;p64"/>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24" name="Google Shape;824;p64"/>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25" name="Google Shape;825;p64"/>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solidFill>
                      <a:srgbClr val="A5A5A5"/>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solidFill>
                      <a:srgbClr val="A5A5A5"/>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solidFill>
                      <a:srgbClr val="DDDDCF"/>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DDDDCF"/>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DDDDCF"/>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26" name="Google Shape;826;p64"/>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8D8D8"/>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27" name="Google Shape;827;p64"/>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28" name="Google Shape;828;p64"/>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29" name="Google Shape;829;p64"/>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8D8D8"/>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830" name="Google Shape;830;p6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36" name="Google Shape;836;p65"/>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37" name="Google Shape;837;p65"/>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38" name="Google Shape;838;p65"/>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39" name="Google Shape;839;p65"/>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solidFill>
                      <a:srgbClr val="FFFF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FFFF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FFFF00"/>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40" name="Google Shape;840;p65"/>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FFF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FF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41" name="Google Shape;841;p65"/>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42" name="Google Shape;842;p65"/>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43" name="Google Shape;843;p65"/>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FFF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FF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844" name="Google Shape;844;p6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6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50" name="Google Shape;850;p66"/>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51" name="Google Shape;851;p66"/>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52" name="Google Shape;852;p66"/>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53" name="Google Shape;853;p66"/>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solidFill>
                      <a:srgbClr val="0070C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solidFill>
                      <a:srgbClr val="0070C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solidFill>
                      <a:srgbClr val="0070C0"/>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54" name="Google Shape;854;p66"/>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55" name="Google Shape;855;p66"/>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56" name="Google Shape;856;p66"/>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57" name="Google Shape;857;p66"/>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0070C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0070C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858" name="Google Shape;858;p6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64" name="Google Shape;864;p67"/>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65" name="Google Shape;865;p67"/>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66" name="Google Shape;866;p67"/>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67" name="Google Shape;867;p67"/>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solidFill>
                      <a:srgbClr val="908F63"/>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solidFill>
                      <a:srgbClr val="908F63"/>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solidFill>
                      <a:srgbClr val="908F63"/>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68" name="Google Shape;868;p67"/>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69" name="Google Shape;869;p67"/>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70" name="Google Shape;870;p67"/>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71" name="Google Shape;871;p67"/>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908F63"/>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908F63"/>
                    </a:solidFill>
                  </a:tcPr>
                </a:tc>
              </a:tr>
            </a:tbl>
          </a:graphicData>
        </a:graphic>
      </p:graphicFrame>
      <p:sp>
        <p:nvSpPr>
          <p:cNvPr id="872" name="Google Shape;872;p6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78" name="Google Shape;878;p68"/>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79" name="Google Shape;879;p68"/>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80" name="Google Shape;880;p68"/>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81" name="Google Shape;881;p68"/>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solidFill>
                      <a:srgbClr val="92D05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92D050"/>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82" name="Google Shape;882;p68"/>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83" name="Google Shape;883;p68"/>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92D05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92D05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884" name="Google Shape;884;p68"/>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85" name="Google Shape;885;p68"/>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92D05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92D05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886" name="Google Shape;886;p6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892" name="Google Shape;892;p69"/>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893" name="Google Shape;893;p69"/>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894" name="Google Shape;894;p69"/>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895" name="Google Shape;895;p69"/>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E8E8DF"/>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solidFill>
                      <a:srgbClr val="E8E8DF"/>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E8E8DF"/>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solidFill>
                      <a:srgbClr val="00B0F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solidFill>
                      <a:srgbClr val="00B0F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00B0F0"/>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896" name="Google Shape;896;p69"/>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97" name="Google Shape;897;p69"/>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00B0F0"/>
                    </a:solidFill>
                  </a:tcPr>
                </a:tc>
              </a:tr>
            </a:tbl>
          </a:graphicData>
        </a:graphic>
      </p:graphicFrame>
      <p:graphicFrame>
        <p:nvGraphicFramePr>
          <p:cNvPr id="898" name="Google Shape;898;p69"/>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899" name="Google Shape;899;p69"/>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D8D8D8"/>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00B0F0"/>
                    </a:solidFill>
                  </a:tcPr>
                </a:tc>
              </a:tr>
            </a:tbl>
          </a:graphicData>
        </a:graphic>
      </p:graphicFrame>
      <p:sp>
        <p:nvSpPr>
          <p:cNvPr id="900" name="Google Shape;900;p6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16"/>
          <p:cNvGraphicFramePr/>
          <p:nvPr/>
        </p:nvGraphicFramePr>
        <p:xfrm>
          <a:off x="1367644" y="2492896"/>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bl>
          </a:graphicData>
        </a:graphic>
      </p:graphicFrame>
      <p:sp>
        <p:nvSpPr>
          <p:cNvPr id="179" name="Google Shape;179;p1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DES TRANSACTIONS </a:t>
            </a:r>
            <a:endParaRPr/>
          </a:p>
        </p:txBody>
      </p:sp>
      <p:sp>
        <p:nvSpPr>
          <p:cNvPr id="180" name="Google Shape;180;p16"/>
          <p:cNvSpPr txBox="1"/>
          <p:nvPr/>
        </p:nvSpPr>
        <p:spPr>
          <a:xfrm>
            <a:off x="1115616" y="836712"/>
            <a:ext cx="6624736" cy="923330"/>
          </a:xfrm>
          <a:prstGeom prst="rect">
            <a:avLst/>
          </a:prstGeom>
          <a:solidFill>
            <a:srgbClr val="F7D0D3"/>
          </a:solidFill>
          <a:ln cap="flat" cmpd="sng" w="9525">
            <a:solidFill>
              <a:srgbClr val="F7D0D3"/>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Mettre en évidence les produits / des articles achetés ensemble</a:t>
            </a:r>
            <a:endParaRPr/>
          </a:p>
          <a:p>
            <a:pPr indent="-228600" lvl="0" marL="342900" marR="0" rtl="0" algn="l">
              <a:spcBef>
                <a:spcPts val="0"/>
              </a:spcBef>
              <a:spcAft>
                <a:spcPts val="0"/>
              </a:spcAft>
              <a:buClr>
                <a:schemeClr val="dk1"/>
              </a:buClr>
              <a:buSzPts val="1800"/>
              <a:buFont typeface="Noto Sans Symbols"/>
              <a:buNone/>
            </a:pPr>
            <a:r>
              <a:t/>
            </a:r>
            <a:endParaRPr sz="1800">
              <a:solidFill>
                <a:schemeClr val="dk1"/>
              </a:solidFill>
              <a:latin typeface="Candara"/>
              <a:ea typeface="Candara"/>
              <a:cs typeface="Candara"/>
              <a:sym typeface="Candara"/>
            </a:endParaRPr>
          </a:p>
          <a:p>
            <a:pPr indent="-342900" lvl="0" marL="342900" marR="0" rtl="0" algn="l">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Transcrire la connaissance sous forme de règles d’association</a:t>
            </a:r>
            <a:endParaRPr/>
          </a:p>
        </p:txBody>
      </p:sp>
      <p:sp>
        <p:nvSpPr>
          <p:cNvPr id="181" name="Google Shape;181;p16"/>
          <p:cNvSpPr/>
          <p:nvPr/>
        </p:nvSpPr>
        <p:spPr>
          <a:xfrm>
            <a:off x="1655676" y="1921737"/>
            <a:ext cx="55446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u="sng">
                <a:solidFill>
                  <a:schemeClr val="dk1"/>
                </a:solidFill>
                <a:latin typeface="Candara"/>
                <a:ea typeface="Candara"/>
                <a:cs typeface="Candara"/>
                <a:sym typeface="Candara"/>
              </a:rPr>
              <a:t>si</a:t>
            </a:r>
            <a:r>
              <a:rPr i="1" lang="fr-FR" sz="1800">
                <a:solidFill>
                  <a:schemeClr val="dk1"/>
                </a:solidFill>
                <a:latin typeface="Candara"/>
                <a:ea typeface="Candara"/>
                <a:cs typeface="Candara"/>
                <a:sym typeface="Candara"/>
              </a:rPr>
              <a:t> [P(tid,X) := prémisse] </a:t>
            </a:r>
            <a:r>
              <a:rPr b="1" lang="fr-FR" sz="1800" u="sng">
                <a:solidFill>
                  <a:schemeClr val="dk1"/>
                </a:solidFill>
                <a:latin typeface="Candara"/>
                <a:ea typeface="Candara"/>
                <a:cs typeface="Candara"/>
                <a:sym typeface="Candara"/>
              </a:rPr>
              <a:t>alors</a:t>
            </a:r>
            <a:r>
              <a:rPr i="1" lang="fr-FR" sz="1800">
                <a:solidFill>
                  <a:schemeClr val="dk1"/>
                </a:solidFill>
                <a:latin typeface="Candara"/>
                <a:ea typeface="Candara"/>
                <a:cs typeface="Candara"/>
                <a:sym typeface="Candara"/>
              </a:rPr>
              <a:t> [P(tid,Y) := conséquence]</a:t>
            </a:r>
            <a:endParaRPr i="1" sz="1800">
              <a:solidFill>
                <a:schemeClr val="dk1"/>
              </a:solidFill>
              <a:latin typeface="Candara"/>
              <a:ea typeface="Candara"/>
              <a:cs typeface="Candara"/>
              <a:sym typeface="Candara"/>
            </a:endParaRPr>
          </a:p>
        </p:txBody>
      </p:sp>
      <p:sp>
        <p:nvSpPr>
          <p:cNvPr id="182" name="Google Shape;182;p16"/>
          <p:cNvSpPr/>
          <p:nvPr/>
        </p:nvSpPr>
        <p:spPr>
          <a:xfrm>
            <a:off x="1763688" y="3284984"/>
            <a:ext cx="55446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u="sng">
                <a:solidFill>
                  <a:schemeClr val="dk1"/>
                </a:solidFill>
                <a:latin typeface="Candara"/>
                <a:ea typeface="Candara"/>
                <a:cs typeface="Candara"/>
                <a:sym typeface="Candara"/>
              </a:rPr>
              <a:t>si</a:t>
            </a:r>
            <a:r>
              <a:rPr i="1" lang="fr-FR" sz="1800">
                <a:solidFill>
                  <a:schemeClr val="dk1"/>
                </a:solidFill>
                <a:latin typeface="Candara"/>
                <a:ea typeface="Candara"/>
                <a:cs typeface="Candara"/>
                <a:sym typeface="Candara"/>
              </a:rPr>
              <a:t> Poulet </a:t>
            </a:r>
            <a:r>
              <a:rPr b="1" lang="fr-FR" sz="1800" u="sng">
                <a:solidFill>
                  <a:schemeClr val="dk1"/>
                </a:solidFill>
                <a:latin typeface="Candara"/>
                <a:ea typeface="Candara"/>
                <a:cs typeface="Candara"/>
                <a:sym typeface="Candara"/>
              </a:rPr>
              <a:t>et</a:t>
            </a:r>
            <a:r>
              <a:rPr i="1" lang="fr-FR" sz="1800">
                <a:solidFill>
                  <a:schemeClr val="dk1"/>
                </a:solidFill>
                <a:latin typeface="Candara"/>
                <a:ea typeface="Candara"/>
                <a:cs typeface="Candara"/>
                <a:sym typeface="Candara"/>
              </a:rPr>
              <a:t> Moutarde </a:t>
            </a:r>
            <a:r>
              <a:rPr b="1" lang="fr-FR" sz="1800" u="sng">
                <a:solidFill>
                  <a:schemeClr val="dk1"/>
                </a:solidFill>
                <a:latin typeface="Candara"/>
                <a:ea typeface="Candara"/>
                <a:cs typeface="Candara"/>
                <a:sym typeface="Candara"/>
              </a:rPr>
              <a:t>alors</a:t>
            </a:r>
            <a:r>
              <a:rPr i="1" lang="fr-FR" sz="1800">
                <a:solidFill>
                  <a:schemeClr val="dk1"/>
                </a:solidFill>
                <a:latin typeface="Candara"/>
                <a:ea typeface="Candara"/>
                <a:cs typeface="Candara"/>
                <a:sym typeface="Candara"/>
              </a:rPr>
              <a:t> Œufs </a:t>
            </a:r>
            <a:r>
              <a:rPr b="1" lang="fr-FR" sz="1800" u="sng">
                <a:solidFill>
                  <a:schemeClr val="dk1"/>
                </a:solidFill>
                <a:latin typeface="Candara"/>
                <a:ea typeface="Candara"/>
                <a:cs typeface="Candara"/>
                <a:sym typeface="Candara"/>
              </a:rPr>
              <a:t>et</a:t>
            </a:r>
            <a:r>
              <a:rPr i="1" lang="fr-FR" sz="1800">
                <a:solidFill>
                  <a:schemeClr val="dk1"/>
                </a:solidFill>
                <a:latin typeface="Candara"/>
                <a:ea typeface="Candara"/>
                <a:cs typeface="Candara"/>
                <a:sym typeface="Candara"/>
              </a:rPr>
              <a:t> Pates </a:t>
            </a:r>
            <a:endParaRPr i="1" sz="1800">
              <a:solidFill>
                <a:schemeClr val="dk1"/>
              </a:solidFill>
              <a:latin typeface="Candara"/>
              <a:ea typeface="Candara"/>
              <a:cs typeface="Candara"/>
              <a:sym typeface="Candara"/>
            </a:endParaRPr>
          </a:p>
        </p:txBody>
      </p:sp>
      <p:graphicFrame>
        <p:nvGraphicFramePr>
          <p:cNvPr id="183" name="Google Shape;183;p16"/>
          <p:cNvGraphicFramePr/>
          <p:nvPr/>
        </p:nvGraphicFramePr>
        <p:xfrm>
          <a:off x="1367644" y="3789040"/>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sp>
        <p:nvSpPr>
          <p:cNvPr id="184" name="Google Shape;184;p16"/>
          <p:cNvSpPr/>
          <p:nvPr/>
        </p:nvSpPr>
        <p:spPr>
          <a:xfrm>
            <a:off x="1835696" y="4653136"/>
            <a:ext cx="55446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800">
                <a:solidFill>
                  <a:schemeClr val="dk1"/>
                </a:solidFill>
                <a:latin typeface="Candara"/>
                <a:ea typeface="Candara"/>
                <a:cs typeface="Candara"/>
                <a:sym typeface="Candara"/>
              </a:rPr>
              <a:t>		</a:t>
            </a:r>
            <a:r>
              <a:rPr b="1" lang="fr-FR" sz="1800" u="sng">
                <a:solidFill>
                  <a:schemeClr val="dk1"/>
                </a:solidFill>
                <a:latin typeface="Candara"/>
                <a:ea typeface="Candara"/>
                <a:cs typeface="Candara"/>
                <a:sym typeface="Candara"/>
              </a:rPr>
              <a:t>si</a:t>
            </a:r>
            <a:r>
              <a:rPr i="1" lang="fr-FR" sz="1800">
                <a:solidFill>
                  <a:schemeClr val="dk1"/>
                </a:solidFill>
                <a:latin typeface="Candara"/>
                <a:ea typeface="Candara"/>
                <a:cs typeface="Candara"/>
                <a:sym typeface="Candara"/>
              </a:rPr>
              <a:t> Œufs </a:t>
            </a:r>
            <a:r>
              <a:rPr b="1" lang="fr-FR" sz="1800" u="sng">
                <a:solidFill>
                  <a:schemeClr val="dk1"/>
                </a:solidFill>
                <a:latin typeface="Candara"/>
                <a:ea typeface="Candara"/>
                <a:cs typeface="Candara"/>
                <a:sym typeface="Candara"/>
              </a:rPr>
              <a:t>alors</a:t>
            </a:r>
            <a:r>
              <a:rPr i="1" lang="fr-FR" sz="1800">
                <a:solidFill>
                  <a:schemeClr val="dk1"/>
                </a:solidFill>
                <a:latin typeface="Candara"/>
                <a:ea typeface="Candara"/>
                <a:cs typeface="Candara"/>
                <a:sym typeface="Candara"/>
              </a:rPr>
              <a:t> Pain </a:t>
            </a:r>
            <a:endParaRPr i="1" sz="1800">
              <a:solidFill>
                <a:schemeClr val="dk1"/>
              </a:solidFill>
              <a:latin typeface="Candara"/>
              <a:ea typeface="Candara"/>
              <a:cs typeface="Candara"/>
              <a:sym typeface="Candara"/>
            </a:endParaRPr>
          </a:p>
        </p:txBody>
      </p:sp>
      <p:sp>
        <p:nvSpPr>
          <p:cNvPr id="185" name="Google Shape;185;p1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7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06" name="Google Shape;906;p70"/>
          <p:cNvSpPr/>
          <p:nvPr/>
        </p:nvSpPr>
        <p:spPr>
          <a:xfrm>
            <a:off x="1879944" y="269920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07" name="Google Shape;907;p70"/>
          <p:cNvPicPr preferRelativeResize="0"/>
          <p:nvPr/>
        </p:nvPicPr>
        <p:blipFill rotWithShape="1">
          <a:blip r:embed="rId3">
            <a:alphaModFix/>
          </a:blip>
          <a:srcRect b="0" l="0" r="0" t="0"/>
          <a:stretch/>
        </p:blipFill>
        <p:spPr>
          <a:xfrm>
            <a:off x="6637642" y="2699205"/>
            <a:ext cx="622080" cy="648000"/>
          </a:xfrm>
          <a:prstGeom prst="rect">
            <a:avLst/>
          </a:prstGeom>
          <a:noFill/>
          <a:ln>
            <a:noFill/>
          </a:ln>
        </p:spPr>
      </p:pic>
      <p:sp>
        <p:nvSpPr>
          <p:cNvPr id="908" name="Google Shape;908;p70"/>
          <p:cNvSpPr/>
          <p:nvPr/>
        </p:nvSpPr>
        <p:spPr>
          <a:xfrm>
            <a:off x="107504" y="3284984"/>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909" name="Google Shape;909;p70"/>
          <p:cNvGraphicFramePr/>
          <p:nvPr/>
        </p:nvGraphicFramePr>
        <p:xfrm>
          <a:off x="1347081" y="3717032"/>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Œuf</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3</a:t>
                      </a:r>
                      <a:endParaRPr b="1" sz="1800">
                        <a:latin typeface="Candara"/>
                        <a:ea typeface="Candara"/>
                        <a:cs typeface="Candara"/>
                        <a:sym typeface="Candara"/>
                      </a:endParaRPr>
                    </a:p>
                  </a:txBody>
                  <a:tcPr marT="45725" marB="45725" marR="91450" marL="91450" anchor="ctr">
                    <a:solidFill>
                      <a:srgbClr val="FF0000"/>
                    </a:solidFill>
                  </a:tcPr>
                </a:tc>
              </a:tr>
            </a:tbl>
          </a:graphicData>
        </a:graphic>
      </p:graphicFrame>
      <p:graphicFrame>
        <p:nvGraphicFramePr>
          <p:cNvPr id="910" name="Google Shape;910;p70"/>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911" name="Google Shape;911;p70"/>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0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0000"/>
                    </a:solidFill>
                  </a:tcPr>
                </a:tc>
              </a:tr>
            </a:tbl>
          </a:graphicData>
        </a:graphic>
      </p:graphicFrame>
      <p:graphicFrame>
        <p:nvGraphicFramePr>
          <p:cNvPr id="912" name="Google Shape;912;p70"/>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0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0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chemeClr val="dk1"/>
                    </a:solidFill>
                  </a:tcPr>
                </a:tc>
              </a:tr>
            </a:tbl>
          </a:graphicData>
        </a:graphic>
      </p:graphicFrame>
      <p:graphicFrame>
        <p:nvGraphicFramePr>
          <p:cNvPr id="913" name="Google Shape;913;p70"/>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0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FF0000"/>
                    </a:solidFill>
                  </a:tcPr>
                </a:tc>
              </a:tr>
            </a:tbl>
          </a:graphicData>
        </a:graphic>
      </p:graphicFrame>
      <p:sp>
        <p:nvSpPr>
          <p:cNvPr id="914" name="Google Shape;914;p7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71"/>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20" name="Google Shape;920;p71"/>
          <p:cNvSpPr/>
          <p:nvPr/>
        </p:nvSpPr>
        <p:spPr>
          <a:xfrm>
            <a:off x="1879944" y="1412776"/>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21" name="Google Shape;921;p71"/>
          <p:cNvPicPr preferRelativeResize="0"/>
          <p:nvPr/>
        </p:nvPicPr>
        <p:blipFill rotWithShape="1">
          <a:blip r:embed="rId3">
            <a:alphaModFix/>
          </a:blip>
          <a:srcRect b="0" l="0" r="0" t="0"/>
          <a:stretch/>
        </p:blipFill>
        <p:spPr>
          <a:xfrm>
            <a:off x="6637642" y="1412776"/>
            <a:ext cx="622080" cy="648000"/>
          </a:xfrm>
          <a:prstGeom prst="rect">
            <a:avLst/>
          </a:prstGeom>
          <a:noFill/>
          <a:ln>
            <a:noFill/>
          </a:ln>
        </p:spPr>
      </p:pic>
      <p:sp>
        <p:nvSpPr>
          <p:cNvPr id="922" name="Google Shape;922;p71"/>
          <p:cNvSpPr/>
          <p:nvPr/>
        </p:nvSpPr>
        <p:spPr>
          <a:xfrm>
            <a:off x="107504" y="1998555"/>
            <a:ext cx="2018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C2</a:t>
            </a:r>
            <a:endParaRPr sz="1800">
              <a:solidFill>
                <a:schemeClr val="dk1"/>
              </a:solidFill>
              <a:latin typeface="Candara"/>
              <a:ea typeface="Candara"/>
              <a:cs typeface="Candara"/>
              <a:sym typeface="Candara"/>
            </a:endParaRPr>
          </a:p>
        </p:txBody>
      </p:sp>
      <p:graphicFrame>
        <p:nvGraphicFramePr>
          <p:cNvPr id="923" name="Google Shape;923;p71"/>
          <p:cNvGraphicFramePr/>
          <p:nvPr/>
        </p:nvGraphicFramePr>
        <p:xfrm>
          <a:off x="1347081" y="2430603"/>
          <a:ext cx="3000000" cy="3000000"/>
        </p:xfrm>
        <a:graphic>
          <a:graphicData uri="http://schemas.openxmlformats.org/drawingml/2006/table">
            <a:tbl>
              <a:tblPr bandRow="1" firstRow="1">
                <a:noFill/>
                <a:tableStyleId>{2AD1F097-D754-4484-8A10-681F2B2618CC}</a:tableStyleId>
              </a:tblPr>
              <a:tblGrid>
                <a:gridCol w="2032000"/>
                <a:gridCol w="2032000"/>
                <a:gridCol w="2032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Œuf </a:t>
                      </a:r>
                      <a:endParaRPr b="1" sz="1800">
                        <a:solidFill>
                          <a:schemeClr val="dk1"/>
                        </a:solidFill>
                        <a:latin typeface="Candara"/>
                        <a:ea typeface="Candara"/>
                        <a:cs typeface="Candara"/>
                        <a:sym typeface="Candara"/>
                      </a:endParaRPr>
                    </a:p>
                  </a:txBody>
                  <a:tcPr marT="45725" marB="45725" marR="91450" marL="91450" anchor="ctr">
                    <a:solidFill>
                      <a:srgbClr val="F3F3EF"/>
                    </a:solidFill>
                  </a:tcP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Chocolat</a:t>
                      </a:r>
                      <a:endParaRPr b="1" sz="1800">
                        <a:solidFill>
                          <a:schemeClr val="dk1"/>
                        </a:solidFill>
                        <a:latin typeface="Candara"/>
                        <a:ea typeface="Candara"/>
                        <a:cs typeface="Candara"/>
                        <a:sym typeface="Candara"/>
                      </a:endParaRPr>
                    </a:p>
                  </a:txBody>
                  <a:tcPr marT="45725" marB="45725" marR="91450" marL="91450" anchor="ctr">
                    <a:solidFill>
                      <a:srgbClr val="F3F3EF"/>
                    </a:solidFill>
                  </a:tcP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3</a:t>
                      </a:r>
                      <a:endParaRPr b="1" sz="1800">
                        <a:solidFill>
                          <a:schemeClr val="dk1"/>
                        </a:solidFill>
                        <a:latin typeface="Candara"/>
                        <a:ea typeface="Candara"/>
                        <a:cs typeface="Candara"/>
                        <a:sym typeface="Candara"/>
                      </a:endParaRPr>
                    </a:p>
                  </a:txBody>
                  <a:tcPr marT="45725" marB="45725" marR="91450" marL="91450" anchor="ctr">
                    <a:solidFill>
                      <a:srgbClr val="F3F3EF"/>
                    </a:solidFill>
                  </a:tcPr>
                </a:tc>
              </a:tr>
            </a:tbl>
          </a:graphicData>
        </a:graphic>
      </p:graphicFrame>
      <p:pic>
        <p:nvPicPr>
          <p:cNvPr descr="C:\Users\Heny\Desktop\935918985.png" id="924" name="Google Shape;924;p71"/>
          <p:cNvPicPr preferRelativeResize="0"/>
          <p:nvPr/>
        </p:nvPicPr>
        <p:blipFill rotWithShape="1">
          <a:blip r:embed="rId4">
            <a:alphaModFix/>
          </a:blip>
          <a:srcRect b="0" l="0" r="0" t="0"/>
          <a:stretch/>
        </p:blipFill>
        <p:spPr>
          <a:xfrm>
            <a:off x="6732240" y="2708920"/>
            <a:ext cx="504000" cy="504000"/>
          </a:xfrm>
          <a:prstGeom prst="rect">
            <a:avLst/>
          </a:prstGeom>
          <a:noFill/>
          <a:ln>
            <a:noFill/>
          </a:ln>
        </p:spPr>
      </p:pic>
      <p:pic>
        <p:nvPicPr>
          <p:cNvPr descr="C:\Users\Heny\Desktop\No-Symbol.png" id="925" name="Google Shape;925;p71"/>
          <p:cNvPicPr preferRelativeResize="0"/>
          <p:nvPr/>
        </p:nvPicPr>
        <p:blipFill rotWithShape="1">
          <a:blip r:embed="rId5">
            <a:alphaModFix/>
          </a:blip>
          <a:srcRect b="0" l="0" r="0" t="0"/>
          <a:stretch/>
        </p:blipFill>
        <p:spPr>
          <a:xfrm>
            <a:off x="6840280" y="3212976"/>
            <a:ext cx="252000" cy="252000"/>
          </a:xfrm>
          <a:prstGeom prst="rect">
            <a:avLst/>
          </a:prstGeom>
          <a:noFill/>
          <a:ln>
            <a:noFill/>
          </a:ln>
        </p:spPr>
      </p:pic>
      <p:pic>
        <p:nvPicPr>
          <p:cNvPr descr="C:\Users\Heny\Desktop\No-Symbol.png" id="926" name="Google Shape;926;p71"/>
          <p:cNvPicPr preferRelativeResize="0"/>
          <p:nvPr/>
        </p:nvPicPr>
        <p:blipFill rotWithShape="1">
          <a:blip r:embed="rId5">
            <a:alphaModFix/>
          </a:blip>
          <a:srcRect b="0" l="0" r="0" t="0"/>
          <a:stretch/>
        </p:blipFill>
        <p:spPr>
          <a:xfrm>
            <a:off x="6840280" y="3609048"/>
            <a:ext cx="252000" cy="252000"/>
          </a:xfrm>
          <a:prstGeom prst="rect">
            <a:avLst/>
          </a:prstGeom>
          <a:noFill/>
          <a:ln>
            <a:noFill/>
          </a:ln>
        </p:spPr>
      </p:pic>
      <p:pic>
        <p:nvPicPr>
          <p:cNvPr descr="C:\Users\Heny\Desktop\935918985.png" id="927" name="Google Shape;927;p71"/>
          <p:cNvPicPr preferRelativeResize="0"/>
          <p:nvPr/>
        </p:nvPicPr>
        <p:blipFill rotWithShape="1">
          <a:blip r:embed="rId4">
            <a:alphaModFix/>
          </a:blip>
          <a:srcRect b="0" l="0" r="0" t="0"/>
          <a:stretch/>
        </p:blipFill>
        <p:spPr>
          <a:xfrm>
            <a:off x="6732296" y="3861104"/>
            <a:ext cx="504000" cy="504000"/>
          </a:xfrm>
          <a:prstGeom prst="rect">
            <a:avLst/>
          </a:prstGeom>
          <a:noFill/>
          <a:ln>
            <a:noFill/>
          </a:ln>
        </p:spPr>
      </p:pic>
      <p:pic>
        <p:nvPicPr>
          <p:cNvPr descr="C:\Users\Heny\Desktop\935918985.png" id="928" name="Google Shape;928;p71"/>
          <p:cNvPicPr preferRelativeResize="0"/>
          <p:nvPr/>
        </p:nvPicPr>
        <p:blipFill rotWithShape="1">
          <a:blip r:embed="rId4">
            <a:alphaModFix/>
          </a:blip>
          <a:srcRect b="0" l="0" r="0" t="0"/>
          <a:stretch/>
        </p:blipFill>
        <p:spPr>
          <a:xfrm>
            <a:off x="6732240" y="4221144"/>
            <a:ext cx="504000" cy="504000"/>
          </a:xfrm>
          <a:prstGeom prst="rect">
            <a:avLst/>
          </a:prstGeom>
          <a:noFill/>
          <a:ln>
            <a:noFill/>
          </a:ln>
        </p:spPr>
      </p:pic>
      <p:pic>
        <p:nvPicPr>
          <p:cNvPr descr="C:\Users\Heny\Desktop\935918985.png" id="929" name="Google Shape;929;p71"/>
          <p:cNvPicPr preferRelativeResize="0"/>
          <p:nvPr/>
        </p:nvPicPr>
        <p:blipFill rotWithShape="1">
          <a:blip r:embed="rId4">
            <a:alphaModFix/>
          </a:blip>
          <a:srcRect b="0" l="0" r="0" t="0"/>
          <a:stretch/>
        </p:blipFill>
        <p:spPr>
          <a:xfrm>
            <a:off x="6732240" y="4509120"/>
            <a:ext cx="504000" cy="504000"/>
          </a:xfrm>
          <a:prstGeom prst="rect">
            <a:avLst/>
          </a:prstGeom>
          <a:noFill/>
          <a:ln>
            <a:noFill/>
          </a:ln>
        </p:spPr>
      </p:pic>
      <p:sp>
        <p:nvSpPr>
          <p:cNvPr id="930" name="Google Shape;930;p71"/>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2"/>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36" name="Google Shape;936;p72"/>
          <p:cNvSpPr/>
          <p:nvPr/>
        </p:nvSpPr>
        <p:spPr>
          <a:xfrm>
            <a:off x="1879944" y="262868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37" name="Google Shape;937;p72"/>
          <p:cNvPicPr preferRelativeResize="0"/>
          <p:nvPr/>
        </p:nvPicPr>
        <p:blipFill rotWithShape="1">
          <a:blip r:embed="rId3">
            <a:alphaModFix/>
          </a:blip>
          <a:srcRect b="0" l="0" r="0" t="0"/>
          <a:stretch/>
        </p:blipFill>
        <p:spPr>
          <a:xfrm>
            <a:off x="6637642" y="2628685"/>
            <a:ext cx="622080" cy="648000"/>
          </a:xfrm>
          <a:prstGeom prst="rect">
            <a:avLst/>
          </a:prstGeom>
          <a:noFill/>
          <a:ln>
            <a:noFill/>
          </a:ln>
        </p:spPr>
      </p:pic>
      <p:sp>
        <p:nvSpPr>
          <p:cNvPr id="938" name="Google Shape;938;p72"/>
          <p:cNvSpPr/>
          <p:nvPr/>
        </p:nvSpPr>
        <p:spPr>
          <a:xfrm>
            <a:off x="107504" y="3214464"/>
            <a:ext cx="2023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C3</a:t>
            </a:r>
            <a:endParaRPr sz="1800">
              <a:solidFill>
                <a:schemeClr val="dk1"/>
              </a:solidFill>
              <a:latin typeface="Candara"/>
              <a:ea typeface="Candara"/>
              <a:cs typeface="Candara"/>
              <a:sym typeface="Candara"/>
            </a:endParaRPr>
          </a:p>
        </p:txBody>
      </p:sp>
      <p:graphicFrame>
        <p:nvGraphicFramePr>
          <p:cNvPr id="939" name="Google Shape;939;p72"/>
          <p:cNvGraphicFramePr/>
          <p:nvPr/>
        </p:nvGraphicFramePr>
        <p:xfrm>
          <a:off x="1347081" y="3646512"/>
          <a:ext cx="3000000" cy="3000000"/>
        </p:xfrm>
        <a:graphic>
          <a:graphicData uri="http://schemas.openxmlformats.org/drawingml/2006/table">
            <a:tbl>
              <a:tblPr bandRow="1" firstRow="1">
                <a:noFill/>
                <a:tableStyleId>{2AD1F097-D754-4484-8A10-681F2B2618CC}</a:tableStyleId>
              </a:tblPr>
              <a:tblGrid>
                <a:gridCol w="1524000"/>
                <a:gridCol w="1524000"/>
                <a:gridCol w="1524000"/>
                <a:gridCol w="1524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12600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940" name="Google Shape;940;p72"/>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41" name="Google Shape;941;p72"/>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42" name="Google Shape;942;p72"/>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43" name="Google Shape;943;p72"/>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944" name="Google Shape;944;p72"/>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73"/>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50" name="Google Shape;950;p73"/>
          <p:cNvSpPr/>
          <p:nvPr/>
        </p:nvSpPr>
        <p:spPr>
          <a:xfrm>
            <a:off x="1879944" y="262868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51" name="Google Shape;951;p73"/>
          <p:cNvPicPr preferRelativeResize="0"/>
          <p:nvPr/>
        </p:nvPicPr>
        <p:blipFill rotWithShape="1">
          <a:blip r:embed="rId3">
            <a:alphaModFix/>
          </a:blip>
          <a:srcRect b="0" l="0" r="0" t="0"/>
          <a:stretch/>
        </p:blipFill>
        <p:spPr>
          <a:xfrm>
            <a:off x="6637642" y="2628685"/>
            <a:ext cx="622080" cy="648000"/>
          </a:xfrm>
          <a:prstGeom prst="rect">
            <a:avLst/>
          </a:prstGeom>
          <a:noFill/>
          <a:ln>
            <a:noFill/>
          </a:ln>
        </p:spPr>
      </p:pic>
      <p:sp>
        <p:nvSpPr>
          <p:cNvPr id="952" name="Google Shape;952;p73"/>
          <p:cNvSpPr/>
          <p:nvPr/>
        </p:nvSpPr>
        <p:spPr>
          <a:xfrm>
            <a:off x="107504" y="3214464"/>
            <a:ext cx="2023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C3</a:t>
            </a:r>
            <a:endParaRPr sz="1800">
              <a:solidFill>
                <a:schemeClr val="dk1"/>
              </a:solidFill>
              <a:latin typeface="Candara"/>
              <a:ea typeface="Candara"/>
              <a:cs typeface="Candara"/>
              <a:sym typeface="Candara"/>
            </a:endParaRPr>
          </a:p>
        </p:txBody>
      </p:sp>
      <p:graphicFrame>
        <p:nvGraphicFramePr>
          <p:cNvPr id="953" name="Google Shape;953;p73"/>
          <p:cNvGraphicFramePr/>
          <p:nvPr/>
        </p:nvGraphicFramePr>
        <p:xfrm>
          <a:off x="1347081" y="3646512"/>
          <a:ext cx="3000000" cy="3000000"/>
        </p:xfrm>
        <a:graphic>
          <a:graphicData uri="http://schemas.openxmlformats.org/drawingml/2006/table">
            <a:tbl>
              <a:tblPr bandRow="1" firstRow="1">
                <a:noFill/>
                <a:tableStyleId>{2AD1F097-D754-4484-8A10-681F2B2618CC}</a:tableStyleId>
              </a:tblPr>
              <a:tblGrid>
                <a:gridCol w="1524000"/>
                <a:gridCol w="1524000"/>
                <a:gridCol w="1524000"/>
                <a:gridCol w="1524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solidFill>
                      <a:srgbClr val="FFC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FFC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solidFill>
                      <a:srgbClr val="FFC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solidFill>
                      <a:srgbClr val="FFC000"/>
                    </a:solidFill>
                  </a:tcPr>
                </a:tc>
              </a:tr>
              <a:tr h="12600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954" name="Google Shape;954;p73"/>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55" name="Google Shape;955;p73"/>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56" name="Google Shape;956;p73"/>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57" name="Google Shape;957;p73"/>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FFC00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sp>
        <p:nvSpPr>
          <p:cNvPr id="958" name="Google Shape;958;p73"/>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74"/>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64" name="Google Shape;964;p74"/>
          <p:cNvSpPr/>
          <p:nvPr/>
        </p:nvSpPr>
        <p:spPr>
          <a:xfrm>
            <a:off x="1879944" y="262868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65" name="Google Shape;965;p74"/>
          <p:cNvPicPr preferRelativeResize="0"/>
          <p:nvPr/>
        </p:nvPicPr>
        <p:blipFill rotWithShape="1">
          <a:blip r:embed="rId3">
            <a:alphaModFix/>
          </a:blip>
          <a:srcRect b="0" l="0" r="0" t="0"/>
          <a:stretch/>
        </p:blipFill>
        <p:spPr>
          <a:xfrm>
            <a:off x="6637642" y="2628685"/>
            <a:ext cx="622080" cy="648000"/>
          </a:xfrm>
          <a:prstGeom prst="rect">
            <a:avLst/>
          </a:prstGeom>
          <a:noFill/>
          <a:ln>
            <a:noFill/>
          </a:ln>
        </p:spPr>
      </p:pic>
      <p:sp>
        <p:nvSpPr>
          <p:cNvPr id="966" name="Google Shape;966;p74"/>
          <p:cNvSpPr/>
          <p:nvPr/>
        </p:nvSpPr>
        <p:spPr>
          <a:xfrm>
            <a:off x="107504" y="3214464"/>
            <a:ext cx="2023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C3</a:t>
            </a:r>
            <a:endParaRPr sz="1800">
              <a:solidFill>
                <a:schemeClr val="dk1"/>
              </a:solidFill>
              <a:latin typeface="Candara"/>
              <a:ea typeface="Candara"/>
              <a:cs typeface="Candara"/>
              <a:sym typeface="Candara"/>
            </a:endParaRPr>
          </a:p>
        </p:txBody>
      </p:sp>
      <p:graphicFrame>
        <p:nvGraphicFramePr>
          <p:cNvPr id="967" name="Google Shape;967;p74"/>
          <p:cNvGraphicFramePr/>
          <p:nvPr/>
        </p:nvGraphicFramePr>
        <p:xfrm>
          <a:off x="1347081" y="3646512"/>
          <a:ext cx="3000000" cy="3000000"/>
        </p:xfrm>
        <a:graphic>
          <a:graphicData uri="http://schemas.openxmlformats.org/drawingml/2006/table">
            <a:tbl>
              <a:tblPr bandRow="1" firstRow="1">
                <a:noFill/>
                <a:tableStyleId>{2AD1F097-D754-4484-8A10-681F2B2618CC}</a:tableStyleId>
              </a:tblPr>
              <a:tblGrid>
                <a:gridCol w="1524000"/>
                <a:gridCol w="1524000"/>
                <a:gridCol w="1524000"/>
                <a:gridCol w="1524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12600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solidFill>
                      <a:srgbClr val="00B0F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solidFill>
                      <a:srgbClr val="00B0F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solidFill>
                      <a:srgbClr val="00B0F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solidFill>
                      <a:srgbClr val="00B0F0"/>
                    </a:solidFill>
                  </a:tcP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968" name="Google Shape;968;p74"/>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69" name="Google Shape;969;p74"/>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70" name="Google Shape;970;p74"/>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71" name="Google Shape;971;p74"/>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00B0F0"/>
                    </a:solidFill>
                  </a:tcPr>
                </a:tc>
              </a:tr>
            </a:tbl>
          </a:graphicData>
        </a:graphic>
      </p:graphicFrame>
      <p:sp>
        <p:nvSpPr>
          <p:cNvPr id="972" name="Google Shape;972;p74"/>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5"/>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78" name="Google Shape;978;p75"/>
          <p:cNvSpPr/>
          <p:nvPr/>
        </p:nvSpPr>
        <p:spPr>
          <a:xfrm>
            <a:off x="1879944" y="262868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79" name="Google Shape;979;p75"/>
          <p:cNvPicPr preferRelativeResize="0"/>
          <p:nvPr/>
        </p:nvPicPr>
        <p:blipFill rotWithShape="1">
          <a:blip r:embed="rId3">
            <a:alphaModFix/>
          </a:blip>
          <a:srcRect b="0" l="0" r="0" t="0"/>
          <a:stretch/>
        </p:blipFill>
        <p:spPr>
          <a:xfrm>
            <a:off x="6637642" y="2628685"/>
            <a:ext cx="622080" cy="648000"/>
          </a:xfrm>
          <a:prstGeom prst="rect">
            <a:avLst/>
          </a:prstGeom>
          <a:noFill/>
          <a:ln>
            <a:noFill/>
          </a:ln>
        </p:spPr>
      </p:pic>
      <p:sp>
        <p:nvSpPr>
          <p:cNvPr id="980" name="Google Shape;980;p75"/>
          <p:cNvSpPr/>
          <p:nvPr/>
        </p:nvSpPr>
        <p:spPr>
          <a:xfrm>
            <a:off x="107504" y="3214464"/>
            <a:ext cx="2023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C3</a:t>
            </a:r>
            <a:endParaRPr sz="1800">
              <a:solidFill>
                <a:schemeClr val="dk1"/>
              </a:solidFill>
              <a:latin typeface="Candara"/>
              <a:ea typeface="Candara"/>
              <a:cs typeface="Candara"/>
              <a:sym typeface="Candara"/>
            </a:endParaRPr>
          </a:p>
        </p:txBody>
      </p:sp>
      <p:graphicFrame>
        <p:nvGraphicFramePr>
          <p:cNvPr id="981" name="Google Shape;981;p75"/>
          <p:cNvGraphicFramePr/>
          <p:nvPr/>
        </p:nvGraphicFramePr>
        <p:xfrm>
          <a:off x="1347081" y="3646512"/>
          <a:ext cx="3000000" cy="3000000"/>
        </p:xfrm>
        <a:graphic>
          <a:graphicData uri="http://schemas.openxmlformats.org/drawingml/2006/table">
            <a:tbl>
              <a:tblPr bandRow="1" firstRow="1">
                <a:noFill/>
                <a:tableStyleId>{2AD1F097-D754-4484-8A10-681F2B2618CC}</a:tableStyleId>
              </a:tblPr>
              <a:tblGrid>
                <a:gridCol w="1524000"/>
                <a:gridCol w="1524000"/>
                <a:gridCol w="1524000"/>
                <a:gridCol w="1524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12600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solidFill>
                      <a:srgbClr val="E6797D"/>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solidFill>
                      <a:srgbClr val="E6797D"/>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solidFill>
                      <a:srgbClr val="E6797D"/>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solidFill>
                      <a:srgbClr val="E6797D"/>
                    </a:solidFill>
                  </a:tcPr>
                </a:tc>
              </a:tr>
            </a:tbl>
          </a:graphicData>
        </a:graphic>
      </p:graphicFrame>
      <p:graphicFrame>
        <p:nvGraphicFramePr>
          <p:cNvPr id="982" name="Google Shape;982;p75"/>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83" name="Google Shape;983;p75"/>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E6797D"/>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6797D"/>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6797D"/>
                    </a:solidFill>
                  </a:tcPr>
                </a:tc>
              </a:tr>
            </a:tbl>
          </a:graphicData>
        </a:graphic>
      </p:graphicFrame>
      <p:graphicFrame>
        <p:nvGraphicFramePr>
          <p:cNvPr id="984" name="Google Shape;984;p75"/>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85" name="Google Shape;985;p75"/>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solidFill>
                      <a:srgbClr val="E6797D"/>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6797D"/>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6797D"/>
                    </a:solidFill>
                  </a:tcPr>
                </a:tc>
              </a:tr>
            </a:tbl>
          </a:graphicData>
        </a:graphic>
      </p:graphicFrame>
      <p:sp>
        <p:nvSpPr>
          <p:cNvPr id="986" name="Google Shape;986;p75"/>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76"/>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992" name="Google Shape;992;p76"/>
          <p:cNvSpPr/>
          <p:nvPr/>
        </p:nvSpPr>
        <p:spPr>
          <a:xfrm>
            <a:off x="1879944" y="2628685"/>
            <a:ext cx="535635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fr-FR" sz="1800">
                <a:solidFill>
                  <a:srgbClr val="C00000"/>
                </a:solidFill>
                <a:latin typeface="Candara"/>
                <a:ea typeface="Candara"/>
                <a:cs typeface="Candara"/>
                <a:sym typeface="Candara"/>
              </a:rPr>
              <a:t>On décide de retenir un taux de support de </a:t>
            </a:r>
            <a:r>
              <a:rPr b="1" i="1" lang="fr-FR" sz="2800">
                <a:solidFill>
                  <a:srgbClr val="C00000"/>
                </a:solidFill>
                <a:latin typeface="Candara"/>
                <a:ea typeface="Candara"/>
                <a:cs typeface="Candara"/>
                <a:sym typeface="Candara"/>
              </a:rPr>
              <a:t>30%</a:t>
            </a:r>
            <a:endParaRPr/>
          </a:p>
        </p:txBody>
      </p:sp>
      <p:pic>
        <p:nvPicPr>
          <p:cNvPr descr="C:\Users\heny\Desktop\Dropbox\SAS\1195445254243794393molumen_Exclamation_icons_2.svg.med.png" id="993" name="Google Shape;993;p76"/>
          <p:cNvPicPr preferRelativeResize="0"/>
          <p:nvPr/>
        </p:nvPicPr>
        <p:blipFill rotWithShape="1">
          <a:blip r:embed="rId3">
            <a:alphaModFix/>
          </a:blip>
          <a:srcRect b="0" l="0" r="0" t="0"/>
          <a:stretch/>
        </p:blipFill>
        <p:spPr>
          <a:xfrm>
            <a:off x="6637642" y="2628685"/>
            <a:ext cx="622080" cy="648000"/>
          </a:xfrm>
          <a:prstGeom prst="rect">
            <a:avLst/>
          </a:prstGeom>
          <a:noFill/>
          <a:ln>
            <a:noFill/>
          </a:ln>
        </p:spPr>
      </p:pic>
      <p:sp>
        <p:nvSpPr>
          <p:cNvPr id="994" name="Google Shape;994;p76"/>
          <p:cNvSpPr/>
          <p:nvPr/>
        </p:nvSpPr>
        <p:spPr>
          <a:xfrm>
            <a:off x="107504" y="3214464"/>
            <a:ext cx="202331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ndara"/>
                <a:ea typeface="Candara"/>
                <a:cs typeface="Candara"/>
                <a:sym typeface="Candara"/>
              </a:rPr>
              <a:t>Construction de C3</a:t>
            </a:r>
            <a:endParaRPr sz="1800">
              <a:solidFill>
                <a:schemeClr val="dk1"/>
              </a:solidFill>
              <a:latin typeface="Candara"/>
              <a:ea typeface="Candara"/>
              <a:cs typeface="Candara"/>
              <a:sym typeface="Candara"/>
            </a:endParaRPr>
          </a:p>
        </p:txBody>
      </p:sp>
      <p:graphicFrame>
        <p:nvGraphicFramePr>
          <p:cNvPr id="995" name="Google Shape;995;p76"/>
          <p:cNvGraphicFramePr/>
          <p:nvPr/>
        </p:nvGraphicFramePr>
        <p:xfrm>
          <a:off x="1347081" y="3646512"/>
          <a:ext cx="3000000" cy="3000000"/>
        </p:xfrm>
        <a:graphic>
          <a:graphicData uri="http://schemas.openxmlformats.org/drawingml/2006/table">
            <a:tbl>
              <a:tblPr bandRow="1" firstRow="1">
                <a:noFill/>
                <a:tableStyleId>{2AD1F097-D754-4484-8A10-681F2B2618CC}</a:tableStyleId>
              </a:tblPr>
              <a:tblGrid>
                <a:gridCol w="1524000"/>
                <a:gridCol w="1524000"/>
                <a:gridCol w="1524000"/>
                <a:gridCol w="1524000"/>
              </a:tblGrid>
              <a:tr h="139050">
                <a:tc>
                  <a:txBody>
                    <a:bodyPr/>
                    <a:lstStyle/>
                    <a:p>
                      <a:pPr indent="0" lvl="0" marL="0" marR="0" rtl="0" algn="ctr">
                        <a:spcBef>
                          <a:spcPts val="0"/>
                        </a:spcBef>
                        <a:spcAft>
                          <a:spcPts val="0"/>
                        </a:spcAft>
                        <a:buNone/>
                      </a:pPr>
                      <a:r>
                        <a:rPr lang="fr-FR" sz="1800">
                          <a:latin typeface="Candara"/>
                          <a:ea typeface="Candara"/>
                          <a:cs typeface="Candara"/>
                          <a:sym typeface="Candara"/>
                        </a:rPr>
                        <a:t>item1</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item2</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item3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nombre</a:t>
                      </a:r>
                      <a:endParaRPr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Farine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126000">
                <a:tc>
                  <a:txBody>
                    <a:bodyPr/>
                    <a:lstStyle/>
                    <a:p>
                      <a:pPr indent="0" lvl="0" marL="0" marR="0" rtl="0" algn="ctr">
                        <a:spcBef>
                          <a:spcPts val="0"/>
                        </a:spcBef>
                        <a:spcAft>
                          <a:spcPts val="0"/>
                        </a:spcAft>
                        <a:buNone/>
                      </a:pPr>
                      <a:r>
                        <a:rPr b="1" lang="fr-FR" sz="1800">
                          <a:latin typeface="Candara"/>
                          <a:ea typeface="Candara"/>
                          <a:cs typeface="Candara"/>
                          <a:sym typeface="Candara"/>
                        </a:rPr>
                        <a:t>Farine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Sucre</a:t>
                      </a:r>
                      <a:r>
                        <a:rPr b="1" lang="fr-FR" sz="1800">
                          <a:latin typeface="Candara"/>
                          <a:ea typeface="Candara"/>
                          <a:cs typeface="Candara"/>
                          <a:sym typeface="Candara"/>
                        </a:rPr>
                        <a:t> </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1</a:t>
                      </a:r>
                      <a:endParaRPr b="1" sz="1800">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a:latin typeface="Candara"/>
                          <a:ea typeface="Candara"/>
                          <a:cs typeface="Candara"/>
                          <a:sym typeface="Candara"/>
                        </a:rPr>
                        <a:t>Sucre</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Œuf</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Chocolat</a:t>
                      </a:r>
                      <a:endParaRPr b="1"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a:t>
                      </a:r>
                      <a:endParaRPr b="1" sz="1800">
                        <a:latin typeface="Candara"/>
                        <a:ea typeface="Candara"/>
                        <a:cs typeface="Candara"/>
                        <a:sym typeface="Candara"/>
                      </a:endParaRPr>
                    </a:p>
                  </a:txBody>
                  <a:tcPr marT="45725" marB="45725" marR="91450" marL="91450" anchor="ctr"/>
                </a:tc>
              </a:tr>
            </a:tbl>
          </a:graphicData>
        </a:graphic>
      </p:graphicFrame>
      <p:graphicFrame>
        <p:nvGraphicFramePr>
          <p:cNvPr id="996" name="Google Shape;996;p76"/>
          <p:cNvGraphicFramePr/>
          <p:nvPr/>
        </p:nvGraphicFramePr>
        <p:xfrm>
          <a:off x="1019944"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1</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Lait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97" name="Google Shape;997;p76"/>
          <p:cNvGraphicFramePr/>
          <p:nvPr/>
        </p:nvGraphicFramePr>
        <p:xfrm>
          <a:off x="2604120"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2</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DDDDC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98" name="Google Shape;998;p76"/>
          <p:cNvGraphicFramePr/>
          <p:nvPr/>
        </p:nvGraphicFramePr>
        <p:xfrm>
          <a:off x="5772472" y="890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4</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E8E8D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Thé</a:t>
                      </a:r>
                      <a:endParaRPr sz="1800">
                        <a:latin typeface="Candara"/>
                        <a:ea typeface="Candara"/>
                        <a:cs typeface="Candara"/>
                        <a:sym typeface="Candara"/>
                      </a:endParaRPr>
                    </a:p>
                  </a:txBody>
                  <a:tcPr marT="45725" marB="45725" marR="91450" marL="91450">
                    <a:solidFill>
                      <a:srgbClr val="BFBFBF"/>
                    </a:solidFill>
                  </a:tcPr>
                </a:tc>
              </a:tr>
            </a:tbl>
          </a:graphicData>
        </a:graphic>
      </p:graphicFrame>
      <p:graphicFrame>
        <p:nvGraphicFramePr>
          <p:cNvPr id="999" name="Google Shape;999;p76"/>
          <p:cNvGraphicFramePr/>
          <p:nvPr/>
        </p:nvGraphicFramePr>
        <p:xfrm>
          <a:off x="4260304" y="836712"/>
          <a:ext cx="3000000" cy="3000000"/>
        </p:xfrm>
        <a:graphic>
          <a:graphicData uri="http://schemas.openxmlformats.org/drawingml/2006/table">
            <a:tbl>
              <a:tblPr bandRow="1" firstRow="1">
                <a:noFill/>
                <a:tableStyleId>{2AD1F097-D754-4484-8A10-681F2B2618CC}</a:tableStyleId>
              </a:tblPr>
              <a:tblGrid>
                <a:gridCol w="1175800"/>
              </a:tblGrid>
              <a:tr h="370850">
                <a:tc>
                  <a:txBody>
                    <a:bodyPr/>
                    <a:lstStyle/>
                    <a:p>
                      <a:pPr indent="0" lvl="0" marL="0" marR="0" rtl="0" algn="l">
                        <a:spcBef>
                          <a:spcPts val="0"/>
                        </a:spcBef>
                        <a:spcAft>
                          <a:spcPts val="0"/>
                        </a:spcAft>
                        <a:buNone/>
                      </a:pPr>
                      <a:r>
                        <a:rPr lang="fr-FR" sz="1800">
                          <a:latin typeface="Candara"/>
                          <a:ea typeface="Candara"/>
                          <a:cs typeface="Candara"/>
                          <a:sym typeface="Candara"/>
                        </a:rPr>
                        <a:t>TICKET</a:t>
                      </a:r>
                      <a:r>
                        <a:rPr lang="fr-FR" sz="1800">
                          <a:latin typeface="Candara"/>
                          <a:ea typeface="Candara"/>
                          <a:cs typeface="Candara"/>
                          <a:sym typeface="Candara"/>
                        </a:rPr>
                        <a:t> 3</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Farine</a:t>
                      </a:r>
                      <a:endParaRPr sz="1800">
                        <a:latin typeface="Candara"/>
                        <a:ea typeface="Candara"/>
                        <a:cs typeface="Candara"/>
                        <a:sym typeface="Candara"/>
                      </a:endParaRPr>
                    </a:p>
                  </a:txBody>
                  <a:tcPr marT="45725" marB="45725" marR="91450" marL="91450">
                    <a:solidFill>
                      <a:srgbClr val="F3F3E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Œuf</a:t>
                      </a:r>
                      <a:endParaRPr sz="1800">
                        <a:latin typeface="Candara"/>
                        <a:ea typeface="Candara"/>
                        <a:cs typeface="Candara"/>
                        <a:sym typeface="Candara"/>
                      </a:endParaRPr>
                    </a:p>
                  </a:txBody>
                  <a:tcPr marT="45725" marB="45725" marR="91450" marL="91450"/>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Sucre</a:t>
                      </a:r>
                      <a:endParaRPr sz="1800">
                        <a:latin typeface="Candara"/>
                        <a:ea typeface="Candara"/>
                        <a:cs typeface="Candara"/>
                        <a:sym typeface="Candara"/>
                      </a:endParaRPr>
                    </a:p>
                  </a:txBody>
                  <a:tcPr marT="45725" marB="45725" marR="91450" marL="91450">
                    <a:solidFill>
                      <a:srgbClr val="BFBFBF"/>
                    </a:solidFill>
                  </a:tcPr>
                </a:tc>
              </a:tr>
              <a:tr h="370850">
                <a:tc>
                  <a:txBody>
                    <a:bodyPr/>
                    <a:lstStyle/>
                    <a:p>
                      <a:pPr indent="0" lvl="0" marL="0" marR="0" rtl="0" algn="l">
                        <a:spcBef>
                          <a:spcPts val="0"/>
                        </a:spcBef>
                        <a:spcAft>
                          <a:spcPts val="0"/>
                        </a:spcAft>
                        <a:buNone/>
                      </a:pPr>
                      <a:r>
                        <a:rPr lang="fr-FR" sz="1800">
                          <a:latin typeface="Candara"/>
                          <a:ea typeface="Candara"/>
                          <a:cs typeface="Candara"/>
                          <a:sym typeface="Candara"/>
                        </a:rPr>
                        <a:t>Chocolat</a:t>
                      </a:r>
                      <a:endParaRPr sz="1800">
                        <a:latin typeface="Candara"/>
                        <a:ea typeface="Candara"/>
                        <a:cs typeface="Candara"/>
                        <a:sym typeface="Candara"/>
                      </a:endParaRPr>
                    </a:p>
                  </a:txBody>
                  <a:tcPr marT="45725" marB="45725" marR="91450" marL="91450">
                    <a:solidFill>
                      <a:srgbClr val="D8D8D8"/>
                    </a:solidFill>
                  </a:tcPr>
                </a:tc>
              </a:tr>
            </a:tbl>
          </a:graphicData>
        </a:graphic>
      </p:graphicFrame>
      <p:pic>
        <p:nvPicPr>
          <p:cNvPr descr="C:\Users\Heny\Desktop\No-Symbol.png" id="1000" name="Google Shape;1000;p76"/>
          <p:cNvPicPr preferRelativeResize="0"/>
          <p:nvPr/>
        </p:nvPicPr>
        <p:blipFill rotWithShape="1">
          <a:blip r:embed="rId4">
            <a:alphaModFix/>
          </a:blip>
          <a:srcRect b="0" l="0" r="0" t="0"/>
          <a:stretch/>
        </p:blipFill>
        <p:spPr>
          <a:xfrm>
            <a:off x="6876256" y="4077072"/>
            <a:ext cx="252000" cy="252000"/>
          </a:xfrm>
          <a:prstGeom prst="rect">
            <a:avLst/>
          </a:prstGeom>
          <a:noFill/>
          <a:ln>
            <a:noFill/>
          </a:ln>
        </p:spPr>
      </p:pic>
      <p:pic>
        <p:nvPicPr>
          <p:cNvPr descr="C:\Users\Heny\Desktop\No-Symbol.png" id="1001" name="Google Shape;1001;p76"/>
          <p:cNvPicPr preferRelativeResize="0"/>
          <p:nvPr/>
        </p:nvPicPr>
        <p:blipFill rotWithShape="1">
          <a:blip r:embed="rId4">
            <a:alphaModFix/>
          </a:blip>
          <a:srcRect b="0" l="0" r="0" t="0"/>
          <a:stretch/>
        </p:blipFill>
        <p:spPr>
          <a:xfrm>
            <a:off x="6876256" y="4473144"/>
            <a:ext cx="252000" cy="252000"/>
          </a:xfrm>
          <a:prstGeom prst="rect">
            <a:avLst/>
          </a:prstGeom>
          <a:noFill/>
          <a:ln>
            <a:noFill/>
          </a:ln>
        </p:spPr>
      </p:pic>
      <p:pic>
        <p:nvPicPr>
          <p:cNvPr descr="C:\Users\Heny\Desktop\935918985.png" id="1002" name="Google Shape;1002;p76"/>
          <p:cNvPicPr preferRelativeResize="0"/>
          <p:nvPr/>
        </p:nvPicPr>
        <p:blipFill rotWithShape="1">
          <a:blip r:embed="rId5">
            <a:alphaModFix/>
          </a:blip>
          <a:srcRect b="0" l="0" r="0" t="0"/>
          <a:stretch/>
        </p:blipFill>
        <p:spPr>
          <a:xfrm>
            <a:off x="6732240" y="4653136"/>
            <a:ext cx="504000" cy="504000"/>
          </a:xfrm>
          <a:prstGeom prst="rect">
            <a:avLst/>
          </a:prstGeom>
          <a:noFill/>
          <a:ln>
            <a:noFill/>
          </a:ln>
        </p:spPr>
      </p:pic>
      <p:sp>
        <p:nvSpPr>
          <p:cNvPr id="1003" name="Google Shape;1003;p76"/>
          <p:cNvSpPr/>
          <p:nvPr/>
        </p:nvSpPr>
        <p:spPr>
          <a:xfrm>
            <a:off x="1925191" y="5489937"/>
            <a:ext cx="7039297" cy="1107996"/>
          </a:xfrm>
          <a:prstGeom prst="rect">
            <a:avLst/>
          </a:prstGeom>
          <a:solidFill>
            <a:srgbClr val="F7D0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C00000"/>
                </a:solidFill>
                <a:latin typeface="Candara"/>
                <a:ea typeface="Candara"/>
                <a:cs typeface="Candara"/>
                <a:sym typeface="Candara"/>
              </a:rPr>
              <a:t>L’ensemble L des sous-ensembles fréquents est l’union des ensembles L</a:t>
            </a:r>
            <a:r>
              <a:rPr b="1" baseline="-25000" lang="fr-FR" sz="1600">
                <a:solidFill>
                  <a:srgbClr val="C00000"/>
                </a:solidFill>
                <a:latin typeface="Candara"/>
                <a:ea typeface="Candara"/>
                <a:cs typeface="Candara"/>
                <a:sym typeface="Candara"/>
              </a:rPr>
              <a:t>1</a:t>
            </a:r>
            <a:r>
              <a:rPr b="1" lang="fr-FR" sz="1600">
                <a:solidFill>
                  <a:srgbClr val="C00000"/>
                </a:solidFill>
                <a:latin typeface="Candara"/>
                <a:ea typeface="Candara"/>
                <a:cs typeface="Candara"/>
                <a:sym typeface="Candara"/>
              </a:rPr>
              <a:t>,…L</a:t>
            </a:r>
            <a:r>
              <a:rPr b="1" baseline="-25000" lang="fr-FR" sz="1600">
                <a:solidFill>
                  <a:srgbClr val="C00000"/>
                </a:solidFill>
                <a:latin typeface="Candara"/>
                <a:ea typeface="Candara"/>
                <a:cs typeface="Candara"/>
                <a:sym typeface="Candara"/>
              </a:rPr>
              <a:t>K</a:t>
            </a:r>
            <a:r>
              <a:rPr b="1" lang="fr-FR" sz="1600">
                <a:solidFill>
                  <a:srgbClr val="C00000"/>
                </a:solidFill>
                <a:latin typeface="Candara"/>
                <a:ea typeface="Candara"/>
                <a:cs typeface="Candara"/>
                <a:sym typeface="Candara"/>
              </a:rPr>
              <a:t> : </a:t>
            </a:r>
            <a:endParaRPr b="1" sz="1600">
              <a:solidFill>
                <a:srgbClr val="C00000"/>
              </a:solidFill>
              <a:latin typeface="Candara"/>
              <a:ea typeface="Candara"/>
              <a:cs typeface="Candara"/>
              <a:sym typeface="Candara"/>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L1={Farine, Sucre, Oeuf, Chocolat}</a:t>
            </a:r>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L2={(Farine,Sucre), (Sucre,Oeuf), (Sucre,Chocolat), (Oeuf,Chocolat)}</a:t>
            </a:r>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L3={(Sucre, Oeuf, Chocolat)}</a:t>
            </a:r>
            <a:endParaRPr/>
          </a:p>
        </p:txBody>
      </p:sp>
      <p:sp>
        <p:nvSpPr>
          <p:cNvPr id="1004" name="Google Shape;1004;p76"/>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ETUDE DE CAS DE RECHERCHE D’ASSOCIATIONS INTÉRESSANTES</a:t>
            </a:r>
            <a:endParaRPr/>
          </a:p>
        </p:txBody>
      </p:sp>
      <p:sp>
        <p:nvSpPr>
          <p:cNvPr id="1010" name="Google Shape;1010;p77"/>
          <p:cNvSpPr/>
          <p:nvPr/>
        </p:nvSpPr>
        <p:spPr>
          <a:xfrm>
            <a:off x="1925191" y="5489937"/>
            <a:ext cx="7039297" cy="1107996"/>
          </a:xfrm>
          <a:prstGeom prst="rect">
            <a:avLst/>
          </a:prstGeom>
          <a:solidFill>
            <a:srgbClr val="F7D0D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600">
                <a:solidFill>
                  <a:srgbClr val="C00000"/>
                </a:solidFill>
                <a:latin typeface="Candara"/>
                <a:ea typeface="Candara"/>
                <a:cs typeface="Candara"/>
                <a:sym typeface="Candara"/>
              </a:rPr>
              <a:t>L’ensemble L des sous-ensembles fréquents est l’union des ensembles L</a:t>
            </a:r>
            <a:r>
              <a:rPr b="1" baseline="-25000" lang="fr-FR" sz="1600">
                <a:solidFill>
                  <a:srgbClr val="C00000"/>
                </a:solidFill>
                <a:latin typeface="Candara"/>
                <a:ea typeface="Candara"/>
                <a:cs typeface="Candara"/>
                <a:sym typeface="Candara"/>
              </a:rPr>
              <a:t>1</a:t>
            </a:r>
            <a:r>
              <a:rPr b="1" lang="fr-FR" sz="1600">
                <a:solidFill>
                  <a:srgbClr val="C00000"/>
                </a:solidFill>
                <a:latin typeface="Candara"/>
                <a:ea typeface="Candara"/>
                <a:cs typeface="Candara"/>
                <a:sym typeface="Candara"/>
              </a:rPr>
              <a:t>,…L</a:t>
            </a:r>
            <a:r>
              <a:rPr b="1" baseline="-25000" lang="fr-FR" sz="1600">
                <a:solidFill>
                  <a:srgbClr val="C00000"/>
                </a:solidFill>
                <a:latin typeface="Candara"/>
                <a:ea typeface="Candara"/>
                <a:cs typeface="Candara"/>
                <a:sym typeface="Candara"/>
              </a:rPr>
              <a:t>K</a:t>
            </a:r>
            <a:r>
              <a:rPr b="1" lang="fr-FR" sz="1600">
                <a:solidFill>
                  <a:srgbClr val="C00000"/>
                </a:solidFill>
                <a:latin typeface="Candara"/>
                <a:ea typeface="Candara"/>
                <a:cs typeface="Candara"/>
                <a:sym typeface="Candara"/>
              </a:rPr>
              <a:t> : </a:t>
            </a:r>
            <a:endParaRPr b="1" sz="1600">
              <a:solidFill>
                <a:srgbClr val="C00000"/>
              </a:solidFill>
              <a:latin typeface="Candara"/>
              <a:ea typeface="Candara"/>
              <a:cs typeface="Candara"/>
              <a:sym typeface="Candara"/>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L1={Farine, Sucre, Oeuf, Chocolat}</a:t>
            </a:r>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L2={(Farine,Sucre), (Sucre,Oeuf), (Sucre,Chocolat), (Oeuf,Chocolat)}</a:t>
            </a:r>
            <a:endParaRPr/>
          </a:p>
          <a:p>
            <a:pPr indent="0" lvl="0" marL="0" marR="0" rtl="0" algn="l">
              <a:spcBef>
                <a:spcPts val="0"/>
              </a:spcBef>
              <a:spcAft>
                <a:spcPts val="0"/>
              </a:spcAft>
              <a:buNone/>
            </a:pPr>
            <a:r>
              <a:rPr b="1" i="1" lang="fr-FR" sz="1600">
                <a:solidFill>
                  <a:srgbClr val="C00000"/>
                </a:solidFill>
                <a:latin typeface="Candara"/>
                <a:ea typeface="Candara"/>
                <a:cs typeface="Candara"/>
                <a:sym typeface="Candara"/>
              </a:rPr>
              <a:t>	L3={(Sucre, Oeuf, Chocolat)}</a:t>
            </a:r>
            <a:endParaRPr/>
          </a:p>
        </p:txBody>
      </p:sp>
      <p:sp>
        <p:nvSpPr>
          <p:cNvPr id="1011" name="Google Shape;1011;p77"/>
          <p:cNvSpPr/>
          <p:nvPr/>
        </p:nvSpPr>
        <p:spPr>
          <a:xfrm>
            <a:off x="107504" y="854417"/>
            <a:ext cx="8856984" cy="4662815"/>
          </a:xfrm>
          <a:prstGeom prst="rect">
            <a:avLst/>
          </a:prstGeom>
          <a:solidFill>
            <a:srgbClr val="F7D0D3"/>
          </a:solid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Pour chaque ensemble fréquent on construit des règles vérifiant la contrainte de seuil de confiance.</a:t>
            </a:r>
            <a:endParaRPr/>
          </a:p>
          <a:p>
            <a:pPr indent="0" lvl="0" marL="0" marR="0" rtl="0" algn="l">
              <a:lnSpc>
                <a:spcPct val="150000"/>
              </a:lnSpc>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lnSpc>
                <a:spcPct val="150000"/>
              </a:lnSpc>
              <a:spcBef>
                <a:spcPts val="0"/>
              </a:spcBef>
              <a:spcAft>
                <a:spcPts val="0"/>
              </a:spcAft>
              <a:buNone/>
            </a:pPr>
            <a:r>
              <a:t/>
            </a:r>
            <a:endParaRPr sz="1800">
              <a:solidFill>
                <a:schemeClr val="dk1"/>
              </a:solidFill>
              <a:latin typeface="Candara"/>
              <a:ea typeface="Candara"/>
              <a:cs typeface="Candara"/>
              <a:sym typeface="Candara"/>
            </a:endParaRPr>
          </a:p>
          <a:p>
            <a:pPr indent="-285750" lvl="0" marL="285750" marR="0" rtl="0" algn="l">
              <a:lnSpc>
                <a:spcPct val="150000"/>
              </a:lnSpc>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Un algorithme simple pour produire des règles à partir d’un sous-ensemble fréquent </a:t>
            </a:r>
            <a:r>
              <a:rPr i="1" lang="fr-FR" sz="1800">
                <a:solidFill>
                  <a:schemeClr val="dk1"/>
                </a:solidFill>
                <a:latin typeface="Candara"/>
                <a:ea typeface="Candara"/>
                <a:cs typeface="Candara"/>
                <a:sym typeface="Candara"/>
              </a:rPr>
              <a:t>f est de considérer tous les</a:t>
            </a:r>
            <a:r>
              <a:rPr lang="fr-FR" sz="1800">
                <a:solidFill>
                  <a:schemeClr val="dk1"/>
                </a:solidFill>
                <a:latin typeface="Candara"/>
                <a:ea typeface="Candara"/>
                <a:cs typeface="Candara"/>
                <a:sym typeface="Candara"/>
              </a:rPr>
              <a:t> </a:t>
            </a:r>
            <a:r>
              <a:rPr i="1" lang="fr-FR" sz="1800">
                <a:solidFill>
                  <a:schemeClr val="dk1"/>
                </a:solidFill>
                <a:latin typeface="Candara"/>
                <a:ea typeface="Candara"/>
                <a:cs typeface="Candara"/>
                <a:sym typeface="Candara"/>
              </a:rPr>
              <a:t>sous ensembles </a:t>
            </a:r>
            <a:r>
              <a:rPr lang="fr-FR" sz="1800">
                <a:solidFill>
                  <a:schemeClr val="dk1"/>
                </a:solidFill>
                <a:latin typeface="Candara"/>
                <a:ea typeface="Candara"/>
                <a:cs typeface="Candara"/>
                <a:sym typeface="Candara"/>
              </a:rPr>
              <a:t>possibles </a:t>
            </a:r>
            <a:r>
              <a:rPr i="1" lang="fr-FR" sz="1800">
                <a:solidFill>
                  <a:schemeClr val="dk1"/>
                </a:solidFill>
                <a:latin typeface="Candara"/>
                <a:ea typeface="Candara"/>
                <a:cs typeface="Candara"/>
                <a:sym typeface="Candara"/>
              </a:rPr>
              <a:t>g de f et de produire la règle</a:t>
            </a:r>
            <a:r>
              <a:rPr lang="fr-FR" sz="1800">
                <a:solidFill>
                  <a:schemeClr val="dk1"/>
                </a:solidFill>
                <a:latin typeface="Candara"/>
                <a:ea typeface="Candara"/>
                <a:cs typeface="Candara"/>
                <a:sym typeface="Candara"/>
              </a:rPr>
              <a:t> </a:t>
            </a:r>
            <a:r>
              <a:rPr i="1" lang="fr-FR" sz="1800">
                <a:solidFill>
                  <a:schemeClr val="dk1"/>
                </a:solidFill>
                <a:latin typeface="Candara"/>
                <a:ea typeface="Candara"/>
                <a:cs typeface="Candara"/>
                <a:sym typeface="Candara"/>
              </a:rPr>
              <a:t>g-&gt; (f-g) si </a:t>
            </a:r>
            <a:r>
              <a:rPr lang="fr-FR" sz="1800">
                <a:solidFill>
                  <a:schemeClr val="dk1"/>
                </a:solidFill>
                <a:latin typeface="Candara"/>
                <a:ea typeface="Candara"/>
                <a:cs typeface="Candara"/>
                <a:sym typeface="Candara"/>
              </a:rPr>
              <a:t>la condition sur la confiance est vérifiée.</a:t>
            </a:r>
            <a:endParaRPr/>
          </a:p>
          <a:p>
            <a:pPr indent="0" lvl="0" marL="0" marR="0" rtl="0" algn="l">
              <a:lnSpc>
                <a:spcPct val="150000"/>
              </a:lnSpc>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lnSpc>
                <a:spcPct val="150000"/>
              </a:lnSpc>
              <a:spcBef>
                <a:spcPts val="0"/>
              </a:spcBef>
              <a:spcAft>
                <a:spcPts val="0"/>
              </a:spcAft>
              <a:buNone/>
            </a:pPr>
            <a:r>
              <a:t/>
            </a:r>
            <a:endParaRPr sz="1800">
              <a:solidFill>
                <a:schemeClr val="dk1"/>
              </a:solidFill>
              <a:latin typeface="Candara"/>
              <a:ea typeface="Candara"/>
              <a:cs typeface="Candara"/>
              <a:sym typeface="Candara"/>
            </a:endParaRPr>
          </a:p>
          <a:p>
            <a:pPr indent="-285750" lvl="0" marL="285750" marR="0" rtl="0" algn="l">
              <a:lnSpc>
                <a:spcPct val="150000"/>
              </a:lnSpc>
              <a:spcBef>
                <a:spcPts val="0"/>
              </a:spcBef>
              <a:spcAft>
                <a:spcPts val="0"/>
              </a:spcAft>
              <a:buClr>
                <a:schemeClr val="dk1"/>
              </a:buClr>
              <a:buSzPts val="1800"/>
              <a:buFont typeface="Noto Sans Symbols"/>
              <a:buChar char="✔"/>
            </a:pPr>
            <a:r>
              <a:rPr lang="fr-FR" sz="1800">
                <a:solidFill>
                  <a:schemeClr val="dk1"/>
                </a:solidFill>
                <a:latin typeface="Candara"/>
                <a:ea typeface="Candara"/>
                <a:cs typeface="Candara"/>
                <a:sym typeface="Candara"/>
              </a:rPr>
              <a:t>Alors on commence par les règles ayant un seul conséquent, puis sur les règles retenues on génère les règles ayant deux conséquents.</a:t>
            </a:r>
            <a:endParaRPr/>
          </a:p>
        </p:txBody>
      </p:sp>
      <p:pic>
        <p:nvPicPr>
          <p:cNvPr descr="C:\Users\heny\Desktop\Dropbox\SAS\1195445254243794393molumen_Exclamation_icons_2.svg.med.png" id="1012" name="Google Shape;1012;p77"/>
          <p:cNvPicPr preferRelativeResize="0"/>
          <p:nvPr/>
        </p:nvPicPr>
        <p:blipFill rotWithShape="1">
          <a:blip r:embed="rId3">
            <a:alphaModFix/>
          </a:blip>
          <a:srcRect b="0" l="0" r="0" t="0"/>
          <a:stretch/>
        </p:blipFill>
        <p:spPr>
          <a:xfrm>
            <a:off x="827584" y="5589240"/>
            <a:ext cx="933120" cy="972000"/>
          </a:xfrm>
          <a:prstGeom prst="rect">
            <a:avLst/>
          </a:prstGeom>
          <a:noFill/>
          <a:ln>
            <a:noFill/>
          </a:ln>
        </p:spPr>
      </p:pic>
      <p:sp>
        <p:nvSpPr>
          <p:cNvPr id="1013" name="Google Shape;1013;p7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7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TABLEAU DES RÈGLES</a:t>
            </a:r>
            <a:endParaRPr/>
          </a:p>
        </p:txBody>
      </p:sp>
      <p:graphicFrame>
        <p:nvGraphicFramePr>
          <p:cNvPr id="1019" name="Google Shape;1019;p78"/>
          <p:cNvGraphicFramePr/>
          <p:nvPr/>
        </p:nvGraphicFramePr>
        <p:xfrm>
          <a:off x="107505" y="764704"/>
          <a:ext cx="3000000" cy="3000000"/>
        </p:xfrm>
        <a:graphic>
          <a:graphicData uri="http://schemas.openxmlformats.org/drawingml/2006/table">
            <a:tbl>
              <a:tblPr bandRow="1" firstRow="1">
                <a:noFill/>
                <a:tableStyleId>{5EA1CC7F-4A29-40E2-A3F6-529BD14DF154}</a:tableStyleId>
              </a:tblPr>
              <a:tblGrid>
                <a:gridCol w="2376275"/>
                <a:gridCol w="3096350"/>
                <a:gridCol w="1872200"/>
                <a:gridCol w="1296150"/>
              </a:tblGrid>
              <a:tr h="324000">
                <a:tc>
                  <a:txBody>
                    <a:bodyPr/>
                    <a:lstStyle/>
                    <a:p>
                      <a:pPr indent="0" lvl="0" marL="0" marR="0" rtl="0" algn="ctr">
                        <a:spcBef>
                          <a:spcPts val="0"/>
                        </a:spcBef>
                        <a:spcAft>
                          <a:spcPts val="0"/>
                        </a:spcAft>
                        <a:buNone/>
                      </a:pPr>
                      <a:r>
                        <a:rPr lang="fr-FR" sz="1800">
                          <a:latin typeface="Candara"/>
                          <a:ea typeface="Candara"/>
                          <a:cs typeface="Candara"/>
                          <a:sym typeface="Candara"/>
                        </a:rPr>
                        <a:t>Sous-ensemble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Règle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Support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Confiance</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Farine</a:t>
                      </a:r>
                      <a:r>
                        <a:rPr lang="fr-FR" sz="1800">
                          <a:latin typeface="Candara"/>
                          <a:ea typeface="Candara"/>
                          <a:cs typeface="Candara"/>
                          <a:sym typeface="Candara"/>
                        </a:rPr>
                        <a:t>, Sucre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Farine → Sucre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2/2</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a:t>
                      </a:r>
                      <a:r>
                        <a:rPr lang="fr-FR" sz="1800">
                          <a:latin typeface="Candara"/>
                          <a:ea typeface="Candara"/>
                          <a:cs typeface="Candara"/>
                          <a:sym typeface="Candara"/>
                        </a:rPr>
                        <a:t> </a:t>
                      </a:r>
                      <a:r>
                        <a:rPr lang="fr-FR" sz="1800">
                          <a:latin typeface="Candara"/>
                          <a:ea typeface="Candara"/>
                          <a:cs typeface="Candara"/>
                          <a:sym typeface="Candara"/>
                        </a:rPr>
                        <a:t>→ Farine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 Œuf</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Sucre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a:t>
                      </a:r>
                      <a:r>
                        <a:rPr lang="fr-FR" sz="1800">
                          <a:latin typeface="Candara"/>
                          <a:ea typeface="Candara"/>
                          <a:cs typeface="Candara"/>
                          <a:sym typeface="Candara"/>
                        </a:rPr>
                        <a:t>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Sucre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Œuf</a:t>
                      </a:r>
                      <a:r>
                        <a:rPr lang="fr-FR" sz="1800">
                          <a:latin typeface="Candara"/>
                          <a:ea typeface="Candara"/>
                          <a:cs typeface="Candara"/>
                          <a:sym typeface="Candara"/>
                        </a:rPr>
                        <a:t>,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3/4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3/3</a:t>
                      </a:r>
                      <a:endParaRPr sz="1800">
                        <a:solidFill>
                          <a:schemeClr val="dk1"/>
                        </a:solidFill>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3/4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3/3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 Œuf,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Chocolat → Sucre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Sucre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Chocolat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2/2</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Sucre + Œuf</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bl>
          </a:graphicData>
        </a:graphic>
      </p:graphicFrame>
      <p:sp>
        <p:nvSpPr>
          <p:cNvPr id="1020" name="Google Shape;1020;p7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7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TABLEAU DES RÈGLES</a:t>
            </a:r>
            <a:endParaRPr/>
          </a:p>
        </p:txBody>
      </p:sp>
      <p:graphicFrame>
        <p:nvGraphicFramePr>
          <p:cNvPr id="1026" name="Google Shape;1026;p79"/>
          <p:cNvGraphicFramePr/>
          <p:nvPr/>
        </p:nvGraphicFramePr>
        <p:xfrm>
          <a:off x="107505" y="764704"/>
          <a:ext cx="3000000" cy="3000000"/>
        </p:xfrm>
        <a:graphic>
          <a:graphicData uri="http://schemas.openxmlformats.org/drawingml/2006/table">
            <a:tbl>
              <a:tblPr bandRow="1" firstRow="1">
                <a:noFill/>
                <a:tableStyleId>{5EA1CC7F-4A29-40E2-A3F6-529BD14DF154}</a:tableStyleId>
              </a:tblPr>
              <a:tblGrid>
                <a:gridCol w="2376275"/>
                <a:gridCol w="3096350"/>
                <a:gridCol w="1872200"/>
                <a:gridCol w="1296150"/>
              </a:tblGrid>
              <a:tr h="324000">
                <a:tc>
                  <a:txBody>
                    <a:bodyPr/>
                    <a:lstStyle/>
                    <a:p>
                      <a:pPr indent="0" lvl="0" marL="0" marR="0" rtl="0" algn="ctr">
                        <a:spcBef>
                          <a:spcPts val="0"/>
                        </a:spcBef>
                        <a:spcAft>
                          <a:spcPts val="0"/>
                        </a:spcAft>
                        <a:buNone/>
                      </a:pPr>
                      <a:r>
                        <a:rPr lang="fr-FR" sz="1800">
                          <a:latin typeface="Candara"/>
                          <a:ea typeface="Candara"/>
                          <a:cs typeface="Candara"/>
                          <a:sym typeface="Candara"/>
                        </a:rPr>
                        <a:t>Sous-ensemble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Règle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Support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Confiance</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Farine, Sucre </a:t>
                      </a:r>
                      <a:endParaRPr sz="1800">
                        <a:solidFill>
                          <a:schemeClr val="dk1"/>
                        </a:solidFill>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Farine → Sucre</a:t>
                      </a:r>
                      <a:endParaRPr sz="1800">
                        <a:solidFill>
                          <a:schemeClr val="dk1"/>
                        </a:solidFill>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2/4 </a:t>
                      </a:r>
                      <a:endParaRPr sz="1800">
                        <a:solidFill>
                          <a:schemeClr val="dk1"/>
                        </a:solidFill>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2/2</a:t>
                      </a:r>
                      <a:endParaRPr b="1" sz="1800">
                        <a:solidFill>
                          <a:schemeClr val="dk1"/>
                        </a:solidFill>
                        <a:latin typeface="Candara"/>
                        <a:ea typeface="Candara"/>
                        <a:cs typeface="Candara"/>
                        <a:sym typeface="Candara"/>
                      </a:endParaRPr>
                    </a:p>
                  </a:txBody>
                  <a:tcPr marT="45725" marB="45725" marR="91450" marL="91450" anchor="ctr">
                    <a:solidFill>
                      <a:srgbClr val="FF0000"/>
                    </a:solidFill>
                  </a:tcP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a:t>
                      </a:r>
                      <a:r>
                        <a:rPr lang="fr-FR" sz="1800">
                          <a:latin typeface="Candara"/>
                          <a:ea typeface="Candara"/>
                          <a:cs typeface="Candara"/>
                          <a:sym typeface="Candara"/>
                        </a:rPr>
                        <a:t> </a:t>
                      </a:r>
                      <a:r>
                        <a:rPr lang="fr-FR" sz="1800">
                          <a:latin typeface="Candara"/>
                          <a:ea typeface="Candara"/>
                          <a:cs typeface="Candara"/>
                          <a:sym typeface="Candara"/>
                        </a:rPr>
                        <a:t>→ Farine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 Œuf</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Sucre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a:t>
                      </a:r>
                      <a:r>
                        <a:rPr lang="fr-FR" sz="1800">
                          <a:latin typeface="Candara"/>
                          <a:ea typeface="Candara"/>
                          <a:cs typeface="Candara"/>
                          <a:sym typeface="Candara"/>
                        </a:rPr>
                        <a:t>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Sucre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Œuf</a:t>
                      </a:r>
                      <a:r>
                        <a:rPr lang="fr-FR" sz="1800">
                          <a:latin typeface="Candara"/>
                          <a:ea typeface="Candara"/>
                          <a:cs typeface="Candara"/>
                          <a:sym typeface="Candara"/>
                        </a:rPr>
                        <a:t>, Chocolat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Œuf → Chocolat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3/4</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3/3</a:t>
                      </a:r>
                      <a:endParaRPr b="1" sz="1800">
                        <a:solidFill>
                          <a:schemeClr val="dk1"/>
                        </a:solidFill>
                        <a:latin typeface="Candara"/>
                        <a:ea typeface="Candara"/>
                        <a:cs typeface="Candara"/>
                        <a:sym typeface="Candara"/>
                      </a:endParaRPr>
                    </a:p>
                  </a:txBody>
                  <a:tcPr marT="45725" marB="45725" marR="91450" marL="91450" anchor="ctr">
                    <a:solidFill>
                      <a:srgbClr val="FF0000"/>
                    </a:solidFill>
                  </a:tcP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Chocolat → Œuf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3/4</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3/3</a:t>
                      </a:r>
                      <a:endParaRPr b="1" sz="1800">
                        <a:latin typeface="Candara"/>
                        <a:ea typeface="Candara"/>
                        <a:cs typeface="Candara"/>
                        <a:sym typeface="Candara"/>
                      </a:endParaRPr>
                    </a:p>
                  </a:txBody>
                  <a:tcPr marT="45725" marB="45725" marR="91450" marL="91450" anchor="ctr">
                    <a:solidFill>
                      <a:srgbClr val="FF0000"/>
                    </a:solidFill>
                  </a:tcPr>
                </a:tc>
              </a:tr>
              <a:tr h="324000">
                <a:tc>
                  <a:txBody>
                    <a:bodyPr/>
                    <a:lstStyle/>
                    <a:p>
                      <a:pPr indent="0" lvl="0" marL="0" marR="0" rtl="0" algn="ctr">
                        <a:spcBef>
                          <a:spcPts val="0"/>
                        </a:spcBef>
                        <a:spcAft>
                          <a:spcPts val="0"/>
                        </a:spcAft>
                        <a:buNone/>
                      </a:pPr>
                      <a:r>
                        <a:rPr lang="fr-FR" sz="1800">
                          <a:latin typeface="Candara"/>
                          <a:ea typeface="Candara"/>
                          <a:cs typeface="Candara"/>
                          <a:sym typeface="Candara"/>
                        </a:rPr>
                        <a:t>Sucre, Œuf,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Chocolat → Sucre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Sucre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Sucre + Chocolat → Œuf </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solidFill>
                      <a:srgbClr val="FF0000"/>
                    </a:solidFill>
                  </a:tcPr>
                </a:tc>
                <a:tc>
                  <a:txBody>
                    <a:bodyPr/>
                    <a:lstStyle/>
                    <a:p>
                      <a:pPr indent="0" lvl="0" marL="0" marR="0" rtl="0" algn="ctr">
                        <a:spcBef>
                          <a:spcPts val="0"/>
                        </a:spcBef>
                        <a:spcAft>
                          <a:spcPts val="0"/>
                        </a:spcAft>
                        <a:buNone/>
                      </a:pPr>
                      <a:r>
                        <a:rPr b="1" lang="fr-FR" sz="1800">
                          <a:latin typeface="Candara"/>
                          <a:ea typeface="Candara"/>
                          <a:cs typeface="Candara"/>
                          <a:sym typeface="Candara"/>
                        </a:rPr>
                        <a:t>2/2</a:t>
                      </a:r>
                      <a:endParaRPr b="1" sz="1800">
                        <a:latin typeface="Candara"/>
                        <a:ea typeface="Candara"/>
                        <a:cs typeface="Candara"/>
                        <a:sym typeface="Candara"/>
                      </a:endParaRPr>
                    </a:p>
                  </a:txBody>
                  <a:tcPr marT="45725" marB="45725" marR="91450" marL="91450" anchor="ctr">
                    <a:solidFill>
                      <a:srgbClr val="FF0000"/>
                    </a:solidFill>
                  </a:tcP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Sucre + Œuf</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r h="324000">
                <a:tc>
                  <a:txBody>
                    <a:bodyPr/>
                    <a:lstStyle/>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Œuf → Chocolat</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2/3</a:t>
                      </a:r>
                      <a:endParaRPr sz="1800">
                        <a:latin typeface="Candara"/>
                        <a:ea typeface="Candara"/>
                        <a:cs typeface="Candara"/>
                        <a:sym typeface="Candara"/>
                      </a:endParaRPr>
                    </a:p>
                  </a:txBody>
                  <a:tcPr marT="45725" marB="45725" marR="91450" marL="91450" anchor="ctr"/>
                </a:tc>
              </a:tr>
            </a:tbl>
          </a:graphicData>
        </a:graphic>
      </p:graphicFrame>
      <p:sp>
        <p:nvSpPr>
          <p:cNvPr id="1027" name="Google Shape;1027;p7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191" name="Google Shape;191;p17"/>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192" name="Google Shape;192;p17"/>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solidFill>
                      <a:srgbClr val="D8D8D8"/>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193" name="Google Shape;193;p17"/>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pic>
        <p:nvPicPr>
          <p:cNvPr descr="C:\Users\heny\Desktop\Dropbox\SAS\images.jpg" id="194" name="Google Shape;194;p17"/>
          <p:cNvPicPr preferRelativeResize="0"/>
          <p:nvPr/>
        </p:nvPicPr>
        <p:blipFill rotWithShape="1">
          <a:blip r:embed="rId3">
            <a:alphaModFix/>
          </a:blip>
          <a:srcRect b="0" l="0" r="0" t="0"/>
          <a:stretch/>
        </p:blipFill>
        <p:spPr>
          <a:xfrm>
            <a:off x="6660232" y="4293096"/>
            <a:ext cx="2143125" cy="2143125"/>
          </a:xfrm>
          <a:prstGeom prst="rect">
            <a:avLst/>
          </a:prstGeom>
          <a:noFill/>
          <a:ln>
            <a:noFill/>
          </a:ln>
        </p:spPr>
      </p:pic>
      <p:sp>
        <p:nvSpPr>
          <p:cNvPr id="195" name="Google Shape;195;p17"/>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80"/>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400"/>
              <a:buFont typeface="Arial Black"/>
              <a:buNone/>
            </a:pPr>
            <a:r>
              <a:rPr lang="fr-FR" sz="2400"/>
              <a:t>TABLEAU DES RÈGLES INTÉRESSANTES</a:t>
            </a:r>
            <a:endParaRPr/>
          </a:p>
        </p:txBody>
      </p:sp>
      <p:graphicFrame>
        <p:nvGraphicFramePr>
          <p:cNvPr id="1033" name="Google Shape;1033;p80"/>
          <p:cNvGraphicFramePr/>
          <p:nvPr/>
        </p:nvGraphicFramePr>
        <p:xfrm>
          <a:off x="539552" y="1397000"/>
          <a:ext cx="3000000" cy="3000000"/>
        </p:xfrm>
        <a:graphic>
          <a:graphicData uri="http://schemas.openxmlformats.org/drawingml/2006/table">
            <a:tbl>
              <a:tblPr bandRow="1" firstRow="1">
                <a:noFill/>
                <a:tableStyleId>{5EA1CC7F-4A29-40E2-A3F6-529BD14DF154}</a:tableStyleId>
              </a:tblPr>
              <a:tblGrid>
                <a:gridCol w="2592300"/>
                <a:gridCol w="2664300"/>
                <a:gridCol w="1368150"/>
                <a:gridCol w="1440150"/>
              </a:tblGrid>
              <a:tr h="591850">
                <a:tc>
                  <a:txBody>
                    <a:bodyPr/>
                    <a:lstStyle/>
                    <a:p>
                      <a:pPr indent="0" lvl="0" marL="0" marR="0" rtl="0" algn="ctr">
                        <a:spcBef>
                          <a:spcPts val="0"/>
                        </a:spcBef>
                        <a:spcAft>
                          <a:spcPts val="0"/>
                        </a:spcAft>
                        <a:buNone/>
                      </a:pPr>
                      <a:r>
                        <a:rPr lang="fr-FR" sz="1800">
                          <a:latin typeface="Candara"/>
                          <a:ea typeface="Candara"/>
                          <a:cs typeface="Candara"/>
                          <a:sym typeface="Candara"/>
                        </a:rPr>
                        <a:t>Sous-ensemble</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Règle</a:t>
                      </a:r>
                      <a:r>
                        <a:rPr lang="fr-FR" sz="1800">
                          <a:latin typeface="Candara"/>
                          <a:ea typeface="Candara"/>
                          <a:cs typeface="Candara"/>
                          <a:sym typeface="Candara"/>
                        </a:rPr>
                        <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Confiance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Lift </a:t>
                      </a:r>
                      <a:endParaRPr sz="1800">
                        <a:latin typeface="Candara"/>
                        <a:ea typeface="Candara"/>
                        <a:cs typeface="Candara"/>
                        <a:sym typeface="Candara"/>
                      </a:endParaRPr>
                    </a:p>
                  </a:txBody>
                  <a:tcPr marT="45725" marB="45725" marR="91450" marL="91450" anchor="ctr"/>
                </a:tc>
              </a:tr>
              <a:tr h="593800">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Farine, Sucre </a:t>
                      </a:r>
                      <a:endParaRPr sz="1800">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Farine → Sucre</a:t>
                      </a:r>
                      <a:endParaRPr sz="1800">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solidFill>
                            <a:schemeClr val="dk1"/>
                          </a:solidFill>
                          <a:latin typeface="Candara"/>
                          <a:ea typeface="Candara"/>
                          <a:cs typeface="Candara"/>
                          <a:sym typeface="Candara"/>
                        </a:rPr>
                        <a:t>2/2 </a:t>
                      </a:r>
                      <a:endParaRPr sz="1800">
                        <a:solidFill>
                          <a:schemeClr val="dk1"/>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4/3</a:t>
                      </a:r>
                      <a:endParaRPr b="1" sz="1800">
                        <a:solidFill>
                          <a:schemeClr val="dk1"/>
                        </a:solidFill>
                        <a:latin typeface="Candara"/>
                        <a:ea typeface="Candara"/>
                        <a:cs typeface="Candara"/>
                        <a:sym typeface="Candara"/>
                      </a:endParaRPr>
                    </a:p>
                  </a:txBody>
                  <a:tcPr marT="45725" marB="45725" marR="91450" marL="91450" anchor="ctr"/>
                </a:tc>
              </a:tr>
              <a:tr h="593800">
                <a:tc>
                  <a:txBody>
                    <a:bodyPr/>
                    <a:lstStyle/>
                    <a:p>
                      <a:pPr indent="0" lvl="0" marL="0" marR="0" rtl="0" algn="ctr">
                        <a:spcBef>
                          <a:spcPts val="0"/>
                        </a:spcBef>
                        <a:spcAft>
                          <a:spcPts val="0"/>
                        </a:spcAft>
                        <a:buNone/>
                      </a:pPr>
                      <a:r>
                        <a:rPr lang="fr-FR" sz="1800">
                          <a:latin typeface="Candara"/>
                          <a:ea typeface="Candara"/>
                          <a:cs typeface="Candara"/>
                          <a:sym typeface="Candara"/>
                        </a:rPr>
                        <a:t>Œuf</a:t>
                      </a:r>
                      <a:r>
                        <a:rPr lang="fr-FR" sz="1800">
                          <a:latin typeface="Candara"/>
                          <a:ea typeface="Candara"/>
                          <a:cs typeface="Candara"/>
                          <a:sym typeface="Candara"/>
                        </a:rPr>
                        <a:t>,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Œuf → Chocolat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3/3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solidFill>
                            <a:schemeClr val="dk1"/>
                          </a:solidFill>
                          <a:latin typeface="Candara"/>
                          <a:ea typeface="Candara"/>
                          <a:cs typeface="Candara"/>
                          <a:sym typeface="Candara"/>
                        </a:rPr>
                        <a:t>4/3</a:t>
                      </a:r>
                      <a:endParaRPr b="1" sz="1800">
                        <a:solidFill>
                          <a:schemeClr val="dk1"/>
                        </a:solidFill>
                        <a:latin typeface="Candara"/>
                        <a:ea typeface="Candara"/>
                        <a:cs typeface="Candara"/>
                        <a:sym typeface="Candara"/>
                      </a:endParaRPr>
                    </a:p>
                  </a:txBody>
                  <a:tcPr marT="45725" marB="45725" marR="91450" marL="91450" anchor="ctr"/>
                </a:tc>
              </a:tr>
              <a:tr h="593800">
                <a:tc>
                  <a:txBody>
                    <a:bodyPr/>
                    <a:lstStyle/>
                    <a:p>
                      <a:pPr indent="0" lvl="0" marL="0" marR="0" rtl="0" algn="ctr">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Œuf</a:t>
                      </a:r>
                      <a:r>
                        <a:rPr lang="fr-FR" sz="1800">
                          <a:latin typeface="Candara"/>
                          <a:ea typeface="Candara"/>
                          <a:cs typeface="Candara"/>
                          <a:sym typeface="Candara"/>
                        </a:rPr>
                        <a:t>, Chocolat </a:t>
                      </a:r>
                      <a:endParaRPr sz="1800">
                        <a:latin typeface="Candara"/>
                        <a:ea typeface="Candara"/>
                        <a:cs typeface="Candara"/>
                        <a:sym typeface="Candara"/>
                      </a:endParaRPr>
                    </a:p>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Chocolat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3/3</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4/3</a:t>
                      </a:r>
                      <a:endParaRPr b="1" sz="1800">
                        <a:latin typeface="Candara"/>
                        <a:ea typeface="Candara"/>
                        <a:cs typeface="Candara"/>
                        <a:sym typeface="Candara"/>
                      </a:endParaRPr>
                    </a:p>
                  </a:txBody>
                  <a:tcPr marT="45725" marB="45725" marR="91450" marL="91450" anchor="ctr"/>
                </a:tc>
              </a:tr>
              <a:tr h="593800">
                <a:tc>
                  <a:txBody>
                    <a:bodyPr/>
                    <a:lstStyle/>
                    <a:p>
                      <a:pPr indent="0" lvl="0" marL="0" marR="0" rtl="0" algn="ctr">
                        <a:lnSpc>
                          <a:spcPct val="100000"/>
                        </a:lnSpc>
                        <a:spcBef>
                          <a:spcPts val="0"/>
                        </a:spcBef>
                        <a:spcAft>
                          <a:spcPts val="0"/>
                        </a:spcAft>
                        <a:buClr>
                          <a:schemeClr val="dk1"/>
                        </a:buClr>
                        <a:buSzPts val="1800"/>
                        <a:buFont typeface="Candara"/>
                        <a:buNone/>
                      </a:pPr>
                      <a:r>
                        <a:rPr lang="fr-FR" sz="1800">
                          <a:latin typeface="Candara"/>
                          <a:ea typeface="Candara"/>
                          <a:cs typeface="Candara"/>
                          <a:sym typeface="Candara"/>
                        </a:rPr>
                        <a:t>Sucre, Œuf, Chocolat</a:t>
                      </a:r>
                      <a:endParaRPr/>
                    </a:p>
                    <a:p>
                      <a:pPr indent="0" lvl="0" marL="0" marR="0" rtl="0" algn="ctr">
                        <a:spcBef>
                          <a:spcPts val="0"/>
                        </a:spcBef>
                        <a:spcAft>
                          <a:spcPts val="0"/>
                        </a:spcAft>
                        <a:buNone/>
                      </a:pPr>
                      <a:r>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Sucre + Chocolat → Œuf </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lang="fr-FR" sz="1800">
                          <a:latin typeface="Candara"/>
                          <a:ea typeface="Candara"/>
                          <a:cs typeface="Candara"/>
                          <a:sym typeface="Candara"/>
                        </a:rPr>
                        <a:t>2/4</a:t>
                      </a:r>
                      <a:endParaRPr sz="1800">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a:latin typeface="Candara"/>
                          <a:ea typeface="Candara"/>
                          <a:cs typeface="Candara"/>
                          <a:sym typeface="Candara"/>
                        </a:rPr>
                        <a:t>2/2</a:t>
                      </a:r>
                      <a:endParaRPr b="1" sz="1800">
                        <a:latin typeface="Candara"/>
                        <a:ea typeface="Candara"/>
                        <a:cs typeface="Candara"/>
                        <a:sym typeface="Candara"/>
                      </a:endParaRPr>
                    </a:p>
                  </a:txBody>
                  <a:tcPr marT="45725" marB="45725" marR="91450" marL="91450" anchor="ctr"/>
                </a:tc>
              </a:tr>
            </a:tbl>
          </a:graphicData>
        </a:graphic>
      </p:graphicFrame>
      <p:sp>
        <p:nvSpPr>
          <p:cNvPr id="1034" name="Google Shape;1034;p80"/>
          <p:cNvSpPr/>
          <p:nvPr/>
        </p:nvSpPr>
        <p:spPr>
          <a:xfrm>
            <a:off x="251520" y="5877272"/>
            <a:ext cx="849694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2000">
                <a:solidFill>
                  <a:schemeClr val="dk1"/>
                </a:solidFill>
                <a:latin typeface="Candara"/>
                <a:ea typeface="Candara"/>
                <a:cs typeface="Candara"/>
                <a:sym typeface="Candara"/>
              </a:rPr>
              <a:t>On a retenu les règles ayant une confiance égale à 1 et un lift supérieur à 1  </a:t>
            </a:r>
            <a:endParaRPr b="1" sz="2000">
              <a:solidFill>
                <a:schemeClr val="dk1"/>
              </a:solidFill>
              <a:latin typeface="Candara"/>
              <a:ea typeface="Candara"/>
              <a:cs typeface="Candara"/>
              <a:sym typeface="Candara"/>
            </a:endParaRPr>
          </a:p>
        </p:txBody>
      </p:sp>
      <p:pic>
        <p:nvPicPr>
          <p:cNvPr descr="C:\Users\heny\Desktop\Dropbox\SAS\1195445254243794393molumen_Exclamation_icons_2.svg.med.png" id="1035" name="Google Shape;1035;p80"/>
          <p:cNvPicPr preferRelativeResize="0"/>
          <p:nvPr/>
        </p:nvPicPr>
        <p:blipFill rotWithShape="1">
          <a:blip r:embed="rId3">
            <a:alphaModFix/>
          </a:blip>
          <a:srcRect b="0" l="0" r="0" t="0"/>
          <a:stretch/>
        </p:blipFill>
        <p:spPr>
          <a:xfrm>
            <a:off x="865569" y="4789798"/>
            <a:ext cx="933120" cy="972000"/>
          </a:xfrm>
          <a:prstGeom prst="rect">
            <a:avLst/>
          </a:prstGeom>
          <a:noFill/>
          <a:ln>
            <a:noFill/>
          </a:ln>
        </p:spPr>
      </p:pic>
      <p:sp>
        <p:nvSpPr>
          <p:cNvPr id="1036" name="Google Shape;1036;p80"/>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81"/>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a:t>
            </a:r>
            <a:r>
              <a:rPr lang="fr-FR" sz="2400"/>
              <a:t> </a:t>
            </a:r>
            <a:r>
              <a:rPr lang="fr-FR" sz="2400"/>
              <a:t>GUIDÉ</a:t>
            </a:r>
            <a:r>
              <a:rPr lang="fr-FR" sz="2400"/>
              <a:t> </a:t>
            </a:r>
            <a:r>
              <a:rPr lang="fr-FR" sz="2400">
                <a:solidFill>
                  <a:srgbClr val="374151"/>
                </a:solidFill>
                <a:highlight>
                  <a:srgbClr val="F7F7F8"/>
                </a:highlight>
                <a:latin typeface="Roboto"/>
                <a:ea typeface="Roboto"/>
                <a:cs typeface="Roboto"/>
                <a:sym typeface="Roboto"/>
              </a:rPr>
              <a:t> </a:t>
            </a:r>
            <a:endParaRPr sz="2400"/>
          </a:p>
        </p:txBody>
      </p:sp>
      <p:sp>
        <p:nvSpPr>
          <p:cNvPr id="1043" name="Google Shape;1043;p81"/>
          <p:cNvSpPr txBox="1"/>
          <p:nvPr>
            <p:ph idx="1" type="body"/>
          </p:nvPr>
        </p:nvSpPr>
        <p:spPr>
          <a:xfrm>
            <a:off x="179512" y="908720"/>
            <a:ext cx="8712900" cy="55446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b="0" lang="fr-FR" sz="1800">
                <a:latin typeface="Candara"/>
                <a:ea typeface="Candara"/>
                <a:cs typeface="Candara"/>
                <a:sym typeface="Candara"/>
              </a:rPr>
              <a:t>Supposons que vous avez des données de transactions pour un magasin de vêtements et que vous souhaitez trouver des règles associatives pour suggérer des produits connexes à vos clients. Vous avez rassemblé des données pour un mois et vous avez identifié les produits suivants : T-shirts, Jeans, Chaussures et Vestes.</a:t>
            </a:r>
            <a:endParaRPr b="0" sz="1800">
              <a:latin typeface="Candara"/>
              <a:ea typeface="Candara"/>
              <a:cs typeface="Candara"/>
              <a:sym typeface="Candara"/>
            </a:endParaRPr>
          </a:p>
          <a:p>
            <a:pPr indent="0" lvl="0" marL="0" rtl="0" algn="l">
              <a:spcBef>
                <a:spcPts val="360"/>
              </a:spcBef>
              <a:spcAft>
                <a:spcPts val="600"/>
              </a:spcAft>
              <a:buNone/>
            </a:pPr>
            <a:r>
              <a:t/>
            </a:r>
            <a:endParaRPr/>
          </a:p>
        </p:txBody>
      </p:sp>
      <p:pic>
        <p:nvPicPr>
          <p:cNvPr id="1044" name="Google Shape;1044;p81"/>
          <p:cNvPicPr preferRelativeResize="0"/>
          <p:nvPr/>
        </p:nvPicPr>
        <p:blipFill>
          <a:blip r:embed="rId3">
            <a:alphaModFix/>
          </a:blip>
          <a:stretch>
            <a:fillRect/>
          </a:stretch>
        </p:blipFill>
        <p:spPr>
          <a:xfrm>
            <a:off x="1606150" y="2385675"/>
            <a:ext cx="5469574" cy="39404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82"/>
          <p:cNvSpPr txBox="1"/>
          <p:nvPr>
            <p:ph idx="1" type="body"/>
          </p:nvPr>
        </p:nvSpPr>
        <p:spPr>
          <a:xfrm>
            <a:off x="191987" y="908445"/>
            <a:ext cx="8712900" cy="5544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0" lang="fr-FR" sz="1800">
                <a:latin typeface="Candara"/>
                <a:ea typeface="Candara"/>
                <a:cs typeface="Candara"/>
                <a:sym typeface="Candara"/>
              </a:rPr>
              <a:t>Dans un premier temps, nous allons convertir nos données en une forme binaire (plus lisible pour la suite).</a:t>
            </a:r>
            <a:endParaRPr b="0" sz="1800">
              <a:latin typeface="Candara"/>
              <a:ea typeface="Candara"/>
              <a:cs typeface="Candara"/>
              <a:sym typeface="Candara"/>
            </a:endParaRPr>
          </a:p>
          <a:p>
            <a:pPr indent="0" lvl="0" marL="0" rtl="0" algn="l">
              <a:lnSpc>
                <a:spcPct val="115000"/>
              </a:lnSpc>
              <a:spcBef>
                <a:spcPts val="0"/>
              </a:spcBef>
              <a:spcAft>
                <a:spcPts val="0"/>
              </a:spcAft>
              <a:buClr>
                <a:schemeClr val="dk1"/>
              </a:buClr>
              <a:buSzPts val="1100"/>
              <a:buFont typeface="Arial"/>
              <a:buNone/>
            </a:pPr>
            <a:r>
              <a:t/>
            </a:r>
            <a:endParaRPr b="0" sz="1100"/>
          </a:p>
          <a:p>
            <a:pPr indent="0" lvl="0" marL="0" rtl="0" algn="l">
              <a:spcBef>
                <a:spcPts val="360"/>
              </a:spcBef>
              <a:spcAft>
                <a:spcPts val="600"/>
              </a:spcAft>
              <a:buNone/>
            </a:pPr>
            <a:r>
              <a:t/>
            </a:r>
            <a:endParaRPr b="0" sz="1200">
              <a:solidFill>
                <a:srgbClr val="374151"/>
              </a:solidFill>
              <a:highlight>
                <a:srgbClr val="F7F7F8"/>
              </a:highlight>
              <a:latin typeface="Roboto"/>
              <a:ea typeface="Roboto"/>
              <a:cs typeface="Roboto"/>
              <a:sym typeface="Roboto"/>
            </a:endParaRPr>
          </a:p>
        </p:txBody>
      </p:sp>
      <p:graphicFrame>
        <p:nvGraphicFramePr>
          <p:cNvPr id="1051" name="Google Shape;1051;p82"/>
          <p:cNvGraphicFramePr/>
          <p:nvPr/>
        </p:nvGraphicFramePr>
        <p:xfrm>
          <a:off x="529275" y="1777775"/>
          <a:ext cx="3000000" cy="3000000"/>
        </p:xfrm>
        <a:graphic>
          <a:graphicData uri="http://schemas.openxmlformats.org/drawingml/2006/table">
            <a:tbl>
              <a:tblPr>
                <a:noFill/>
                <a:tableStyleId>{05181FAD-FF1C-4ED8-AAAB-38E0200B673B}</a:tableStyleId>
              </a:tblPr>
              <a:tblGrid>
                <a:gridCol w="1555950"/>
                <a:gridCol w="1567575"/>
                <a:gridCol w="1555950"/>
                <a:gridCol w="1555950"/>
                <a:gridCol w="1567575"/>
              </a:tblGrid>
              <a:tr h="573975">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Transaction ID</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T-shirt</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Jean</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Chaussures</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Veste</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2</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3</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4</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5</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6</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7</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8</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9</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4107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1</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r>
            </a:tbl>
          </a:graphicData>
        </a:graphic>
      </p:graphicFrame>
      <p:sp>
        <p:nvSpPr>
          <p:cNvPr id="1052" name="Google Shape;1052;p82"/>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 GUIDÉ </a:t>
            </a:r>
            <a:r>
              <a:rPr lang="fr-FR" sz="2400">
                <a:solidFill>
                  <a:srgbClr val="374151"/>
                </a:solidFill>
                <a:highlight>
                  <a:srgbClr val="F7F7F8"/>
                </a:highlight>
                <a:latin typeface="Roboto"/>
                <a:ea typeface="Roboto"/>
                <a:cs typeface="Roboto"/>
                <a:sym typeface="Roboto"/>
              </a:rPr>
              <a:t> </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83"/>
          <p:cNvSpPr txBox="1"/>
          <p:nvPr>
            <p:ph idx="1" type="body"/>
          </p:nvPr>
        </p:nvSpPr>
        <p:spPr>
          <a:xfrm>
            <a:off x="179500" y="984925"/>
            <a:ext cx="8820000" cy="5847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0" lang="fr-FR" sz="1800">
                <a:latin typeface="Candara"/>
                <a:ea typeface="Candara"/>
                <a:cs typeface="Candara"/>
                <a:sym typeface="Candara"/>
              </a:rPr>
              <a:t>Nous pouvons maintenant utiliser l'algorithme Apriori. Nous allons définir </a:t>
            </a:r>
            <a:endParaRPr b="0" sz="1800">
              <a:latin typeface="Candara"/>
              <a:ea typeface="Candara"/>
              <a:cs typeface="Candara"/>
              <a:sym typeface="Candara"/>
            </a:endParaRPr>
          </a:p>
          <a:p>
            <a:pPr indent="0" lvl="0" marL="0" rtl="0" algn="l">
              <a:lnSpc>
                <a:spcPct val="115000"/>
              </a:lnSpc>
              <a:spcBef>
                <a:spcPts val="0"/>
              </a:spcBef>
              <a:spcAft>
                <a:spcPts val="0"/>
              </a:spcAft>
              <a:buClr>
                <a:schemeClr val="dk1"/>
              </a:buClr>
              <a:buSzPts val="1100"/>
              <a:buFont typeface="Arial"/>
              <a:buNone/>
            </a:pPr>
            <a:r>
              <a:rPr b="0" lang="fr-FR" sz="1800">
                <a:solidFill>
                  <a:schemeClr val="dk2"/>
                </a:solidFill>
                <a:latin typeface="Candara"/>
                <a:ea typeface="Candara"/>
                <a:cs typeface="Candara"/>
                <a:sym typeface="Candara"/>
              </a:rPr>
              <a:t>un support minimum de 30 % et une confiance de 60 %.</a:t>
            </a:r>
            <a:endParaRPr b="0" sz="1800">
              <a:solidFill>
                <a:schemeClr val="dk2"/>
              </a:solidFill>
              <a:latin typeface="Candara"/>
              <a:ea typeface="Candara"/>
              <a:cs typeface="Candara"/>
              <a:sym typeface="Candara"/>
            </a:endParaRPr>
          </a:p>
          <a:p>
            <a:pPr indent="0" lvl="0" marL="0" rtl="0" algn="l">
              <a:lnSpc>
                <a:spcPct val="115000"/>
              </a:lnSpc>
              <a:spcBef>
                <a:spcPts val="0"/>
              </a:spcBef>
              <a:spcAft>
                <a:spcPts val="0"/>
              </a:spcAft>
              <a:buClr>
                <a:schemeClr val="dk1"/>
              </a:buClr>
              <a:buSzPts val="1100"/>
              <a:buFont typeface="Arial"/>
              <a:buNone/>
            </a:pPr>
            <a:r>
              <a:t/>
            </a:r>
            <a:endParaRPr b="0" sz="1800">
              <a:solidFill>
                <a:schemeClr val="dk2"/>
              </a:solidFill>
            </a:endParaRPr>
          </a:p>
          <a:p>
            <a:pPr indent="0" lvl="0" marL="0" rtl="0" algn="l">
              <a:lnSpc>
                <a:spcPct val="115000"/>
              </a:lnSpc>
              <a:spcBef>
                <a:spcPts val="0"/>
              </a:spcBef>
              <a:spcAft>
                <a:spcPts val="0"/>
              </a:spcAft>
              <a:buNone/>
            </a:pPr>
            <a:r>
              <a:rPr lang="fr-FR" sz="1800">
                <a:latin typeface="Times New Roman"/>
                <a:ea typeface="Times New Roman"/>
                <a:cs typeface="Times New Roman"/>
                <a:sym typeface="Times New Roman"/>
              </a:rPr>
              <a:t>1</a:t>
            </a:r>
            <a:r>
              <a:rPr lang="fr-FR" sz="1800">
                <a:latin typeface="Candara"/>
                <a:ea typeface="Candara"/>
                <a:cs typeface="Candara"/>
                <a:sym typeface="Candara"/>
              </a:rPr>
              <a:t>. </a:t>
            </a:r>
            <a:r>
              <a:rPr b="0" lang="fr-FR" sz="1800">
                <a:latin typeface="Candara"/>
                <a:ea typeface="Candara"/>
                <a:cs typeface="Candara"/>
                <a:sym typeface="Candara"/>
              </a:rPr>
              <a:t>La première étape consiste à calculer le support de chaque item. Si le support de certains  items est inférieur au seuil minimum, on peut les supprimer dès cette étape pour éviter de faire des calculs sur les itemset qui en découlent.</a:t>
            </a:r>
            <a:endParaRPr b="0" sz="1800">
              <a:latin typeface="Candara"/>
              <a:ea typeface="Candara"/>
              <a:cs typeface="Candara"/>
              <a:sym typeface="Candara"/>
            </a:endParaRPr>
          </a:p>
          <a:p>
            <a:pPr indent="0" lvl="0" marL="0" rtl="0" algn="l">
              <a:lnSpc>
                <a:spcPct val="115000"/>
              </a:lnSpc>
              <a:spcBef>
                <a:spcPts val="0"/>
              </a:spcBef>
              <a:spcAft>
                <a:spcPts val="0"/>
              </a:spcAft>
              <a:buNone/>
            </a:pPr>
            <a:r>
              <a:rPr lang="fr-FR" sz="1800">
                <a:latin typeface="Candara"/>
                <a:ea typeface="Candara"/>
                <a:cs typeface="Candara"/>
                <a:sym typeface="Candara"/>
              </a:rPr>
              <a:t>support(item) = nombre de transactions contenant l'item / nombre total de transactions</a:t>
            </a:r>
            <a:r>
              <a:rPr b="0" lang="fr-FR" sz="1000">
                <a:latin typeface="Candara"/>
                <a:ea typeface="Candara"/>
                <a:cs typeface="Candara"/>
                <a:sym typeface="Candara"/>
              </a:rPr>
              <a:t>  Exemple: support(T-shirt) = nombre de transactions contenant "T-shirt" / nombre total de transactions= 9 / 10 = 0.9</a:t>
            </a:r>
            <a:endParaRPr b="0" sz="1000">
              <a:latin typeface="Candara"/>
              <a:ea typeface="Candara"/>
              <a:cs typeface="Candara"/>
              <a:sym typeface="Candara"/>
            </a:endParaRPr>
          </a:p>
          <a:p>
            <a:pPr indent="0" lvl="0" marL="0" rtl="0" algn="l">
              <a:lnSpc>
                <a:spcPct val="115000"/>
              </a:lnSpc>
              <a:spcBef>
                <a:spcPts val="0"/>
              </a:spcBef>
              <a:spcAft>
                <a:spcPts val="0"/>
              </a:spcAft>
              <a:buNone/>
            </a:pPr>
            <a:r>
              <a:rPr b="0" lang="fr-FR" sz="1000">
                <a:latin typeface="Times New Roman"/>
                <a:ea typeface="Times New Roman"/>
                <a:cs typeface="Times New Roman"/>
                <a:sym typeface="Times New Roman"/>
              </a:rPr>
              <a:t>             </a:t>
            </a:r>
            <a:r>
              <a:rPr b="0" lang="fr-FR" sz="1000">
                <a:latin typeface="Candara"/>
                <a:ea typeface="Candara"/>
                <a:cs typeface="Candara"/>
                <a:sym typeface="Candara"/>
              </a:rPr>
              <a:t>  </a:t>
            </a:r>
            <a:endParaRPr b="0" sz="1000">
              <a:latin typeface="Candara"/>
              <a:ea typeface="Candara"/>
              <a:cs typeface="Candara"/>
              <a:sym typeface="Candara"/>
            </a:endParaRPr>
          </a:p>
          <a:p>
            <a:pPr indent="0" lvl="0" marL="0" rtl="0" algn="l">
              <a:lnSpc>
                <a:spcPct val="115000"/>
              </a:lnSpc>
              <a:spcBef>
                <a:spcPts val="0"/>
              </a:spcBef>
              <a:spcAft>
                <a:spcPts val="0"/>
              </a:spcAft>
              <a:buNone/>
            </a:pPr>
            <a:r>
              <a:rPr lang="fr-FR" sz="1500" u="sng">
                <a:latin typeface="Candara"/>
                <a:ea typeface="Candara"/>
                <a:cs typeface="Candara"/>
                <a:sym typeface="Candara"/>
              </a:rPr>
              <a:t>Construction de C1</a:t>
            </a:r>
            <a:endParaRPr sz="1500" u="sng">
              <a:latin typeface="Candara"/>
              <a:ea typeface="Candara"/>
              <a:cs typeface="Candara"/>
              <a:sym typeface="Candara"/>
            </a:endParaRPr>
          </a:p>
          <a:p>
            <a:pPr indent="0" lvl="0" marL="0" rtl="0" algn="l">
              <a:lnSpc>
                <a:spcPct val="115000"/>
              </a:lnSpc>
              <a:spcBef>
                <a:spcPts val="0"/>
              </a:spcBef>
              <a:spcAft>
                <a:spcPts val="0"/>
              </a:spcAft>
              <a:buNone/>
            </a:pPr>
            <a:r>
              <a:t/>
            </a:r>
            <a:endParaRPr b="0"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0"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fr-FR" sz="1350">
                <a:solidFill>
                  <a:srgbClr val="FFFFFF"/>
                </a:solidFill>
                <a:latin typeface="Calibri"/>
                <a:ea typeface="Calibri"/>
                <a:cs typeface="Calibri"/>
                <a:sym typeface="Calibri"/>
              </a:rPr>
              <a:t>Article</a:t>
            </a:r>
            <a:endParaRPr sz="135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fr-FR" sz="1350">
                <a:solidFill>
                  <a:srgbClr val="FFFFFF"/>
                </a:solidFill>
                <a:latin typeface="Calibri"/>
                <a:ea typeface="Calibri"/>
                <a:cs typeface="Calibri"/>
                <a:sym typeface="Calibri"/>
              </a:rPr>
              <a:t>Support</a:t>
            </a:r>
            <a:endParaRPr sz="135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0" sz="18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0"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fr-FR" sz="1350">
                <a:latin typeface="Candara"/>
                <a:ea typeface="Candara"/>
                <a:cs typeface="Candara"/>
                <a:sym typeface="Candara"/>
              </a:rPr>
              <a:t>Pas de suppression lors de cette étape de notre exemple</a:t>
            </a:r>
            <a:endParaRPr b="0" sz="1350">
              <a:latin typeface="Candara"/>
              <a:ea typeface="Candara"/>
              <a:cs typeface="Candara"/>
              <a:sym typeface="Candara"/>
            </a:endParaRPr>
          </a:p>
          <a:p>
            <a:pPr indent="0" lvl="0" marL="0" rtl="0" algn="l">
              <a:lnSpc>
                <a:spcPct val="115000"/>
              </a:lnSpc>
              <a:spcBef>
                <a:spcPts val="0"/>
              </a:spcBef>
              <a:spcAft>
                <a:spcPts val="0"/>
              </a:spcAft>
              <a:buNone/>
            </a:pPr>
            <a:r>
              <a:t/>
            </a:r>
            <a:endParaRPr b="0" sz="1800"/>
          </a:p>
          <a:p>
            <a:pPr indent="0" lvl="0" marL="0" rtl="0" algn="l">
              <a:spcBef>
                <a:spcPts val="360"/>
              </a:spcBef>
              <a:spcAft>
                <a:spcPts val="600"/>
              </a:spcAft>
              <a:buNone/>
            </a:pPr>
            <a:r>
              <a:t/>
            </a:r>
            <a:endParaRPr/>
          </a:p>
        </p:txBody>
      </p:sp>
      <p:sp>
        <p:nvSpPr>
          <p:cNvPr id="1059" name="Google Shape;1059;p83"/>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 GUIDÉ : </a:t>
            </a:r>
            <a:r>
              <a:rPr lang="fr-FR" sz="2400"/>
              <a:t>Support </a:t>
            </a:r>
            <a:r>
              <a:rPr lang="fr-FR" sz="2400"/>
              <a:t> </a:t>
            </a:r>
            <a:r>
              <a:rPr lang="fr-FR" sz="2400">
                <a:solidFill>
                  <a:srgbClr val="374151"/>
                </a:solidFill>
                <a:highlight>
                  <a:srgbClr val="F7F7F8"/>
                </a:highlight>
                <a:latin typeface="Roboto"/>
                <a:ea typeface="Roboto"/>
                <a:cs typeface="Roboto"/>
                <a:sym typeface="Roboto"/>
              </a:rPr>
              <a:t> </a:t>
            </a:r>
            <a:endParaRPr sz="2400"/>
          </a:p>
        </p:txBody>
      </p:sp>
      <p:graphicFrame>
        <p:nvGraphicFramePr>
          <p:cNvPr id="1060" name="Google Shape;1060;p83"/>
          <p:cNvGraphicFramePr/>
          <p:nvPr/>
        </p:nvGraphicFramePr>
        <p:xfrm>
          <a:off x="3174050" y="3468275"/>
          <a:ext cx="3000000" cy="3000000"/>
        </p:xfrm>
        <a:graphic>
          <a:graphicData uri="http://schemas.openxmlformats.org/drawingml/2006/table">
            <a:tbl>
              <a:tblPr>
                <a:noFill/>
                <a:tableStyleId>{05181FAD-FF1C-4ED8-AAAB-38E0200B673B}</a:tableStyleId>
              </a:tblPr>
              <a:tblGrid>
                <a:gridCol w="1497875"/>
                <a:gridCol w="1084250"/>
              </a:tblGrid>
              <a:tr h="332225">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Article</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Support</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r>
              <a:tr h="3322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T-shirt</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0.9</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3322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Jean</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0.8</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r>
              <a:tr h="3322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Chaussures</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0.7</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33222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Veste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0.3</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r>
            </a:tbl>
          </a:graphicData>
        </a:graphic>
      </p:graphicFrame>
      <p:pic>
        <p:nvPicPr>
          <p:cNvPr id="1061" name="Google Shape;1061;p83"/>
          <p:cNvPicPr preferRelativeResize="0"/>
          <p:nvPr/>
        </p:nvPicPr>
        <p:blipFill>
          <a:blip r:embed="rId3">
            <a:alphaModFix/>
          </a:blip>
          <a:stretch>
            <a:fillRect/>
          </a:stretch>
        </p:blipFill>
        <p:spPr>
          <a:xfrm>
            <a:off x="1394400" y="5611822"/>
            <a:ext cx="951075" cy="575075"/>
          </a:xfrm>
          <a:prstGeom prst="rect">
            <a:avLst/>
          </a:prstGeom>
          <a:noFill/>
          <a:ln>
            <a:noFill/>
          </a:ln>
        </p:spPr>
      </p:pic>
      <p:pic>
        <p:nvPicPr>
          <p:cNvPr id="1062" name="Google Shape;1062;p83"/>
          <p:cNvPicPr preferRelativeResize="0"/>
          <p:nvPr/>
        </p:nvPicPr>
        <p:blipFill>
          <a:blip r:embed="rId4">
            <a:alphaModFix/>
          </a:blip>
          <a:stretch>
            <a:fillRect/>
          </a:stretch>
        </p:blipFill>
        <p:spPr>
          <a:xfrm>
            <a:off x="2951875" y="5621515"/>
            <a:ext cx="951075" cy="555685"/>
          </a:xfrm>
          <a:prstGeom prst="rect">
            <a:avLst/>
          </a:prstGeom>
          <a:noFill/>
          <a:ln>
            <a:noFill/>
          </a:ln>
        </p:spPr>
      </p:pic>
      <p:pic>
        <p:nvPicPr>
          <p:cNvPr id="1063" name="Google Shape;1063;p83"/>
          <p:cNvPicPr preferRelativeResize="0"/>
          <p:nvPr/>
        </p:nvPicPr>
        <p:blipFill>
          <a:blip r:embed="rId5">
            <a:alphaModFix/>
          </a:blip>
          <a:stretch>
            <a:fillRect/>
          </a:stretch>
        </p:blipFill>
        <p:spPr>
          <a:xfrm>
            <a:off x="4572000" y="5621525"/>
            <a:ext cx="1671850" cy="575075"/>
          </a:xfrm>
          <a:prstGeom prst="rect">
            <a:avLst/>
          </a:prstGeom>
          <a:noFill/>
          <a:ln>
            <a:noFill/>
          </a:ln>
        </p:spPr>
      </p:pic>
      <p:pic>
        <p:nvPicPr>
          <p:cNvPr id="1064" name="Google Shape;1064;p83"/>
          <p:cNvPicPr preferRelativeResize="0"/>
          <p:nvPr/>
        </p:nvPicPr>
        <p:blipFill>
          <a:blip r:embed="rId6">
            <a:alphaModFix/>
          </a:blip>
          <a:stretch>
            <a:fillRect/>
          </a:stretch>
        </p:blipFill>
        <p:spPr>
          <a:xfrm>
            <a:off x="6680425" y="5651552"/>
            <a:ext cx="1243100" cy="555675"/>
          </a:xfrm>
          <a:prstGeom prst="rect">
            <a:avLst/>
          </a:prstGeom>
          <a:noFill/>
          <a:ln>
            <a:noFill/>
          </a:ln>
        </p:spPr>
      </p:pic>
      <p:sp>
        <p:nvSpPr>
          <p:cNvPr id="1065" name="Google Shape;1065;p83"/>
          <p:cNvSpPr txBox="1"/>
          <p:nvPr/>
        </p:nvSpPr>
        <p:spPr>
          <a:xfrm>
            <a:off x="1626175" y="6270200"/>
            <a:ext cx="5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t>9/10</a:t>
            </a:r>
            <a:endParaRPr/>
          </a:p>
        </p:txBody>
      </p:sp>
      <p:sp>
        <p:nvSpPr>
          <p:cNvPr id="1066" name="Google Shape;1066;p83"/>
          <p:cNvSpPr txBox="1"/>
          <p:nvPr/>
        </p:nvSpPr>
        <p:spPr>
          <a:xfrm>
            <a:off x="3174050" y="6253400"/>
            <a:ext cx="5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t>8/10</a:t>
            </a:r>
            <a:endParaRPr/>
          </a:p>
        </p:txBody>
      </p:sp>
      <p:sp>
        <p:nvSpPr>
          <p:cNvPr id="1067" name="Google Shape;1067;p83"/>
          <p:cNvSpPr txBox="1"/>
          <p:nvPr/>
        </p:nvSpPr>
        <p:spPr>
          <a:xfrm>
            <a:off x="5149300" y="6196600"/>
            <a:ext cx="6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t>7/10</a:t>
            </a:r>
            <a:endParaRPr/>
          </a:p>
        </p:txBody>
      </p:sp>
      <p:sp>
        <p:nvSpPr>
          <p:cNvPr id="1068" name="Google Shape;1068;p83"/>
          <p:cNvSpPr txBox="1"/>
          <p:nvPr/>
        </p:nvSpPr>
        <p:spPr>
          <a:xfrm>
            <a:off x="7024000" y="6196600"/>
            <a:ext cx="5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t>3/10</a:t>
            </a:r>
            <a:endParaRPr/>
          </a:p>
        </p:txBody>
      </p:sp>
      <p:pic>
        <p:nvPicPr>
          <p:cNvPr id="1069" name="Google Shape;1069;p83"/>
          <p:cNvPicPr preferRelativeResize="0"/>
          <p:nvPr/>
        </p:nvPicPr>
        <p:blipFill>
          <a:blip r:embed="rId7">
            <a:alphaModFix/>
          </a:blip>
          <a:stretch>
            <a:fillRect/>
          </a:stretch>
        </p:blipFill>
        <p:spPr>
          <a:xfrm>
            <a:off x="6451257" y="3891400"/>
            <a:ext cx="2335894" cy="555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84"/>
          <p:cNvSpPr txBox="1"/>
          <p:nvPr>
            <p:ph idx="1" type="body"/>
          </p:nvPr>
        </p:nvSpPr>
        <p:spPr>
          <a:xfrm>
            <a:off x="215550" y="840825"/>
            <a:ext cx="8712900" cy="4179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0" lang="fr-FR" sz="1800">
                <a:latin typeface="Candara"/>
                <a:ea typeface="Candara"/>
                <a:cs typeface="Candara"/>
                <a:sym typeface="Candara"/>
              </a:rPr>
              <a:t>Nous pouvons construire les itemsets du niveau suivant et calculer leur support</a:t>
            </a:r>
            <a:endParaRPr b="0" sz="1800">
              <a:latin typeface="Candara"/>
              <a:ea typeface="Candara"/>
              <a:cs typeface="Candara"/>
              <a:sym typeface="Candara"/>
            </a:endParaRPr>
          </a:p>
          <a:p>
            <a:pPr indent="0" lvl="0" marL="0" rtl="0" algn="l">
              <a:lnSpc>
                <a:spcPct val="115000"/>
              </a:lnSpc>
              <a:spcBef>
                <a:spcPts val="0"/>
              </a:spcBef>
              <a:spcAft>
                <a:spcPts val="0"/>
              </a:spcAft>
              <a:buNone/>
            </a:pPr>
            <a:r>
              <a:t/>
            </a:r>
            <a:endParaRPr b="0" sz="1100"/>
          </a:p>
          <a:p>
            <a:pPr indent="0" lvl="0" marL="0" rtl="0" algn="l">
              <a:spcBef>
                <a:spcPts val="360"/>
              </a:spcBef>
              <a:spcAft>
                <a:spcPts val="0"/>
              </a:spcAft>
              <a:buNone/>
            </a:pPr>
            <a:r>
              <a:t/>
            </a:r>
            <a:endParaRPr b="0" sz="1200">
              <a:solidFill>
                <a:srgbClr val="374151"/>
              </a:solidFill>
              <a:highlight>
                <a:srgbClr val="F7F7F8"/>
              </a:highlight>
              <a:latin typeface="Roboto"/>
              <a:ea typeface="Roboto"/>
              <a:cs typeface="Roboto"/>
              <a:sym typeface="Roboto"/>
            </a:endParaRPr>
          </a:p>
          <a:p>
            <a:pPr indent="0" lvl="0" marL="0" rtl="0" algn="l">
              <a:spcBef>
                <a:spcPts val="600"/>
              </a:spcBef>
              <a:spcAft>
                <a:spcPts val="0"/>
              </a:spcAft>
              <a:buNone/>
            </a:pPr>
            <a:r>
              <a:t/>
            </a:r>
            <a:endParaRPr b="0" sz="1200">
              <a:solidFill>
                <a:srgbClr val="374151"/>
              </a:solidFill>
              <a:highlight>
                <a:srgbClr val="F7F7F8"/>
              </a:highlight>
              <a:latin typeface="Roboto"/>
              <a:ea typeface="Roboto"/>
              <a:cs typeface="Roboto"/>
              <a:sym typeface="Roboto"/>
            </a:endParaRPr>
          </a:p>
          <a:p>
            <a:pPr indent="0" lvl="0" marL="0" rtl="0" algn="l">
              <a:spcBef>
                <a:spcPts val="600"/>
              </a:spcBef>
              <a:spcAft>
                <a:spcPts val="0"/>
              </a:spcAft>
              <a:buNone/>
            </a:pPr>
            <a:r>
              <a:t/>
            </a:r>
            <a:endParaRPr b="0" sz="1200">
              <a:solidFill>
                <a:srgbClr val="374151"/>
              </a:solidFill>
              <a:highlight>
                <a:srgbClr val="F7F7F8"/>
              </a:highlight>
              <a:latin typeface="Roboto"/>
              <a:ea typeface="Roboto"/>
              <a:cs typeface="Roboto"/>
              <a:sym typeface="Roboto"/>
            </a:endParaRPr>
          </a:p>
          <a:p>
            <a:pPr indent="0" lvl="0" marL="0" rtl="0" algn="l">
              <a:spcBef>
                <a:spcPts val="600"/>
              </a:spcBef>
              <a:spcAft>
                <a:spcPts val="0"/>
              </a:spcAft>
              <a:buNone/>
            </a:pPr>
            <a:r>
              <a:t/>
            </a:r>
            <a:endParaRPr b="0" sz="1200">
              <a:solidFill>
                <a:srgbClr val="374151"/>
              </a:solidFill>
              <a:highlight>
                <a:srgbClr val="F7F7F8"/>
              </a:highlight>
              <a:latin typeface="Roboto"/>
              <a:ea typeface="Roboto"/>
              <a:cs typeface="Roboto"/>
              <a:sym typeface="Roboto"/>
            </a:endParaRPr>
          </a:p>
          <a:p>
            <a:pPr indent="0" lvl="0" marL="0" rtl="0" algn="l">
              <a:spcBef>
                <a:spcPts val="600"/>
              </a:spcBef>
              <a:spcAft>
                <a:spcPts val="600"/>
              </a:spcAft>
              <a:buNone/>
            </a:pPr>
            <a:r>
              <a:t/>
            </a:r>
            <a:endParaRPr b="0" sz="1200">
              <a:solidFill>
                <a:srgbClr val="374151"/>
              </a:solidFill>
              <a:highlight>
                <a:srgbClr val="F7F7F8"/>
              </a:highlight>
              <a:latin typeface="Roboto"/>
              <a:ea typeface="Roboto"/>
              <a:cs typeface="Roboto"/>
              <a:sym typeface="Roboto"/>
            </a:endParaRPr>
          </a:p>
        </p:txBody>
      </p:sp>
      <p:sp>
        <p:nvSpPr>
          <p:cNvPr id="1076" name="Google Shape;1076;p84"/>
          <p:cNvSpPr/>
          <p:nvPr/>
        </p:nvSpPr>
        <p:spPr>
          <a:xfrm>
            <a:off x="330575" y="1334050"/>
            <a:ext cx="2850000" cy="45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500" u="sng">
                <a:solidFill>
                  <a:schemeClr val="dk1"/>
                </a:solidFill>
                <a:latin typeface="Candara"/>
                <a:ea typeface="Candara"/>
                <a:cs typeface="Candara"/>
                <a:sym typeface="Candara"/>
              </a:rPr>
              <a:t>Construction de C2</a:t>
            </a:r>
            <a:endParaRPr b="1" sz="1500" u="sng">
              <a:latin typeface="Candara"/>
              <a:ea typeface="Candara"/>
              <a:cs typeface="Candara"/>
              <a:sym typeface="Candara"/>
            </a:endParaRPr>
          </a:p>
        </p:txBody>
      </p:sp>
      <p:sp>
        <p:nvSpPr>
          <p:cNvPr id="1077" name="Google Shape;1077;p84"/>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 GUIDÉ </a:t>
            </a:r>
            <a:r>
              <a:rPr lang="fr-FR" sz="2400"/>
              <a:t>: Support </a:t>
            </a:r>
            <a:r>
              <a:rPr lang="fr-FR" sz="2400">
                <a:solidFill>
                  <a:srgbClr val="374151"/>
                </a:solidFill>
                <a:highlight>
                  <a:srgbClr val="F7F7F8"/>
                </a:highlight>
                <a:latin typeface="Roboto"/>
                <a:ea typeface="Roboto"/>
                <a:cs typeface="Roboto"/>
                <a:sym typeface="Roboto"/>
              </a:rPr>
              <a:t> </a:t>
            </a:r>
            <a:endParaRPr sz="2400"/>
          </a:p>
        </p:txBody>
      </p:sp>
      <p:pic>
        <p:nvPicPr>
          <p:cNvPr id="1078" name="Google Shape;1078;p84"/>
          <p:cNvPicPr preferRelativeResize="0"/>
          <p:nvPr/>
        </p:nvPicPr>
        <p:blipFill>
          <a:blip r:embed="rId3">
            <a:alphaModFix/>
          </a:blip>
          <a:stretch>
            <a:fillRect/>
          </a:stretch>
        </p:blipFill>
        <p:spPr>
          <a:xfrm>
            <a:off x="96326" y="3560825"/>
            <a:ext cx="8774600" cy="301225"/>
          </a:xfrm>
          <a:prstGeom prst="rect">
            <a:avLst/>
          </a:prstGeom>
          <a:noFill/>
          <a:ln>
            <a:noFill/>
          </a:ln>
        </p:spPr>
      </p:pic>
      <p:sp>
        <p:nvSpPr>
          <p:cNvPr id="1079" name="Google Shape;1079;p84"/>
          <p:cNvSpPr txBox="1"/>
          <p:nvPr/>
        </p:nvSpPr>
        <p:spPr>
          <a:xfrm>
            <a:off x="482975" y="3785850"/>
            <a:ext cx="83061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050">
                <a:solidFill>
                  <a:schemeClr val="dk1"/>
                </a:solidFill>
                <a:latin typeface="Times New Roman"/>
                <a:ea typeface="Times New Roman"/>
                <a:cs typeface="Times New Roman"/>
                <a:sym typeface="Times New Roman"/>
              </a:rPr>
              <a:t> 7/10                              6/10                                              </a:t>
            </a:r>
            <a:r>
              <a:rPr lang="fr-FR" sz="1050">
                <a:solidFill>
                  <a:srgbClr val="FFC000"/>
                </a:solidFill>
                <a:latin typeface="Times New Roman"/>
                <a:ea typeface="Times New Roman"/>
                <a:cs typeface="Times New Roman"/>
                <a:sym typeface="Times New Roman"/>
              </a:rPr>
              <a:t>2/10 </a:t>
            </a:r>
            <a:r>
              <a:rPr lang="fr-FR" sz="1050">
                <a:solidFill>
                  <a:schemeClr val="dk1"/>
                </a:solidFill>
                <a:latin typeface="Times New Roman"/>
                <a:ea typeface="Times New Roman"/>
                <a:cs typeface="Times New Roman"/>
                <a:sym typeface="Times New Roman"/>
              </a:rPr>
              <a:t>                          5/10                                       3/10                                             </a:t>
            </a:r>
            <a:r>
              <a:rPr lang="fr-FR" sz="1050">
                <a:solidFill>
                  <a:schemeClr val="accent2"/>
                </a:solidFill>
                <a:latin typeface="Times New Roman"/>
                <a:ea typeface="Times New Roman"/>
                <a:cs typeface="Times New Roman"/>
                <a:sym typeface="Times New Roman"/>
              </a:rPr>
              <a:t>2/10</a:t>
            </a:r>
            <a:r>
              <a:rPr lang="fr-FR" sz="1350">
                <a:solidFill>
                  <a:schemeClr val="dk1"/>
                </a:solidFill>
                <a:latin typeface="Times New Roman"/>
                <a:ea typeface="Times New Roman"/>
                <a:cs typeface="Times New Roman"/>
                <a:sym typeface="Times New Roman"/>
              </a:rPr>
              <a:t>          </a:t>
            </a:r>
            <a:endParaRPr sz="1350">
              <a:solidFill>
                <a:schemeClr val="dk1"/>
              </a:solidFill>
              <a:latin typeface="Times New Roman"/>
              <a:ea typeface="Times New Roman"/>
              <a:cs typeface="Times New Roman"/>
              <a:sym typeface="Times New Roman"/>
            </a:endParaRPr>
          </a:p>
        </p:txBody>
      </p:sp>
      <p:sp>
        <p:nvSpPr>
          <p:cNvPr id="1080" name="Google Shape;1080;p84"/>
          <p:cNvSpPr txBox="1"/>
          <p:nvPr/>
        </p:nvSpPr>
        <p:spPr>
          <a:xfrm>
            <a:off x="127175" y="4102050"/>
            <a:ext cx="8712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FR" sz="1800">
                <a:solidFill>
                  <a:schemeClr val="dk1"/>
                </a:solidFill>
                <a:latin typeface="Candara"/>
                <a:ea typeface="Candara"/>
                <a:cs typeface="Candara"/>
                <a:sym typeface="Candara"/>
              </a:rPr>
              <a:t>On constate que deux itemsets n'ont pas atteint un support suffisant, donc nous les supprimons avant de passer à la création des itemsets du niveau suivant </a:t>
            </a:r>
            <a:endParaRPr sz="1800">
              <a:solidFill>
                <a:schemeClr val="dk1"/>
              </a:solidFill>
              <a:latin typeface="Candara"/>
              <a:ea typeface="Candara"/>
              <a:cs typeface="Candara"/>
              <a:sym typeface="Candara"/>
            </a:endParaRPr>
          </a:p>
        </p:txBody>
      </p:sp>
      <p:graphicFrame>
        <p:nvGraphicFramePr>
          <p:cNvPr id="1081" name="Google Shape;1081;p84"/>
          <p:cNvGraphicFramePr/>
          <p:nvPr/>
        </p:nvGraphicFramePr>
        <p:xfrm>
          <a:off x="2944050" y="1281925"/>
          <a:ext cx="3000000" cy="3000000"/>
        </p:xfrm>
        <a:graphic>
          <a:graphicData uri="http://schemas.openxmlformats.org/drawingml/2006/table">
            <a:tbl>
              <a:tblPr>
                <a:noFill/>
                <a:tableStyleId>{05181FAD-FF1C-4ED8-AAAB-38E0200B673B}</a:tableStyleId>
              </a:tblPr>
              <a:tblGrid>
                <a:gridCol w="1543050"/>
                <a:gridCol w="676275"/>
              </a:tblGrid>
              <a:tr h="208375">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2-Itemsets</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Support</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{T-shirt,Jean}</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0,7</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{T-shirt,Chaussure}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0,6</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{T-shirt,Veste}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0,2</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{Jean,Chaussure}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0,5</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2E5F2"/>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{Jean,Veste}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0,3</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r h="2083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{Chaussure,Veste}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0,2</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r>
            </a:tbl>
          </a:graphicData>
        </a:graphic>
      </p:graphicFrame>
      <p:pic>
        <p:nvPicPr>
          <p:cNvPr id="1082" name="Google Shape;1082;p84"/>
          <p:cNvPicPr preferRelativeResize="0"/>
          <p:nvPr/>
        </p:nvPicPr>
        <p:blipFill>
          <a:blip r:embed="rId4">
            <a:alphaModFix/>
          </a:blip>
          <a:stretch>
            <a:fillRect/>
          </a:stretch>
        </p:blipFill>
        <p:spPr>
          <a:xfrm>
            <a:off x="3734925" y="5401413"/>
            <a:ext cx="4574249" cy="585225"/>
          </a:xfrm>
          <a:prstGeom prst="rect">
            <a:avLst/>
          </a:prstGeom>
          <a:noFill/>
          <a:ln>
            <a:noFill/>
          </a:ln>
        </p:spPr>
      </p:pic>
      <p:sp>
        <p:nvSpPr>
          <p:cNvPr id="1083" name="Google Shape;1083;p84"/>
          <p:cNvSpPr txBox="1"/>
          <p:nvPr/>
        </p:nvSpPr>
        <p:spPr>
          <a:xfrm>
            <a:off x="5704725" y="6139025"/>
            <a:ext cx="5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t>4/10</a:t>
            </a:r>
            <a:endParaRPr/>
          </a:p>
        </p:txBody>
      </p:sp>
      <p:sp>
        <p:nvSpPr>
          <p:cNvPr id="1084" name="Google Shape;1084;p84"/>
          <p:cNvSpPr/>
          <p:nvPr/>
        </p:nvSpPr>
        <p:spPr>
          <a:xfrm>
            <a:off x="96325" y="4958550"/>
            <a:ext cx="2850000" cy="45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1500" u="sng">
                <a:solidFill>
                  <a:schemeClr val="dk1"/>
                </a:solidFill>
                <a:latin typeface="Candara"/>
                <a:ea typeface="Candara"/>
                <a:cs typeface="Candara"/>
                <a:sym typeface="Candara"/>
              </a:rPr>
              <a:t>Construction de C3</a:t>
            </a:r>
            <a:endParaRPr b="1" sz="1500" u="sng">
              <a:latin typeface="Candara"/>
              <a:ea typeface="Candara"/>
              <a:cs typeface="Candara"/>
              <a:sym typeface="Candara"/>
            </a:endParaRPr>
          </a:p>
        </p:txBody>
      </p:sp>
      <p:pic>
        <p:nvPicPr>
          <p:cNvPr id="1085" name="Google Shape;1085;p84"/>
          <p:cNvPicPr preferRelativeResize="0"/>
          <p:nvPr/>
        </p:nvPicPr>
        <p:blipFill>
          <a:blip r:embed="rId5">
            <a:alphaModFix/>
          </a:blip>
          <a:stretch>
            <a:fillRect/>
          </a:stretch>
        </p:blipFill>
        <p:spPr>
          <a:xfrm>
            <a:off x="6604232" y="6215800"/>
            <a:ext cx="2335894" cy="555675"/>
          </a:xfrm>
          <a:prstGeom prst="rect">
            <a:avLst/>
          </a:prstGeom>
          <a:noFill/>
          <a:ln>
            <a:noFill/>
          </a:ln>
        </p:spPr>
      </p:pic>
      <p:sp>
        <p:nvSpPr>
          <p:cNvPr id="1086" name="Google Shape;1086;p84"/>
          <p:cNvSpPr/>
          <p:nvPr/>
        </p:nvSpPr>
        <p:spPr>
          <a:xfrm>
            <a:off x="3429000" y="3453588"/>
            <a:ext cx="484500" cy="515700"/>
          </a:xfrm>
          <a:prstGeom prst="mathMultiply">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4"/>
          <p:cNvSpPr/>
          <p:nvPr/>
        </p:nvSpPr>
        <p:spPr>
          <a:xfrm>
            <a:off x="7966450" y="3453575"/>
            <a:ext cx="484500" cy="515700"/>
          </a:xfrm>
          <a:prstGeom prst="mathMultiply">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88" name="Google Shape;1088;p84"/>
          <p:cNvGraphicFramePr/>
          <p:nvPr/>
        </p:nvGraphicFramePr>
        <p:xfrm>
          <a:off x="330575" y="5402988"/>
          <a:ext cx="3000000" cy="3000000"/>
        </p:xfrm>
        <a:graphic>
          <a:graphicData uri="http://schemas.openxmlformats.org/drawingml/2006/table">
            <a:tbl>
              <a:tblPr>
                <a:noFill/>
                <a:tableStyleId>{05181FAD-FF1C-4ED8-AAAB-38E0200B673B}</a:tableStyleId>
              </a:tblPr>
              <a:tblGrid>
                <a:gridCol w="1866900"/>
                <a:gridCol w="838200"/>
              </a:tblGrid>
              <a:tr h="295275">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3-Itemsets</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c>
                  <a:txBody>
                    <a:bodyPr/>
                    <a:lstStyle/>
                    <a:p>
                      <a:pPr indent="0" lvl="0" marL="0" rtl="0" algn="l">
                        <a:lnSpc>
                          <a:spcPct val="115000"/>
                        </a:lnSpc>
                        <a:spcBef>
                          <a:spcPts val="0"/>
                        </a:spcBef>
                        <a:spcAft>
                          <a:spcPts val="0"/>
                        </a:spcAft>
                        <a:buNone/>
                      </a:pPr>
                      <a:r>
                        <a:rPr b="1" lang="fr-FR" sz="1350">
                          <a:solidFill>
                            <a:srgbClr val="FFFFFF"/>
                          </a:solidFill>
                          <a:latin typeface="Calibri"/>
                          <a:ea typeface="Calibri"/>
                          <a:cs typeface="Calibri"/>
                          <a:sym typeface="Calibri"/>
                        </a:rPr>
                        <a:t>Support</a:t>
                      </a:r>
                      <a:endParaRPr b="1" sz="1350">
                        <a:solidFill>
                          <a:srgbClr val="FFFFFF"/>
                        </a:solidFill>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28575">
                      <a:solidFill>
                        <a:srgbClr val="FFFFFF"/>
                      </a:solidFill>
                      <a:prstDash val="solid"/>
                      <a:round/>
                      <a:headEnd len="sm" w="sm" type="none"/>
                      <a:tailEnd len="sm" w="sm" type="none"/>
                    </a:lnB>
                    <a:solidFill>
                      <a:srgbClr val="355BB7"/>
                    </a:solidFill>
                  </a:tcPr>
                </a:tc>
              </a:tr>
              <a:tr h="295275">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{T-shirt,Jean,Chaussure}</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c>
                  <a:txBody>
                    <a:bodyPr/>
                    <a:lstStyle/>
                    <a:p>
                      <a:pPr indent="0" lvl="0" marL="0" rtl="0" algn="l">
                        <a:lnSpc>
                          <a:spcPct val="115000"/>
                        </a:lnSpc>
                        <a:spcBef>
                          <a:spcPts val="0"/>
                        </a:spcBef>
                        <a:spcAft>
                          <a:spcPts val="0"/>
                        </a:spcAft>
                        <a:buNone/>
                      </a:pPr>
                      <a:r>
                        <a:rPr lang="fr-FR" sz="1350">
                          <a:latin typeface="Calibri"/>
                          <a:ea typeface="Calibri"/>
                          <a:cs typeface="Calibri"/>
                          <a:sym typeface="Calibri"/>
                        </a:rPr>
                        <a:t>0,4</a:t>
                      </a:r>
                      <a:endParaRPr sz="1350">
                        <a:latin typeface="Calibri"/>
                        <a:ea typeface="Calibri"/>
                        <a:cs typeface="Calibri"/>
                        <a:sym typeface="Calibri"/>
                      </a:endParaRPr>
                    </a:p>
                  </a:txBody>
                  <a:tcPr marT="34300" marB="34300" marR="34300" marL="343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285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3CAE4"/>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85"/>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 GUIDÉ : Confiance </a:t>
            </a:r>
            <a:endParaRPr sz="2400"/>
          </a:p>
        </p:txBody>
      </p:sp>
      <p:sp>
        <p:nvSpPr>
          <p:cNvPr id="1095" name="Google Shape;1095;p85"/>
          <p:cNvSpPr txBox="1"/>
          <p:nvPr/>
        </p:nvSpPr>
        <p:spPr>
          <a:xfrm>
            <a:off x="297825" y="946475"/>
            <a:ext cx="850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800">
                <a:latin typeface="Candara"/>
                <a:ea typeface="Candara"/>
                <a:cs typeface="Candara"/>
                <a:sym typeface="Candara"/>
              </a:rPr>
              <a:t>La première phase de l’algorithme est terminée, nous avons identifié tous les itemsets  fréquents.</a:t>
            </a:r>
            <a:endParaRPr sz="1800">
              <a:latin typeface="Candara"/>
              <a:ea typeface="Candara"/>
              <a:cs typeface="Candara"/>
              <a:sym typeface="Candara"/>
            </a:endParaRPr>
          </a:p>
          <a:p>
            <a:pPr indent="0" lvl="0" marL="0" rtl="0" algn="l">
              <a:spcBef>
                <a:spcPts val="0"/>
              </a:spcBef>
              <a:spcAft>
                <a:spcPts val="0"/>
              </a:spcAft>
              <a:buNone/>
            </a:pPr>
            <a:r>
              <a:rPr b="1" lang="fr-FR" sz="1800">
                <a:solidFill>
                  <a:schemeClr val="dk1"/>
                </a:solidFill>
                <a:latin typeface="Candara"/>
                <a:ea typeface="Candara"/>
                <a:cs typeface="Candara"/>
                <a:sym typeface="Candara"/>
              </a:rPr>
              <a:t>2. </a:t>
            </a:r>
            <a:r>
              <a:rPr lang="fr-FR" sz="1800">
                <a:solidFill>
                  <a:schemeClr val="dk1"/>
                </a:solidFill>
                <a:latin typeface="Candara"/>
                <a:ea typeface="Candara"/>
                <a:cs typeface="Candara"/>
                <a:sym typeface="Candara"/>
              </a:rPr>
              <a:t>Nous calculons maintenant la confiance de chaque règle d’association qui en découle et nous ne conservons que celles qui satisfont notre critère de confiance.  </a:t>
            </a:r>
            <a:endParaRPr sz="1800">
              <a:solidFill>
                <a:schemeClr val="dk1"/>
              </a:solidFill>
              <a:latin typeface="Candara"/>
              <a:ea typeface="Candara"/>
              <a:cs typeface="Candara"/>
              <a:sym typeface="Candara"/>
            </a:endParaRPr>
          </a:p>
          <a:p>
            <a:pPr indent="0" lvl="0" marL="457200" rtl="0" algn="l">
              <a:spcBef>
                <a:spcPts val="0"/>
              </a:spcBef>
              <a:spcAft>
                <a:spcPts val="0"/>
              </a:spcAft>
              <a:buNone/>
            </a:pPr>
            <a:r>
              <a:t/>
            </a:r>
            <a:endParaRPr>
              <a:solidFill>
                <a:schemeClr val="dk1"/>
              </a:solidFill>
            </a:endParaRPr>
          </a:p>
          <a:p>
            <a:pPr indent="0" lvl="0" marL="0" rtl="0" algn="ctr">
              <a:spcBef>
                <a:spcPts val="0"/>
              </a:spcBef>
              <a:spcAft>
                <a:spcPts val="0"/>
              </a:spcAft>
              <a:buNone/>
            </a:pPr>
            <a:r>
              <a:rPr b="1" lang="fr-FR" sz="1800">
                <a:latin typeface="Candara"/>
                <a:ea typeface="Candara"/>
                <a:cs typeface="Candara"/>
                <a:sym typeface="Candara"/>
              </a:rPr>
              <a:t> Conf(F1-&gt;F2)=P(F2| F1)</a:t>
            </a:r>
            <a:endParaRPr b="1" sz="1800">
              <a:latin typeface="Candara"/>
              <a:ea typeface="Candara"/>
              <a:cs typeface="Candara"/>
              <a:sym typeface="Candara"/>
            </a:endParaRPr>
          </a:p>
        </p:txBody>
      </p:sp>
      <p:pic>
        <p:nvPicPr>
          <p:cNvPr id="1096" name="Google Shape;1096;p85"/>
          <p:cNvPicPr preferRelativeResize="0"/>
          <p:nvPr/>
        </p:nvPicPr>
        <p:blipFill>
          <a:blip r:embed="rId3">
            <a:alphaModFix/>
          </a:blip>
          <a:stretch>
            <a:fillRect/>
          </a:stretch>
        </p:blipFill>
        <p:spPr>
          <a:xfrm>
            <a:off x="6232300" y="6110800"/>
            <a:ext cx="2724000" cy="648000"/>
          </a:xfrm>
          <a:prstGeom prst="rect">
            <a:avLst/>
          </a:prstGeom>
          <a:noFill/>
          <a:ln>
            <a:noFill/>
          </a:ln>
        </p:spPr>
      </p:pic>
      <p:sp>
        <p:nvSpPr>
          <p:cNvPr id="1097" name="Google Shape;1097;p85"/>
          <p:cNvSpPr txBox="1"/>
          <p:nvPr/>
        </p:nvSpPr>
        <p:spPr>
          <a:xfrm>
            <a:off x="2396450" y="2833325"/>
            <a:ext cx="7941600" cy="1800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ndara"/>
              <a:buChar char="●"/>
            </a:pPr>
            <a:r>
              <a:rPr lang="fr-FR" sz="1500">
                <a:latin typeface="Candara"/>
                <a:ea typeface="Candara"/>
                <a:cs typeface="Candara"/>
                <a:sym typeface="Candara"/>
              </a:rPr>
              <a:t>conf(</a:t>
            </a:r>
            <a:r>
              <a:rPr lang="fr-FR" sz="1500">
                <a:solidFill>
                  <a:schemeClr val="dk2"/>
                </a:solidFill>
                <a:latin typeface="Candara"/>
                <a:ea typeface="Candara"/>
                <a:cs typeface="Candara"/>
                <a:sym typeface="Candara"/>
              </a:rPr>
              <a:t>T-shir</a:t>
            </a:r>
            <a:r>
              <a:rPr lang="fr-FR" sz="1500">
                <a:latin typeface="Candara"/>
                <a:ea typeface="Candara"/>
                <a:cs typeface="Candara"/>
                <a:sym typeface="Candara"/>
              </a:rPr>
              <a:t>-&gt;Jean)=7/</a:t>
            </a:r>
            <a:r>
              <a:rPr lang="fr-FR" sz="1500">
                <a:solidFill>
                  <a:schemeClr val="dk2"/>
                </a:solidFill>
                <a:latin typeface="Candara"/>
                <a:ea typeface="Candara"/>
                <a:cs typeface="Candara"/>
                <a:sym typeface="Candara"/>
              </a:rPr>
              <a:t>9</a:t>
            </a:r>
            <a:r>
              <a:rPr lang="fr-FR" sz="1500">
                <a:latin typeface="Candara"/>
                <a:ea typeface="Candara"/>
                <a:cs typeface="Candara"/>
                <a:sym typeface="Candara"/>
              </a:rPr>
              <a:t> =0,7              conf(Jean-&gt;T-shir)=</a:t>
            </a:r>
            <a:r>
              <a:rPr lang="fr-FR" sz="1500">
                <a:latin typeface="Candara"/>
                <a:ea typeface="Candara"/>
                <a:cs typeface="Candara"/>
                <a:sym typeface="Candara"/>
              </a:rPr>
              <a:t>7/8</a:t>
            </a:r>
            <a:r>
              <a:rPr lang="fr-FR" sz="1500">
                <a:latin typeface="Candara"/>
                <a:ea typeface="Candara"/>
                <a:cs typeface="Candara"/>
                <a:sym typeface="Candara"/>
              </a:rPr>
              <a:t>=0,8</a:t>
            </a:r>
            <a:endParaRPr sz="1500">
              <a:latin typeface="Candara"/>
              <a:ea typeface="Candara"/>
              <a:cs typeface="Candara"/>
              <a:sym typeface="Candara"/>
            </a:endParaRPr>
          </a:p>
          <a:p>
            <a:pPr indent="0" lvl="0" marL="0" rtl="0" algn="l">
              <a:spcBef>
                <a:spcPts val="0"/>
              </a:spcBef>
              <a:spcAft>
                <a:spcPts val="0"/>
              </a:spcAft>
              <a:buNone/>
            </a:pPr>
            <a:r>
              <a:t/>
            </a:r>
            <a:endParaRPr sz="1500">
              <a:latin typeface="Candara"/>
              <a:ea typeface="Candara"/>
              <a:cs typeface="Candara"/>
              <a:sym typeface="Candara"/>
            </a:endParaRPr>
          </a:p>
          <a:p>
            <a:pPr indent="-323850" lvl="0" marL="457200" rtl="0" algn="l">
              <a:spcBef>
                <a:spcPts val="0"/>
              </a:spcBef>
              <a:spcAft>
                <a:spcPts val="0"/>
              </a:spcAft>
              <a:buSzPts val="1500"/>
              <a:buFont typeface="Candara"/>
              <a:buChar char="●"/>
            </a:pPr>
            <a:r>
              <a:rPr lang="fr-FR" sz="1500">
                <a:latin typeface="Candara"/>
                <a:ea typeface="Candara"/>
                <a:cs typeface="Candara"/>
                <a:sym typeface="Candara"/>
              </a:rPr>
              <a:t>conf(T-shir-&gt;Chaussures)=6/9=0,6   conf(Chaussures-&gt;T-shir)=6/7=0,8</a:t>
            </a:r>
            <a:endParaRPr sz="1500">
              <a:latin typeface="Candara"/>
              <a:ea typeface="Candara"/>
              <a:cs typeface="Candara"/>
              <a:sym typeface="Candara"/>
            </a:endParaRPr>
          </a:p>
          <a:p>
            <a:pPr indent="0" lvl="0" marL="0" rtl="0" algn="l">
              <a:spcBef>
                <a:spcPts val="0"/>
              </a:spcBef>
              <a:spcAft>
                <a:spcPts val="0"/>
              </a:spcAft>
              <a:buNone/>
            </a:pPr>
            <a:r>
              <a:t/>
            </a:r>
            <a:endParaRPr sz="1500">
              <a:latin typeface="Candara"/>
              <a:ea typeface="Candara"/>
              <a:cs typeface="Candara"/>
              <a:sym typeface="Candara"/>
            </a:endParaRPr>
          </a:p>
          <a:p>
            <a:pPr indent="-323850" lvl="0" marL="457200" rtl="0" algn="l">
              <a:spcBef>
                <a:spcPts val="0"/>
              </a:spcBef>
              <a:spcAft>
                <a:spcPts val="0"/>
              </a:spcAft>
              <a:buSzPts val="1500"/>
              <a:buFont typeface="Candara"/>
              <a:buChar char="●"/>
            </a:pPr>
            <a:r>
              <a:rPr lang="fr-FR" sz="1500">
                <a:latin typeface="Candara"/>
                <a:ea typeface="Candara"/>
                <a:cs typeface="Candara"/>
                <a:sym typeface="Candara"/>
              </a:rPr>
              <a:t>conf(Jean-&gt;Chaussures)=5/8 =0,6    conf(Chaussures-&gt;Jean)=5/7=0,7</a:t>
            </a:r>
            <a:endParaRPr sz="1500">
              <a:latin typeface="Candara"/>
              <a:ea typeface="Candara"/>
              <a:cs typeface="Candara"/>
              <a:sym typeface="Candara"/>
            </a:endParaRPr>
          </a:p>
          <a:p>
            <a:pPr indent="0" lvl="0" marL="0" rtl="0" algn="l">
              <a:spcBef>
                <a:spcPts val="0"/>
              </a:spcBef>
              <a:spcAft>
                <a:spcPts val="0"/>
              </a:spcAft>
              <a:buNone/>
            </a:pPr>
            <a:r>
              <a:t/>
            </a:r>
            <a:endParaRPr sz="1500">
              <a:latin typeface="Candara"/>
              <a:ea typeface="Candara"/>
              <a:cs typeface="Candara"/>
              <a:sym typeface="Candara"/>
            </a:endParaRPr>
          </a:p>
          <a:p>
            <a:pPr indent="-323850" lvl="0" marL="457200" rtl="0" algn="l">
              <a:spcBef>
                <a:spcPts val="0"/>
              </a:spcBef>
              <a:spcAft>
                <a:spcPts val="0"/>
              </a:spcAft>
              <a:buSzPts val="1500"/>
              <a:buFont typeface="Candara"/>
              <a:buChar char="●"/>
            </a:pPr>
            <a:r>
              <a:rPr lang="fr-FR" sz="1500">
                <a:latin typeface="Candara"/>
                <a:ea typeface="Candara"/>
                <a:cs typeface="Candara"/>
                <a:sym typeface="Candara"/>
              </a:rPr>
              <a:t>conf(Jean-&gt;Veste)=3/8 =0.375          conf(Veste-&gt;Jean)=3/3=1</a:t>
            </a:r>
            <a:endParaRPr sz="1500">
              <a:latin typeface="Candara"/>
              <a:ea typeface="Candara"/>
              <a:cs typeface="Candara"/>
              <a:sym typeface="Candara"/>
            </a:endParaRPr>
          </a:p>
        </p:txBody>
      </p:sp>
      <p:pic>
        <p:nvPicPr>
          <p:cNvPr id="1098" name="Google Shape;1098;p85"/>
          <p:cNvPicPr preferRelativeResize="0"/>
          <p:nvPr/>
        </p:nvPicPr>
        <p:blipFill>
          <a:blip r:embed="rId4">
            <a:alphaModFix/>
          </a:blip>
          <a:stretch>
            <a:fillRect/>
          </a:stretch>
        </p:blipFill>
        <p:spPr>
          <a:xfrm>
            <a:off x="349700" y="2833325"/>
            <a:ext cx="1835775" cy="1693200"/>
          </a:xfrm>
          <a:prstGeom prst="rect">
            <a:avLst/>
          </a:prstGeom>
          <a:noFill/>
          <a:ln>
            <a:noFill/>
          </a:ln>
        </p:spPr>
      </p:pic>
      <p:pic>
        <p:nvPicPr>
          <p:cNvPr id="1099" name="Google Shape;1099;p85"/>
          <p:cNvPicPr preferRelativeResize="0"/>
          <p:nvPr/>
        </p:nvPicPr>
        <p:blipFill>
          <a:blip r:embed="rId5">
            <a:alphaModFix/>
          </a:blip>
          <a:stretch>
            <a:fillRect/>
          </a:stretch>
        </p:blipFill>
        <p:spPr>
          <a:xfrm>
            <a:off x="297825" y="5270608"/>
            <a:ext cx="2724000" cy="352318"/>
          </a:xfrm>
          <a:prstGeom prst="rect">
            <a:avLst/>
          </a:prstGeom>
          <a:noFill/>
          <a:ln>
            <a:noFill/>
          </a:ln>
        </p:spPr>
      </p:pic>
      <p:sp>
        <p:nvSpPr>
          <p:cNvPr id="1100" name="Google Shape;1100;p85"/>
          <p:cNvSpPr txBox="1"/>
          <p:nvPr/>
        </p:nvSpPr>
        <p:spPr>
          <a:xfrm>
            <a:off x="3061725" y="4756475"/>
            <a:ext cx="48948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ndara"/>
              <a:buChar char="●"/>
            </a:pPr>
            <a:r>
              <a:rPr lang="fr-FR" sz="1600">
                <a:latin typeface="Candara"/>
                <a:ea typeface="Candara"/>
                <a:cs typeface="Candara"/>
                <a:sym typeface="Candara"/>
              </a:rPr>
              <a:t>conf(Jean,T-shirt-&gt;Chaussures)=4/7  =0.5    </a:t>
            </a:r>
            <a:endParaRPr sz="1600">
              <a:latin typeface="Candara"/>
              <a:ea typeface="Candara"/>
              <a:cs typeface="Candara"/>
              <a:sym typeface="Candara"/>
            </a:endParaRPr>
          </a:p>
          <a:p>
            <a:pPr indent="0" lvl="0" marL="0" rtl="0" algn="l">
              <a:spcBef>
                <a:spcPts val="0"/>
              </a:spcBef>
              <a:spcAft>
                <a:spcPts val="0"/>
              </a:spcAft>
              <a:buNone/>
            </a:pPr>
            <a:r>
              <a:t/>
            </a:r>
            <a:endParaRPr sz="1600">
              <a:latin typeface="Candara"/>
              <a:ea typeface="Candara"/>
              <a:cs typeface="Candara"/>
              <a:sym typeface="Candara"/>
            </a:endParaRPr>
          </a:p>
          <a:p>
            <a:pPr indent="0" lvl="0" marL="0" rtl="0" algn="l">
              <a:spcBef>
                <a:spcPts val="0"/>
              </a:spcBef>
              <a:spcAft>
                <a:spcPts val="0"/>
              </a:spcAft>
              <a:buNone/>
            </a:pPr>
            <a:r>
              <a:rPr lang="fr-FR" sz="1600">
                <a:latin typeface="Candara"/>
                <a:ea typeface="Candara"/>
                <a:cs typeface="Candara"/>
                <a:sym typeface="Candara"/>
              </a:rPr>
              <a:t>         conf(Jean,Chaussures-&gt;T-shirt)=4/5 0.8</a:t>
            </a:r>
            <a:endParaRPr sz="1600">
              <a:latin typeface="Candara"/>
              <a:ea typeface="Candara"/>
              <a:cs typeface="Candara"/>
              <a:sym typeface="Candara"/>
            </a:endParaRPr>
          </a:p>
          <a:p>
            <a:pPr indent="0" lvl="0" marL="0" rtl="0" algn="l">
              <a:spcBef>
                <a:spcPts val="0"/>
              </a:spcBef>
              <a:spcAft>
                <a:spcPts val="0"/>
              </a:spcAft>
              <a:buNone/>
            </a:pPr>
            <a:r>
              <a:t/>
            </a:r>
            <a:endParaRPr sz="1600">
              <a:latin typeface="Candara"/>
              <a:ea typeface="Candara"/>
              <a:cs typeface="Candara"/>
              <a:sym typeface="Candara"/>
            </a:endParaRPr>
          </a:p>
          <a:p>
            <a:pPr indent="0" lvl="0" marL="0" rtl="0" algn="l">
              <a:spcBef>
                <a:spcPts val="0"/>
              </a:spcBef>
              <a:spcAft>
                <a:spcPts val="0"/>
              </a:spcAft>
              <a:buNone/>
            </a:pPr>
            <a:r>
              <a:rPr lang="fr-FR" sz="1600">
                <a:latin typeface="Candara"/>
                <a:ea typeface="Candara"/>
                <a:cs typeface="Candara"/>
                <a:sym typeface="Candara"/>
              </a:rPr>
              <a:t>         conf(T-shirt,Chaussures-&gt;Jean)=4/6=0.66</a:t>
            </a:r>
            <a:endParaRPr sz="1600">
              <a:latin typeface="Candara"/>
              <a:ea typeface="Candara"/>
              <a:cs typeface="Candara"/>
              <a:sym typeface="Candara"/>
            </a:endParaRPr>
          </a:p>
        </p:txBody>
      </p:sp>
      <p:sp>
        <p:nvSpPr>
          <p:cNvPr id="1101" name="Google Shape;1101;p85"/>
          <p:cNvSpPr/>
          <p:nvPr/>
        </p:nvSpPr>
        <p:spPr>
          <a:xfrm>
            <a:off x="3342025" y="4820200"/>
            <a:ext cx="325200" cy="352200"/>
          </a:xfrm>
          <a:prstGeom prst="mathMultiply">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5"/>
          <p:cNvSpPr/>
          <p:nvPr/>
        </p:nvSpPr>
        <p:spPr>
          <a:xfrm>
            <a:off x="2663575" y="4250525"/>
            <a:ext cx="325200" cy="352200"/>
          </a:xfrm>
          <a:prstGeom prst="mathMultiply">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86"/>
          <p:cNvSpPr txBox="1"/>
          <p:nvPr>
            <p:ph idx="1" type="body"/>
          </p:nvPr>
        </p:nvSpPr>
        <p:spPr>
          <a:xfrm>
            <a:off x="179512" y="908720"/>
            <a:ext cx="8712900" cy="55446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None/>
            </a:pPr>
            <a:r>
              <a:rPr b="0" lang="fr-FR" sz="1800">
                <a:latin typeface="Candara"/>
                <a:ea typeface="Candara"/>
                <a:cs typeface="Candara"/>
                <a:sym typeface="Candara"/>
              </a:rPr>
              <a:t>L’algorithme apriori a terminé son travail et nous a permis de créer </a:t>
            </a:r>
            <a:r>
              <a:rPr lang="fr-FR" sz="1800">
                <a:solidFill>
                  <a:schemeClr val="dk2"/>
                </a:solidFill>
                <a:latin typeface="Candara"/>
                <a:ea typeface="Candara"/>
                <a:cs typeface="Candara"/>
                <a:sym typeface="Candara"/>
              </a:rPr>
              <a:t>9 règles</a:t>
            </a:r>
            <a:r>
              <a:rPr b="0" lang="fr-FR" sz="1800">
                <a:latin typeface="Candara"/>
                <a:ea typeface="Candara"/>
                <a:cs typeface="Candara"/>
                <a:sym typeface="Candara"/>
              </a:rPr>
              <a:t> d’association.</a:t>
            </a:r>
            <a:endParaRPr b="0" sz="1800">
              <a:latin typeface="Candara"/>
              <a:ea typeface="Candara"/>
              <a:cs typeface="Candara"/>
              <a:sym typeface="Candara"/>
            </a:endParaRPr>
          </a:p>
          <a:p>
            <a:pPr indent="0" lvl="0" marL="0" rtl="0" algn="just">
              <a:lnSpc>
                <a:spcPct val="115000"/>
              </a:lnSpc>
              <a:spcBef>
                <a:spcPts val="0"/>
              </a:spcBef>
              <a:spcAft>
                <a:spcPts val="0"/>
              </a:spcAft>
              <a:buNone/>
            </a:pPr>
            <a:r>
              <a:rPr b="0" lang="fr-FR" sz="1800">
                <a:latin typeface="Candara"/>
                <a:ea typeface="Candara"/>
                <a:cs typeface="Candara"/>
                <a:sym typeface="Candara"/>
              </a:rPr>
              <a:t>Pour apprécier plus finement ces règles, on peut encore calculer le lift , il caractérise l’intérêt de la règle, sa force.</a:t>
            </a:r>
            <a:endParaRPr b="0" sz="1800">
              <a:latin typeface="Candara"/>
              <a:ea typeface="Candara"/>
              <a:cs typeface="Candara"/>
              <a:sym typeface="Candara"/>
            </a:endParaRPr>
          </a:p>
          <a:p>
            <a:pPr indent="0" lvl="0" marL="0" rtl="0" algn="just">
              <a:lnSpc>
                <a:spcPct val="115000"/>
              </a:lnSpc>
              <a:spcBef>
                <a:spcPts val="0"/>
              </a:spcBef>
              <a:spcAft>
                <a:spcPts val="0"/>
              </a:spcAft>
              <a:buNone/>
            </a:pPr>
            <a:r>
              <a:rPr b="0" lang="fr-FR" sz="1800">
                <a:latin typeface="Candara"/>
                <a:ea typeface="Candara"/>
                <a:cs typeface="Candara"/>
                <a:sym typeface="Candara"/>
              </a:rPr>
              <a:t>Un </a:t>
            </a:r>
            <a:r>
              <a:rPr lang="fr-FR" sz="1800">
                <a:solidFill>
                  <a:schemeClr val="dk2"/>
                </a:solidFill>
                <a:latin typeface="Candara"/>
                <a:ea typeface="Candara"/>
                <a:cs typeface="Candara"/>
                <a:sym typeface="Candara"/>
              </a:rPr>
              <a:t>lift supérieur à 1 </a:t>
            </a:r>
            <a:r>
              <a:rPr b="0" lang="fr-FR" sz="1800">
                <a:latin typeface="Candara"/>
                <a:ea typeface="Candara"/>
                <a:cs typeface="Candara"/>
                <a:sym typeface="Candara"/>
              </a:rPr>
              <a:t>indique qu’</a:t>
            </a:r>
            <a:r>
              <a:rPr lang="fr-FR" sz="1800">
                <a:solidFill>
                  <a:schemeClr val="dk2"/>
                </a:solidFill>
                <a:latin typeface="Candara"/>
                <a:ea typeface="Candara"/>
                <a:cs typeface="Candara"/>
                <a:sym typeface="Candara"/>
              </a:rPr>
              <a:t>il existe bien un lien entre les 2 éléments</a:t>
            </a:r>
            <a:endParaRPr sz="1800">
              <a:solidFill>
                <a:schemeClr val="dk2"/>
              </a:solidFill>
              <a:latin typeface="Candara"/>
              <a:ea typeface="Candara"/>
              <a:cs typeface="Candara"/>
              <a:sym typeface="Candara"/>
            </a:endParaRPr>
          </a:p>
          <a:p>
            <a:pPr indent="0" lvl="0" marL="0" rtl="0" algn="just">
              <a:lnSpc>
                <a:spcPct val="115000"/>
              </a:lnSpc>
              <a:spcBef>
                <a:spcPts val="0"/>
              </a:spcBef>
              <a:spcAft>
                <a:spcPts val="0"/>
              </a:spcAft>
              <a:buNone/>
            </a:pPr>
            <a:r>
              <a:rPr b="0" lang="fr-FR" sz="1800">
                <a:latin typeface="Candara"/>
                <a:ea typeface="Candara"/>
                <a:cs typeface="Candara"/>
                <a:sym typeface="Candara"/>
              </a:rPr>
              <a:t>On calcule le lift et on classe les règles de décision en fonction de sa valeur </a:t>
            </a:r>
            <a:endParaRPr b="0" sz="1800">
              <a:latin typeface="Candara"/>
              <a:ea typeface="Candara"/>
              <a:cs typeface="Candara"/>
              <a:sym typeface="Candara"/>
            </a:endParaRPr>
          </a:p>
          <a:p>
            <a:pPr indent="0" lvl="0" marL="0" rtl="0" algn="just">
              <a:lnSpc>
                <a:spcPct val="115000"/>
              </a:lnSpc>
              <a:spcBef>
                <a:spcPts val="0"/>
              </a:spcBef>
              <a:spcAft>
                <a:spcPts val="0"/>
              </a:spcAft>
              <a:buClr>
                <a:schemeClr val="dk1"/>
              </a:buClr>
              <a:buSzPts val="1100"/>
              <a:buFont typeface="Arial"/>
              <a:buNone/>
            </a:pPr>
            <a:r>
              <a:t/>
            </a:r>
            <a:endParaRPr b="0" sz="1800">
              <a:latin typeface="Candara"/>
              <a:ea typeface="Candara"/>
              <a:cs typeface="Candara"/>
              <a:sym typeface="Candara"/>
            </a:endParaRPr>
          </a:p>
          <a:p>
            <a:pPr indent="0" lvl="0" marL="0" rtl="0" algn="l">
              <a:lnSpc>
                <a:spcPct val="115000"/>
              </a:lnSpc>
              <a:spcBef>
                <a:spcPts val="0"/>
              </a:spcBef>
              <a:spcAft>
                <a:spcPts val="0"/>
              </a:spcAft>
              <a:buClr>
                <a:schemeClr val="dk1"/>
              </a:buClr>
              <a:buSzPts val="1100"/>
              <a:buFont typeface="Arial"/>
              <a:buNone/>
            </a:pPr>
            <a:r>
              <a:rPr lang="fr-FR" sz="1800">
                <a:latin typeface="Candara"/>
                <a:ea typeface="Candara"/>
                <a:cs typeface="Candara"/>
                <a:sym typeface="Candara"/>
              </a:rPr>
              <a:t>                         On a : lift( F1 -&gt;F2) =P(F2 | F1) / P(F2)  =  Conf(F1-&gt;F2)/support(F2)</a:t>
            </a:r>
            <a:endParaRPr sz="1800">
              <a:latin typeface="Candara"/>
              <a:ea typeface="Candara"/>
              <a:cs typeface="Candara"/>
              <a:sym typeface="Candara"/>
            </a:endParaRPr>
          </a:p>
          <a:p>
            <a:pPr indent="0" lvl="0" marL="0" rtl="0" algn="l">
              <a:spcBef>
                <a:spcPts val="360"/>
              </a:spcBef>
              <a:spcAft>
                <a:spcPts val="600"/>
              </a:spcAft>
              <a:buNone/>
            </a:pPr>
            <a:r>
              <a:t/>
            </a:r>
            <a:endParaRPr/>
          </a:p>
        </p:txBody>
      </p:sp>
      <p:sp>
        <p:nvSpPr>
          <p:cNvPr id="1109" name="Google Shape;1109;p86"/>
          <p:cNvSpPr txBox="1"/>
          <p:nvPr>
            <p:ph type="title"/>
          </p:nvPr>
        </p:nvSpPr>
        <p:spPr>
          <a:xfrm>
            <a:off x="121105" y="116632"/>
            <a:ext cx="7776900" cy="64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fr-FR" sz="2400"/>
              <a:t>EXERCICE GUIDÉ : lift </a:t>
            </a:r>
            <a:r>
              <a:rPr lang="fr-FR" sz="2400">
                <a:solidFill>
                  <a:srgbClr val="374151"/>
                </a:solidFill>
                <a:highlight>
                  <a:srgbClr val="F7F7F8"/>
                </a:highlight>
                <a:latin typeface="Roboto"/>
                <a:ea typeface="Roboto"/>
                <a:cs typeface="Roboto"/>
                <a:sym typeface="Roboto"/>
              </a:rPr>
              <a:t> </a:t>
            </a:r>
            <a:endParaRPr sz="2400"/>
          </a:p>
        </p:txBody>
      </p:sp>
      <p:sp>
        <p:nvSpPr>
          <p:cNvPr id="1110" name="Google Shape;1110;p86"/>
          <p:cNvSpPr txBox="1"/>
          <p:nvPr/>
        </p:nvSpPr>
        <p:spPr>
          <a:xfrm>
            <a:off x="1390500" y="3629000"/>
            <a:ext cx="70482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 (T-shir-&gt;Jean)=</a:t>
            </a:r>
            <a:r>
              <a:rPr lang="fr-FR" sz="1800">
                <a:solidFill>
                  <a:schemeClr val="dk1"/>
                </a:solidFill>
                <a:latin typeface="Candara"/>
                <a:ea typeface="Candara"/>
                <a:cs typeface="Candara"/>
                <a:sym typeface="Candara"/>
              </a:rPr>
              <a:t>conf(T-shir-&gt;Jean)/support(Jean)= </a:t>
            </a:r>
            <a:r>
              <a:rPr lang="fr-FR" sz="1800">
                <a:latin typeface="Candara"/>
                <a:ea typeface="Candara"/>
                <a:cs typeface="Candara"/>
                <a:sym typeface="Candara"/>
              </a:rPr>
              <a:t>0.7/0.8=0.87</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 (Jean-&gt;T-shir)=0.8/0.9=0.8</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 (Jean-&gt;Chaussures)=0.6/0.7=0.8</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 (Chaussures-&gt;Jean)= 0.7/0.8=0.8        </a:t>
            </a:r>
            <a:endParaRPr sz="1800">
              <a:latin typeface="Candara"/>
              <a:ea typeface="Candara"/>
              <a:cs typeface="Candara"/>
              <a:sym typeface="Candara"/>
            </a:endParaRPr>
          </a:p>
          <a:p>
            <a:pPr indent="-342900" lvl="0" marL="457200" rtl="0" algn="l">
              <a:lnSpc>
                <a:spcPct val="115000"/>
              </a:lnSpc>
              <a:spcBef>
                <a:spcPts val="0"/>
              </a:spcBef>
              <a:spcAft>
                <a:spcPts val="0"/>
              </a:spcAft>
              <a:buClr>
                <a:srgbClr val="0070C0"/>
              </a:buClr>
              <a:buSzPts val="1800"/>
              <a:buFont typeface="Candara"/>
              <a:buChar char="●"/>
            </a:pPr>
            <a:r>
              <a:rPr b="1" lang="fr-FR" sz="1800" u="sng">
                <a:solidFill>
                  <a:srgbClr val="0070C0"/>
                </a:solidFill>
                <a:latin typeface="Candara"/>
                <a:ea typeface="Candara"/>
                <a:cs typeface="Candara"/>
                <a:sym typeface="Candara"/>
              </a:rPr>
              <a:t>Lift(Veste-&gt;Jean) = 1/0.8 =1.25 &gt;1</a:t>
            </a:r>
            <a:endParaRPr b="1" sz="1800" u="sng">
              <a:solidFill>
                <a:srgbClr val="0070C0"/>
              </a:solidFill>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Lift(T-shir-&gt;Chaussures)=0.6/0.7=0.8      </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Lift(Chaussures-&gt;T-shir)=0.8/0.9=0.87</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Lift(Jean,Chaussures-&gt;T-shirt)=0.8/0.9=0.87</a:t>
            </a:r>
            <a:endParaRPr sz="1800">
              <a:latin typeface="Candara"/>
              <a:ea typeface="Candara"/>
              <a:cs typeface="Candara"/>
              <a:sym typeface="Candara"/>
            </a:endParaRPr>
          </a:p>
          <a:p>
            <a:pPr indent="-342900" lvl="0" marL="457200" rtl="0" algn="l">
              <a:lnSpc>
                <a:spcPct val="115000"/>
              </a:lnSpc>
              <a:spcBef>
                <a:spcPts val="0"/>
              </a:spcBef>
              <a:spcAft>
                <a:spcPts val="0"/>
              </a:spcAft>
              <a:buSzPts val="1800"/>
              <a:buFont typeface="Candara"/>
              <a:buChar char="●"/>
            </a:pPr>
            <a:r>
              <a:rPr lang="fr-FR" sz="1800">
                <a:latin typeface="Candara"/>
                <a:ea typeface="Candara"/>
                <a:cs typeface="Candara"/>
                <a:sym typeface="Candara"/>
              </a:rPr>
              <a:t>Lift(T-shirt,Chaussures-&gt;Jean)=0.6/0.8=0.75	</a:t>
            </a:r>
            <a:endParaRPr sz="1800">
              <a:latin typeface="Candara"/>
              <a:ea typeface="Candara"/>
              <a:cs typeface="Candara"/>
              <a:sym typeface="Canda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01" name="Google Shape;201;p18"/>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02" name="Google Shape;202;p18"/>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03" name="Google Shape;203;p18"/>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04" name="Google Shape;204;p18"/>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107505" y="116632"/>
            <a:ext cx="7776864" cy="64807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fr-FR"/>
              <a:t>TABLEAU BINAIRE </a:t>
            </a:r>
            <a:endParaRPr/>
          </a:p>
        </p:txBody>
      </p:sp>
      <p:graphicFrame>
        <p:nvGraphicFramePr>
          <p:cNvPr id="210" name="Google Shape;210;p19"/>
          <p:cNvGraphicFramePr/>
          <p:nvPr/>
        </p:nvGraphicFramePr>
        <p:xfrm>
          <a:off x="179512" y="764704"/>
          <a:ext cx="3000000" cy="3000000"/>
        </p:xfrm>
        <a:graphic>
          <a:graphicData uri="http://schemas.openxmlformats.org/drawingml/2006/table">
            <a:tbl>
              <a:tblPr bandRow="1" firstRow="1">
                <a:noFill/>
                <a:tableStyleId>{1E1B935A-DD74-4138-8F14-7397391785A3}</a:tableStyleId>
              </a:tblPr>
              <a:tblGrid>
                <a:gridCol w="1080125"/>
                <a:gridCol w="1368150"/>
                <a:gridCol w="1224125"/>
                <a:gridCol w="1224125"/>
                <a:gridCol w="1224125"/>
              </a:tblGrid>
              <a:tr h="342900">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N° Transaction</a:t>
                      </a:r>
                      <a:endParaRPr/>
                    </a:p>
                    <a:p>
                      <a:pPr indent="0" lvl="0" marL="0" marR="0" rtl="0" algn="ctr">
                        <a:spcBef>
                          <a:spcPts val="0"/>
                        </a:spcBef>
                        <a:spcAft>
                          <a:spcPts val="0"/>
                        </a:spcAft>
                        <a:buNone/>
                      </a:pPr>
                      <a:r>
                        <a:rPr b="1" lang="fr-FR" sz="1100" u="none" cap="none" strike="noStrike">
                          <a:latin typeface="Candara"/>
                          <a:ea typeface="Candara"/>
                          <a:cs typeface="Candara"/>
                          <a:sym typeface="Candara"/>
                        </a:rPr>
                        <a:t>(Caddie) </a:t>
                      </a:r>
                      <a:endParaRPr b="1" sz="1100" u="none" cap="none" strike="noStrike">
                        <a:latin typeface="Candara"/>
                        <a:ea typeface="Candara"/>
                        <a:cs typeface="Candara"/>
                        <a:sym typeface="Candara"/>
                      </a:endParaRPr>
                    </a:p>
                  </a:txBody>
                  <a:tcPr marT="45725" marB="45725" marR="91450" marL="91450" anchor="ctr"/>
                </a:tc>
                <a:tc gridSpan="4">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Contenu du caddie </a:t>
                      </a:r>
                      <a:endParaRPr b="1" sz="1100" u="none" cap="none" strike="noStrike">
                        <a:latin typeface="Candara"/>
                        <a:ea typeface="Candara"/>
                        <a:cs typeface="Candara"/>
                        <a:sym typeface="Candara"/>
                      </a:endParaRPr>
                    </a:p>
                  </a:txBody>
                  <a:tcPr marT="45725" marB="45725" marR="91450" marL="91450" anchor="ctr"/>
                </a:tc>
                <a:tc hMerge="1"/>
                <a:tc hMerge="1"/>
                <a:tc hMerge="1"/>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1</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Moutarde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2</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Moutarde</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100"/>
                        <a:buFont typeface="Candara"/>
                        <a:buNone/>
                      </a:pPr>
                      <a:r>
                        <a:rPr b="1" lang="fr-FR" sz="1100" u="none" cap="none" strike="noStrike">
                          <a:latin typeface="Candara"/>
                          <a:ea typeface="Candara"/>
                          <a:cs typeface="Candara"/>
                          <a:sym typeface="Candara"/>
                        </a:rPr>
                        <a:t>Œufs</a:t>
                      </a:r>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3</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Poulet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4</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Pates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5</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Lait</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Beurre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6</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Œufs</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Pain</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r h="208175">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7</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rPr b="1" lang="fr-FR" sz="1100" u="none" cap="none" strike="noStrike">
                          <a:latin typeface="Candara"/>
                          <a:ea typeface="Candara"/>
                          <a:cs typeface="Candara"/>
                          <a:sym typeface="Candara"/>
                        </a:rPr>
                        <a:t>Confiture</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c>
                  <a:txBody>
                    <a:bodyPr/>
                    <a:lstStyle/>
                    <a:p>
                      <a:pPr indent="0" lvl="0" marL="0" marR="0" rtl="0" algn="ctr">
                        <a:spcBef>
                          <a:spcPts val="0"/>
                        </a:spcBef>
                        <a:spcAft>
                          <a:spcPts val="0"/>
                        </a:spcAft>
                        <a:buNone/>
                      </a:pPr>
                      <a:r>
                        <a:t/>
                      </a:r>
                      <a:endParaRPr b="1" sz="1100" u="none" cap="none" strike="noStrike">
                        <a:latin typeface="Candara"/>
                        <a:ea typeface="Candara"/>
                        <a:cs typeface="Candara"/>
                        <a:sym typeface="Candara"/>
                      </a:endParaRPr>
                    </a:p>
                  </a:txBody>
                  <a:tcPr marT="45725" marB="45725" marR="91450" marL="91450"/>
                </a:tc>
              </a:tr>
            </a:tbl>
          </a:graphicData>
        </a:graphic>
      </p:graphicFrame>
      <p:graphicFrame>
        <p:nvGraphicFramePr>
          <p:cNvPr id="211" name="Google Shape;211;p19"/>
          <p:cNvGraphicFramePr/>
          <p:nvPr/>
        </p:nvGraphicFramePr>
        <p:xfrm>
          <a:off x="6876256" y="764702"/>
          <a:ext cx="3000000" cy="3000000"/>
        </p:xfrm>
        <a:graphic>
          <a:graphicData uri="http://schemas.openxmlformats.org/drawingml/2006/table">
            <a:tbl>
              <a:tblPr bandRow="1" firstRow="1">
                <a:noFill/>
                <a:tableStyleId>{0142205A-63F1-4871-8A9D-9E225AFE5A75}</a:tableStyleId>
              </a:tblPr>
              <a:tblGrid>
                <a:gridCol w="1872200"/>
              </a:tblGrid>
              <a:tr h="376050">
                <a:tc>
                  <a:txBody>
                    <a:bodyPr/>
                    <a:lstStyle/>
                    <a:p>
                      <a:pPr indent="0" lvl="0" marL="0" marR="0" rtl="0" algn="ctr">
                        <a:spcBef>
                          <a:spcPts val="0"/>
                        </a:spcBef>
                        <a:spcAft>
                          <a:spcPts val="0"/>
                        </a:spcAft>
                        <a:buNone/>
                      </a:pPr>
                      <a:r>
                        <a:rPr lang="fr-FR" sz="1800" u="none" cap="none" strike="noStrike">
                          <a:latin typeface="Candara"/>
                          <a:ea typeface="Candara"/>
                          <a:cs typeface="Candara"/>
                          <a:sym typeface="Candara"/>
                        </a:rPr>
                        <a:t>désignation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P1 = Poulet </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P2 = Moutarde </a:t>
                      </a:r>
                      <a:endParaRPr sz="1800" u="none" cap="none" strike="noStrike">
                        <a:latin typeface="Candara"/>
                        <a:ea typeface="Candara"/>
                        <a:cs typeface="Candara"/>
                        <a:sym typeface="Candara"/>
                      </a:endParaRPr>
                    </a:p>
                  </a:txBody>
                  <a:tcPr marT="45725" marB="45725" marR="91450" marL="91450">
                    <a:solidFill>
                      <a:srgbClr val="EA9B7B"/>
                    </a:solidFill>
                  </a:tcPr>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P3 = Œufs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P4 = Pates</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P5 = Pain</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P6 = Beurre</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P7 = Lait</a:t>
                      </a:r>
                      <a:endParaRPr sz="1800" u="none" cap="none" strike="noStrike">
                        <a:latin typeface="Candara"/>
                        <a:ea typeface="Candara"/>
                        <a:cs typeface="Candara"/>
                        <a:sym typeface="Candara"/>
                      </a:endParaRPr>
                    </a:p>
                  </a:txBody>
                  <a:tcPr marT="45725" marB="45725" marR="91450" marL="91450"/>
                </a:tc>
              </a:tr>
              <a:tr h="376050">
                <a:tc>
                  <a:txBody>
                    <a:bodyPr/>
                    <a:lstStyle/>
                    <a:p>
                      <a:pPr indent="0" lvl="0" marL="0" marR="0" rtl="0" algn="l">
                        <a:spcBef>
                          <a:spcPts val="0"/>
                        </a:spcBef>
                        <a:spcAft>
                          <a:spcPts val="0"/>
                        </a:spcAft>
                        <a:buNone/>
                      </a:pPr>
                      <a:r>
                        <a:rPr lang="fr-FR" sz="1800" u="none" cap="none" strike="noStrike">
                          <a:latin typeface="Candara"/>
                          <a:ea typeface="Candara"/>
                          <a:cs typeface="Candara"/>
                          <a:sym typeface="Candara"/>
                        </a:rPr>
                        <a:t>P8 = Confiture </a:t>
                      </a:r>
                      <a:endParaRPr sz="1800" u="none" cap="none" strike="noStrike">
                        <a:latin typeface="Candara"/>
                        <a:ea typeface="Candara"/>
                        <a:cs typeface="Candara"/>
                        <a:sym typeface="Candara"/>
                      </a:endParaRPr>
                    </a:p>
                  </a:txBody>
                  <a:tcPr marT="45725" marB="45725" marR="91450" marL="91450"/>
                </a:tc>
              </a:tr>
            </a:tbl>
          </a:graphicData>
        </a:graphic>
      </p:graphicFrame>
      <p:graphicFrame>
        <p:nvGraphicFramePr>
          <p:cNvPr id="212" name="Google Shape;212;p19"/>
          <p:cNvGraphicFramePr/>
          <p:nvPr/>
        </p:nvGraphicFramePr>
        <p:xfrm>
          <a:off x="467544" y="3356992"/>
          <a:ext cx="3000000" cy="3000000"/>
        </p:xfrm>
        <a:graphic>
          <a:graphicData uri="http://schemas.openxmlformats.org/drawingml/2006/table">
            <a:tbl>
              <a:tblPr bandRow="1" firstRow="1">
                <a:noFill/>
                <a:tableStyleId>{2AD1F097-D754-4484-8A10-681F2B2618CC}</a:tableStyleId>
              </a:tblPr>
              <a:tblGrid>
                <a:gridCol w="677325"/>
                <a:gridCol w="677325"/>
                <a:gridCol w="677325"/>
                <a:gridCol w="677325"/>
                <a:gridCol w="677325"/>
                <a:gridCol w="677325"/>
                <a:gridCol w="677325"/>
                <a:gridCol w="677325"/>
                <a:gridCol w="677325"/>
              </a:tblGrid>
              <a:tr h="370850">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P8</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1</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rPr b="1" lang="fr-FR" sz="1800" u="none" cap="none" strike="noStrike">
                          <a:solidFill>
                            <a:schemeClr val="dk2"/>
                          </a:solidFill>
                          <a:latin typeface="Candara"/>
                          <a:ea typeface="Candara"/>
                          <a:cs typeface="Candara"/>
                          <a:sym typeface="Candara"/>
                        </a:rPr>
                        <a:t>1</a:t>
                      </a:r>
                      <a:endParaRPr b="1" sz="1800" u="none" cap="none" strike="noStrike">
                        <a:solidFill>
                          <a:schemeClr val="dk2"/>
                        </a:solidFill>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2</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3</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4</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5</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6</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r h="370850">
                <a:tc>
                  <a:txBody>
                    <a:bodyPr/>
                    <a:lstStyle/>
                    <a:p>
                      <a:pPr indent="0" lvl="0" marL="0" marR="0" rtl="0" algn="ctr">
                        <a:spcBef>
                          <a:spcPts val="0"/>
                        </a:spcBef>
                        <a:spcAft>
                          <a:spcPts val="0"/>
                        </a:spcAft>
                        <a:buNone/>
                      </a:pPr>
                      <a:r>
                        <a:rPr b="1" lang="fr-FR" sz="1800" u="none" cap="none" strike="noStrike">
                          <a:latin typeface="Candara"/>
                          <a:ea typeface="Candara"/>
                          <a:cs typeface="Candara"/>
                          <a:sym typeface="Candara"/>
                        </a:rPr>
                        <a:t>7</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c>
                  <a:txBody>
                    <a:bodyPr/>
                    <a:lstStyle/>
                    <a:p>
                      <a:pPr indent="0" lvl="0" marL="0" marR="0" rtl="0" algn="ctr">
                        <a:spcBef>
                          <a:spcPts val="0"/>
                        </a:spcBef>
                        <a:spcAft>
                          <a:spcPts val="0"/>
                        </a:spcAft>
                        <a:buNone/>
                      </a:pPr>
                      <a:r>
                        <a:t/>
                      </a:r>
                      <a:endParaRPr b="1" sz="1800" u="none" cap="none" strike="noStrike">
                        <a:latin typeface="Candara"/>
                        <a:ea typeface="Candara"/>
                        <a:cs typeface="Candara"/>
                        <a:sym typeface="Candara"/>
                      </a:endParaRPr>
                    </a:p>
                  </a:txBody>
                  <a:tcPr marT="45725" marB="45725" marR="91450" marL="91450" anchor="ctr"/>
                </a:tc>
              </a:tr>
            </a:tbl>
          </a:graphicData>
        </a:graphic>
      </p:graphicFrame>
      <p:sp>
        <p:nvSpPr>
          <p:cNvPr id="213" name="Google Shape;213;p19"/>
          <p:cNvSpPr txBox="1"/>
          <p:nvPr>
            <p:ph idx="4294967295" type="ftr"/>
          </p:nvPr>
        </p:nvSpPr>
        <p:spPr>
          <a:xfrm>
            <a:off x="-36512" y="6525344"/>
            <a:ext cx="4968552" cy="1886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900"/>
              <a:t> </a:t>
            </a:r>
            <a:endParaRPr b="1" sz="900">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IA data mining chap0. Introduction">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