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89" r:id="rId2"/>
    <p:sldId id="257" r:id="rId3"/>
    <p:sldId id="258" r:id="rId4"/>
    <p:sldId id="307" r:id="rId5"/>
    <p:sldId id="302" r:id="rId6"/>
    <p:sldId id="306" r:id="rId7"/>
    <p:sldId id="304" r:id="rId8"/>
    <p:sldId id="308" r:id="rId9"/>
    <p:sldId id="259" r:id="rId10"/>
    <p:sldId id="260" r:id="rId11"/>
    <p:sldId id="261" r:id="rId12"/>
    <p:sldId id="283" r:id="rId13"/>
    <p:sldId id="309" r:id="rId14"/>
    <p:sldId id="295" r:id="rId15"/>
    <p:sldId id="290" r:id="rId16"/>
    <p:sldId id="297" r:id="rId17"/>
    <p:sldId id="296" r:id="rId18"/>
    <p:sldId id="298" r:id="rId19"/>
    <p:sldId id="299" r:id="rId20"/>
    <p:sldId id="292" r:id="rId21"/>
    <p:sldId id="264" r:id="rId22"/>
    <p:sldId id="282"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kxtUuFy74cJ4AfutdEcSY9pPg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8235" autoAdjust="0"/>
  </p:normalViewPr>
  <p:slideViewPr>
    <p:cSldViewPr snapToGrid="0">
      <p:cViewPr>
        <p:scale>
          <a:sx n="70" d="100"/>
          <a:sy n="70" d="100"/>
        </p:scale>
        <p:origin x="-1062" y="-12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6383229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ulesoft.com/resources/api/microservices-securit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Logo EUR-ACE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3a004c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653a004c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34" name="Google Shape;134;g653a004c9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18</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53a004c9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653a004c9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200"/>
              </a:spcBef>
              <a:spcAft>
                <a:spcPts val="0"/>
              </a:spcAft>
              <a:buClr>
                <a:schemeClr val="dk1"/>
              </a:buClr>
              <a:buSzPts val="1100"/>
              <a:buChar char="●"/>
            </a:pPr>
            <a:r>
              <a:rPr lang="fr-FR" sz="1100">
                <a:latin typeface="Arial"/>
                <a:ea typeface="Arial"/>
                <a:cs typeface="Arial"/>
                <a:sym typeface="Arial"/>
              </a:rPr>
              <a:t>Deployability: Microservices offer increased agility, which fuels the ability to roll out new versions of a service. That agility is due to shorter build, test and deploy cycles. Microservices can also incorporate the flexibility needed to employ service-specific</a:t>
            </a:r>
            <a:r>
              <a:rPr lang="fr-FR" sz="1100">
                <a:uFill>
                  <a:noFill/>
                </a:uFill>
                <a:latin typeface="Arial"/>
                <a:ea typeface="Arial"/>
                <a:cs typeface="Arial"/>
                <a:sym typeface="Arial"/>
                <a:hlinkClick r:id="rId3"/>
              </a:rPr>
              <a:t> </a:t>
            </a:r>
            <a:r>
              <a:rPr lang="fr-FR" sz="1100" u="sng">
                <a:solidFill>
                  <a:schemeClr val="hlink"/>
                </a:solidFill>
                <a:latin typeface="Arial"/>
                <a:ea typeface="Arial"/>
                <a:cs typeface="Arial"/>
                <a:sym typeface="Arial"/>
                <a:hlinkClick r:id="rId3"/>
              </a:rPr>
              <a:t>security</a:t>
            </a:r>
            <a:r>
              <a:rPr lang="fr-FR" sz="1100">
                <a:latin typeface="Arial"/>
                <a:ea typeface="Arial"/>
                <a:cs typeface="Arial"/>
                <a:sym typeface="Arial"/>
              </a:rPr>
              <a:t>, replication, persistence and monitoring configurations.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Reliability: A fault with a microservice only affects that microservice and its consumers. When monolithic applications experience a fault, the entire monolith may fail.</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Availability: Releasing a new version of a particular microservice requires very little downtime, whereas rolling out a new version of a service in the monolithic application normally requires a full restart of the entire monolith.</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Scalability: Microservices can be scaled independently using pools, clusters, grids. That deployment characteristic makes microservices a great match for the elasticity of the cloud.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Modifiability: Microservices offer the flexibility to consume new frameworks, libraries, data sources and other resources. As loosely coupled, modular components, microservices prove to be easier to work with and support dynamic discovery and binding via a registry.</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fr-FR" sz="1100">
                <a:latin typeface="Arial"/>
                <a:ea typeface="Arial"/>
                <a:cs typeface="Arial"/>
                <a:sym typeface="Arial"/>
              </a:rPr>
              <a:t>Management: Microservices can leverage the agile methodology, where the application development effort is divided across teams that are smaller and work more independently.</a:t>
            </a:r>
            <a:endParaRPr b="1"/>
          </a:p>
        </p:txBody>
      </p:sp>
      <p:sp>
        <p:nvSpPr>
          <p:cNvPr id="182" name="Google Shape;182;g653a004c9a_0_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19</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1e725016b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61e725016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sz="1200" b="0" i="0" u="none" strike="noStrike" cap="none" dirty="0" smtClean="0">
                <a:solidFill>
                  <a:schemeClr val="dk1"/>
                </a:solidFill>
                <a:effectLst/>
                <a:latin typeface="Calibri"/>
                <a:ea typeface="Calibri"/>
                <a:cs typeface="Calibri"/>
                <a:sym typeface="Calibri"/>
              </a:rPr>
              <a:t>Plus spécifiquement, l’approche </a:t>
            </a:r>
            <a:r>
              <a:rPr lang="fr-FR" sz="1200" b="0" i="0" u="none" strike="noStrike" cap="none" dirty="0" err="1" smtClean="0">
                <a:solidFill>
                  <a:schemeClr val="dk1"/>
                </a:solidFill>
                <a:effectLst/>
                <a:latin typeface="Calibri"/>
                <a:ea typeface="Calibri"/>
                <a:cs typeface="Calibri"/>
                <a:sym typeface="Calibri"/>
              </a:rPr>
              <a:t>DevOps</a:t>
            </a:r>
            <a:r>
              <a:rPr lang="fr-FR" sz="1200" b="0" i="0" u="none" strike="noStrike" cap="none" dirty="0" smtClean="0">
                <a:solidFill>
                  <a:schemeClr val="dk1"/>
                </a:solidFill>
                <a:effectLst/>
                <a:latin typeface="Calibri"/>
                <a:ea typeface="Calibri"/>
                <a:cs typeface="Calibri"/>
                <a:sym typeface="Calibri"/>
              </a:rPr>
              <a:t> cherche entre autre à améliorer l’efficacité et la vélocité des changements, tout comme les méthodologies Agile, en proposant des déploiements en continu tout en conservant la stabilité des environnements.</a:t>
            </a:r>
            <a:endParaRPr dirty="0"/>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3a004c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653a004c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34" name="Google Shape;134;g653a004c9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3a004c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653a004c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1" dirty="0" smtClean="0"/>
              <a:t>- Partage</a:t>
            </a:r>
            <a:r>
              <a:rPr lang="fr-FR" b="1" baseline="0" dirty="0" smtClean="0"/>
              <a:t> du noyau: les conteneurs </a:t>
            </a:r>
            <a:r>
              <a:rPr lang="fr-FR" sz="1200" b="0" i="0" u="none" strike="noStrike" cap="none" dirty="0" smtClean="0">
                <a:solidFill>
                  <a:schemeClr val="dk1"/>
                </a:solidFill>
                <a:latin typeface="Calibri"/>
                <a:ea typeface="Calibri"/>
                <a:cs typeface="Calibri"/>
                <a:sym typeface="Calibri"/>
              </a:rPr>
              <a:t>partagent le même noyau du système d'exploitation de l'hôte. Le noyau est la partie centrale du système d'exploitation qui gère les ressources matérielles, y compris le processeur, la mémoire, le stockage, etc.</a:t>
            </a:r>
          </a:p>
          <a:p>
            <a:pPr marL="0" lvl="0" indent="0" algn="l" rtl="0">
              <a:lnSpc>
                <a:spcPct val="100000"/>
              </a:lnSpc>
              <a:spcBef>
                <a:spcPts val="0"/>
              </a:spcBef>
              <a:spcAft>
                <a:spcPts val="0"/>
              </a:spcAft>
              <a:buSzPts val="1400"/>
              <a:buNone/>
            </a:pPr>
            <a:endParaRPr lang="fr-FR" sz="1200" b="0" i="0" u="none" strike="noStrike" cap="none" dirty="0" smtClean="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0" i="0" u="none" strike="noStrike" cap="none" dirty="0" smtClean="0">
                <a:solidFill>
                  <a:schemeClr val="dk1"/>
                </a:solidFill>
                <a:latin typeface="Calibri"/>
                <a:ea typeface="Calibri"/>
                <a:cs typeface="Calibri"/>
                <a:sym typeface="Calibri"/>
              </a:rPr>
              <a:t> </a:t>
            </a:r>
            <a:r>
              <a:rPr lang="fr-FR" sz="1200" b="1" i="0" u="none" strike="noStrike" cap="none" dirty="0" smtClean="0">
                <a:solidFill>
                  <a:schemeClr val="dk1"/>
                </a:solidFill>
                <a:latin typeface="Calibri"/>
                <a:ea typeface="Calibri"/>
                <a:cs typeface="Calibri"/>
                <a:sym typeface="Calibri"/>
              </a:rPr>
              <a:t>- </a:t>
            </a:r>
            <a:r>
              <a:rPr kumimoji="0" lang="fr-FR" sz="2000" b="1" i="0" u="none" strike="noStrike" kern="0" cap="none" spc="0" normalizeH="0" baseline="0" noProof="0" dirty="0" smtClean="0">
                <a:ln>
                  <a:noFill/>
                </a:ln>
                <a:solidFill>
                  <a:srgbClr val="000000"/>
                </a:solidFill>
                <a:effectLst/>
                <a:uLnTx/>
                <a:uFillTx/>
                <a:latin typeface="Arial"/>
                <a:cs typeface="Arial"/>
                <a:sym typeface="Arial"/>
              </a:rPr>
              <a:t>Utilisation efficace de la mémoire</a:t>
            </a:r>
            <a:r>
              <a:rPr kumimoji="0" lang="fr-FR" sz="2000" b="0" i="0" u="none" strike="noStrike" kern="0" cap="none" spc="0" normalizeH="0" baseline="0" noProof="0" dirty="0" smtClean="0">
                <a:ln>
                  <a:noFill/>
                </a:ln>
                <a:solidFill>
                  <a:srgbClr val="000000"/>
                </a:solidFill>
                <a:effectLst/>
                <a:uLnTx/>
                <a:uFillTx/>
                <a:latin typeface="Arial"/>
                <a:cs typeface="Arial"/>
                <a:sym typeface="Arial"/>
              </a:rPr>
              <a:t>: </a:t>
            </a:r>
            <a:r>
              <a:rPr lang="fr-FR" sz="1200" b="0" i="0" u="none" strike="noStrike" cap="none" dirty="0" smtClean="0">
                <a:solidFill>
                  <a:schemeClr val="dk1"/>
                </a:solidFill>
                <a:latin typeface="Calibri"/>
                <a:ea typeface="Calibri"/>
                <a:cs typeface="Calibri"/>
                <a:sym typeface="Calibri"/>
              </a:rPr>
              <a:t>Les conteneurs sont plus légers que les VM, car ils ne nécessitent pas de système d'exploitation complet. Ils partagent le noyau du système d'exploitation hôte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1" i="0" u="none" strike="noStrike" cap="none" dirty="0" smtClean="0">
                <a:solidFill>
                  <a:schemeClr val="dk1"/>
                </a:solidFill>
                <a:latin typeface="Calibri"/>
                <a:ea typeface="Calibri"/>
                <a:cs typeface="Calibri"/>
                <a:sym typeface="Calibri"/>
              </a:rPr>
              <a:t>Gestion des versions :</a:t>
            </a:r>
            <a:r>
              <a:rPr lang="fr-FR" sz="1200" b="0" i="0" u="none" strike="noStrike" cap="none" dirty="0" smtClean="0">
                <a:solidFill>
                  <a:schemeClr val="dk1"/>
                </a:solidFill>
                <a:latin typeface="Calibri"/>
                <a:ea typeface="Calibri"/>
                <a:cs typeface="Calibri"/>
                <a:sym typeface="Calibri"/>
              </a:rPr>
              <a:t> Les images Docker utilisées pour créer des conteneurs sont </a:t>
            </a:r>
            <a:r>
              <a:rPr lang="fr-FR" sz="1200" b="0" i="0" u="none" strike="noStrike" cap="none" dirty="0" err="1" smtClean="0">
                <a:solidFill>
                  <a:schemeClr val="dk1"/>
                </a:solidFill>
                <a:latin typeface="Calibri"/>
                <a:ea typeface="Calibri"/>
                <a:cs typeface="Calibri"/>
                <a:sym typeface="Calibri"/>
              </a:rPr>
              <a:t>versionnées</a:t>
            </a:r>
            <a:r>
              <a:rPr lang="fr-FR" sz="1200" b="0" i="0" u="none" strike="noStrike" cap="none" dirty="0" smtClean="0">
                <a:solidFill>
                  <a:schemeClr val="dk1"/>
                </a:solidFill>
                <a:latin typeface="Calibri"/>
                <a:ea typeface="Calibri"/>
                <a:cs typeface="Calibri"/>
                <a:sym typeface="Calibri"/>
              </a:rPr>
              <a:t>, ce qui facilite la gestion des différentes versions de l'application et la possibilité de revenir à des versions précédentes si nécessaire.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b="1" i="0" u="none" strike="noStrike" cap="none" dirty="0" err="1" smtClean="0">
                <a:solidFill>
                  <a:schemeClr val="dk1"/>
                </a:solidFill>
                <a:latin typeface="Calibri"/>
                <a:ea typeface="Calibri"/>
                <a:cs typeface="Calibri"/>
                <a:sym typeface="Calibri"/>
              </a:rPr>
              <a:t>Rollback</a:t>
            </a:r>
            <a:r>
              <a:rPr lang="fr-FR" sz="1200" b="1" i="0" u="none" strike="noStrike" cap="none" dirty="0" smtClean="0">
                <a:solidFill>
                  <a:schemeClr val="dk1"/>
                </a:solidFill>
                <a:latin typeface="Calibri"/>
                <a:ea typeface="Calibri"/>
                <a:cs typeface="Calibri"/>
                <a:sym typeface="Calibri"/>
              </a:rPr>
              <a:t> simple :</a:t>
            </a:r>
            <a:r>
              <a:rPr lang="fr-FR" sz="1200" b="0" i="0" u="none" strike="noStrike" cap="none" dirty="0" smtClean="0">
                <a:solidFill>
                  <a:schemeClr val="dk1"/>
                </a:solidFill>
                <a:latin typeface="Calibri"/>
                <a:ea typeface="Calibri"/>
                <a:cs typeface="Calibri"/>
                <a:sym typeface="Calibri"/>
              </a:rPr>
              <a:t> Si une nouvelle version de l'application provoque des problèmes inattendus, vous pouvez effectuer un </a:t>
            </a:r>
            <a:r>
              <a:rPr lang="fr-FR" sz="1200" b="0" i="0" u="none" strike="noStrike" cap="none" dirty="0" err="1" smtClean="0">
                <a:solidFill>
                  <a:schemeClr val="dk1"/>
                </a:solidFill>
                <a:latin typeface="Calibri"/>
                <a:ea typeface="Calibri"/>
                <a:cs typeface="Calibri"/>
                <a:sym typeface="Calibri"/>
              </a:rPr>
              <a:t>rollback</a:t>
            </a:r>
            <a:r>
              <a:rPr lang="fr-FR" sz="1200" b="0" i="0" u="none" strike="noStrike" cap="none" dirty="0" smtClean="0">
                <a:solidFill>
                  <a:schemeClr val="dk1"/>
                </a:solidFill>
                <a:latin typeface="Calibri"/>
                <a:ea typeface="Calibri"/>
                <a:cs typeface="Calibri"/>
                <a:sym typeface="Calibri"/>
              </a:rPr>
              <a:t> en utilisant une version précédente de l'image Docker. Cela permet de revenir rapidement à une version stable de l'application.</a:t>
            </a:r>
            <a:endParaRPr b="1" dirty="0"/>
          </a:p>
        </p:txBody>
      </p:sp>
      <p:sp>
        <p:nvSpPr>
          <p:cNvPr id="134" name="Google Shape;134;g653a004c9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53a004c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653a004c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34" name="Google Shape;134;g653a004c9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sz="1200" b="0" i="0" u="none" strike="noStrike" cap="none" dirty="0" smtClean="0">
                <a:solidFill>
                  <a:schemeClr val="dk1"/>
                </a:solidFill>
                <a:latin typeface="Calibri"/>
                <a:ea typeface="Calibri"/>
                <a:cs typeface="Calibri"/>
                <a:sym typeface="Calibri"/>
              </a:rPr>
              <a:t>Docker vous permet de vous assurer que tous les développeurs ont accès à tous les éléments nécessaires du logiciel sur lequel ils travaillent. </a:t>
            </a:r>
            <a:r>
              <a:rPr lang="fr-FR" sz="1200" b="0" i="0" u="none" strike="noStrike" cap="none" smtClean="0">
                <a:solidFill>
                  <a:schemeClr val="dk1"/>
                </a:solidFill>
                <a:latin typeface="Calibri"/>
                <a:ea typeface="Calibri"/>
                <a:cs typeface="Calibri"/>
                <a:sym typeface="Calibri"/>
              </a:rPr>
              <a:t>Ainsi, si quelqu'un ajoute des éléments dépendants du logiciel, tout le monde peut y accéder en cas de besoin.</a:t>
            </a:r>
            <a:endParaRPr dirty="0"/>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sz="1200" b="0" i="0" u="none" strike="noStrike" cap="none" dirty="0" smtClean="0">
                <a:solidFill>
                  <a:schemeClr val="dk1"/>
                </a:solidFill>
                <a:effectLst/>
                <a:latin typeface="Calibri"/>
                <a:ea typeface="Calibri"/>
                <a:cs typeface="Calibri"/>
                <a:sym typeface="Calibri"/>
              </a:rPr>
              <a:t>Plus spécifiquement, l’approche </a:t>
            </a:r>
            <a:r>
              <a:rPr lang="fr-FR" sz="1200" b="0" i="0" u="none" strike="noStrike" cap="none" dirty="0" err="1" smtClean="0">
                <a:solidFill>
                  <a:schemeClr val="dk1"/>
                </a:solidFill>
                <a:effectLst/>
                <a:latin typeface="Calibri"/>
                <a:ea typeface="Calibri"/>
                <a:cs typeface="Calibri"/>
                <a:sym typeface="Calibri"/>
              </a:rPr>
              <a:t>DevOps</a:t>
            </a:r>
            <a:r>
              <a:rPr lang="fr-FR" sz="1200" b="0" i="0" u="none" strike="noStrike" cap="none" dirty="0" smtClean="0">
                <a:solidFill>
                  <a:schemeClr val="dk1"/>
                </a:solidFill>
                <a:effectLst/>
                <a:latin typeface="Calibri"/>
                <a:ea typeface="Calibri"/>
                <a:cs typeface="Calibri"/>
                <a:sym typeface="Calibri"/>
              </a:rPr>
              <a:t> cherche entre autre à améliorer l’efficacité et la vélocité des changements, tout comme les méthodologies Agile, en proposant des déploiements en continu tout en conservant la stabilité des environnements.</a:t>
            </a:r>
            <a:endParaRPr dirty="0"/>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
          <p:cNvGrpSpPr/>
          <p:nvPr/>
        </p:nvGrpSpPr>
        <p:grpSpPr>
          <a:xfrm>
            <a:off x="0" y="9525"/>
            <a:ext cx="12504712" cy="6858000"/>
            <a:chOff x="0" y="0"/>
            <a:chExt cx="12192000" cy="6858000"/>
          </a:xfrm>
        </p:grpSpPr>
        <p:sp>
          <p:nvSpPr>
            <p:cNvPr id="60" name="Google Shape;60;p1"/>
            <p:cNvSpPr/>
            <p:nvPr/>
          </p:nvSpPr>
          <p:spPr>
            <a:xfrm>
              <a:off x="0" y="0"/>
              <a:ext cx="12192000" cy="6858000"/>
            </a:xfrm>
            <a:prstGeom prst="rect">
              <a:avLst/>
            </a:prstGeom>
            <a:blipFill rotWithShape="1">
              <a:blip r:embed="rId3">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61" name="Google Shape;61;p1" descr="image2.png"/>
            <p:cNvPicPr preferRelativeResize="0"/>
            <p:nvPr/>
          </p:nvPicPr>
          <p:blipFill rotWithShape="1">
            <a:blip r:embed="rId4">
              <a:alphaModFix/>
            </a:blip>
            <a:srcRect/>
            <a:stretch/>
          </p:blipFill>
          <p:spPr>
            <a:xfrm>
              <a:off x="0" y="0"/>
              <a:ext cx="12192000" cy="6858000"/>
            </a:xfrm>
            <a:prstGeom prst="rect">
              <a:avLst/>
            </a:prstGeom>
            <a:noFill/>
            <a:ln>
              <a:noFill/>
            </a:ln>
          </p:spPr>
        </p:pic>
      </p:grpSp>
      <p:pic>
        <p:nvPicPr>
          <p:cNvPr id="62" name="Google Shape;62;p1" descr="Picture 3"/>
          <p:cNvPicPr preferRelativeResize="0"/>
          <p:nvPr/>
        </p:nvPicPr>
        <p:blipFill rotWithShape="1">
          <a:blip r:embed="rId5">
            <a:alphaModFix/>
          </a:blip>
          <a:srcRect/>
          <a:stretch/>
        </p:blipFill>
        <p:spPr>
          <a:xfrm>
            <a:off x="9531349" y="5703304"/>
            <a:ext cx="1322882" cy="934816"/>
          </a:xfrm>
          <a:prstGeom prst="rect">
            <a:avLst/>
          </a:prstGeom>
          <a:noFill/>
          <a:ln>
            <a:noFill/>
          </a:ln>
        </p:spPr>
      </p:pic>
      <p:pic>
        <p:nvPicPr>
          <p:cNvPr id="63" name="Google Shape;63;p1" descr="Picture 3"/>
          <p:cNvPicPr preferRelativeResize="0"/>
          <p:nvPr/>
        </p:nvPicPr>
        <p:blipFill rotWithShape="1">
          <a:blip r:embed="rId6">
            <a:alphaModFix/>
          </a:blip>
          <a:srcRect/>
          <a:stretch/>
        </p:blipFill>
        <p:spPr>
          <a:xfrm flipH="1">
            <a:off x="8558979" y="-41780"/>
            <a:ext cx="3978841" cy="2344124"/>
          </a:xfrm>
          <a:prstGeom prst="rect">
            <a:avLst/>
          </a:prstGeom>
          <a:noFill/>
          <a:ln>
            <a:noFill/>
          </a:ln>
        </p:spPr>
      </p:pic>
      <p:pic>
        <p:nvPicPr>
          <p:cNvPr id="64" name="Google Shape;64;p1" descr="Image 11"/>
          <p:cNvPicPr preferRelativeResize="0"/>
          <p:nvPr/>
        </p:nvPicPr>
        <p:blipFill rotWithShape="1">
          <a:blip r:embed="rId7">
            <a:alphaModFix/>
          </a:blip>
          <a:srcRect/>
          <a:stretch/>
        </p:blipFill>
        <p:spPr>
          <a:xfrm>
            <a:off x="1962681" y="5707210"/>
            <a:ext cx="1943102" cy="876302"/>
          </a:xfrm>
          <a:prstGeom prst="rect">
            <a:avLst/>
          </a:prstGeom>
          <a:noFill/>
          <a:ln>
            <a:noFill/>
          </a:ln>
        </p:spPr>
      </p:pic>
      <p:pic>
        <p:nvPicPr>
          <p:cNvPr id="66" name="Google Shape;66;p1" descr="C:\Users\faten\Desktop\CA-19\EURACE.png"/>
          <p:cNvPicPr preferRelativeResize="0"/>
          <p:nvPr/>
        </p:nvPicPr>
        <p:blipFill rotWithShape="1">
          <a:blip r:embed="rId8">
            <a:alphaModFix/>
          </a:blip>
          <a:srcRect/>
          <a:stretch/>
        </p:blipFill>
        <p:spPr>
          <a:xfrm>
            <a:off x="4367808" y="5898412"/>
            <a:ext cx="2731194" cy="544601"/>
          </a:xfrm>
          <a:prstGeom prst="rect">
            <a:avLst/>
          </a:prstGeom>
          <a:noFill/>
          <a:ln>
            <a:noFill/>
          </a:ln>
        </p:spPr>
      </p:pic>
      <p:pic>
        <p:nvPicPr>
          <p:cNvPr id="67" name="Google Shape;67;p1" descr="C:\Users\faten\Desktop\CA-19\CGE.png"/>
          <p:cNvPicPr preferRelativeResize="0"/>
          <p:nvPr/>
        </p:nvPicPr>
        <p:blipFill rotWithShape="1">
          <a:blip r:embed="rId9">
            <a:alphaModFix/>
          </a:blip>
          <a:srcRect/>
          <a:stretch/>
        </p:blipFill>
        <p:spPr>
          <a:xfrm>
            <a:off x="7392144" y="5857579"/>
            <a:ext cx="1728192" cy="583745"/>
          </a:xfrm>
          <a:prstGeom prst="rect">
            <a:avLst/>
          </a:prstGeom>
          <a:noFill/>
          <a:ln>
            <a:noFill/>
          </a:ln>
        </p:spPr>
      </p:pic>
      <p:sp>
        <p:nvSpPr>
          <p:cNvPr id="68" name="Google Shape;68;p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pPr marL="0" lvl="0" indent="0" algn="r" rtl="0">
                <a:lnSpc>
                  <a:spcPct val="100000"/>
                </a:lnSpc>
                <a:spcBef>
                  <a:spcPts val="0"/>
                </a:spcBef>
                <a:spcAft>
                  <a:spcPts val="0"/>
                </a:spcAft>
                <a:buClr>
                  <a:srgbClr val="888888"/>
                </a:buClr>
                <a:buSzPts val="1200"/>
                <a:buFont typeface="Calibri"/>
                <a:buNone/>
              </a:pPr>
              <a:t>1</a:t>
            </a:fld>
            <a:endParaRPr/>
          </a:p>
        </p:txBody>
      </p:sp>
      <p:pic>
        <p:nvPicPr>
          <p:cNvPr id="69" name="Google Shape;69;p1"/>
          <p:cNvPicPr preferRelativeResize="0"/>
          <p:nvPr/>
        </p:nvPicPr>
        <p:blipFill>
          <a:blip r:embed="rId10">
            <a:alphaModFix/>
          </a:blip>
          <a:stretch>
            <a:fillRect/>
          </a:stretch>
        </p:blipFill>
        <p:spPr>
          <a:xfrm>
            <a:off x="125175" y="294100"/>
            <a:ext cx="4832320" cy="1750425"/>
          </a:xfrm>
          <a:prstGeom prst="rect">
            <a:avLst/>
          </a:prstGeom>
          <a:noFill/>
          <a:ln>
            <a:noFill/>
          </a:ln>
        </p:spPr>
      </p:pic>
      <p:sp>
        <p:nvSpPr>
          <p:cNvPr id="14" name="Google Shape;90;p1"/>
          <p:cNvSpPr txBox="1"/>
          <p:nvPr/>
        </p:nvSpPr>
        <p:spPr>
          <a:xfrm>
            <a:off x="7304221" y="4937797"/>
            <a:ext cx="5022574" cy="30777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fr-FR" sz="2000" b="1" i="0" u="none" strike="noStrike" cap="none" dirty="0" smtClean="0">
                <a:solidFill>
                  <a:srgbClr val="1C1C1C"/>
                </a:solidFill>
                <a:latin typeface="Arial"/>
                <a:ea typeface="Arial"/>
                <a:cs typeface="Arial"/>
                <a:sym typeface="Arial"/>
              </a:rPr>
              <a:t>Module Applications Web Distribuées</a:t>
            </a:r>
            <a:endParaRPr sz="2000" b="0" i="0" u="none" strike="noStrike" cap="none" dirty="0">
              <a:solidFill>
                <a:schemeClr val="dk1"/>
              </a:solidFill>
              <a:latin typeface="Arial"/>
              <a:ea typeface="Arial"/>
              <a:cs typeface="Arial"/>
              <a:sym typeface="Arial"/>
            </a:endParaRPr>
          </a:p>
        </p:txBody>
      </p:sp>
      <p:sp>
        <p:nvSpPr>
          <p:cNvPr id="15" name="Google Shape;91;p1"/>
          <p:cNvSpPr txBox="1"/>
          <p:nvPr/>
        </p:nvSpPr>
        <p:spPr>
          <a:xfrm>
            <a:off x="9646128" y="5319833"/>
            <a:ext cx="1752600" cy="30777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fr-FR" sz="2000" b="1" i="0" u="none" strike="noStrike" cap="none" dirty="0">
                <a:solidFill>
                  <a:srgbClr val="1C1C1C"/>
                </a:solidFill>
                <a:latin typeface="Arial"/>
                <a:ea typeface="Arial"/>
                <a:cs typeface="Arial"/>
                <a:sym typeface="Arial"/>
              </a:rPr>
              <a:t>A.U </a:t>
            </a:r>
            <a:r>
              <a:rPr lang="fr-FR" sz="2000" b="1" i="0" u="none" strike="noStrike" cap="none" dirty="0" smtClean="0">
                <a:solidFill>
                  <a:srgbClr val="1C1C1C"/>
                </a:solidFill>
                <a:latin typeface="Arial"/>
                <a:ea typeface="Arial"/>
                <a:cs typeface="Arial"/>
                <a:sym typeface="Arial"/>
              </a:rPr>
              <a:t>2023-2024</a:t>
            </a:r>
            <a:endParaRPr sz="2000" b="0" i="0" u="none" strike="noStrike" cap="none" dirty="0">
              <a:solidFill>
                <a:schemeClr val="dk1"/>
              </a:solidFill>
              <a:latin typeface="Arial"/>
              <a:ea typeface="Arial"/>
              <a:cs typeface="Arial"/>
              <a:sym typeface="Arial"/>
            </a:endParaRPr>
          </a:p>
        </p:txBody>
      </p:sp>
      <p:sp>
        <p:nvSpPr>
          <p:cNvPr id="17" name="Google Shape;89;p1"/>
          <p:cNvSpPr/>
          <p:nvPr/>
        </p:nvSpPr>
        <p:spPr>
          <a:xfrm>
            <a:off x="1662641" y="2214339"/>
            <a:ext cx="8767482" cy="1446509"/>
          </a:xfrm>
          <a:prstGeom prst="rect">
            <a:avLst/>
          </a:prstGeom>
          <a:noFill/>
          <a:ln>
            <a:noFill/>
          </a:ln>
        </p:spPr>
        <p:txBody>
          <a:bodyPr spcFirstLastPara="1" wrap="square" lIns="91425" tIns="45700" rIns="91425" bIns="45700" anchor="t" anchorCtr="0">
            <a:spAutoFit/>
          </a:bodyPr>
          <a:lstStyle/>
          <a:p>
            <a:pPr marL="12700" marR="0" lvl="0" indent="0" algn="ctr" rtl="0">
              <a:spcBef>
                <a:spcPts val="0"/>
              </a:spcBef>
              <a:spcAft>
                <a:spcPts val="0"/>
              </a:spcAft>
              <a:buNone/>
            </a:pPr>
            <a:r>
              <a:rPr lang="fr-FR" sz="4400" b="1" i="0" u="none" strike="noStrike" cap="none" dirty="0">
                <a:solidFill>
                  <a:srgbClr val="C00000"/>
                </a:solidFill>
                <a:latin typeface="Arial"/>
                <a:ea typeface="Arial"/>
                <a:cs typeface="Arial"/>
                <a:sym typeface="Arial"/>
              </a:rPr>
              <a:t>Architecture </a:t>
            </a:r>
            <a:r>
              <a:rPr lang="fr-FR" sz="4400" b="1" i="0" u="none" strike="noStrike" cap="none" dirty="0" err="1" smtClean="0">
                <a:solidFill>
                  <a:srgbClr val="C00000"/>
                </a:solidFill>
                <a:latin typeface="Arial"/>
                <a:ea typeface="Arial"/>
                <a:cs typeface="Arial"/>
                <a:sym typeface="Arial"/>
              </a:rPr>
              <a:t>MicroServices</a:t>
            </a:r>
            <a:r>
              <a:rPr lang="fr-FR" sz="4400" b="1" i="0" u="none" strike="noStrike" cap="none" dirty="0" smtClean="0">
                <a:solidFill>
                  <a:srgbClr val="C00000"/>
                </a:solidFill>
                <a:latin typeface="Arial"/>
                <a:ea typeface="Arial"/>
                <a:cs typeface="Arial"/>
                <a:sym typeface="Arial"/>
              </a:rPr>
              <a:t> avec Docker</a:t>
            </a:r>
            <a:endParaRPr sz="4400" b="1" i="0" u="none" strike="noStrike" cap="none" dirty="0">
              <a:solidFill>
                <a:srgbClr val="C00000"/>
              </a:solidFill>
              <a:latin typeface="Arial"/>
              <a:ea typeface="Arial"/>
              <a:cs typeface="Arial"/>
              <a:sym typeface="Arial"/>
            </a:endParaRPr>
          </a:p>
        </p:txBody>
      </p:sp>
    </p:spTree>
    <p:extLst>
      <p:ext uri="{BB962C8B-B14F-4D97-AF65-F5344CB8AC3E}">
        <p14:creationId xmlns:p14="http://schemas.microsoft.com/office/powerpoint/2010/main" xmlns="" val="2291209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10</a:t>
            </a:fld>
            <a:endParaRPr/>
          </a:p>
        </p:txBody>
      </p:sp>
      <p:pic>
        <p:nvPicPr>
          <p:cNvPr id="139" name="Google Shape;139;p5" descr="D:\esprit 2014\ESPRIT 2014\charte essprit 2014\logo-esprit.png"/>
          <p:cNvPicPr preferRelativeResize="0"/>
          <p:nvPr/>
        </p:nvPicPr>
        <p:blipFill rotWithShape="1">
          <a:blip r:embed="rId3">
            <a:alphaModFix/>
          </a:blip>
          <a:srcRect/>
          <a:stretch/>
        </p:blipFill>
        <p:spPr>
          <a:xfrm>
            <a:off x="498816" y="6154882"/>
            <a:ext cx="1337716" cy="505680"/>
          </a:xfrm>
          <a:prstGeom prst="rect">
            <a:avLst/>
          </a:prstGeom>
          <a:noFill/>
          <a:ln>
            <a:noFill/>
          </a:ln>
        </p:spPr>
      </p:pic>
      <p:sp>
        <p:nvSpPr>
          <p:cNvPr id="141" name="Google Shape;141;p5"/>
          <p:cNvSpPr txBox="1"/>
          <p:nvPr/>
        </p:nvSpPr>
        <p:spPr>
          <a:xfrm>
            <a:off x="782084" y="1851533"/>
            <a:ext cx="8849043"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p:txBody>
      </p:sp>
      <p:sp>
        <p:nvSpPr>
          <p:cNvPr id="142" name="Google Shape;142;p5"/>
          <p:cNvSpPr txBox="1"/>
          <p:nvPr/>
        </p:nvSpPr>
        <p:spPr>
          <a:xfrm>
            <a:off x="767887" y="2369134"/>
            <a:ext cx="11510357" cy="4525963"/>
          </a:xfrm>
          <a:prstGeom prst="rect">
            <a:avLst/>
          </a:prstGeom>
          <a:noFill/>
          <a:ln>
            <a:noFill/>
          </a:ln>
        </p:spPr>
        <p:txBody>
          <a:bodyPr spcFirstLastPara="1" wrap="square" lIns="91425" tIns="45700" rIns="91425" bIns="45700" anchor="t" anchorCtr="0">
            <a:normAutofit/>
          </a:bodyPr>
          <a:lstStyle/>
          <a:p>
            <a:r>
              <a:rPr lang="fr-FR" sz="2400" dirty="0"/>
              <a:t>Nécessite un bon niveau d'expertise </a:t>
            </a:r>
            <a:r>
              <a:rPr lang="fr-FR" sz="2400" dirty="0" err="1"/>
              <a:t>DevOps</a:t>
            </a:r>
            <a:r>
              <a:rPr lang="fr-FR" sz="2400" dirty="0" smtClean="0"/>
              <a:t>.</a:t>
            </a:r>
          </a:p>
          <a:p>
            <a:endParaRPr lang="fr-FR" sz="2400" dirty="0"/>
          </a:p>
          <a:p>
            <a:r>
              <a:rPr lang="fr-FR" sz="2400" dirty="0"/>
              <a:t>Gestion décentralisée des données.</a:t>
            </a:r>
          </a:p>
          <a:p>
            <a:endParaRPr lang="fr-FR" sz="2400" dirty="0" smtClean="0"/>
          </a:p>
          <a:p>
            <a:r>
              <a:rPr lang="fr-FR" sz="2400" dirty="0" smtClean="0"/>
              <a:t>Augmentation </a:t>
            </a:r>
            <a:r>
              <a:rPr lang="fr-FR" sz="2400" dirty="0"/>
              <a:t>du trafic réseau</a:t>
            </a:r>
            <a:r>
              <a:rPr lang="fr-FR" sz="2400" dirty="0" smtClean="0"/>
              <a:t>.</a:t>
            </a:r>
          </a:p>
          <a:p>
            <a:endParaRPr lang="fr-FR" sz="2400" dirty="0"/>
          </a:p>
          <a:p>
            <a:r>
              <a:rPr lang="fr-FR" sz="2400" dirty="0"/>
              <a:t>Coût initial plus élevé</a:t>
            </a:r>
            <a:r>
              <a:rPr lang="fr-FR" sz="2400" dirty="0" smtClean="0"/>
              <a:t>.</a:t>
            </a:r>
          </a:p>
          <a:p>
            <a:endParaRPr lang="fr-FR" sz="2400" dirty="0"/>
          </a:p>
          <a:p>
            <a:r>
              <a:rPr lang="fr-FR" sz="2400" dirty="0"/>
              <a:t>Sécurité des communications entre les Applis.</a:t>
            </a:r>
            <a:endParaRPr sz="2400" dirty="0">
              <a:solidFill>
                <a:schemeClr val="dk1"/>
              </a:solidFill>
              <a:sym typeface="Arial"/>
            </a:endParaRPr>
          </a:p>
          <a:p>
            <a:pPr marL="0" marR="0" lvl="0" indent="0" algn="just" rtl="0">
              <a:lnSpc>
                <a:spcPct val="150000"/>
              </a:lnSpc>
              <a:spcBef>
                <a:spcPts val="1000"/>
              </a:spcBef>
              <a:spcAft>
                <a:spcPts val="0"/>
              </a:spcAft>
              <a:buNone/>
            </a:pPr>
            <a:endParaRPr sz="2400" dirty="0">
              <a:solidFill>
                <a:schemeClr val="dk1"/>
              </a:solidFill>
              <a:latin typeface="Arial"/>
              <a:ea typeface="Arial"/>
              <a:cs typeface="Arial"/>
              <a:sym typeface="Arial"/>
            </a:endParaRPr>
          </a:p>
        </p:txBody>
      </p:sp>
      <p:pic>
        <p:nvPicPr>
          <p:cNvPr id="145" name="Google Shape;145;p5" descr="http://t3.gstatic.com/images?q=tbn:ANd9GcTXVnlLL8D1BYaCfTyBeJvwSutOJQ-R-tiqsh8vn8tMCCgMBh0ulw"/>
          <p:cNvPicPr preferRelativeResize="0"/>
          <p:nvPr/>
        </p:nvPicPr>
        <p:blipFill rotWithShape="1">
          <a:blip r:embed="rId4">
            <a:alphaModFix/>
          </a:blip>
          <a:srcRect/>
          <a:stretch/>
        </p:blipFill>
        <p:spPr>
          <a:xfrm>
            <a:off x="608166" y="2476290"/>
            <a:ext cx="214313" cy="214312"/>
          </a:xfrm>
          <a:prstGeom prst="rect">
            <a:avLst/>
          </a:prstGeom>
          <a:noFill/>
          <a:ln>
            <a:noFill/>
          </a:ln>
        </p:spPr>
      </p:pic>
      <p:pic>
        <p:nvPicPr>
          <p:cNvPr id="146" name="Google Shape;146;p5" descr="http://t3.gstatic.com/images?q=tbn:ANd9GcTXVnlLL8D1BYaCfTyBeJvwSutOJQ-R-tiqsh8vn8tMCCgMBh0ulw"/>
          <p:cNvPicPr preferRelativeResize="0"/>
          <p:nvPr/>
        </p:nvPicPr>
        <p:blipFill rotWithShape="1">
          <a:blip r:embed="rId4">
            <a:alphaModFix/>
          </a:blip>
          <a:srcRect/>
          <a:stretch/>
        </p:blipFill>
        <p:spPr>
          <a:xfrm>
            <a:off x="608166" y="3168372"/>
            <a:ext cx="214313" cy="214312"/>
          </a:xfrm>
          <a:prstGeom prst="rect">
            <a:avLst/>
          </a:prstGeom>
          <a:noFill/>
          <a:ln>
            <a:noFill/>
          </a:ln>
        </p:spPr>
      </p:pic>
      <p:pic>
        <p:nvPicPr>
          <p:cNvPr id="147" name="Google Shape;147;p5" descr="http://t3.gstatic.com/images?q=tbn:ANd9GcTXVnlLL8D1BYaCfTyBeJvwSutOJQ-R-tiqsh8vn8tMCCgMBh0ulw"/>
          <p:cNvPicPr preferRelativeResize="0"/>
          <p:nvPr/>
        </p:nvPicPr>
        <p:blipFill rotWithShape="1">
          <a:blip r:embed="rId4">
            <a:alphaModFix/>
          </a:blip>
          <a:srcRect/>
          <a:stretch/>
        </p:blipFill>
        <p:spPr>
          <a:xfrm>
            <a:off x="631686" y="3915264"/>
            <a:ext cx="214313" cy="214312"/>
          </a:xfrm>
          <a:prstGeom prst="rect">
            <a:avLst/>
          </a:prstGeom>
          <a:noFill/>
          <a:ln>
            <a:noFill/>
          </a:ln>
        </p:spPr>
      </p:pic>
      <p:pic>
        <p:nvPicPr>
          <p:cNvPr id="12" name="Google Shape;147;p5" descr="http://t3.gstatic.com/images?q=tbn:ANd9GcTXVnlLL8D1BYaCfTyBeJvwSutOJQ-R-tiqsh8vn8tMCCgMBh0ulw"/>
          <p:cNvPicPr preferRelativeResize="0"/>
          <p:nvPr/>
        </p:nvPicPr>
        <p:blipFill rotWithShape="1">
          <a:blip r:embed="rId4">
            <a:alphaModFix/>
          </a:blip>
          <a:srcRect/>
          <a:stretch/>
        </p:blipFill>
        <p:spPr>
          <a:xfrm>
            <a:off x="631686" y="4632115"/>
            <a:ext cx="214313" cy="214312"/>
          </a:xfrm>
          <a:prstGeom prst="rect">
            <a:avLst/>
          </a:prstGeom>
          <a:noFill/>
          <a:ln>
            <a:noFill/>
          </a:ln>
        </p:spPr>
      </p:pic>
      <p:pic>
        <p:nvPicPr>
          <p:cNvPr id="13" name="Google Shape;147;p5" descr="http://t3.gstatic.com/images?q=tbn:ANd9GcTXVnlLL8D1BYaCfTyBeJvwSutOJQ-R-tiqsh8vn8tMCCgMBh0ulw"/>
          <p:cNvPicPr preferRelativeResize="0"/>
          <p:nvPr/>
        </p:nvPicPr>
        <p:blipFill rotWithShape="1">
          <a:blip r:embed="rId4">
            <a:alphaModFix/>
          </a:blip>
          <a:srcRect/>
          <a:stretch/>
        </p:blipFill>
        <p:spPr>
          <a:xfrm>
            <a:off x="661838" y="5371757"/>
            <a:ext cx="214313" cy="214312"/>
          </a:xfrm>
          <a:prstGeom prst="rect">
            <a:avLst/>
          </a:prstGeom>
          <a:noFill/>
          <a:ln>
            <a:noFill/>
          </a:ln>
        </p:spPr>
      </p:pic>
      <p:sp>
        <p:nvSpPr>
          <p:cNvPr id="3" name="ZoneTexte 2"/>
          <p:cNvSpPr txBox="1"/>
          <p:nvPr/>
        </p:nvSpPr>
        <p:spPr>
          <a:xfrm>
            <a:off x="989117" y="1764664"/>
            <a:ext cx="4053712" cy="523220"/>
          </a:xfrm>
          <a:prstGeom prst="rect">
            <a:avLst/>
          </a:prstGeom>
          <a:noFill/>
        </p:spPr>
        <p:txBody>
          <a:bodyPr wrap="square" rtlCol="0">
            <a:spAutoFit/>
          </a:bodyPr>
          <a:lstStyle/>
          <a:p>
            <a:r>
              <a:rPr lang="fr-FR" sz="2800" b="1" i="1" dirty="0" smtClean="0"/>
              <a:t>Points faibles de </a:t>
            </a:r>
            <a:r>
              <a:rPr lang="fr-FR" sz="2800" b="1" i="1" dirty="0" smtClean="0"/>
              <a:t>MSA:</a:t>
            </a:r>
            <a:endParaRPr lang="fr-FR" sz="2800" b="1" i="1" dirty="0"/>
          </a:p>
        </p:txBody>
      </p:sp>
      <p:sp>
        <p:nvSpPr>
          <p:cNvPr id="14" name="Google Shape;126;p4"/>
          <p:cNvSpPr txBox="1"/>
          <p:nvPr/>
        </p:nvSpPr>
        <p:spPr>
          <a:xfrm>
            <a:off x="1075766" y="2781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dirty="0" smtClean="0">
                <a:solidFill>
                  <a:schemeClr val="dk1"/>
                </a:solidFill>
                <a:latin typeface="Calibri"/>
                <a:ea typeface="Calibri"/>
                <a:cs typeface="Calibri"/>
                <a:sym typeface="Calibri"/>
              </a:rPr>
              <a:t>Besoin de </a:t>
            </a:r>
            <a:r>
              <a:rPr lang="fr-FR" sz="4400" b="1" dirty="0" smtClean="0">
                <a:solidFill>
                  <a:schemeClr val="dk1"/>
                </a:solidFill>
                <a:latin typeface="Calibri"/>
                <a:ea typeface="Calibri"/>
                <a:cs typeface="Calibri"/>
                <a:sym typeface="Calibri"/>
              </a:rPr>
              <a:t>c</a:t>
            </a:r>
            <a:r>
              <a:rPr lang="fr-FR" sz="4400" b="1" dirty="0" smtClean="0">
                <a:solidFill>
                  <a:schemeClr val="dk1"/>
                </a:solidFill>
                <a:latin typeface="Calibri"/>
                <a:ea typeface="Calibri"/>
                <a:cs typeface="Calibri"/>
                <a:sym typeface="Calibri"/>
              </a:rPr>
              <a:t>onteneurisation dans MSA (2)</a:t>
            </a:r>
            <a:endParaRPr sz="4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11</a:t>
            </a:fld>
            <a:endParaRPr/>
          </a:p>
        </p:txBody>
      </p:sp>
      <p:pic>
        <p:nvPicPr>
          <p:cNvPr id="153" name="Google Shape;153;p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56" name="Google Shape;156;p6"/>
          <p:cNvSpPr txBox="1"/>
          <p:nvPr/>
        </p:nvSpPr>
        <p:spPr>
          <a:xfrm>
            <a:off x="1228166" y="4305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2" name="Rectangle 1"/>
          <p:cNvSpPr/>
          <p:nvPr/>
        </p:nvSpPr>
        <p:spPr>
          <a:xfrm>
            <a:off x="1036570" y="2613037"/>
            <a:ext cx="10784958" cy="3416320"/>
          </a:xfrm>
          <a:prstGeom prst="rect">
            <a:avLst/>
          </a:prstGeom>
        </p:spPr>
        <p:txBody>
          <a:bodyPr wrap="square">
            <a:spAutoFit/>
          </a:bodyPr>
          <a:lstStyle/>
          <a:p>
            <a:pPr algn="just"/>
            <a:r>
              <a:rPr lang="fr-FR" sz="2400" dirty="0"/>
              <a:t>Distribution des </a:t>
            </a:r>
            <a:r>
              <a:rPr lang="fr-FR" sz="2400" dirty="0" smtClean="0"/>
              <a:t>applications.</a:t>
            </a:r>
          </a:p>
          <a:p>
            <a:pPr algn="just"/>
            <a:endParaRPr lang="fr-FR" sz="2400" dirty="0"/>
          </a:p>
          <a:p>
            <a:pPr algn="just"/>
            <a:r>
              <a:rPr lang="fr-FR" sz="2400" dirty="0" smtClean="0"/>
              <a:t>Comportement </a:t>
            </a:r>
            <a:r>
              <a:rPr lang="fr-FR" sz="2400" dirty="0"/>
              <a:t>identique des applications </a:t>
            </a:r>
            <a:r>
              <a:rPr lang="fr-FR" sz="2400" dirty="0" smtClean="0"/>
              <a:t>en </a:t>
            </a:r>
            <a:r>
              <a:rPr lang="fr-FR" sz="2400" dirty="0" err="1" smtClean="0"/>
              <a:t>Dev</a:t>
            </a:r>
            <a:r>
              <a:rPr lang="fr-FR" sz="2400" dirty="0" smtClean="0"/>
              <a:t>/</a:t>
            </a:r>
            <a:r>
              <a:rPr lang="fr-FR" sz="2400" dirty="0" err="1" smtClean="0"/>
              <a:t>Qualif</a:t>
            </a:r>
            <a:r>
              <a:rPr lang="fr-FR" sz="2400" dirty="0" smtClean="0"/>
              <a:t>/</a:t>
            </a:r>
            <a:r>
              <a:rPr lang="fr-FR" sz="2400" dirty="0" err="1" smtClean="0"/>
              <a:t>Prod</a:t>
            </a:r>
            <a:r>
              <a:rPr lang="fr-FR" sz="2400" dirty="0"/>
              <a:t>.</a:t>
            </a:r>
          </a:p>
          <a:p>
            <a:pPr algn="just"/>
            <a:endParaRPr lang="fr-FR" sz="2400" dirty="0" smtClean="0"/>
          </a:p>
          <a:p>
            <a:pPr algn="just"/>
            <a:r>
              <a:rPr lang="fr-FR" sz="2400" dirty="0" smtClean="0"/>
              <a:t>Déploiement</a:t>
            </a:r>
            <a:r>
              <a:rPr lang="fr-FR" sz="2400" dirty="0"/>
              <a:t>, lancement et arrêt rapide</a:t>
            </a:r>
            <a:r>
              <a:rPr lang="fr-FR" sz="2400" dirty="0" smtClean="0"/>
              <a:t>.</a:t>
            </a:r>
            <a:endParaRPr lang="fr-FR" sz="2400" dirty="0" smtClean="0"/>
          </a:p>
          <a:p>
            <a:pPr algn="just"/>
            <a:endParaRPr lang="fr-FR" sz="2400" dirty="0" smtClean="0"/>
          </a:p>
          <a:p>
            <a:pPr algn="just"/>
            <a:r>
              <a:rPr lang="fr-FR" sz="2400" dirty="0" smtClean="0"/>
              <a:t>Gestion </a:t>
            </a:r>
            <a:r>
              <a:rPr lang="fr-FR" sz="2400" dirty="0"/>
              <a:t>des containers avec peu d'outils, identique </a:t>
            </a:r>
            <a:r>
              <a:rPr lang="fr-FR" sz="2400" dirty="0" smtClean="0"/>
              <a:t>sur toutes </a:t>
            </a:r>
            <a:r>
              <a:rPr lang="fr-FR" sz="2400" dirty="0"/>
              <a:t>les plateformes</a:t>
            </a:r>
            <a:r>
              <a:rPr lang="fr-FR" sz="2400" dirty="0" smtClean="0"/>
              <a:t>.</a:t>
            </a:r>
          </a:p>
          <a:p>
            <a:pPr algn="just"/>
            <a:endParaRPr lang="fr-FR" sz="2400" dirty="0"/>
          </a:p>
          <a:p>
            <a:pPr algn="just"/>
            <a:r>
              <a:rPr lang="fr-FR" sz="2400" dirty="0"/>
              <a:t>Des API disponibles pour piloter l'ensemble </a:t>
            </a:r>
            <a:r>
              <a:rPr lang="fr-FR" sz="2400" dirty="0" smtClean="0"/>
              <a:t>depuis d'autres </a:t>
            </a:r>
            <a:r>
              <a:rPr lang="fr-FR" sz="2400" dirty="0"/>
              <a:t>applications.</a:t>
            </a:r>
          </a:p>
        </p:txBody>
      </p:sp>
      <p:pic>
        <p:nvPicPr>
          <p:cNvPr id="9" name="Google Shape;145;p5" descr="http://t3.gstatic.com/images?q=tbn:ANd9GcTXVnlLL8D1BYaCfTyBeJvwSutOJQ-R-tiqsh8vn8tMCCgMBh0ulw"/>
          <p:cNvPicPr preferRelativeResize="0"/>
          <p:nvPr/>
        </p:nvPicPr>
        <p:blipFill rotWithShape="1">
          <a:blip r:embed="rId4">
            <a:alphaModFix/>
          </a:blip>
          <a:srcRect/>
          <a:stretch/>
        </p:blipFill>
        <p:spPr>
          <a:xfrm>
            <a:off x="824445" y="2731846"/>
            <a:ext cx="214313" cy="214312"/>
          </a:xfrm>
          <a:prstGeom prst="rect">
            <a:avLst/>
          </a:prstGeom>
          <a:noFill/>
          <a:ln>
            <a:noFill/>
          </a:ln>
        </p:spPr>
      </p:pic>
      <p:pic>
        <p:nvPicPr>
          <p:cNvPr id="10" name="Google Shape;145;p5" descr="http://t3.gstatic.com/images?q=tbn:ANd9GcTXVnlLL8D1BYaCfTyBeJvwSutOJQ-R-tiqsh8vn8tMCCgMBh0ulw"/>
          <p:cNvPicPr preferRelativeResize="0"/>
          <p:nvPr/>
        </p:nvPicPr>
        <p:blipFill rotWithShape="1">
          <a:blip r:embed="rId4">
            <a:alphaModFix/>
          </a:blip>
          <a:srcRect/>
          <a:stretch/>
        </p:blipFill>
        <p:spPr>
          <a:xfrm>
            <a:off x="830090" y="3474242"/>
            <a:ext cx="214313" cy="214312"/>
          </a:xfrm>
          <a:prstGeom prst="rect">
            <a:avLst/>
          </a:prstGeom>
          <a:noFill/>
          <a:ln>
            <a:noFill/>
          </a:ln>
        </p:spPr>
      </p:pic>
      <p:pic>
        <p:nvPicPr>
          <p:cNvPr id="11" name="Google Shape;145;p5" descr="http://t3.gstatic.com/images?q=tbn:ANd9GcTXVnlLL8D1BYaCfTyBeJvwSutOJQ-R-tiqsh8vn8tMCCgMBh0ulw"/>
          <p:cNvPicPr preferRelativeResize="0"/>
          <p:nvPr/>
        </p:nvPicPr>
        <p:blipFill rotWithShape="1">
          <a:blip r:embed="rId4">
            <a:alphaModFix/>
          </a:blip>
          <a:srcRect/>
          <a:stretch/>
        </p:blipFill>
        <p:spPr>
          <a:xfrm>
            <a:off x="848759" y="4186623"/>
            <a:ext cx="214313" cy="214312"/>
          </a:xfrm>
          <a:prstGeom prst="rect">
            <a:avLst/>
          </a:prstGeom>
          <a:noFill/>
          <a:ln>
            <a:noFill/>
          </a:ln>
        </p:spPr>
      </p:pic>
      <p:pic>
        <p:nvPicPr>
          <p:cNvPr id="12" name="Google Shape;145;p5" descr="http://t3.gstatic.com/images?q=tbn:ANd9GcTXVnlLL8D1BYaCfTyBeJvwSutOJQ-R-tiqsh8vn8tMCCgMBh0ulw"/>
          <p:cNvPicPr preferRelativeResize="0"/>
          <p:nvPr/>
        </p:nvPicPr>
        <p:blipFill rotWithShape="1">
          <a:blip r:embed="rId4">
            <a:alphaModFix/>
          </a:blip>
          <a:srcRect/>
          <a:stretch/>
        </p:blipFill>
        <p:spPr>
          <a:xfrm>
            <a:off x="848760" y="4877708"/>
            <a:ext cx="214313" cy="214312"/>
          </a:xfrm>
          <a:prstGeom prst="rect">
            <a:avLst/>
          </a:prstGeom>
          <a:noFill/>
          <a:ln>
            <a:noFill/>
          </a:ln>
        </p:spPr>
      </p:pic>
      <p:pic>
        <p:nvPicPr>
          <p:cNvPr id="13" name="Google Shape;145;p5" descr="http://t3.gstatic.com/images?q=tbn:ANd9GcTXVnlLL8D1BYaCfTyBeJvwSutOJQ-R-tiqsh8vn8tMCCgMBh0ulw"/>
          <p:cNvPicPr preferRelativeResize="0"/>
          <p:nvPr/>
        </p:nvPicPr>
        <p:blipFill rotWithShape="1">
          <a:blip r:embed="rId4">
            <a:alphaModFix/>
          </a:blip>
          <a:srcRect/>
          <a:stretch/>
        </p:blipFill>
        <p:spPr>
          <a:xfrm>
            <a:off x="832118" y="5621985"/>
            <a:ext cx="214313" cy="214312"/>
          </a:xfrm>
          <a:prstGeom prst="rect">
            <a:avLst/>
          </a:prstGeom>
          <a:noFill/>
          <a:ln>
            <a:noFill/>
          </a:ln>
        </p:spPr>
      </p:pic>
      <p:sp>
        <p:nvSpPr>
          <p:cNvPr id="14" name="ZoneTexte 13"/>
          <p:cNvSpPr txBox="1"/>
          <p:nvPr/>
        </p:nvSpPr>
        <p:spPr>
          <a:xfrm>
            <a:off x="955915" y="1939689"/>
            <a:ext cx="4053712" cy="523220"/>
          </a:xfrm>
          <a:prstGeom prst="rect">
            <a:avLst/>
          </a:prstGeom>
          <a:noFill/>
        </p:spPr>
        <p:txBody>
          <a:bodyPr wrap="square" rtlCol="0">
            <a:spAutoFit/>
          </a:bodyPr>
          <a:lstStyle/>
          <a:p>
            <a:r>
              <a:rPr lang="fr-FR" sz="2800" b="1" i="1" dirty="0" smtClean="0"/>
              <a:t>Solutions:</a:t>
            </a:r>
            <a:endParaRPr lang="fr-FR" sz="2800" b="1" i="1" dirty="0"/>
          </a:p>
        </p:txBody>
      </p:sp>
      <p:sp>
        <p:nvSpPr>
          <p:cNvPr id="16" name="Google Shape;126;p4"/>
          <p:cNvSpPr txBox="1"/>
          <p:nvPr/>
        </p:nvSpPr>
        <p:spPr>
          <a:xfrm>
            <a:off x="1075766" y="2781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dirty="0" smtClean="0">
                <a:solidFill>
                  <a:schemeClr val="dk1"/>
                </a:solidFill>
                <a:latin typeface="Calibri"/>
                <a:ea typeface="Calibri"/>
                <a:cs typeface="Calibri"/>
                <a:sym typeface="Calibri"/>
              </a:rPr>
              <a:t>Besoin de </a:t>
            </a:r>
            <a:r>
              <a:rPr lang="fr-FR" sz="4400" b="1" dirty="0" smtClean="0">
                <a:solidFill>
                  <a:schemeClr val="dk1"/>
                </a:solidFill>
                <a:latin typeface="Calibri"/>
                <a:ea typeface="Calibri"/>
                <a:cs typeface="Calibri"/>
                <a:sym typeface="Calibri"/>
              </a:rPr>
              <a:t>c</a:t>
            </a:r>
            <a:r>
              <a:rPr lang="fr-FR" sz="4400" b="1" dirty="0" smtClean="0">
                <a:solidFill>
                  <a:schemeClr val="dk1"/>
                </a:solidFill>
                <a:latin typeface="Calibri"/>
                <a:ea typeface="Calibri"/>
                <a:cs typeface="Calibri"/>
                <a:sym typeface="Calibri"/>
              </a:rPr>
              <a:t>onteneurisation dans MSA (3)</a:t>
            </a:r>
            <a:endParaRPr sz="4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12</a:t>
            </a:fld>
            <a:endParaRPr/>
          </a:p>
        </p:txBody>
      </p:sp>
      <p:pic>
        <p:nvPicPr>
          <p:cNvPr id="153" name="Google Shape;153;p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56" name="Google Shape;156;p6"/>
          <p:cNvSpPr txBox="1"/>
          <p:nvPr/>
        </p:nvSpPr>
        <p:spPr>
          <a:xfrm>
            <a:off x="1228166" y="4305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28699" y="1913860"/>
            <a:ext cx="10220547" cy="29771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Google Shape;126;p4"/>
          <p:cNvSpPr txBox="1"/>
          <p:nvPr/>
        </p:nvSpPr>
        <p:spPr>
          <a:xfrm>
            <a:off x="1075766" y="2781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dirty="0" smtClean="0">
                <a:solidFill>
                  <a:schemeClr val="dk1"/>
                </a:solidFill>
                <a:latin typeface="Calibri"/>
                <a:ea typeface="Calibri"/>
                <a:cs typeface="Calibri"/>
                <a:sym typeface="Calibri"/>
              </a:rPr>
              <a:t>Besoin de </a:t>
            </a:r>
            <a:r>
              <a:rPr lang="fr-FR" sz="4400" b="1" dirty="0" smtClean="0">
                <a:solidFill>
                  <a:schemeClr val="dk1"/>
                </a:solidFill>
                <a:latin typeface="Calibri"/>
                <a:ea typeface="Calibri"/>
                <a:cs typeface="Calibri"/>
                <a:sym typeface="Calibri"/>
              </a:rPr>
              <a:t>c</a:t>
            </a:r>
            <a:r>
              <a:rPr lang="fr-FR" sz="4400" b="1" dirty="0" smtClean="0">
                <a:solidFill>
                  <a:schemeClr val="dk1"/>
                </a:solidFill>
                <a:latin typeface="Calibri"/>
                <a:ea typeface="Calibri"/>
                <a:cs typeface="Calibri"/>
                <a:sym typeface="Calibri"/>
              </a:rPr>
              <a:t>onteneurisation dans MSA (4)</a:t>
            </a:r>
            <a:endParaRPr sz="44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51999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Docker</a:t>
            </a:r>
            <a:endParaRPr lang="fr-FR" b="1" dirty="0"/>
          </a:p>
        </p:txBody>
      </p:sp>
      <p:sp>
        <p:nvSpPr>
          <p:cNvPr id="3" name="Espace réservé du texte 2"/>
          <p:cNvSpPr>
            <a:spLocks noGrp="1"/>
          </p:cNvSpPr>
          <p:nvPr>
            <p:ph type="body" idx="1"/>
          </p:nvPr>
        </p:nvSpPr>
        <p:spPr>
          <a:xfrm>
            <a:off x="838200" y="1825625"/>
            <a:ext cx="6681716" cy="4351338"/>
          </a:xfrm>
        </p:spPr>
        <p:txBody>
          <a:bodyPr/>
          <a:lstStyle/>
          <a:p>
            <a:r>
              <a:rPr lang="fr-FR" dirty="0" smtClean="0">
                <a:latin typeface="+mj-lt"/>
              </a:rPr>
              <a:t>Docker est </a:t>
            </a:r>
            <a:r>
              <a:rPr lang="fr-FR" dirty="0" smtClean="0">
                <a:latin typeface="+mj-lt"/>
              </a:rPr>
              <a:t>l’outil d’implémentation </a:t>
            </a:r>
            <a:r>
              <a:rPr lang="fr-FR" dirty="0" smtClean="0">
                <a:latin typeface="+mj-lt"/>
              </a:rPr>
              <a:t>de conteneur standard adoptée par la plupart des plates-formes logicielles et des fournisseurs de </a:t>
            </a:r>
            <a:r>
              <a:rPr lang="fr-FR" dirty="0" err="1" smtClean="0">
                <a:latin typeface="+mj-lt"/>
              </a:rPr>
              <a:t>cloud</a:t>
            </a:r>
            <a:r>
              <a:rPr lang="fr-FR" dirty="0" smtClean="0">
                <a:latin typeface="+mj-lt"/>
              </a:rPr>
              <a:t>.</a:t>
            </a:r>
          </a:p>
          <a:p>
            <a:r>
              <a:rPr lang="fr-FR" dirty="0" smtClean="0">
                <a:latin typeface="+mj-lt"/>
              </a:rPr>
              <a:t>Permet de reconstruire un container à partir d'un simple fichier </a:t>
            </a:r>
            <a:r>
              <a:rPr lang="fr-FR" dirty="0" err="1" smtClean="0">
                <a:latin typeface="+mj-lt"/>
              </a:rPr>
              <a:t>Dockerfiles</a:t>
            </a:r>
            <a:r>
              <a:rPr lang="fr-FR" dirty="0" smtClean="0">
                <a:latin typeface="+mj-lt"/>
              </a:rPr>
              <a:t>.</a:t>
            </a:r>
          </a:p>
          <a:p>
            <a:pPr>
              <a:buNone/>
            </a:pPr>
            <a:endParaRPr lang="fr-FR" dirty="0" smtClean="0">
              <a:latin typeface="+mj-lt"/>
            </a:endParaRPr>
          </a:p>
          <a:p>
            <a:endParaRPr lang="fr-FR" dirty="0">
              <a:latin typeface="+mj-lt"/>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13</a:t>
            </a:fld>
            <a:endParaRPr lang="fr-FR"/>
          </a:p>
        </p:txBody>
      </p:sp>
      <p:pic>
        <p:nvPicPr>
          <p:cNvPr id="5" name="Picture 2"/>
          <p:cNvPicPr>
            <a:picLocks noChangeAspect="1" noChangeArrowheads="1"/>
          </p:cNvPicPr>
          <p:nvPr/>
        </p:nvPicPr>
        <p:blipFill>
          <a:blip r:embed="rId2" cstate="print"/>
          <a:srcRect/>
          <a:stretch>
            <a:fillRect/>
          </a:stretch>
        </p:blipFill>
        <p:spPr bwMode="auto">
          <a:xfrm>
            <a:off x="7790143" y="2524836"/>
            <a:ext cx="3441967" cy="212905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9080" y="365125"/>
            <a:ext cx="10515600" cy="1325563"/>
          </a:xfrm>
        </p:spPr>
        <p:txBody>
          <a:bodyPr>
            <a:normAutofit/>
          </a:bodyPr>
          <a:lstStyle/>
          <a:p>
            <a:r>
              <a:rPr lang="fr-FR" sz="4000" b="1" dirty="0" smtClean="0"/>
              <a:t>Comment </a:t>
            </a:r>
            <a:r>
              <a:rPr lang="fr-FR" sz="4000" b="1" dirty="0" smtClean="0"/>
              <a:t>favoriser </a:t>
            </a:r>
            <a:r>
              <a:rPr lang="fr-FR" sz="4000" b="1" dirty="0" smtClean="0"/>
              <a:t>la collaboration et l'intégration étroite entre les </a:t>
            </a:r>
            <a:r>
              <a:rPr lang="fr-FR" sz="4000" b="1" dirty="0" smtClean="0"/>
              <a:t>équipes ??? </a:t>
            </a:r>
            <a:endParaRPr lang="fr-FR" sz="4000" b="1" dirty="0"/>
          </a:p>
        </p:txBody>
      </p:sp>
      <p:sp>
        <p:nvSpPr>
          <p:cNvPr id="3" name="Espace réservé du contenu 2"/>
          <p:cNvSpPr>
            <a:spLocks noGrp="1"/>
          </p:cNvSpPr>
          <p:nvPr>
            <p:ph idx="1"/>
          </p:nvPr>
        </p:nvSpPr>
        <p:spPr>
          <a:xfrm>
            <a:off x="239349" y="1744216"/>
            <a:ext cx="6816757" cy="3484984"/>
          </a:xfrm>
        </p:spPr>
        <p:txBody>
          <a:bodyPr>
            <a:noAutofit/>
          </a:bodyPr>
          <a:lstStyle/>
          <a:p>
            <a:r>
              <a:rPr lang="fr-FR" sz="2400" dirty="0" smtClean="0">
                <a:latin typeface="+mj-lt"/>
              </a:rPr>
              <a:t>Les applications d'entreprises sont très diverses et composées de multiples technologies, bases de données, dispositifs...</a:t>
            </a:r>
          </a:p>
          <a:p>
            <a:endParaRPr lang="fr-FR" sz="2400" dirty="0" smtClean="0">
              <a:latin typeface="+mj-lt"/>
            </a:endParaRPr>
          </a:p>
          <a:p>
            <a:r>
              <a:rPr lang="fr-FR" sz="2400" dirty="0" smtClean="0">
                <a:latin typeface="+mj-lt"/>
              </a:rPr>
              <a:t>Le développement des applications pour finir par leur mises en production passe souvent par plusieurs mises à jour et versions </a:t>
            </a:r>
            <a:endParaRPr lang="fr-FR" sz="2400" dirty="0" smtClean="0">
              <a:latin typeface="+mj-lt"/>
            </a:endParaRPr>
          </a:p>
          <a:p>
            <a:pPr>
              <a:buNone/>
            </a:pPr>
            <a:r>
              <a:rPr lang="fr-FR" sz="2400" dirty="0" smtClean="0">
                <a:latin typeface="+mj-lt"/>
                <a:sym typeface="Wingdings" pitchFamily="2" charset="2"/>
              </a:rPr>
              <a:t> </a:t>
            </a:r>
            <a:r>
              <a:rPr lang="fr-FR" sz="2400" dirty="0" smtClean="0">
                <a:latin typeface="+mj-lt"/>
                <a:sym typeface="Wingdings" pitchFamily="2" charset="2"/>
              </a:rPr>
              <a:t>  </a:t>
            </a:r>
            <a:r>
              <a:rPr lang="fr-FR" sz="2400" dirty="0" smtClean="0">
                <a:latin typeface="+mj-lt"/>
                <a:sym typeface="Wingdings" pitchFamily="2" charset="2"/>
              </a:rPr>
              <a:t> </a:t>
            </a:r>
            <a:r>
              <a:rPr lang="fr-FR" sz="2400" dirty="0" smtClean="0">
                <a:latin typeface="+mj-lt"/>
              </a:rPr>
              <a:t> </a:t>
            </a:r>
            <a:r>
              <a:rPr lang="fr-FR" sz="2400" dirty="0" smtClean="0">
                <a:latin typeface="+mj-lt"/>
              </a:rPr>
              <a:t>complexités de gestion</a:t>
            </a:r>
          </a:p>
          <a:p>
            <a:pPr lvl="1">
              <a:buFont typeface="Wingdings" pitchFamily="2" charset="2"/>
              <a:buChar char="ü"/>
            </a:pPr>
            <a:endParaRPr lang="fr-FR" sz="1800" dirty="0" smtClean="0">
              <a:latin typeface="+mj-lt"/>
            </a:endParaRPr>
          </a:p>
          <a:p>
            <a:pPr lvl="1">
              <a:buFont typeface="Wingdings" pitchFamily="2" charset="2"/>
              <a:buChar char="ü"/>
            </a:pPr>
            <a:endParaRPr lang="fr-FR" sz="1800" dirty="0" smtClean="0">
              <a:latin typeface="+mj-lt"/>
            </a:endParaRPr>
          </a:p>
        </p:txBody>
      </p:sp>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14</a:t>
            </a:fld>
            <a:endParaRPr lang="fr-FR"/>
          </a:p>
        </p:txBody>
      </p:sp>
      <p:pic>
        <p:nvPicPr>
          <p:cNvPr id="4" name="Picture 2"/>
          <p:cNvPicPr>
            <a:picLocks noChangeAspect="1" noChangeArrowheads="1"/>
          </p:cNvPicPr>
          <p:nvPr/>
        </p:nvPicPr>
        <p:blipFill>
          <a:blip r:embed="rId2"/>
          <a:srcRect/>
          <a:stretch>
            <a:fillRect/>
          </a:stretch>
        </p:blipFill>
        <p:spPr bwMode="auto">
          <a:xfrm>
            <a:off x="7361807" y="2276689"/>
            <a:ext cx="3330575" cy="29114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9080" y="365125"/>
            <a:ext cx="10515600" cy="1325563"/>
          </a:xfrm>
        </p:spPr>
        <p:txBody>
          <a:bodyPr/>
          <a:lstStyle/>
          <a:p>
            <a:r>
              <a:rPr lang="fr-FR" b="1" dirty="0" smtClean="0"/>
              <a:t>Le Mur de la Confusion?</a:t>
            </a:r>
            <a:endParaRPr lang="fr-FR" b="1" dirty="0"/>
          </a:p>
        </p:txBody>
      </p:sp>
      <p:sp>
        <p:nvSpPr>
          <p:cNvPr id="3" name="Espace réservé du contenu 2"/>
          <p:cNvSpPr>
            <a:spLocks noGrp="1"/>
          </p:cNvSpPr>
          <p:nvPr>
            <p:ph idx="1"/>
          </p:nvPr>
        </p:nvSpPr>
        <p:spPr>
          <a:xfrm>
            <a:off x="239349" y="1744216"/>
            <a:ext cx="6816757" cy="3484984"/>
          </a:xfrm>
        </p:spPr>
        <p:txBody>
          <a:bodyPr>
            <a:noAutofit/>
          </a:bodyPr>
          <a:lstStyle/>
          <a:p>
            <a:r>
              <a:rPr lang="fr-FR" sz="2400" dirty="0" smtClean="0">
                <a:latin typeface="+mj-lt"/>
              </a:rPr>
              <a:t>Des conflits entres les Développeurs et les Opérationnels:</a:t>
            </a:r>
          </a:p>
          <a:p>
            <a:pPr lvl="1">
              <a:buFont typeface="Wingdings" pitchFamily="2" charset="2"/>
              <a:buChar char="q"/>
            </a:pPr>
            <a:r>
              <a:rPr lang="fr-FR" sz="1800" b="1" dirty="0" smtClean="0">
                <a:latin typeface="+mj-lt"/>
              </a:rPr>
              <a:t>Développeurs</a:t>
            </a:r>
            <a:r>
              <a:rPr lang="fr-FR" sz="1800" dirty="0" smtClean="0">
                <a:latin typeface="+mj-lt"/>
              </a:rPr>
              <a:t> </a:t>
            </a:r>
          </a:p>
          <a:p>
            <a:pPr marL="804863" lvl="2">
              <a:buFont typeface="Wingdings" pitchFamily="2" charset="2"/>
              <a:buChar char="v"/>
            </a:pPr>
            <a:r>
              <a:rPr lang="fr-FR" sz="1800" dirty="0" smtClean="0">
                <a:latin typeface="+mj-lt"/>
              </a:rPr>
              <a:t>Tentent d’améliorer constamment les applications</a:t>
            </a:r>
          </a:p>
          <a:p>
            <a:pPr lvl="1">
              <a:buFont typeface="Wingdings" pitchFamily="2" charset="2"/>
              <a:buChar char="q"/>
            </a:pPr>
            <a:r>
              <a:rPr lang="fr-FR" sz="1800" b="1" dirty="0" smtClean="0">
                <a:latin typeface="+mj-lt"/>
              </a:rPr>
              <a:t>Opérationnels:</a:t>
            </a:r>
          </a:p>
          <a:p>
            <a:pPr lvl="1" indent="-117475">
              <a:buFont typeface="Wingdings" pitchFamily="2" charset="2"/>
              <a:buChar char="v"/>
            </a:pPr>
            <a:r>
              <a:rPr lang="fr-FR" sz="1800" dirty="0" smtClean="0">
                <a:latin typeface="+mj-lt"/>
              </a:rPr>
              <a:t> Tentent de garantir la stabilité de l'application;</a:t>
            </a:r>
          </a:p>
          <a:p>
            <a:pPr lvl="1" indent="-117475">
              <a:buFont typeface="Wingdings" pitchFamily="2" charset="2"/>
              <a:buChar char="v"/>
            </a:pPr>
            <a:r>
              <a:rPr lang="fr-FR" sz="1800" dirty="0" smtClean="0">
                <a:latin typeface="+mj-lt"/>
              </a:rPr>
              <a:t>Doivent :</a:t>
            </a:r>
          </a:p>
          <a:p>
            <a:pPr lvl="1">
              <a:buFont typeface="Wingdings" pitchFamily="2" charset="2"/>
              <a:buChar char="ü"/>
            </a:pPr>
            <a:r>
              <a:rPr lang="fr-FR" sz="1800" dirty="0" smtClean="0">
                <a:latin typeface="+mj-lt"/>
              </a:rPr>
              <a:t>Se débrouiller pour satisfaire les exigences de l’application avec ses différentes versions;</a:t>
            </a:r>
          </a:p>
          <a:p>
            <a:pPr lvl="1">
              <a:buFont typeface="Wingdings" pitchFamily="2" charset="2"/>
              <a:buChar char="ü"/>
            </a:pPr>
            <a:r>
              <a:rPr lang="fr-FR" sz="1800" dirty="0" smtClean="0">
                <a:latin typeface="+mj-lt"/>
              </a:rPr>
              <a:t>Redéployer les mises à jour.</a:t>
            </a:r>
          </a:p>
          <a:p>
            <a:pPr lvl="1">
              <a:buFont typeface="Wingdings" pitchFamily="2" charset="2"/>
              <a:buChar char="ü"/>
            </a:pPr>
            <a:endParaRPr lang="fr-FR" sz="1800" dirty="0" smtClean="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7152118" y="2132856"/>
            <a:ext cx="4603849" cy="2376264"/>
          </a:xfrm>
          <a:prstGeom prst="rect">
            <a:avLst/>
          </a:prstGeom>
          <a:noFill/>
          <a:ln w="9525">
            <a:noFill/>
            <a:miter lim="800000"/>
            <a:headEnd/>
            <a:tailEnd/>
          </a:ln>
          <a:effectLst/>
        </p:spPr>
      </p:pic>
      <p:sp>
        <p:nvSpPr>
          <p:cNvPr id="5" name="Espace réservé du contenu 2"/>
          <p:cNvSpPr txBox="1">
            <a:spLocks/>
          </p:cNvSpPr>
          <p:nvPr/>
        </p:nvSpPr>
        <p:spPr>
          <a:xfrm>
            <a:off x="1103446" y="5805264"/>
            <a:ext cx="9985109" cy="504056"/>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fr-FR" sz="2400" dirty="0" smtClean="0"/>
              <a:t>Ce qui a créé le </a:t>
            </a:r>
            <a:r>
              <a:rPr lang="fr-FR" sz="2400" b="1" dirty="0" smtClean="0">
                <a:solidFill>
                  <a:srgbClr val="C00000"/>
                </a:solidFill>
              </a:rPr>
              <a:t>Mur de la Confusion </a:t>
            </a:r>
            <a:r>
              <a:rPr lang="fr-FR" sz="2400" dirty="0" smtClean="0"/>
              <a:t>entre les 2 équipes</a:t>
            </a: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fr-FR"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Espace réservé du numéro de diapositive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15</a:t>
            </a:fld>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1371" y="1600201"/>
            <a:ext cx="6158475" cy="4525963"/>
          </a:xfrm>
        </p:spPr>
        <p:txBody>
          <a:bodyPr>
            <a:noAutofit/>
          </a:bodyPr>
          <a:lstStyle/>
          <a:p>
            <a:endParaRPr lang="fr-FR" sz="2000" dirty="0" smtClean="0">
              <a:latin typeface="+mn-lt"/>
            </a:endParaRPr>
          </a:p>
          <a:p>
            <a:r>
              <a:rPr lang="fr-FR" sz="2000" dirty="0" smtClean="0">
                <a:latin typeface="+mn-lt"/>
              </a:rPr>
              <a:t>Le terme "</a:t>
            </a:r>
            <a:r>
              <a:rPr lang="fr-FR" sz="2000" dirty="0" err="1" smtClean="0">
                <a:latin typeface="+mn-lt"/>
              </a:rPr>
              <a:t>DevOps</a:t>
            </a:r>
            <a:r>
              <a:rPr lang="fr-FR" sz="2000" dirty="0" smtClean="0">
                <a:latin typeface="+mn-lt"/>
              </a:rPr>
              <a:t>" est dérivé de la fusion des mots "</a:t>
            </a:r>
            <a:r>
              <a:rPr lang="fr-FR" sz="2000" dirty="0" err="1" smtClean="0">
                <a:latin typeface="+mn-lt"/>
              </a:rPr>
              <a:t>Development</a:t>
            </a:r>
            <a:r>
              <a:rPr lang="fr-FR" sz="2000" dirty="0" smtClean="0">
                <a:latin typeface="+mn-lt"/>
              </a:rPr>
              <a:t>" (développement) et "Operations" (exploitation).</a:t>
            </a:r>
          </a:p>
          <a:p>
            <a:pPr>
              <a:buNone/>
            </a:pPr>
            <a:endParaRPr lang="fr-FR" sz="1600" dirty="0" smtClean="0">
              <a:latin typeface="+mn-lt"/>
            </a:endParaRPr>
          </a:p>
          <a:p>
            <a:r>
              <a:rPr lang="fr-FR" sz="2000" dirty="0" err="1" smtClean="0">
                <a:latin typeface="+mn-lt"/>
              </a:rPr>
              <a:t>DevOps</a:t>
            </a:r>
            <a:r>
              <a:rPr lang="fr-FR" sz="2000" dirty="0" smtClean="0">
                <a:latin typeface="+mn-lt"/>
              </a:rPr>
              <a:t> est une approche de développement logiciel qui favorise la collaboration et l'intégration étroite entre les équipes de développement (</a:t>
            </a:r>
            <a:r>
              <a:rPr lang="fr-FR" sz="2000" dirty="0" err="1" smtClean="0">
                <a:latin typeface="+mn-lt"/>
              </a:rPr>
              <a:t>Dev</a:t>
            </a:r>
            <a:r>
              <a:rPr lang="fr-FR" sz="2000" dirty="0" smtClean="0">
                <a:latin typeface="+mn-lt"/>
              </a:rPr>
              <a:t>) et d'exploitation (</a:t>
            </a:r>
            <a:r>
              <a:rPr lang="fr-FR" sz="2000" dirty="0" err="1" smtClean="0">
                <a:latin typeface="+mn-lt"/>
              </a:rPr>
              <a:t>Ops</a:t>
            </a:r>
            <a:r>
              <a:rPr lang="fr-FR" sz="2000" dirty="0" smtClean="0">
                <a:latin typeface="+mn-lt"/>
              </a:rPr>
              <a:t>) dans le but de livrer des logiciels de manière plus rapide, efficace et fiable. </a:t>
            </a:r>
          </a:p>
          <a:p>
            <a:pPr>
              <a:buNone/>
            </a:pPr>
            <a:endParaRPr lang="fr-FR" sz="2000" dirty="0" smtClean="0">
              <a:latin typeface="+mn-lt"/>
            </a:endParaRPr>
          </a:p>
        </p:txBody>
      </p:sp>
      <p:sp>
        <p:nvSpPr>
          <p:cNvPr id="7" name="Titre 1"/>
          <p:cNvSpPr>
            <a:spLocks noGrp="1"/>
          </p:cNvSpPr>
          <p:nvPr>
            <p:ph type="title"/>
          </p:nvPr>
        </p:nvSpPr>
        <p:spPr>
          <a:xfrm>
            <a:off x="1817940" y="376011"/>
            <a:ext cx="10515600" cy="1325563"/>
          </a:xfrm>
        </p:spPr>
        <p:txBody>
          <a:bodyPr/>
          <a:lstStyle/>
          <a:p>
            <a:r>
              <a:rPr lang="fr-FR" b="1" dirty="0" err="1" smtClean="0"/>
              <a:t>DevOps</a:t>
            </a:r>
            <a:r>
              <a:rPr lang="fr-FR" b="1" dirty="0" smtClean="0"/>
              <a:t> comme solution</a:t>
            </a:r>
            <a:endParaRPr lang="fr-FR" b="1" dirty="0"/>
          </a:p>
        </p:txBody>
      </p:sp>
      <p:sp>
        <p:nvSpPr>
          <p:cNvPr id="5" name="Google Shape;165;g653a004c9a_0_35"/>
          <p:cNvSpPr txBox="1"/>
          <p:nvPr/>
        </p:nvSpPr>
        <p:spPr>
          <a:xfrm>
            <a:off x="7089488" y="5033386"/>
            <a:ext cx="4667099" cy="505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fr-FR" sz="2400" b="1" dirty="0" err="1">
                <a:solidFill>
                  <a:schemeClr val="dk1"/>
                </a:solidFill>
              </a:rPr>
              <a:t>DEV</a:t>
            </a:r>
            <a:r>
              <a:rPr lang="fr-FR" sz="2400" dirty="0" err="1">
                <a:solidFill>
                  <a:schemeClr val="dk1"/>
                </a:solidFill>
              </a:rPr>
              <a:t>elopment</a:t>
            </a:r>
            <a:r>
              <a:rPr lang="fr-FR" sz="2400" dirty="0">
                <a:solidFill>
                  <a:schemeClr val="dk1"/>
                </a:solidFill>
              </a:rPr>
              <a:t> &lt;-&gt; </a:t>
            </a:r>
            <a:r>
              <a:rPr lang="fr-FR" sz="2400" b="1" dirty="0" err="1">
                <a:solidFill>
                  <a:schemeClr val="dk1"/>
                </a:solidFill>
              </a:rPr>
              <a:t>OP</a:t>
            </a:r>
            <a:r>
              <a:rPr lang="fr-FR" sz="2400" dirty="0" err="1">
                <a:solidFill>
                  <a:schemeClr val="dk1"/>
                </a:solidFill>
              </a:rPr>
              <a:t>eration</a:t>
            </a:r>
            <a:r>
              <a:rPr lang="fr-FR" sz="2400" b="1" dirty="0" err="1">
                <a:solidFill>
                  <a:schemeClr val="dk1"/>
                </a:solidFill>
              </a:rPr>
              <a:t>S</a:t>
            </a:r>
            <a:endParaRPr sz="2400" b="1" dirty="0">
              <a:solidFill>
                <a:schemeClr val="dk1"/>
              </a:solidFill>
            </a:endParaRPr>
          </a:p>
          <a:p>
            <a:pPr marL="0" marR="0" lvl="0" indent="0" algn="just" rtl="0">
              <a:lnSpc>
                <a:spcPct val="100000"/>
              </a:lnSpc>
              <a:spcBef>
                <a:spcPts val="0"/>
              </a:spcBef>
              <a:spcAft>
                <a:spcPts val="0"/>
              </a:spcAft>
              <a:buNone/>
            </a:pPr>
            <a:endParaRPr sz="2400" dirty="0">
              <a:solidFill>
                <a:schemeClr val="dk1"/>
              </a:solidFill>
            </a:endParaRPr>
          </a:p>
          <a:p>
            <a:pPr marL="0" lvl="0" indent="0" algn="just" rtl="0">
              <a:spcBef>
                <a:spcPts val="0"/>
              </a:spcBef>
              <a:spcAft>
                <a:spcPts val="0"/>
              </a:spcAft>
              <a:buNone/>
            </a:pPr>
            <a:endParaRPr sz="2400" dirty="0">
              <a:solidFill>
                <a:srgbClr val="B45F06"/>
              </a:solidFill>
            </a:endParaRPr>
          </a:p>
          <a:p>
            <a:pPr marL="0" marR="0" lvl="0" indent="0" algn="just" rtl="0">
              <a:lnSpc>
                <a:spcPct val="100000"/>
              </a:lnSpc>
              <a:spcBef>
                <a:spcPts val="0"/>
              </a:spcBef>
              <a:spcAft>
                <a:spcPts val="0"/>
              </a:spcAft>
              <a:buNone/>
            </a:pPr>
            <a:endParaRPr sz="2400" dirty="0">
              <a:solidFill>
                <a:srgbClr val="B45F06"/>
              </a:solidFill>
            </a:endParaRPr>
          </a:p>
          <a:p>
            <a:pPr marL="0" marR="0" lvl="0" indent="0" algn="just" rtl="0">
              <a:lnSpc>
                <a:spcPct val="100000"/>
              </a:lnSpc>
              <a:spcBef>
                <a:spcPts val="0"/>
              </a:spcBef>
              <a:spcAft>
                <a:spcPts val="0"/>
              </a:spcAft>
              <a:buNone/>
            </a:pPr>
            <a:endParaRPr sz="2400" dirty="0">
              <a:solidFill>
                <a:schemeClr val="dk1"/>
              </a:solidFill>
            </a:endParaRPr>
          </a:p>
        </p:txBody>
      </p:sp>
      <p:pic>
        <p:nvPicPr>
          <p:cNvPr id="6" name="Google Shape;166;g653a004c9a_0_35"/>
          <p:cNvPicPr preferRelativeResize="0"/>
          <p:nvPr/>
        </p:nvPicPr>
        <p:blipFill>
          <a:blip r:embed="rId2">
            <a:alphaModFix/>
          </a:blip>
          <a:stretch>
            <a:fillRect/>
          </a:stretch>
        </p:blipFill>
        <p:spPr>
          <a:xfrm>
            <a:off x="6858000" y="2043752"/>
            <a:ext cx="4942114" cy="2803687"/>
          </a:xfrm>
          <a:prstGeom prst="rect">
            <a:avLst/>
          </a:prstGeom>
          <a:noFill/>
          <a:ln>
            <a:noFill/>
          </a:ln>
        </p:spPr>
      </p:pic>
      <p:sp>
        <p:nvSpPr>
          <p:cNvPr id="8" name="Espace réservé du numéro de diapositive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7940" y="376011"/>
            <a:ext cx="10515600" cy="1325563"/>
          </a:xfrm>
        </p:spPr>
        <p:txBody>
          <a:bodyPr/>
          <a:lstStyle/>
          <a:p>
            <a:r>
              <a:rPr lang="fr-FR" b="1" dirty="0" err="1" smtClean="0"/>
              <a:t>DevOps</a:t>
            </a:r>
            <a:r>
              <a:rPr lang="fr-FR" b="1" dirty="0" smtClean="0"/>
              <a:t> comme solution</a:t>
            </a:r>
            <a:endParaRPr lang="fr-FR" b="1" dirty="0"/>
          </a:p>
        </p:txBody>
      </p:sp>
      <p:sp>
        <p:nvSpPr>
          <p:cNvPr id="3" name="Espace réservé du contenu 2"/>
          <p:cNvSpPr>
            <a:spLocks noGrp="1"/>
          </p:cNvSpPr>
          <p:nvPr>
            <p:ph idx="1"/>
          </p:nvPr>
        </p:nvSpPr>
        <p:spPr>
          <a:xfrm>
            <a:off x="431371" y="1600201"/>
            <a:ext cx="6158475" cy="4525963"/>
          </a:xfrm>
        </p:spPr>
        <p:txBody>
          <a:bodyPr>
            <a:noAutofit/>
          </a:bodyPr>
          <a:lstStyle/>
          <a:p>
            <a:r>
              <a:rPr lang="fr-FR" sz="2000" dirty="0" err="1" smtClean="0"/>
              <a:t>DevOps</a:t>
            </a:r>
            <a:r>
              <a:rPr lang="fr-FR" sz="2000" dirty="0" smtClean="0"/>
              <a:t> visait à répondre au problème de ce « </a:t>
            </a:r>
            <a:r>
              <a:rPr lang="fr-FR" sz="2000" b="1" dirty="0" smtClean="0"/>
              <a:t>mur de la confusion</a:t>
            </a:r>
            <a:r>
              <a:rPr lang="fr-FR" sz="2000" dirty="0" smtClean="0"/>
              <a:t> »:</a:t>
            </a:r>
          </a:p>
          <a:p>
            <a:r>
              <a:rPr lang="fr-FR" sz="2000" dirty="0" smtClean="0"/>
              <a:t>Permet de rapprocher les équipes de développement et d'exploitation afin de livrer des logiciels de manière efficace et continue tout en améliorant la stabilité et la sécurité des systèmes. </a:t>
            </a:r>
          </a:p>
          <a:p>
            <a:r>
              <a:rPr lang="fr-FR" sz="2000" dirty="0" smtClean="0"/>
              <a:t>A mit l'accent sur des pratiques telles que:</a:t>
            </a:r>
          </a:p>
          <a:p>
            <a:pPr lvl="1"/>
            <a:r>
              <a:rPr lang="fr-FR" sz="1600" dirty="0" smtClean="0"/>
              <a:t>L'intégration continue, </a:t>
            </a:r>
          </a:p>
          <a:p>
            <a:pPr lvl="1"/>
            <a:r>
              <a:rPr lang="fr-FR" sz="1600" dirty="0" smtClean="0"/>
              <a:t>Le déploiement continu, </a:t>
            </a:r>
          </a:p>
          <a:p>
            <a:pPr lvl="1"/>
            <a:r>
              <a:rPr lang="fr-FR" sz="1600" dirty="0" smtClean="0"/>
              <a:t>L'automatisation de l'infrastructure, </a:t>
            </a:r>
          </a:p>
          <a:p>
            <a:pPr lvl="1"/>
            <a:r>
              <a:rPr lang="fr-FR" sz="1600" dirty="0" smtClean="0"/>
              <a:t>La gestion des versions, </a:t>
            </a:r>
          </a:p>
          <a:p>
            <a:pPr lvl="1"/>
            <a:r>
              <a:rPr lang="fr-FR" sz="1600" dirty="0" err="1" smtClean="0"/>
              <a:t>etc</a:t>
            </a:r>
            <a:endParaRPr lang="fr-FR" sz="1600" dirty="0" smtClean="0"/>
          </a:p>
        </p:txBody>
      </p:sp>
      <p:pic>
        <p:nvPicPr>
          <p:cNvPr id="2050" name="Picture 2"/>
          <p:cNvPicPr>
            <a:picLocks noChangeAspect="1" noChangeArrowheads="1"/>
          </p:cNvPicPr>
          <p:nvPr/>
        </p:nvPicPr>
        <p:blipFill>
          <a:blip r:embed="rId2" cstate="print"/>
          <a:srcRect/>
          <a:stretch>
            <a:fillRect/>
          </a:stretch>
        </p:blipFill>
        <p:spPr bwMode="auto">
          <a:xfrm>
            <a:off x="6576053" y="2492897"/>
            <a:ext cx="5472608" cy="2279129"/>
          </a:xfrm>
          <a:prstGeom prst="rect">
            <a:avLst/>
          </a:prstGeom>
          <a:noFill/>
          <a:ln w="9525">
            <a:noFill/>
            <a:miter lim="800000"/>
            <a:headEnd/>
            <a:tailEnd/>
          </a:ln>
          <a:effectLst/>
        </p:spPr>
      </p:pic>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653a004c9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18</a:t>
            </a:fld>
            <a:endParaRPr/>
          </a:p>
        </p:txBody>
      </p:sp>
      <p:pic>
        <p:nvPicPr>
          <p:cNvPr id="137" name="Google Shape;137;g653a004c9a_0_0" descr="D:\esprit 2014\ESPRIT 2014\charte essprit 2014\logo-esprit.png"/>
          <p:cNvPicPr preferRelativeResize="0"/>
          <p:nvPr/>
        </p:nvPicPr>
        <p:blipFill rotWithShape="1">
          <a:blip r:embed="rId3">
            <a:alphaModFix/>
          </a:blip>
          <a:srcRect/>
          <a:stretch/>
        </p:blipFill>
        <p:spPr>
          <a:xfrm>
            <a:off x="599419" y="6255910"/>
            <a:ext cx="1337716" cy="505680"/>
          </a:xfrm>
          <a:prstGeom prst="rect">
            <a:avLst/>
          </a:prstGeom>
          <a:noFill/>
          <a:ln>
            <a:noFill/>
          </a:ln>
        </p:spPr>
      </p:pic>
      <p:sp>
        <p:nvSpPr>
          <p:cNvPr id="138" name="Google Shape;138;g653a004c9a_0_0"/>
          <p:cNvSpPr txBox="1"/>
          <p:nvPr/>
        </p:nvSpPr>
        <p:spPr>
          <a:xfrm>
            <a:off x="757693"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err="1">
                <a:solidFill>
                  <a:schemeClr val="dk1"/>
                </a:solidFill>
                <a:latin typeface="Calibri"/>
                <a:ea typeface="Calibri"/>
                <a:cs typeface="Calibri"/>
                <a:sym typeface="Calibri"/>
              </a:rPr>
              <a:t>Microservices</a:t>
            </a:r>
            <a:r>
              <a:rPr lang="fr-FR" sz="4400" b="1" dirty="0">
                <a:solidFill>
                  <a:schemeClr val="dk1"/>
                </a:solidFill>
                <a:latin typeface="Calibri"/>
                <a:ea typeface="Calibri"/>
                <a:cs typeface="Calibri"/>
                <a:sym typeface="Calibri"/>
              </a:rPr>
              <a:t> et </a:t>
            </a:r>
            <a:r>
              <a:rPr lang="fr-FR" sz="4400" b="1" dirty="0" err="1">
                <a:solidFill>
                  <a:schemeClr val="dk1"/>
                </a:solidFill>
                <a:latin typeface="Calibri"/>
                <a:ea typeface="Calibri"/>
                <a:cs typeface="Calibri"/>
                <a:sym typeface="Calibri"/>
              </a:rPr>
              <a:t>DevOps</a:t>
            </a:r>
            <a:endParaRPr sz="4400" b="1" i="0" u="none" strike="noStrike" cap="none" dirty="0">
              <a:solidFill>
                <a:schemeClr val="dk1"/>
              </a:solidFill>
              <a:latin typeface="Calibri"/>
              <a:ea typeface="Calibri"/>
              <a:cs typeface="Calibri"/>
              <a:sym typeface="Calibri"/>
            </a:endParaRPr>
          </a:p>
        </p:txBody>
      </p:sp>
      <p:sp>
        <p:nvSpPr>
          <p:cNvPr id="139" name="Google Shape;139;g653a004c9a_0_0"/>
          <p:cNvSpPr txBox="1"/>
          <p:nvPr/>
        </p:nvSpPr>
        <p:spPr>
          <a:xfrm>
            <a:off x="787645" y="1809077"/>
            <a:ext cx="9909300" cy="45261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C00000"/>
              </a:solidFill>
              <a:latin typeface="Arial"/>
              <a:ea typeface="Arial"/>
              <a:cs typeface="Arial"/>
              <a:sym typeface="Arial"/>
            </a:endParaRPr>
          </a:p>
        </p:txBody>
      </p:sp>
      <p:sp>
        <p:nvSpPr>
          <p:cNvPr id="140" name="Google Shape;140;g653a004c9a_0_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41" name="Google Shape;141;g653a004c9a_0_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42" name="Google Shape;142;g653a004c9a_0_0"/>
          <p:cNvSpPr txBox="1"/>
          <p:nvPr/>
        </p:nvSpPr>
        <p:spPr>
          <a:xfrm>
            <a:off x="697854" y="1545487"/>
            <a:ext cx="6362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43" name="Google Shape;143;g653a004c9a_0_0"/>
          <p:cNvSpPr txBox="1"/>
          <p:nvPr/>
        </p:nvSpPr>
        <p:spPr>
          <a:xfrm>
            <a:off x="782371" y="1907015"/>
            <a:ext cx="10839300" cy="3047100"/>
          </a:xfrm>
          <a:prstGeom prst="rect">
            <a:avLst/>
          </a:prstGeom>
          <a:noFill/>
          <a:ln>
            <a:noFill/>
          </a:ln>
        </p:spPr>
        <p:txBody>
          <a:bodyPr spcFirstLastPara="1" wrap="square" lIns="91425" tIns="45700" rIns="91425" bIns="45700" anchor="t" anchorCtr="0">
            <a:noAutofit/>
          </a:bodyPr>
          <a:lstStyle/>
          <a:p>
            <a:pPr marL="342900" lvl="0" indent="-342900" algn="just">
              <a:buClr>
                <a:schemeClr val="dk1"/>
              </a:buClr>
              <a:buSzPts val="2400"/>
              <a:buFont typeface="Noto Sans Symbols"/>
              <a:buChar char="❑"/>
            </a:pPr>
            <a:r>
              <a:rPr lang="fr-FR" sz="2400" dirty="0" smtClean="0">
                <a:solidFill>
                  <a:schemeClr val="dk1"/>
                </a:solidFill>
              </a:rPr>
              <a:t>Les micro-services </a:t>
            </a:r>
            <a:r>
              <a:rPr lang="fr-FR" sz="2400" dirty="0" smtClean="0">
                <a:solidFill>
                  <a:schemeClr val="dk1"/>
                </a:solidFill>
              </a:rPr>
              <a:t>sont bien gérés dans un environnement </a:t>
            </a:r>
            <a:r>
              <a:rPr lang="fr-FR" sz="2400" dirty="0" err="1" smtClean="0">
                <a:solidFill>
                  <a:schemeClr val="dk1"/>
                </a:solidFill>
              </a:rPr>
              <a:t>DevOps</a:t>
            </a:r>
            <a:endParaRPr sz="2400" dirty="0">
              <a:solidFill>
                <a:schemeClr val="dk1"/>
              </a:solidFill>
            </a:endParaRPr>
          </a:p>
          <a:p>
            <a:pPr marL="342900" marR="0" lvl="0" indent="-342900" algn="just" rtl="0">
              <a:lnSpc>
                <a:spcPct val="100000"/>
              </a:lnSpc>
              <a:spcBef>
                <a:spcPts val="0"/>
              </a:spcBef>
              <a:spcAft>
                <a:spcPts val="0"/>
              </a:spcAft>
              <a:buClr>
                <a:schemeClr val="dk1"/>
              </a:buClr>
              <a:buSzPts val="2400"/>
              <a:buFont typeface="Noto Sans Symbols"/>
              <a:buChar char="❑"/>
            </a:pPr>
            <a:r>
              <a:rPr lang="fr-FR" sz="2400" dirty="0">
                <a:solidFill>
                  <a:schemeClr val="dk1"/>
                </a:solidFill>
              </a:rPr>
              <a:t>L'équipe de développement d’un </a:t>
            </a:r>
            <a:r>
              <a:rPr lang="fr-FR" sz="2400" dirty="0" smtClean="0">
                <a:solidFill>
                  <a:schemeClr val="dk1"/>
                </a:solidFill>
              </a:rPr>
              <a:t>micro-service </a:t>
            </a:r>
            <a:r>
              <a:rPr lang="fr-FR" sz="2400" dirty="0">
                <a:solidFill>
                  <a:schemeClr val="dk1"/>
                </a:solidFill>
              </a:rPr>
              <a:t>est responsable du </a:t>
            </a:r>
            <a:r>
              <a:rPr lang="fr-FR" sz="2400" dirty="0" smtClean="0">
                <a:solidFill>
                  <a:schemeClr val="dk1"/>
                </a:solidFill>
              </a:rPr>
              <a:t>cycle </a:t>
            </a:r>
            <a:r>
              <a:rPr lang="fr-FR" sz="2400" dirty="0">
                <a:solidFill>
                  <a:schemeClr val="dk1"/>
                </a:solidFill>
              </a:rPr>
              <a:t>de vie complet du code</a:t>
            </a:r>
            <a:r>
              <a:rPr lang="fr-FR" sz="2400" b="0" i="0" u="none" strike="noStrike" cap="none" dirty="0">
                <a:solidFill>
                  <a:schemeClr val="dk1"/>
                </a:solidFill>
                <a:latin typeface="Arial"/>
                <a:ea typeface="Arial"/>
                <a:cs typeface="Arial"/>
                <a:sym typeface="Arial"/>
              </a:rPr>
              <a:t>.</a:t>
            </a:r>
            <a:endParaRPr sz="2400" b="0" i="0" u="none" strike="noStrike" cap="none" dirty="0">
              <a:solidFill>
                <a:schemeClr val="dk1"/>
              </a:solidFill>
              <a:latin typeface="Arial"/>
              <a:ea typeface="Arial"/>
              <a:cs typeface="Arial"/>
              <a:sym typeface="Arial"/>
            </a:endParaRPr>
          </a:p>
        </p:txBody>
      </p:sp>
      <p:pic>
        <p:nvPicPr>
          <p:cNvPr id="10" name="Google Shape;178;g653a004c9a_0_46"/>
          <p:cNvPicPr preferRelativeResize="0"/>
          <p:nvPr/>
        </p:nvPicPr>
        <p:blipFill>
          <a:blip r:embed="rId4">
            <a:alphaModFix/>
          </a:blip>
          <a:stretch>
            <a:fillRect/>
          </a:stretch>
        </p:blipFill>
        <p:spPr>
          <a:xfrm>
            <a:off x="4740208" y="3248164"/>
            <a:ext cx="4881463" cy="3500651"/>
          </a:xfrm>
          <a:prstGeom prst="rect">
            <a:avLst/>
          </a:prstGeom>
          <a:noFill/>
          <a:ln>
            <a:noFill/>
          </a:ln>
        </p:spPr>
      </p:pic>
    </p:spTree>
    <p:extLst>
      <p:ext uri="{BB962C8B-B14F-4D97-AF65-F5344CB8AC3E}">
        <p14:creationId xmlns:p14="http://schemas.microsoft.com/office/powerpoint/2010/main" xmlns="" val="411191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653a004c9a_0_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19</a:t>
            </a:fld>
            <a:endParaRPr/>
          </a:p>
        </p:txBody>
      </p:sp>
      <p:sp>
        <p:nvSpPr>
          <p:cNvPr id="185" name="Google Shape;185;g653a004c9a_0_60"/>
          <p:cNvSpPr txBox="1"/>
          <p:nvPr/>
        </p:nvSpPr>
        <p:spPr>
          <a:xfrm>
            <a:off x="757693"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err="1">
                <a:solidFill>
                  <a:schemeClr val="dk1"/>
                </a:solidFill>
                <a:latin typeface="Calibri"/>
                <a:ea typeface="Calibri"/>
                <a:cs typeface="Calibri"/>
                <a:sym typeface="Calibri"/>
              </a:rPr>
              <a:t>Microservices</a:t>
            </a:r>
            <a:r>
              <a:rPr lang="fr-FR" sz="4400" b="1" dirty="0">
                <a:solidFill>
                  <a:schemeClr val="dk1"/>
                </a:solidFill>
                <a:latin typeface="Calibri"/>
                <a:ea typeface="Calibri"/>
                <a:cs typeface="Calibri"/>
                <a:sym typeface="Calibri"/>
              </a:rPr>
              <a:t> et </a:t>
            </a:r>
            <a:r>
              <a:rPr lang="fr-FR" sz="4400" b="1" dirty="0" err="1">
                <a:solidFill>
                  <a:schemeClr val="dk1"/>
                </a:solidFill>
                <a:latin typeface="Calibri"/>
                <a:ea typeface="Calibri"/>
                <a:cs typeface="Calibri"/>
                <a:sym typeface="Calibri"/>
              </a:rPr>
              <a:t>DevOps</a:t>
            </a:r>
            <a:endParaRPr sz="4400" b="1" i="0" u="none" strike="noStrike" cap="none" dirty="0">
              <a:solidFill>
                <a:schemeClr val="dk1"/>
              </a:solidFill>
              <a:latin typeface="Calibri"/>
              <a:ea typeface="Calibri"/>
              <a:cs typeface="Calibri"/>
              <a:sym typeface="Calibri"/>
            </a:endParaRPr>
          </a:p>
        </p:txBody>
      </p:sp>
      <p:sp>
        <p:nvSpPr>
          <p:cNvPr id="186" name="Google Shape;186;g653a004c9a_0_6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87" name="Google Shape;187;g653a004c9a_0_6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88" name="Google Shape;188;g653a004c9a_0_60"/>
          <p:cNvSpPr txBox="1"/>
          <p:nvPr/>
        </p:nvSpPr>
        <p:spPr>
          <a:xfrm>
            <a:off x="782375" y="1252457"/>
            <a:ext cx="6362100" cy="505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fr-FR" sz="2400" b="1">
                <a:solidFill>
                  <a:schemeClr val="dk1"/>
                </a:solidFill>
              </a:rPr>
              <a:t>DevOps</a:t>
            </a:r>
            <a:endParaRPr sz="2400" b="1" i="0" u="none" strike="noStrike" cap="none">
              <a:solidFill>
                <a:schemeClr val="dk1"/>
              </a:solidFill>
              <a:latin typeface="Arial Black"/>
              <a:ea typeface="Arial Black"/>
              <a:cs typeface="Arial Black"/>
              <a:sym typeface="Arial Black"/>
            </a:endParaRPr>
          </a:p>
        </p:txBody>
      </p:sp>
      <p:sp>
        <p:nvSpPr>
          <p:cNvPr id="189" name="Google Shape;189;g653a004c9a_0_60"/>
          <p:cNvSpPr txBox="1"/>
          <p:nvPr/>
        </p:nvSpPr>
        <p:spPr>
          <a:xfrm>
            <a:off x="782375" y="1988900"/>
            <a:ext cx="10839300" cy="3336300"/>
          </a:xfrm>
          <a:prstGeom prst="rect">
            <a:avLst/>
          </a:prstGeom>
          <a:noFill/>
          <a:ln>
            <a:noFill/>
          </a:ln>
        </p:spPr>
        <p:txBody>
          <a:bodyPr spcFirstLastPara="1" wrap="square" lIns="91425" tIns="45700" rIns="91425" bIns="45700" anchor="t" anchorCtr="0">
            <a:noAutofit/>
          </a:bodyPr>
          <a:lstStyle/>
          <a:p>
            <a:pPr lvl="0" algn="just"/>
            <a:r>
              <a:rPr lang="fr-FR" sz="2400" dirty="0" err="1">
                <a:solidFill>
                  <a:schemeClr val="dk1"/>
                </a:solidFill>
              </a:rPr>
              <a:t>DevOps</a:t>
            </a:r>
            <a:r>
              <a:rPr lang="fr-FR" sz="2400" dirty="0">
                <a:solidFill>
                  <a:schemeClr val="dk1"/>
                </a:solidFill>
              </a:rPr>
              <a:t> </a:t>
            </a:r>
            <a:r>
              <a:rPr lang="fr-FR" sz="2400" dirty="0" smtClean="0">
                <a:solidFill>
                  <a:schemeClr val="dk1"/>
                </a:solidFill>
              </a:rPr>
              <a:t>facilite l’application d’une </a:t>
            </a:r>
            <a:r>
              <a:rPr lang="fr-FR" sz="2400" dirty="0">
                <a:solidFill>
                  <a:schemeClr val="dk1"/>
                </a:solidFill>
              </a:rPr>
              <a:t>architecture en </a:t>
            </a:r>
            <a:r>
              <a:rPr lang="fr-FR" sz="2400" dirty="0" err="1" smtClean="0">
                <a:solidFill>
                  <a:schemeClr val="dk1"/>
                </a:solidFill>
              </a:rPr>
              <a:t>microservices</a:t>
            </a:r>
            <a:r>
              <a:rPr lang="fr-FR" sz="2400" dirty="0">
                <a:solidFill>
                  <a:schemeClr val="dk1"/>
                </a:solidFill>
              </a:rPr>
              <a:t> </a:t>
            </a:r>
            <a:r>
              <a:rPr lang="fr-FR" sz="2400" dirty="0" smtClean="0">
                <a:solidFill>
                  <a:schemeClr val="dk1"/>
                </a:solidFill>
              </a:rPr>
              <a:t>et </a:t>
            </a:r>
            <a:r>
              <a:rPr lang="fr-FR" sz="2400" dirty="0">
                <a:solidFill>
                  <a:schemeClr val="dk1"/>
                </a:solidFill>
              </a:rPr>
              <a:t>améliore sa </a:t>
            </a:r>
            <a:r>
              <a:rPr lang="fr-FR" sz="2400" dirty="0" smtClean="0">
                <a:solidFill>
                  <a:schemeClr val="dk1"/>
                </a:solidFill>
              </a:rPr>
              <a:t>productivité.</a:t>
            </a:r>
            <a:endParaRPr sz="2400" dirty="0">
              <a:solidFill>
                <a:schemeClr val="dk1"/>
              </a:solidFill>
            </a:endParaRPr>
          </a:p>
          <a:p>
            <a:pPr marL="0" marR="0" lvl="0" indent="0" algn="just" rtl="0">
              <a:lnSpc>
                <a:spcPct val="100000"/>
              </a:lnSpc>
              <a:spcBef>
                <a:spcPts val="0"/>
              </a:spcBef>
              <a:spcAft>
                <a:spcPts val="0"/>
              </a:spcAft>
              <a:buNone/>
            </a:pPr>
            <a:r>
              <a:rPr lang="fr-FR" sz="2400" dirty="0">
                <a:solidFill>
                  <a:schemeClr val="dk1"/>
                </a:solidFill>
              </a:rPr>
              <a:t> </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err="1">
                <a:solidFill>
                  <a:schemeClr val="dk1"/>
                </a:solidFill>
              </a:rPr>
              <a:t>Déployabilité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a:solidFill>
                  <a:schemeClr val="dk1"/>
                </a:solidFill>
              </a:rPr>
              <a:t>Fiabilité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a:solidFill>
                  <a:schemeClr val="dk1"/>
                </a:solidFill>
              </a:rPr>
              <a:t>Disponibilité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err="1">
                <a:solidFill>
                  <a:schemeClr val="dk1"/>
                </a:solidFill>
              </a:rPr>
              <a:t>Scalabilité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err="1">
                <a:solidFill>
                  <a:schemeClr val="dk1"/>
                </a:solidFill>
              </a:rPr>
              <a:t>Modifiabilité</a:t>
            </a:r>
            <a:endParaRPr sz="2400" dirty="0">
              <a:solidFill>
                <a:schemeClr val="dk1"/>
              </a:solidFill>
            </a:endParaRPr>
          </a:p>
          <a:p>
            <a:pPr marL="457200" marR="0" lvl="0" indent="-381000" algn="just" rtl="0">
              <a:lnSpc>
                <a:spcPct val="100000"/>
              </a:lnSpc>
              <a:spcBef>
                <a:spcPts val="0"/>
              </a:spcBef>
              <a:spcAft>
                <a:spcPts val="0"/>
              </a:spcAft>
              <a:buClr>
                <a:schemeClr val="dk1"/>
              </a:buClr>
              <a:buSzPts val="2400"/>
              <a:buChar char="-"/>
            </a:pPr>
            <a:r>
              <a:rPr lang="fr-FR" sz="2400" dirty="0">
                <a:solidFill>
                  <a:schemeClr val="dk1"/>
                </a:solidFill>
              </a:rPr>
              <a:t>Management</a:t>
            </a:r>
            <a:endParaRPr sz="2400" dirty="0">
              <a:solidFill>
                <a:schemeClr val="dk1"/>
              </a:solidFill>
            </a:endParaRPr>
          </a:p>
          <a:p>
            <a:pPr marL="0" marR="0" lvl="0" indent="0" algn="just" rtl="0">
              <a:lnSpc>
                <a:spcPct val="100000"/>
              </a:lnSpc>
              <a:spcBef>
                <a:spcPts val="0"/>
              </a:spcBef>
              <a:spcAft>
                <a:spcPts val="0"/>
              </a:spcAft>
              <a:buNone/>
            </a:pPr>
            <a:endParaRPr sz="2400" dirty="0">
              <a:solidFill>
                <a:schemeClr val="dk1"/>
              </a:solidFill>
            </a:endParaRPr>
          </a:p>
          <a:p>
            <a:pPr marL="0" lvl="0" indent="0" algn="just" rtl="0">
              <a:spcBef>
                <a:spcPts val="0"/>
              </a:spcBef>
              <a:spcAft>
                <a:spcPts val="0"/>
              </a:spcAft>
              <a:buNone/>
            </a:pPr>
            <a:endParaRPr sz="2400" dirty="0">
              <a:solidFill>
                <a:srgbClr val="B45F06"/>
              </a:solidFill>
            </a:endParaRPr>
          </a:p>
          <a:p>
            <a:pPr marL="0" marR="0" lvl="0" indent="0" algn="just" rtl="0">
              <a:lnSpc>
                <a:spcPct val="100000"/>
              </a:lnSpc>
              <a:spcBef>
                <a:spcPts val="0"/>
              </a:spcBef>
              <a:spcAft>
                <a:spcPts val="0"/>
              </a:spcAft>
              <a:buNone/>
            </a:pPr>
            <a:endParaRPr sz="2400" dirty="0">
              <a:solidFill>
                <a:srgbClr val="B45F06"/>
              </a:solidFill>
            </a:endParaRPr>
          </a:p>
          <a:p>
            <a:pPr marL="0" marR="0" lvl="0" indent="0" algn="just" rtl="0">
              <a:lnSpc>
                <a:spcPct val="100000"/>
              </a:lnSpc>
              <a:spcBef>
                <a:spcPts val="0"/>
              </a:spcBef>
              <a:spcAft>
                <a:spcPts val="0"/>
              </a:spcAft>
              <a:buNone/>
            </a:pPr>
            <a:endParaRPr sz="2400" dirty="0">
              <a:solidFill>
                <a:schemeClr val="dk1"/>
              </a:solidFill>
            </a:endParaRPr>
          </a:p>
        </p:txBody>
      </p:sp>
    </p:spTree>
    <p:extLst>
      <p:ext uri="{BB962C8B-B14F-4D97-AF65-F5344CB8AC3E}">
        <p14:creationId xmlns:p14="http://schemas.microsoft.com/office/powerpoint/2010/main" xmlns="" val="404870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2</a:t>
            </a:fld>
            <a:endParaRPr/>
          </a:p>
        </p:txBody>
      </p:sp>
      <p:pic>
        <p:nvPicPr>
          <p:cNvPr id="97" name="Google Shape;97;p2"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99" name="Google Shape;99;p2"/>
          <p:cNvSpPr txBox="1"/>
          <p:nvPr/>
        </p:nvSpPr>
        <p:spPr>
          <a:xfrm>
            <a:off x="551330" y="291633"/>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Objectifs</a:t>
            </a:r>
            <a:endParaRPr/>
          </a:p>
        </p:txBody>
      </p:sp>
      <p:sp>
        <p:nvSpPr>
          <p:cNvPr id="100" name="Google Shape;100;p2"/>
          <p:cNvSpPr txBox="1"/>
          <p:nvPr/>
        </p:nvSpPr>
        <p:spPr>
          <a:xfrm>
            <a:off x="642937" y="1716665"/>
            <a:ext cx="10370805" cy="369327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3600" b="0" i="0" u="none" strike="noStrike" cap="none" dirty="0" smtClean="0">
                <a:solidFill>
                  <a:schemeClr val="dk1"/>
                </a:solidFill>
                <a:latin typeface="Arial"/>
                <a:ea typeface="Arial"/>
                <a:cs typeface="Arial"/>
                <a:sym typeface="Arial"/>
              </a:rPr>
              <a:t>Comprendre le besoin de Conteneurisation dans une architecture MSA.</a:t>
            </a:r>
            <a:endParaRPr dirty="0"/>
          </a:p>
          <a:p>
            <a:pPr marL="0" marR="0" lvl="0" indent="0" algn="l" rtl="0">
              <a:lnSpc>
                <a:spcPct val="150000"/>
              </a:lnSpc>
              <a:spcBef>
                <a:spcPts val="0"/>
              </a:spcBef>
              <a:spcAft>
                <a:spcPts val="0"/>
              </a:spcAft>
              <a:buNone/>
            </a:pPr>
            <a:r>
              <a:rPr lang="fr-FR" sz="3600" b="0" i="0" u="none" strike="noStrike" cap="none" dirty="0" smtClean="0">
                <a:solidFill>
                  <a:schemeClr val="dk1"/>
                </a:solidFill>
                <a:latin typeface="Arial"/>
                <a:ea typeface="Arial"/>
                <a:cs typeface="Arial"/>
                <a:sym typeface="Arial"/>
              </a:rPr>
              <a:t>Découvrir la relation entre MS et </a:t>
            </a:r>
            <a:r>
              <a:rPr lang="fr-FR" sz="3600" b="0" i="0" u="none" strike="noStrike" cap="none" dirty="0" err="1" smtClean="0">
                <a:solidFill>
                  <a:schemeClr val="dk1"/>
                </a:solidFill>
                <a:latin typeface="Arial"/>
                <a:ea typeface="Arial"/>
                <a:cs typeface="Arial"/>
                <a:sym typeface="Arial"/>
              </a:rPr>
              <a:t>DevOps</a:t>
            </a:r>
            <a:r>
              <a:rPr lang="fr-FR" sz="3600" b="0" i="0" u="none" strike="noStrike" cap="none" dirty="0" smtClean="0">
                <a:solidFill>
                  <a:schemeClr val="dk1"/>
                </a:solidFill>
                <a:latin typeface="Arial"/>
                <a:ea typeface="Arial"/>
                <a:cs typeface="Arial"/>
                <a:sym typeface="Arial"/>
              </a:rPr>
              <a:t>.</a:t>
            </a:r>
            <a:endParaRPr sz="36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36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p:txBody>
      </p:sp>
      <p:pic>
        <p:nvPicPr>
          <p:cNvPr id="101" name="Google Shape;101;p2" descr="http://t3.gstatic.com/images?q=tbn:ANd9GcTXVnlLL8D1BYaCfTyBeJvwSutOJQ-R-tiqsh8vn8tMCCgMBh0ulw"/>
          <p:cNvPicPr preferRelativeResize="0"/>
          <p:nvPr/>
        </p:nvPicPr>
        <p:blipFill rotWithShape="1">
          <a:blip r:embed="rId4">
            <a:alphaModFix/>
          </a:blip>
          <a:srcRect/>
          <a:stretch/>
        </p:blipFill>
        <p:spPr>
          <a:xfrm>
            <a:off x="504263" y="2167499"/>
            <a:ext cx="214313" cy="214312"/>
          </a:xfrm>
          <a:prstGeom prst="rect">
            <a:avLst/>
          </a:prstGeom>
          <a:noFill/>
          <a:ln>
            <a:noFill/>
          </a:ln>
        </p:spPr>
      </p:pic>
      <p:pic>
        <p:nvPicPr>
          <p:cNvPr id="103" name="Google Shape;103;p2" descr="http://t3.gstatic.com/images?q=tbn:ANd9GcTXVnlLL8D1BYaCfTyBeJvwSutOJQ-R-tiqsh8vn8tMCCgMBh0ulw"/>
          <p:cNvPicPr preferRelativeResize="0"/>
          <p:nvPr/>
        </p:nvPicPr>
        <p:blipFill rotWithShape="1">
          <a:blip r:embed="rId4">
            <a:alphaModFix/>
          </a:blip>
          <a:srcRect/>
          <a:stretch/>
        </p:blipFill>
        <p:spPr>
          <a:xfrm>
            <a:off x="490818" y="3808040"/>
            <a:ext cx="214313" cy="2143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888" y="274638"/>
            <a:ext cx="7982677" cy="1143000"/>
          </a:xfrm>
        </p:spPr>
        <p:txBody>
          <a:bodyPr>
            <a:normAutofit fontScale="90000"/>
          </a:bodyPr>
          <a:lstStyle/>
          <a:p>
            <a:r>
              <a:rPr lang="fr-FR" b="1" dirty="0" smtClean="0"/>
              <a:t>Docker contribue à établir la culture </a:t>
            </a:r>
            <a:r>
              <a:rPr lang="fr-FR" b="1" dirty="0" err="1" smtClean="0"/>
              <a:t>DevOps</a:t>
            </a:r>
            <a:endParaRPr lang="fr-FR" b="1" dirty="0"/>
          </a:p>
        </p:txBody>
      </p:sp>
      <p:sp>
        <p:nvSpPr>
          <p:cNvPr id="3" name="Espace réservé du contenu 2"/>
          <p:cNvSpPr>
            <a:spLocks noGrp="1"/>
          </p:cNvSpPr>
          <p:nvPr>
            <p:ph idx="1"/>
          </p:nvPr>
        </p:nvSpPr>
        <p:spPr>
          <a:xfrm>
            <a:off x="143339" y="2032790"/>
            <a:ext cx="6336704" cy="4525963"/>
          </a:xfrm>
        </p:spPr>
        <p:txBody>
          <a:bodyPr>
            <a:noAutofit/>
          </a:bodyPr>
          <a:lstStyle/>
          <a:p>
            <a:pPr>
              <a:buNone/>
            </a:pPr>
            <a:endParaRPr lang="fr-FR" sz="2000" b="1" dirty="0" smtClean="0">
              <a:latin typeface="+mj-lt"/>
            </a:endParaRPr>
          </a:p>
          <a:p>
            <a:pPr>
              <a:buFont typeface="Wingdings" pitchFamily="2" charset="2"/>
              <a:buChar char="q"/>
            </a:pPr>
            <a:r>
              <a:rPr lang="fr-FR" sz="2000" dirty="0" smtClean="0">
                <a:latin typeface="+mj-lt"/>
              </a:rPr>
              <a:t>Développeur (Application Java):</a:t>
            </a:r>
          </a:p>
          <a:p>
            <a:pPr marL="454025" lvl="1">
              <a:buFont typeface="Wingdings" pitchFamily="2" charset="2"/>
              <a:buChar char="Ø"/>
            </a:pPr>
            <a:r>
              <a:rPr lang="fr-FR" sz="1600" dirty="0" smtClean="0">
                <a:latin typeface="+mj-lt"/>
              </a:rPr>
              <a:t>Développe l’application, </a:t>
            </a:r>
          </a:p>
          <a:p>
            <a:pPr marL="454025" lvl="1">
              <a:buFont typeface="Wingdings" pitchFamily="2" charset="2"/>
              <a:buChar char="Ø"/>
            </a:pPr>
            <a:r>
              <a:rPr lang="fr-FR" sz="1600" dirty="0" smtClean="0">
                <a:latin typeface="+mj-lt"/>
              </a:rPr>
              <a:t>Génère le package de l’application à déployer (.jar, .</a:t>
            </a:r>
            <a:r>
              <a:rPr lang="fr-FR" sz="1600" dirty="0" err="1" smtClean="0">
                <a:latin typeface="+mj-lt"/>
              </a:rPr>
              <a:t>war</a:t>
            </a:r>
            <a:r>
              <a:rPr lang="fr-FR" sz="1600" dirty="0" smtClean="0">
                <a:latin typeface="+mj-lt"/>
              </a:rPr>
              <a:t>, </a:t>
            </a:r>
            <a:r>
              <a:rPr lang="fr-FR" sz="1600" dirty="0" err="1" smtClean="0">
                <a:latin typeface="+mj-lt"/>
              </a:rPr>
              <a:t>etc</a:t>
            </a:r>
            <a:r>
              <a:rPr lang="fr-FR" sz="1600" dirty="0" smtClean="0">
                <a:latin typeface="+mj-lt"/>
              </a:rPr>
              <a:t>), </a:t>
            </a:r>
          </a:p>
          <a:p>
            <a:pPr marL="454025" lvl="1">
              <a:buFont typeface="Wingdings" pitchFamily="2" charset="2"/>
              <a:buChar char="Ø"/>
            </a:pPr>
            <a:r>
              <a:rPr lang="fr-FR" sz="1600" dirty="0" smtClean="0">
                <a:latin typeface="+mj-lt"/>
              </a:rPr>
              <a:t>Envoi ce package à l’</a:t>
            </a:r>
            <a:r>
              <a:rPr lang="fr-FR" sz="1600" b="1" dirty="0" err="1" smtClean="0">
                <a:latin typeface="+mj-lt"/>
              </a:rPr>
              <a:t>Operationnel</a:t>
            </a:r>
            <a:r>
              <a:rPr lang="fr-FR" sz="1600" dirty="0" smtClean="0">
                <a:latin typeface="+mj-lt"/>
              </a:rPr>
              <a:t> en ajoutant un descriptif des dépendances à installer et des configurations à faire pour que l’application s’exécute correctement.</a:t>
            </a:r>
          </a:p>
          <a:p>
            <a:pPr lvl="1">
              <a:buNone/>
            </a:pPr>
            <a:endParaRPr lang="fr-FR" sz="1600" dirty="0" smtClean="0">
              <a:latin typeface="+mj-lt"/>
            </a:endParaRPr>
          </a:p>
          <a:p>
            <a:pPr>
              <a:buFont typeface="Wingdings" pitchFamily="2" charset="2"/>
              <a:buChar char="q"/>
            </a:pPr>
            <a:r>
              <a:rPr lang="fr-FR" sz="2000" dirty="0" smtClean="0">
                <a:latin typeface="+mj-lt"/>
              </a:rPr>
              <a:t>Opérationnel:</a:t>
            </a:r>
          </a:p>
          <a:p>
            <a:pPr marL="454025" lvl="1">
              <a:buFont typeface="Wingdings" pitchFamily="2" charset="2"/>
              <a:buChar char="Ø"/>
            </a:pPr>
            <a:r>
              <a:rPr lang="fr-FR" sz="1600" dirty="0" smtClean="0">
                <a:latin typeface="+mj-lt"/>
              </a:rPr>
              <a:t>Doit installer tout ce qu’il faut pour que l’application soit fonctionnelle, </a:t>
            </a:r>
          </a:p>
          <a:p>
            <a:pPr marL="454025" lvl="1">
              <a:buFont typeface="Wingdings" pitchFamily="2" charset="2"/>
              <a:buChar char="Ø"/>
            </a:pPr>
            <a:r>
              <a:rPr lang="fr-FR" sz="1600" dirty="0" smtClean="0">
                <a:latin typeface="+mj-lt"/>
              </a:rPr>
              <a:t>Pour chaque mise à jour faite par les Développeurs (</a:t>
            </a:r>
            <a:r>
              <a:rPr lang="fr-FR" sz="1600" dirty="0" err="1" smtClean="0">
                <a:latin typeface="+mj-lt"/>
              </a:rPr>
              <a:t>exp</a:t>
            </a:r>
            <a:r>
              <a:rPr lang="fr-FR" sz="1600" dirty="0" smtClean="0">
                <a:latin typeface="+mj-lt"/>
              </a:rPr>
              <a:t>: migration de  MySQL vers </a:t>
            </a:r>
            <a:r>
              <a:rPr lang="fr-FR" sz="1600" dirty="0" err="1" smtClean="0">
                <a:latin typeface="+mj-lt"/>
              </a:rPr>
              <a:t>MongoDB</a:t>
            </a:r>
            <a:r>
              <a:rPr lang="fr-FR" sz="1600" dirty="0" smtClean="0">
                <a:latin typeface="+mj-lt"/>
              </a:rPr>
              <a:t>) </a:t>
            </a:r>
            <a:r>
              <a:rPr lang="fr-FR" sz="1600" dirty="0" smtClean="0">
                <a:latin typeface="+mj-lt"/>
                <a:sym typeface="Wingdings" pitchFamily="2" charset="2"/>
              </a:rPr>
              <a:t> Refaire le même travail: </a:t>
            </a:r>
            <a:r>
              <a:rPr lang="fr-FR" sz="1600" dirty="0" err="1" smtClean="0">
                <a:latin typeface="+mj-lt"/>
                <a:sym typeface="Wingdings" pitchFamily="2" charset="2"/>
              </a:rPr>
              <a:t>ré-installer</a:t>
            </a:r>
            <a:r>
              <a:rPr lang="fr-FR" sz="1600" dirty="0" smtClean="0">
                <a:latin typeface="+mj-lt"/>
                <a:sym typeface="Wingdings" pitchFamily="2" charset="2"/>
              </a:rPr>
              <a:t>, </a:t>
            </a:r>
            <a:r>
              <a:rPr lang="fr-FR" sz="1600" dirty="0" err="1" smtClean="0">
                <a:latin typeface="+mj-lt"/>
                <a:sym typeface="Wingdings" pitchFamily="2" charset="2"/>
              </a:rPr>
              <a:t>re-déployer</a:t>
            </a:r>
            <a:r>
              <a:rPr lang="fr-FR" sz="1600" dirty="0" smtClean="0">
                <a:latin typeface="+mj-lt"/>
                <a:sym typeface="Wingdings" pitchFamily="2" charset="2"/>
              </a:rPr>
              <a:t>, etc.</a:t>
            </a:r>
            <a:endParaRPr lang="fr-FR" sz="2000" b="1" dirty="0" smtClean="0">
              <a:latin typeface="+mj-lt"/>
            </a:endParaRPr>
          </a:p>
          <a:p>
            <a:pPr lvl="1"/>
            <a:endParaRPr lang="fr-FR" sz="1600" dirty="0" smtClean="0">
              <a:latin typeface="+mj-lt"/>
            </a:endParaRPr>
          </a:p>
        </p:txBody>
      </p:sp>
      <p:pic>
        <p:nvPicPr>
          <p:cNvPr id="4098" name="Picture 2"/>
          <p:cNvPicPr>
            <a:picLocks noChangeAspect="1" noChangeArrowheads="1"/>
          </p:cNvPicPr>
          <p:nvPr/>
        </p:nvPicPr>
        <p:blipFill>
          <a:blip r:embed="rId2" cstate="print"/>
          <a:srcRect/>
          <a:stretch>
            <a:fillRect/>
          </a:stretch>
        </p:blipFill>
        <p:spPr bwMode="auto">
          <a:xfrm>
            <a:off x="294418" y="516190"/>
            <a:ext cx="1261564" cy="780349"/>
          </a:xfrm>
          <a:prstGeom prst="rect">
            <a:avLst/>
          </a:prstGeom>
          <a:noFill/>
          <a:ln w="9525">
            <a:noFill/>
            <a:miter lim="800000"/>
            <a:headEnd/>
            <a:tailEnd/>
          </a:ln>
          <a:effectLst/>
        </p:spPr>
      </p:pic>
      <p:sp>
        <p:nvSpPr>
          <p:cNvPr id="6" name="Espace réservé du contenu 2"/>
          <p:cNvSpPr txBox="1">
            <a:spLocks/>
          </p:cNvSpPr>
          <p:nvPr/>
        </p:nvSpPr>
        <p:spPr>
          <a:xfrm>
            <a:off x="6480043" y="1822498"/>
            <a:ext cx="5664629"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fr-FR"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fr-FR" sz="2000" b="1" i="0" u="none" strike="noStrike" kern="1200" cap="none" spc="0" normalizeH="0" baseline="0" noProof="0" dirty="0" smtClean="0">
              <a:ln>
                <a:noFill/>
              </a:ln>
              <a:solidFill>
                <a:schemeClr val="tx1"/>
              </a:solidFill>
              <a:effectLst/>
              <a:uLnTx/>
              <a:uFillTx/>
              <a:latin typeface="+mn-lt"/>
              <a:ea typeface="+mn-ea"/>
              <a:cs typeface="+mn-cs"/>
            </a:endParaRPr>
          </a:p>
          <a:p>
            <a:pPr>
              <a:buFont typeface="Wingdings" pitchFamily="2" charset="2"/>
              <a:buChar char="q"/>
            </a:pPr>
            <a:r>
              <a:rPr lang="fr-FR" sz="2000" dirty="0" smtClean="0"/>
              <a:t>   Développeur:</a:t>
            </a:r>
          </a:p>
          <a:p>
            <a:pPr marL="454025" lvl="1">
              <a:buFont typeface="Wingdings" pitchFamily="2" charset="2"/>
              <a:buChar char="Ø"/>
            </a:pPr>
            <a:r>
              <a:rPr lang="fr-FR" sz="1600" dirty="0" smtClean="0"/>
              <a:t>Développe </a:t>
            </a:r>
            <a:r>
              <a:rPr lang="fr-FR" sz="1600" dirty="0" smtClean="0"/>
              <a:t>l’application, </a:t>
            </a:r>
          </a:p>
          <a:p>
            <a:pPr lvl="1">
              <a:buFont typeface="Wingdings" pitchFamily="2" charset="2"/>
              <a:buChar char="Ø"/>
            </a:pPr>
            <a:r>
              <a:rPr lang="fr-FR" sz="1600" dirty="0" smtClean="0"/>
              <a:t>Construit une image docker de l’application contenant toutes les dépendances à installer </a:t>
            </a:r>
          </a:p>
          <a:p>
            <a:pPr lvl="1">
              <a:buFont typeface="Wingdings" pitchFamily="2" charset="2"/>
              <a:buChar char="Ø"/>
            </a:pPr>
            <a:r>
              <a:rPr lang="fr-FR" sz="1600" dirty="0" smtClean="0"/>
              <a:t>Publie l’image docker dans un </a:t>
            </a:r>
            <a:r>
              <a:rPr lang="fr-FR" sz="1600" dirty="0" err="1" smtClean="0"/>
              <a:t>repository</a:t>
            </a:r>
            <a:r>
              <a:rPr lang="fr-FR" sz="1600" dirty="0" smtClean="0"/>
              <a:t> pour les partager avec l’</a:t>
            </a:r>
            <a:r>
              <a:rPr lang="fr-FR" sz="1600" dirty="0" err="1" smtClean="0"/>
              <a:t>Operationnel</a:t>
            </a:r>
            <a:r>
              <a:rPr lang="fr-FR" sz="1600" dirty="0" smtClean="0"/>
              <a:t>, </a:t>
            </a:r>
          </a:p>
          <a:p>
            <a:pPr lvl="1">
              <a:buNone/>
            </a:pPr>
            <a:endParaRPr lang="fr-FR" sz="1600" dirty="0" smtClean="0"/>
          </a:p>
          <a:p>
            <a:pPr lvl="1"/>
            <a:endParaRPr lang="fr-FR" sz="1600" dirty="0" smtClean="0"/>
          </a:p>
          <a:p>
            <a:pPr>
              <a:buFont typeface="Wingdings" pitchFamily="2" charset="2"/>
              <a:buChar char="q"/>
            </a:pPr>
            <a:r>
              <a:rPr lang="fr-FR" sz="2000" dirty="0" smtClean="0"/>
              <a:t>    </a:t>
            </a:r>
            <a:r>
              <a:rPr lang="fr-FR" sz="2000" dirty="0" smtClean="0"/>
              <a:t>Opérationnel:</a:t>
            </a:r>
          </a:p>
          <a:p>
            <a:pPr lvl="1">
              <a:buFont typeface="Wingdings" pitchFamily="2" charset="2"/>
              <a:buChar char="Ø"/>
            </a:pPr>
            <a:r>
              <a:rPr lang="fr-FR" sz="1600" dirty="0" smtClean="0"/>
              <a:t>Récupère l’image docker </a:t>
            </a:r>
          </a:p>
          <a:p>
            <a:pPr lvl="1">
              <a:buFont typeface="Wingdings" pitchFamily="2" charset="2"/>
              <a:buChar char="Ø"/>
            </a:pPr>
            <a:r>
              <a:rPr lang="fr-FR" sz="1600" dirty="0" smtClean="0"/>
              <a:t>Déploie l’application en instanciant les images dockers. C’est ce qu’on appel la conteneurisation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Espace réservé du numéro de diapositive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20</a:t>
            </a:fld>
            <a:endParaRPr lang="fr-FR"/>
          </a:p>
        </p:txBody>
      </p:sp>
      <p:cxnSp>
        <p:nvCxnSpPr>
          <p:cNvPr id="9" name="Connecteur droit 8"/>
          <p:cNvCxnSpPr/>
          <p:nvPr/>
        </p:nvCxnSpPr>
        <p:spPr>
          <a:xfrm>
            <a:off x="6250681" y="1828800"/>
            <a:ext cx="27290" cy="2156346"/>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 name="Connecteur droit 16"/>
          <p:cNvCxnSpPr/>
          <p:nvPr/>
        </p:nvCxnSpPr>
        <p:spPr>
          <a:xfrm>
            <a:off x="6252953" y="4765392"/>
            <a:ext cx="25018" cy="122597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9" name="ZoneTexte 18"/>
          <p:cNvSpPr txBox="1"/>
          <p:nvPr/>
        </p:nvSpPr>
        <p:spPr>
          <a:xfrm>
            <a:off x="1586753" y="1869744"/>
            <a:ext cx="30255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000" b="1" dirty="0" smtClean="0"/>
              <a:t>Sans Docker</a:t>
            </a:r>
            <a:endParaRPr lang="fr-FR" sz="2000" b="1" dirty="0"/>
          </a:p>
        </p:txBody>
      </p:sp>
      <p:sp>
        <p:nvSpPr>
          <p:cNvPr id="20" name="ZoneTexte 19"/>
          <p:cNvSpPr txBox="1"/>
          <p:nvPr/>
        </p:nvSpPr>
        <p:spPr>
          <a:xfrm>
            <a:off x="7525905" y="1899312"/>
            <a:ext cx="30255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000" b="1" dirty="0" smtClean="0"/>
              <a:t>Avec Docker</a:t>
            </a:r>
            <a:endParaRPr lang="fr-FR"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61e725016b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21</a:t>
            </a:fld>
            <a:endParaRPr/>
          </a:p>
        </p:txBody>
      </p:sp>
      <p:pic>
        <p:nvPicPr>
          <p:cNvPr id="191" name="Google Shape;191;g61e725016b_0_14"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93" name="Google Shape;193;g61e725016b_0_14"/>
          <p:cNvSpPr txBox="1"/>
          <p:nvPr/>
        </p:nvSpPr>
        <p:spPr>
          <a:xfrm>
            <a:off x="1075766" y="189021"/>
            <a:ext cx="9090300" cy="1143000"/>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194" name="Google Shape;194;g61e725016b_0_14"/>
          <p:cNvSpPr txBox="1"/>
          <p:nvPr/>
        </p:nvSpPr>
        <p:spPr>
          <a:xfrm>
            <a:off x="1075766" y="157631"/>
            <a:ext cx="9090300" cy="1143000"/>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i="0" u="none" strike="noStrike" cap="none" dirty="0" smtClean="0">
                <a:solidFill>
                  <a:schemeClr val="dk1"/>
                </a:solidFill>
                <a:latin typeface="Calibri"/>
                <a:ea typeface="Calibri"/>
                <a:cs typeface="Calibri"/>
                <a:sym typeface="Calibri"/>
              </a:rPr>
              <a:t>Principe de </a:t>
            </a:r>
            <a:r>
              <a:rPr lang="fr-FR" sz="4400" b="1" i="0" u="none" strike="noStrike" cap="none" dirty="0" err="1" smtClean="0">
                <a:solidFill>
                  <a:schemeClr val="dk1"/>
                </a:solidFill>
                <a:latin typeface="Calibri"/>
                <a:ea typeface="Calibri"/>
                <a:cs typeface="Calibri"/>
                <a:sym typeface="Calibri"/>
              </a:rPr>
              <a:t>dockerisation</a:t>
            </a:r>
            <a:endParaRPr sz="4400" b="1" i="0" u="none" strike="noStrike" cap="none" dirty="0">
              <a:solidFill>
                <a:schemeClr val="dk1"/>
              </a:solidFill>
              <a:latin typeface="Calibri"/>
              <a:ea typeface="Calibri"/>
              <a:cs typeface="Calibri"/>
              <a:sym typeface="Calibri"/>
            </a:endParaRPr>
          </a:p>
        </p:txBody>
      </p:sp>
      <p:sp>
        <p:nvSpPr>
          <p:cNvPr id="196" name="Google Shape;196;g61e725016b_0_14"/>
          <p:cNvSpPr txBox="1"/>
          <p:nvPr/>
        </p:nvSpPr>
        <p:spPr>
          <a:xfrm>
            <a:off x="235325" y="5423375"/>
            <a:ext cx="11061300" cy="6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26513" y="1160981"/>
            <a:ext cx="7878724" cy="5282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22</a:t>
            </a:fld>
            <a:endParaRPr/>
          </a:p>
        </p:txBody>
      </p:sp>
      <p:pic>
        <p:nvPicPr>
          <p:cNvPr id="153" name="Google Shape;153;p6"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56" name="Google Shape;156;p6"/>
          <p:cNvSpPr txBox="1"/>
          <p:nvPr/>
        </p:nvSpPr>
        <p:spPr>
          <a:xfrm>
            <a:off x="1228166" y="4305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endParaRPr sz="4000" b="1" i="0" u="none" strike="noStrike" cap="none">
              <a:solidFill>
                <a:schemeClr val="dk1"/>
              </a:solidFill>
              <a:latin typeface="Calibri"/>
              <a:ea typeface="Calibri"/>
              <a:cs typeface="Calibri"/>
              <a:sym typeface="Calibri"/>
            </a:endParaRPr>
          </a:p>
        </p:txBody>
      </p:sp>
      <p:sp>
        <p:nvSpPr>
          <p:cNvPr id="157" name="Google Shape;157;p6"/>
          <p:cNvSpPr txBox="1"/>
          <p:nvPr/>
        </p:nvSpPr>
        <p:spPr>
          <a:xfrm>
            <a:off x="1075766" y="195847"/>
            <a:ext cx="9090210" cy="1143001"/>
          </a:xfrm>
          <a:prstGeom prst="rect">
            <a:avLst/>
          </a:prstGeom>
          <a:noFill/>
          <a:ln>
            <a:noFill/>
          </a:ln>
        </p:spPr>
        <p:txBody>
          <a:bodyPr spcFirstLastPara="1" wrap="square" lIns="91425" tIns="45700" rIns="91425" bIns="45700" anchor="ctr" anchorCtr="0">
            <a:noAutofit/>
          </a:bodyPr>
          <a:lstStyle/>
          <a:p>
            <a:pPr marL="457200" lvl="1" algn="ctr">
              <a:lnSpc>
                <a:spcPct val="90000"/>
              </a:lnSpc>
            </a:pPr>
            <a:r>
              <a:rPr lang="fr-FR" sz="4400" b="1" dirty="0" smtClean="0">
                <a:solidFill>
                  <a:schemeClr val="dk1"/>
                </a:solidFill>
                <a:latin typeface="Calibri"/>
                <a:ea typeface="Calibri"/>
                <a:cs typeface="Calibri"/>
                <a:sym typeface="Calibri"/>
              </a:rPr>
              <a:t>Les outils Docker</a:t>
            </a:r>
            <a:endParaRPr lang="fr-FR" sz="4400" b="1" dirty="0">
              <a:solidFill>
                <a:schemeClr val="dk1"/>
              </a:solidFill>
              <a:latin typeface="Calibri"/>
              <a:ea typeface="Calibri"/>
              <a:cs typeface="Calibri"/>
              <a:sym typeface="Calibri"/>
            </a:endParaRPr>
          </a:p>
        </p:txBody>
      </p:sp>
      <p:sp>
        <p:nvSpPr>
          <p:cNvPr id="2" name="Rectangle 1"/>
          <p:cNvSpPr/>
          <p:nvPr/>
        </p:nvSpPr>
        <p:spPr>
          <a:xfrm>
            <a:off x="753523" y="1318476"/>
            <a:ext cx="11144309" cy="1569660"/>
          </a:xfrm>
          <a:prstGeom prst="rect">
            <a:avLst/>
          </a:prstGeom>
        </p:spPr>
        <p:txBody>
          <a:bodyPr wrap="square">
            <a:spAutoFit/>
          </a:bodyPr>
          <a:lstStyle/>
          <a:p>
            <a:pPr algn="just"/>
            <a:r>
              <a:rPr lang="fr-FR" sz="2400" b="1" i="1" dirty="0"/>
              <a:t>DOCKER </a:t>
            </a:r>
            <a:r>
              <a:rPr lang="fr-FR" sz="2400" b="1" i="1" dirty="0" smtClean="0"/>
              <a:t>MOTEUR/CLIENT</a:t>
            </a:r>
            <a:r>
              <a:rPr lang="fr-FR" sz="2400" dirty="0" smtClean="0"/>
              <a:t>: </a:t>
            </a:r>
            <a:r>
              <a:rPr lang="fr-FR" sz="2400" dirty="0"/>
              <a:t> </a:t>
            </a:r>
            <a:r>
              <a:rPr lang="fr-FR" sz="2400" i="1" dirty="0" smtClean="0"/>
              <a:t>Le </a:t>
            </a:r>
            <a:r>
              <a:rPr lang="fr-FR" sz="2400" i="1" dirty="0"/>
              <a:t>moteur et le client pour utiliser </a:t>
            </a:r>
            <a:r>
              <a:rPr lang="fr-FR" sz="2400" i="1" dirty="0" smtClean="0"/>
              <a:t>docker .</a:t>
            </a:r>
          </a:p>
          <a:p>
            <a:pPr algn="just"/>
            <a:endParaRPr lang="fr-FR" sz="2400" i="1" dirty="0" smtClean="0"/>
          </a:p>
          <a:p>
            <a:pPr algn="just"/>
            <a:r>
              <a:rPr lang="fr-FR" sz="2400" b="1" i="1" dirty="0" smtClean="0"/>
              <a:t>DOCKER MACHINE: </a:t>
            </a:r>
            <a:r>
              <a:rPr lang="fr-FR" sz="2400" b="1" i="1" dirty="0"/>
              <a:t> </a:t>
            </a:r>
            <a:r>
              <a:rPr lang="fr-FR" sz="2400" i="1" dirty="0" smtClean="0"/>
              <a:t>Permet </a:t>
            </a:r>
            <a:r>
              <a:rPr lang="fr-FR" sz="2400" i="1" dirty="0"/>
              <a:t>de créer automatiquement un environnement</a:t>
            </a:r>
          </a:p>
          <a:p>
            <a:pPr algn="just"/>
            <a:r>
              <a:rPr lang="fr-FR" sz="2400" i="1" dirty="0"/>
              <a:t>virtuel pour lancer Docker.</a:t>
            </a:r>
            <a:endParaRPr lang="fr-FR" sz="2400" dirty="0"/>
          </a:p>
        </p:txBody>
      </p:sp>
      <p:pic>
        <p:nvPicPr>
          <p:cNvPr id="8" name="Google Shape;145;p5" descr="http://t3.gstatic.com/images?q=tbn:ANd9GcTXVnlLL8D1BYaCfTyBeJvwSutOJQ-R-tiqsh8vn8tMCCgMBh0ulw"/>
          <p:cNvPicPr preferRelativeResize="0"/>
          <p:nvPr/>
        </p:nvPicPr>
        <p:blipFill rotWithShape="1">
          <a:blip r:embed="rId4">
            <a:alphaModFix/>
          </a:blip>
          <a:srcRect/>
          <a:stretch/>
        </p:blipFill>
        <p:spPr>
          <a:xfrm>
            <a:off x="432054" y="1466431"/>
            <a:ext cx="214313" cy="214312"/>
          </a:xfrm>
          <a:prstGeom prst="rect">
            <a:avLst/>
          </a:prstGeom>
          <a:noFill/>
          <a:ln>
            <a:noFill/>
          </a:ln>
        </p:spPr>
      </p:pic>
      <p:pic>
        <p:nvPicPr>
          <p:cNvPr id="9" name="Google Shape;145;p5" descr="http://t3.gstatic.com/images?q=tbn:ANd9GcTXVnlLL8D1BYaCfTyBeJvwSutOJQ-R-tiqsh8vn8tMCCgMBh0ulw"/>
          <p:cNvPicPr preferRelativeResize="0"/>
          <p:nvPr/>
        </p:nvPicPr>
        <p:blipFill rotWithShape="1">
          <a:blip r:embed="rId4">
            <a:alphaModFix/>
          </a:blip>
          <a:srcRect/>
          <a:stretch/>
        </p:blipFill>
        <p:spPr>
          <a:xfrm>
            <a:off x="511560" y="2159431"/>
            <a:ext cx="214313" cy="214312"/>
          </a:xfrm>
          <a:prstGeom prst="rect">
            <a:avLst/>
          </a:prstGeom>
          <a:noFill/>
          <a:ln>
            <a:noFill/>
          </a:ln>
        </p:spPr>
      </p:pic>
      <p:pic>
        <p:nvPicPr>
          <p:cNvPr id="10" name="Google Shape;145;p5" descr="http://t3.gstatic.com/images?q=tbn:ANd9GcTXVnlLL8D1BYaCfTyBeJvwSutOJQ-R-tiqsh8vn8tMCCgMBh0ulw"/>
          <p:cNvPicPr preferRelativeResize="0"/>
          <p:nvPr/>
        </p:nvPicPr>
        <p:blipFill rotWithShape="1">
          <a:blip r:embed="rId4">
            <a:alphaModFix/>
          </a:blip>
          <a:srcRect/>
          <a:stretch/>
        </p:blipFill>
        <p:spPr>
          <a:xfrm>
            <a:off x="539210" y="3212630"/>
            <a:ext cx="214313" cy="214312"/>
          </a:xfrm>
          <a:prstGeom prst="rect">
            <a:avLst/>
          </a:prstGeom>
          <a:noFill/>
          <a:ln>
            <a:noFill/>
          </a:ln>
        </p:spPr>
      </p:pic>
      <p:pic>
        <p:nvPicPr>
          <p:cNvPr id="11" name="Google Shape;145;p5" descr="http://t3.gstatic.com/images?q=tbn:ANd9GcTXVnlLL8D1BYaCfTyBeJvwSutOJQ-R-tiqsh8vn8tMCCgMBh0ulw"/>
          <p:cNvPicPr preferRelativeResize="0"/>
          <p:nvPr/>
        </p:nvPicPr>
        <p:blipFill rotWithShape="1">
          <a:blip r:embed="rId4">
            <a:alphaModFix/>
          </a:blip>
          <a:srcRect/>
          <a:stretch/>
        </p:blipFill>
        <p:spPr>
          <a:xfrm>
            <a:off x="519974" y="3924213"/>
            <a:ext cx="214313" cy="214312"/>
          </a:xfrm>
          <a:prstGeom prst="rect">
            <a:avLst/>
          </a:prstGeom>
          <a:noFill/>
          <a:ln>
            <a:noFill/>
          </a:ln>
        </p:spPr>
      </p:pic>
      <p:pic>
        <p:nvPicPr>
          <p:cNvPr id="12" name="Google Shape;145;p5" descr="http://t3.gstatic.com/images?q=tbn:ANd9GcTXVnlLL8D1BYaCfTyBeJvwSutOJQ-R-tiqsh8vn8tMCCgMBh0ulw"/>
          <p:cNvPicPr preferRelativeResize="0"/>
          <p:nvPr/>
        </p:nvPicPr>
        <p:blipFill rotWithShape="1">
          <a:blip r:embed="rId4">
            <a:alphaModFix/>
          </a:blip>
          <a:srcRect/>
          <a:stretch/>
        </p:blipFill>
        <p:spPr>
          <a:xfrm>
            <a:off x="511560" y="4503397"/>
            <a:ext cx="214313" cy="214312"/>
          </a:xfrm>
          <a:prstGeom prst="rect">
            <a:avLst/>
          </a:prstGeom>
          <a:noFill/>
          <a:ln>
            <a:noFill/>
          </a:ln>
        </p:spPr>
      </p:pic>
      <p:pic>
        <p:nvPicPr>
          <p:cNvPr id="13" name="Google Shape;145;p5" descr="http://t3.gstatic.com/images?q=tbn:ANd9GcTXVnlLL8D1BYaCfTyBeJvwSutOJQ-R-tiqsh8vn8tMCCgMBh0ulw"/>
          <p:cNvPicPr preferRelativeResize="0"/>
          <p:nvPr/>
        </p:nvPicPr>
        <p:blipFill rotWithShape="1">
          <a:blip r:embed="rId4">
            <a:alphaModFix/>
          </a:blip>
          <a:srcRect/>
          <a:stretch/>
        </p:blipFill>
        <p:spPr>
          <a:xfrm>
            <a:off x="511560" y="5092101"/>
            <a:ext cx="214313" cy="214312"/>
          </a:xfrm>
          <a:prstGeom prst="rect">
            <a:avLst/>
          </a:prstGeom>
          <a:noFill/>
          <a:ln>
            <a:noFill/>
          </a:ln>
        </p:spPr>
      </p:pic>
      <p:sp>
        <p:nvSpPr>
          <p:cNvPr id="3" name="Rectangle 2"/>
          <p:cNvSpPr/>
          <p:nvPr/>
        </p:nvSpPr>
        <p:spPr>
          <a:xfrm>
            <a:off x="725873" y="3058176"/>
            <a:ext cx="10646735" cy="461665"/>
          </a:xfrm>
          <a:prstGeom prst="rect">
            <a:avLst/>
          </a:prstGeom>
        </p:spPr>
        <p:txBody>
          <a:bodyPr wrap="square">
            <a:spAutoFit/>
          </a:bodyPr>
          <a:lstStyle/>
          <a:p>
            <a:pPr algn="just"/>
            <a:r>
              <a:rPr lang="fr-FR" sz="2400" b="1" i="1" dirty="0"/>
              <a:t>DOCKER </a:t>
            </a:r>
            <a:r>
              <a:rPr lang="fr-FR" sz="2400" b="1" i="1" dirty="0" smtClean="0"/>
              <a:t>COMPOSE: </a:t>
            </a:r>
            <a:r>
              <a:rPr lang="fr-FR" sz="2400" i="1" dirty="0" smtClean="0"/>
              <a:t>Permet </a:t>
            </a:r>
            <a:r>
              <a:rPr lang="fr-FR" sz="2400" i="1" dirty="0"/>
              <a:t>de </a:t>
            </a:r>
            <a:r>
              <a:rPr lang="fr-FR" sz="2400" i="1" dirty="0" smtClean="0"/>
              <a:t>lancer des </a:t>
            </a:r>
            <a:r>
              <a:rPr lang="fr-FR" sz="2400" i="1" dirty="0"/>
              <a:t>applications multi-containers.</a:t>
            </a:r>
            <a:endParaRPr lang="fr-FR" sz="2400" dirty="0"/>
          </a:p>
        </p:txBody>
      </p:sp>
      <p:sp>
        <p:nvSpPr>
          <p:cNvPr id="4" name="Rectangle 3"/>
          <p:cNvSpPr/>
          <p:nvPr/>
        </p:nvSpPr>
        <p:spPr>
          <a:xfrm>
            <a:off x="753523" y="3769759"/>
            <a:ext cx="10859388" cy="461665"/>
          </a:xfrm>
          <a:prstGeom prst="rect">
            <a:avLst/>
          </a:prstGeom>
        </p:spPr>
        <p:txBody>
          <a:bodyPr wrap="square">
            <a:spAutoFit/>
          </a:bodyPr>
          <a:lstStyle/>
          <a:p>
            <a:pPr algn="just"/>
            <a:r>
              <a:rPr lang="fr-FR" sz="2400" b="1" i="1" dirty="0"/>
              <a:t>DOCKER </a:t>
            </a:r>
            <a:r>
              <a:rPr lang="fr-FR" sz="2400" b="1" i="1" dirty="0" smtClean="0"/>
              <a:t>SWARM</a:t>
            </a:r>
            <a:r>
              <a:rPr lang="fr-FR" sz="2400" dirty="0" smtClean="0"/>
              <a:t>: </a:t>
            </a:r>
            <a:r>
              <a:rPr lang="fr-FR" sz="2400" i="1" dirty="0" smtClean="0"/>
              <a:t>Permet </a:t>
            </a:r>
            <a:r>
              <a:rPr lang="fr-FR" sz="2400" i="1" dirty="0"/>
              <a:t>de gérer les containers Docker dans un cluster.</a:t>
            </a:r>
            <a:endParaRPr lang="fr-FR" sz="2400" dirty="0"/>
          </a:p>
        </p:txBody>
      </p:sp>
      <p:sp>
        <p:nvSpPr>
          <p:cNvPr id="5" name="Rectangle 4"/>
          <p:cNvSpPr/>
          <p:nvPr/>
        </p:nvSpPr>
        <p:spPr>
          <a:xfrm>
            <a:off x="753523" y="4379721"/>
            <a:ext cx="10168270" cy="461665"/>
          </a:xfrm>
          <a:prstGeom prst="rect">
            <a:avLst/>
          </a:prstGeom>
        </p:spPr>
        <p:txBody>
          <a:bodyPr wrap="square">
            <a:spAutoFit/>
          </a:bodyPr>
          <a:lstStyle/>
          <a:p>
            <a:pPr algn="just"/>
            <a:r>
              <a:rPr lang="fr-FR" sz="2400" b="1" i="1" dirty="0"/>
              <a:t>DOCKER </a:t>
            </a:r>
            <a:r>
              <a:rPr lang="fr-FR" sz="2400" b="1" i="1" dirty="0" smtClean="0"/>
              <a:t>REGISTRY: </a:t>
            </a:r>
            <a:r>
              <a:rPr lang="fr-FR" sz="2400" i="1" dirty="0" smtClean="0"/>
              <a:t>Application </a:t>
            </a:r>
            <a:r>
              <a:rPr lang="fr-FR" sz="2400" i="1" dirty="0"/>
              <a:t>de gestion des images locales</a:t>
            </a:r>
            <a:r>
              <a:rPr lang="fr-FR" i="1" dirty="0"/>
              <a:t>.</a:t>
            </a:r>
            <a:endParaRPr lang="fr-FR" dirty="0"/>
          </a:p>
        </p:txBody>
      </p:sp>
      <p:sp>
        <p:nvSpPr>
          <p:cNvPr id="6" name="Rectangle 5"/>
          <p:cNvSpPr/>
          <p:nvPr/>
        </p:nvSpPr>
        <p:spPr>
          <a:xfrm>
            <a:off x="725873" y="4937081"/>
            <a:ext cx="10370289" cy="830997"/>
          </a:xfrm>
          <a:prstGeom prst="rect">
            <a:avLst/>
          </a:prstGeom>
        </p:spPr>
        <p:txBody>
          <a:bodyPr wrap="square">
            <a:spAutoFit/>
          </a:bodyPr>
          <a:lstStyle/>
          <a:p>
            <a:pPr algn="just"/>
            <a:r>
              <a:rPr lang="fr-FR" sz="2400" b="1" i="1" dirty="0" smtClean="0"/>
              <a:t>NOTARY</a:t>
            </a:r>
            <a:r>
              <a:rPr lang="fr-FR" sz="2400" dirty="0" smtClean="0"/>
              <a:t>: </a:t>
            </a:r>
            <a:r>
              <a:rPr lang="fr-FR" sz="2400" i="1" dirty="0" smtClean="0"/>
              <a:t>Outils </a:t>
            </a:r>
            <a:r>
              <a:rPr lang="fr-FR" sz="2400" i="1" dirty="0"/>
              <a:t>permettant la signature des images par </a:t>
            </a:r>
            <a:r>
              <a:rPr lang="fr-FR" sz="2400" i="1" dirty="0" smtClean="0"/>
              <a:t>le fournisseur </a:t>
            </a:r>
            <a:r>
              <a:rPr lang="fr-FR" sz="2400" i="1" dirty="0"/>
              <a:t>et la vérification de l'intégrité par le client.</a:t>
            </a:r>
            <a:endParaRPr lang="fr-FR" sz="2400" dirty="0"/>
          </a:p>
        </p:txBody>
      </p:sp>
    </p:spTree>
    <p:extLst>
      <p:ext uri="{BB962C8B-B14F-4D97-AF65-F5344CB8AC3E}">
        <p14:creationId xmlns:p14="http://schemas.microsoft.com/office/powerpoint/2010/main" xmlns="" val="89486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3</a:t>
            </a:fld>
            <a:endParaRPr/>
          </a:p>
        </p:txBody>
      </p:sp>
      <p:pic>
        <p:nvPicPr>
          <p:cNvPr id="110" name="Google Shape;110;p3"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12" name="Google Shape;112;p3"/>
          <p:cNvSpPr txBox="1"/>
          <p:nvPr/>
        </p:nvSpPr>
        <p:spPr>
          <a:xfrm>
            <a:off x="551330" y="291633"/>
            <a:ext cx="8229600" cy="11430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fr-FR" sz="4400" b="1" dirty="0">
                <a:solidFill>
                  <a:schemeClr val="dk1"/>
                </a:solidFill>
                <a:latin typeface="Calibri"/>
                <a:ea typeface="Calibri"/>
                <a:cs typeface="Calibri"/>
                <a:sym typeface="Calibri"/>
              </a:rPr>
              <a:t>Plan</a:t>
            </a:r>
            <a:endParaRPr dirty="0"/>
          </a:p>
        </p:txBody>
      </p:sp>
      <p:sp>
        <p:nvSpPr>
          <p:cNvPr id="113" name="Google Shape;113;p3"/>
          <p:cNvSpPr txBox="1"/>
          <p:nvPr/>
        </p:nvSpPr>
        <p:spPr>
          <a:xfrm>
            <a:off x="642938" y="1735715"/>
            <a:ext cx="9899556" cy="452427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3600" dirty="0" smtClean="0">
                <a:solidFill>
                  <a:schemeClr val="dk1"/>
                </a:solidFill>
              </a:rPr>
              <a:t>Points faibles</a:t>
            </a:r>
            <a:r>
              <a:rPr lang="fr-FR" sz="3600" dirty="0" smtClean="0">
                <a:solidFill>
                  <a:schemeClr val="dk1"/>
                </a:solidFill>
                <a:latin typeface="Arial"/>
                <a:ea typeface="Arial"/>
                <a:cs typeface="Arial"/>
                <a:sym typeface="Arial"/>
              </a:rPr>
              <a:t> de MSA</a:t>
            </a:r>
          </a:p>
          <a:p>
            <a:pPr marL="0" marR="0" lvl="0" indent="0" algn="l" rtl="0">
              <a:lnSpc>
                <a:spcPct val="150000"/>
              </a:lnSpc>
              <a:spcBef>
                <a:spcPts val="0"/>
              </a:spcBef>
              <a:spcAft>
                <a:spcPts val="0"/>
              </a:spcAft>
              <a:buNone/>
            </a:pPr>
            <a:r>
              <a:rPr lang="fr-FR" sz="3600" dirty="0" smtClean="0">
                <a:solidFill>
                  <a:schemeClr val="dk1"/>
                </a:solidFill>
                <a:latin typeface="Arial"/>
                <a:ea typeface="Arial"/>
                <a:cs typeface="Arial"/>
                <a:sym typeface="Arial"/>
              </a:rPr>
              <a:t>Nécessité de Conteneurisation.</a:t>
            </a:r>
            <a:endParaRPr lang="fr-FR" sz="3600" dirty="0">
              <a:solidFill>
                <a:schemeClr val="dk1"/>
              </a:solidFill>
            </a:endParaRPr>
          </a:p>
          <a:p>
            <a:pPr marL="0" marR="0" lvl="0" indent="0" algn="l" rtl="0">
              <a:lnSpc>
                <a:spcPct val="150000"/>
              </a:lnSpc>
              <a:spcBef>
                <a:spcPts val="0"/>
              </a:spcBef>
              <a:spcAft>
                <a:spcPts val="0"/>
              </a:spcAft>
              <a:buNone/>
            </a:pPr>
            <a:r>
              <a:rPr lang="fr-FR" sz="3600" dirty="0" smtClean="0">
                <a:solidFill>
                  <a:schemeClr val="dk1"/>
                </a:solidFill>
              </a:rPr>
              <a:t>Relation </a:t>
            </a:r>
            <a:r>
              <a:rPr lang="fr-FR" sz="3600" dirty="0">
                <a:solidFill>
                  <a:schemeClr val="dk1"/>
                </a:solidFill>
              </a:rPr>
              <a:t>entre MS et Docker</a:t>
            </a:r>
            <a:r>
              <a:rPr lang="fr-FR" sz="3600" dirty="0" smtClean="0">
                <a:solidFill>
                  <a:schemeClr val="dk1"/>
                </a:solidFill>
              </a:rPr>
              <a:t>.</a:t>
            </a:r>
          </a:p>
          <a:p>
            <a:pPr marL="0" marR="0" lvl="0" indent="0" algn="l" rtl="0">
              <a:lnSpc>
                <a:spcPct val="150000"/>
              </a:lnSpc>
              <a:spcBef>
                <a:spcPts val="0"/>
              </a:spcBef>
              <a:spcAft>
                <a:spcPts val="0"/>
              </a:spcAft>
              <a:buNone/>
            </a:pPr>
            <a:r>
              <a:rPr lang="fr-FR" sz="3600" dirty="0" smtClean="0">
                <a:solidFill>
                  <a:schemeClr val="dk1"/>
                </a:solidFill>
              </a:rPr>
              <a:t>Relation entre Docker et </a:t>
            </a:r>
            <a:r>
              <a:rPr lang="fr-FR" sz="3600" dirty="0" err="1" smtClean="0">
                <a:solidFill>
                  <a:schemeClr val="dk1"/>
                </a:solidFill>
              </a:rPr>
              <a:t>DevOps</a:t>
            </a:r>
            <a:endParaRPr lang="fr-FR" sz="3600" dirty="0"/>
          </a:p>
          <a:p>
            <a:pPr marL="0" marR="0" lvl="0" indent="0" algn="l" rtl="0">
              <a:spcBef>
                <a:spcPts val="0"/>
              </a:spcBef>
              <a:spcAft>
                <a:spcPts val="0"/>
              </a:spcAft>
              <a:buNone/>
            </a:pPr>
            <a:endParaRPr sz="3600" dirty="0">
              <a:solidFill>
                <a:schemeClr val="dk1"/>
              </a:solidFill>
              <a:latin typeface="Arial"/>
              <a:ea typeface="Arial"/>
              <a:cs typeface="Arial"/>
              <a:sym typeface="Arial"/>
            </a:endParaRPr>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p:txBody>
      </p:sp>
      <p:pic>
        <p:nvPicPr>
          <p:cNvPr id="114" name="Google Shape;114;p3" descr="http://t3.gstatic.com/images?q=tbn:ANd9GcTXVnlLL8D1BYaCfTyBeJvwSutOJQ-R-tiqsh8vn8tMCCgMBh0ulw"/>
          <p:cNvPicPr preferRelativeResize="0"/>
          <p:nvPr/>
        </p:nvPicPr>
        <p:blipFill rotWithShape="1">
          <a:blip r:embed="rId4">
            <a:alphaModFix/>
          </a:blip>
          <a:srcRect/>
          <a:stretch/>
        </p:blipFill>
        <p:spPr>
          <a:xfrm>
            <a:off x="504263" y="2177024"/>
            <a:ext cx="214313" cy="214312"/>
          </a:xfrm>
          <a:prstGeom prst="rect">
            <a:avLst/>
          </a:prstGeom>
          <a:noFill/>
          <a:ln>
            <a:noFill/>
          </a:ln>
        </p:spPr>
      </p:pic>
      <p:pic>
        <p:nvPicPr>
          <p:cNvPr id="115" name="Google Shape;115;p3" descr="http://t3.gstatic.com/images?q=tbn:ANd9GcTXVnlLL8D1BYaCfTyBeJvwSutOJQ-R-tiqsh8vn8tMCCgMBh0ulw"/>
          <p:cNvPicPr preferRelativeResize="0"/>
          <p:nvPr/>
        </p:nvPicPr>
        <p:blipFill rotWithShape="1">
          <a:blip r:embed="rId4">
            <a:alphaModFix/>
          </a:blip>
          <a:srcRect/>
          <a:stretch/>
        </p:blipFill>
        <p:spPr>
          <a:xfrm>
            <a:off x="504262" y="2956952"/>
            <a:ext cx="214313" cy="214312"/>
          </a:xfrm>
          <a:prstGeom prst="rect">
            <a:avLst/>
          </a:prstGeom>
          <a:noFill/>
          <a:ln>
            <a:noFill/>
          </a:ln>
        </p:spPr>
      </p:pic>
      <p:pic>
        <p:nvPicPr>
          <p:cNvPr id="116" name="Google Shape;116;p3" descr="http://t3.gstatic.com/images?q=tbn:ANd9GcTXVnlLL8D1BYaCfTyBeJvwSutOJQ-R-tiqsh8vn8tMCCgMBh0ulw"/>
          <p:cNvPicPr preferRelativeResize="0"/>
          <p:nvPr/>
        </p:nvPicPr>
        <p:blipFill rotWithShape="1">
          <a:blip r:embed="rId4">
            <a:alphaModFix/>
          </a:blip>
          <a:srcRect/>
          <a:stretch/>
        </p:blipFill>
        <p:spPr>
          <a:xfrm>
            <a:off x="490818" y="3817565"/>
            <a:ext cx="214313" cy="214312"/>
          </a:xfrm>
          <a:prstGeom prst="rect">
            <a:avLst/>
          </a:prstGeom>
          <a:noFill/>
          <a:ln>
            <a:noFill/>
          </a:ln>
        </p:spPr>
      </p:pic>
      <p:pic>
        <p:nvPicPr>
          <p:cNvPr id="9" name="Google Shape;116;p3" descr="http://t3.gstatic.com/images?q=tbn:ANd9GcTXVnlLL8D1BYaCfTyBeJvwSutOJQ-R-tiqsh8vn8tMCCgMBh0ulw"/>
          <p:cNvPicPr preferRelativeResize="0"/>
          <p:nvPr/>
        </p:nvPicPr>
        <p:blipFill rotWithShape="1">
          <a:blip r:embed="rId4">
            <a:alphaModFix/>
          </a:blip>
          <a:srcRect/>
          <a:stretch/>
        </p:blipFill>
        <p:spPr>
          <a:xfrm>
            <a:off x="506738" y="4666013"/>
            <a:ext cx="214313" cy="21431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4</a:t>
            </a:fld>
            <a:endParaRPr/>
          </a:p>
        </p:txBody>
      </p:sp>
      <p:pic>
        <p:nvPicPr>
          <p:cNvPr id="139" name="Google Shape;139;p5" descr="D:\esprit 2014\ESPRIT 2014\charte essprit 2014\logo-esprit.png"/>
          <p:cNvPicPr preferRelativeResize="0"/>
          <p:nvPr/>
        </p:nvPicPr>
        <p:blipFill rotWithShape="1">
          <a:blip r:embed="rId3">
            <a:alphaModFix/>
          </a:blip>
          <a:srcRect/>
          <a:stretch/>
        </p:blipFill>
        <p:spPr>
          <a:xfrm>
            <a:off x="498816" y="6154882"/>
            <a:ext cx="1337716" cy="505680"/>
          </a:xfrm>
          <a:prstGeom prst="rect">
            <a:avLst/>
          </a:prstGeom>
          <a:noFill/>
          <a:ln>
            <a:noFill/>
          </a:ln>
        </p:spPr>
      </p:pic>
      <p:sp>
        <p:nvSpPr>
          <p:cNvPr id="141" name="Google Shape;141;p5"/>
          <p:cNvSpPr txBox="1"/>
          <p:nvPr/>
        </p:nvSpPr>
        <p:spPr>
          <a:xfrm>
            <a:off x="413588" y="1851533"/>
            <a:ext cx="8849043"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p:txBody>
      </p:sp>
      <p:sp>
        <p:nvSpPr>
          <p:cNvPr id="144" name="Google Shape;144;p5"/>
          <p:cNvSpPr txBox="1"/>
          <p:nvPr/>
        </p:nvSpPr>
        <p:spPr>
          <a:xfrm>
            <a:off x="707270" y="184927"/>
            <a:ext cx="10019864" cy="1143001"/>
          </a:xfrm>
          <a:prstGeom prst="rect">
            <a:avLst/>
          </a:prstGeom>
          <a:noFill/>
          <a:ln>
            <a:noFill/>
          </a:ln>
        </p:spPr>
        <p:txBody>
          <a:bodyPr spcFirstLastPara="1" wrap="square" lIns="91425" tIns="45700" rIns="91425" bIns="45700" anchor="ctr" anchorCtr="0">
            <a:noAutofit/>
          </a:bodyPr>
          <a:lstStyle/>
          <a:p>
            <a:pPr marL="457200" lvl="1" algn="ctr">
              <a:lnSpc>
                <a:spcPct val="90000"/>
              </a:lnSpc>
            </a:pPr>
            <a:r>
              <a:rPr lang="fr-FR" sz="4400" b="1" dirty="0" smtClean="0">
                <a:solidFill>
                  <a:schemeClr val="dk1"/>
                </a:solidFill>
                <a:latin typeface="Calibri"/>
                <a:ea typeface="Calibri"/>
                <a:cs typeface="Calibri"/>
                <a:sym typeface="Calibri"/>
              </a:rPr>
              <a:t>Evolution de l’infrastructure</a:t>
            </a:r>
            <a:endParaRPr lang="fr-FR" sz="4400" b="1" dirty="0">
              <a:solidFill>
                <a:schemeClr val="dk1"/>
              </a:solidFill>
              <a:latin typeface="Calibri"/>
              <a:ea typeface="Calibri"/>
              <a:cs typeface="Calibri"/>
              <a:sym typeface="Calibri"/>
            </a:endParaRPr>
          </a:p>
        </p:txBody>
      </p:sp>
      <p:pic>
        <p:nvPicPr>
          <p:cNvPr id="3074" name="Picture 2"/>
          <p:cNvPicPr>
            <a:picLocks noChangeAspect="1" noChangeArrowheads="1"/>
          </p:cNvPicPr>
          <p:nvPr/>
        </p:nvPicPr>
        <p:blipFill>
          <a:blip r:embed="rId4"/>
          <a:srcRect/>
          <a:stretch>
            <a:fillRect/>
          </a:stretch>
        </p:blipFill>
        <p:spPr bwMode="auto">
          <a:xfrm>
            <a:off x="1757512" y="1649976"/>
            <a:ext cx="8683025" cy="4286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653a004c9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5</a:t>
            </a:fld>
            <a:endParaRPr/>
          </a:p>
        </p:txBody>
      </p:sp>
      <p:pic>
        <p:nvPicPr>
          <p:cNvPr id="137" name="Google Shape;137;g653a004c9a_0_0" descr="D:\esprit 2014\ESPRIT 2014\charte essprit 2014\logo-esprit.png"/>
          <p:cNvPicPr preferRelativeResize="0"/>
          <p:nvPr/>
        </p:nvPicPr>
        <p:blipFill rotWithShape="1">
          <a:blip r:embed="rId3">
            <a:alphaModFix/>
          </a:blip>
          <a:srcRect/>
          <a:stretch/>
        </p:blipFill>
        <p:spPr>
          <a:xfrm>
            <a:off x="599419" y="6255910"/>
            <a:ext cx="1337716" cy="505680"/>
          </a:xfrm>
          <a:prstGeom prst="rect">
            <a:avLst/>
          </a:prstGeom>
          <a:noFill/>
          <a:ln>
            <a:noFill/>
          </a:ln>
        </p:spPr>
      </p:pic>
      <p:sp>
        <p:nvSpPr>
          <p:cNvPr id="138" name="Google Shape;138;g653a004c9a_0_0"/>
          <p:cNvSpPr txBox="1"/>
          <p:nvPr/>
        </p:nvSpPr>
        <p:spPr>
          <a:xfrm>
            <a:off x="757693"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smtClean="0">
                <a:solidFill>
                  <a:schemeClr val="dk1"/>
                </a:solidFill>
                <a:latin typeface="Calibri"/>
                <a:ea typeface="Calibri"/>
                <a:cs typeface="Calibri"/>
                <a:sym typeface="Calibri"/>
              </a:rPr>
              <a:t>Types de </a:t>
            </a:r>
            <a:r>
              <a:rPr lang="fr-FR" sz="4400" b="1" dirty="0" err="1" smtClean="0">
                <a:solidFill>
                  <a:schemeClr val="dk1"/>
                </a:solidFill>
                <a:latin typeface="Calibri"/>
                <a:ea typeface="Calibri"/>
                <a:cs typeface="Calibri"/>
                <a:sym typeface="Calibri"/>
              </a:rPr>
              <a:t>Virtualisation</a:t>
            </a:r>
            <a:endParaRPr sz="4400" b="1" i="0" u="none" strike="noStrike" cap="none" dirty="0">
              <a:solidFill>
                <a:schemeClr val="dk1"/>
              </a:solidFill>
              <a:latin typeface="Calibri"/>
              <a:ea typeface="Calibri"/>
              <a:cs typeface="Calibri"/>
              <a:sym typeface="Calibri"/>
            </a:endParaRPr>
          </a:p>
        </p:txBody>
      </p:sp>
      <p:sp>
        <p:nvSpPr>
          <p:cNvPr id="139" name="Google Shape;139;g653a004c9a_0_0"/>
          <p:cNvSpPr txBox="1"/>
          <p:nvPr/>
        </p:nvSpPr>
        <p:spPr>
          <a:xfrm>
            <a:off x="787645" y="1809077"/>
            <a:ext cx="9909300" cy="45261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C00000"/>
              </a:solidFill>
              <a:latin typeface="Arial"/>
              <a:ea typeface="Arial"/>
              <a:cs typeface="Arial"/>
              <a:sym typeface="Arial"/>
            </a:endParaRPr>
          </a:p>
        </p:txBody>
      </p:sp>
      <p:sp>
        <p:nvSpPr>
          <p:cNvPr id="140" name="Google Shape;140;g653a004c9a_0_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41" name="Google Shape;141;g653a004c9a_0_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42" name="Google Shape;142;g653a004c9a_0_0"/>
          <p:cNvSpPr txBox="1"/>
          <p:nvPr/>
        </p:nvSpPr>
        <p:spPr>
          <a:xfrm>
            <a:off x="697854" y="1545487"/>
            <a:ext cx="6362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43" name="Google Shape;143;g653a004c9a_0_0"/>
          <p:cNvSpPr txBox="1"/>
          <p:nvPr/>
        </p:nvSpPr>
        <p:spPr>
          <a:xfrm>
            <a:off x="782371" y="2807964"/>
            <a:ext cx="4569558" cy="3047100"/>
          </a:xfrm>
          <a:prstGeom prst="rect">
            <a:avLst/>
          </a:prstGeom>
          <a:noFill/>
          <a:ln>
            <a:noFill/>
          </a:ln>
        </p:spPr>
        <p:txBody>
          <a:bodyPr spcFirstLastPara="1" wrap="square" lIns="91425" tIns="45700" rIns="91425" bIns="45700" anchor="t" anchorCtr="0">
            <a:noAutofit/>
          </a:bodyPr>
          <a:lstStyle/>
          <a:p>
            <a:pPr marL="342900" lvl="0" indent="-342900" algn="just">
              <a:buClr>
                <a:schemeClr val="dk1"/>
              </a:buClr>
              <a:buSzPts val="2400"/>
              <a:buFont typeface="Wingdings" pitchFamily="2" charset="2"/>
              <a:buChar char="q"/>
            </a:pPr>
            <a:r>
              <a:rPr lang="fr-FR" sz="2000" b="1" dirty="0" smtClean="0"/>
              <a:t>Permet de </a:t>
            </a:r>
            <a:r>
              <a:rPr lang="fr-FR" sz="2000" b="1" dirty="0" err="1" smtClean="0"/>
              <a:t>Virtualiser</a:t>
            </a:r>
            <a:r>
              <a:rPr lang="fr-FR" sz="2000" b="1" dirty="0" smtClean="0"/>
              <a:t> une machine </a:t>
            </a:r>
            <a:r>
              <a:rPr lang="fr-FR" sz="2000" b="1" dirty="0" smtClean="0"/>
              <a:t>physique: </a:t>
            </a:r>
          </a:p>
          <a:p>
            <a:pPr marL="342900" lvl="0" indent="-342900" algn="just">
              <a:buClr>
                <a:schemeClr val="dk1"/>
              </a:buClr>
              <a:buSzPts val="2400"/>
            </a:pPr>
            <a:endParaRPr lang="fr-FR" sz="2000" dirty="0" smtClean="0">
              <a:solidFill>
                <a:schemeClr val="dk1"/>
              </a:solidFill>
            </a:endParaRPr>
          </a:p>
          <a:p>
            <a:pPr marL="342900" lvl="0" indent="-342900" algn="just">
              <a:buClr>
                <a:schemeClr val="dk1"/>
              </a:buClr>
              <a:buSzPts val="2400"/>
            </a:pPr>
            <a:endParaRPr lang="fr-FR" sz="2000" dirty="0" smtClean="0">
              <a:solidFill>
                <a:schemeClr val="dk1"/>
              </a:solidFill>
            </a:endParaRPr>
          </a:p>
          <a:p>
            <a:pPr marL="342900" lvl="0" indent="-342900" algn="just">
              <a:buClr>
                <a:schemeClr val="dk1"/>
              </a:buClr>
              <a:buSzPts val="2400"/>
              <a:buFont typeface="Wingdings" pitchFamily="2" charset="2"/>
              <a:buChar char="v"/>
            </a:pPr>
            <a:r>
              <a:rPr lang="fr-FR" sz="2000" dirty="0" err="1" smtClean="0">
                <a:solidFill>
                  <a:schemeClr val="dk1"/>
                </a:solidFill>
              </a:rPr>
              <a:t>Virtualisation</a:t>
            </a:r>
            <a:r>
              <a:rPr lang="fr-FR" sz="2000" dirty="0" smtClean="0">
                <a:solidFill>
                  <a:schemeClr val="dk1"/>
                </a:solidFill>
              </a:rPr>
              <a:t> de serveurs</a:t>
            </a:r>
          </a:p>
          <a:p>
            <a:pPr marL="342900" lvl="0" indent="-342900" algn="just">
              <a:buClr>
                <a:schemeClr val="dk1"/>
              </a:buClr>
              <a:buSzPts val="2400"/>
            </a:pPr>
            <a:endParaRPr sz="2000" dirty="0">
              <a:solidFill>
                <a:schemeClr val="dk1"/>
              </a:solidFill>
            </a:endParaRPr>
          </a:p>
          <a:p>
            <a:pPr marL="342900" marR="0" lvl="0" indent="-342900" algn="just" rtl="0">
              <a:lnSpc>
                <a:spcPct val="100000"/>
              </a:lnSpc>
              <a:spcBef>
                <a:spcPts val="0"/>
              </a:spcBef>
              <a:spcAft>
                <a:spcPts val="0"/>
              </a:spcAft>
              <a:buClr>
                <a:schemeClr val="dk1"/>
              </a:buClr>
              <a:buSzPts val="2400"/>
              <a:buFont typeface="Wingdings" pitchFamily="2" charset="2"/>
              <a:buChar char="v"/>
              <a:tabLst>
                <a:tab pos="620713" algn="l"/>
              </a:tabLst>
            </a:pPr>
            <a:r>
              <a:rPr lang="fr-FR" sz="2000" dirty="0" err="1" smtClean="0">
                <a:solidFill>
                  <a:schemeClr val="dk1"/>
                </a:solidFill>
              </a:rPr>
              <a:t>Virtualisations</a:t>
            </a:r>
            <a:r>
              <a:rPr lang="fr-FR" sz="2000" dirty="0" smtClean="0">
                <a:solidFill>
                  <a:schemeClr val="dk1"/>
                </a:solidFill>
              </a:rPr>
              <a:t> des postes de travail</a:t>
            </a:r>
          </a:p>
          <a:p>
            <a:pPr marL="342900" marR="0" lvl="0" indent="-342900" algn="just" rtl="0">
              <a:lnSpc>
                <a:spcPct val="100000"/>
              </a:lnSpc>
              <a:spcBef>
                <a:spcPts val="0"/>
              </a:spcBef>
              <a:spcAft>
                <a:spcPts val="0"/>
              </a:spcAft>
              <a:buClr>
                <a:schemeClr val="dk1"/>
              </a:buClr>
              <a:buSzPts val="2400"/>
              <a:buFont typeface="Wingdings" pitchFamily="2" charset="2"/>
              <a:buChar char="v"/>
              <a:tabLst>
                <a:tab pos="620713" algn="l"/>
              </a:tabLst>
            </a:pPr>
            <a:endParaRPr lang="fr-FR" sz="2000" dirty="0" smtClean="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b="0" i="0" u="none" strike="noStrike" cap="none" dirty="0" smtClean="0">
              <a:solidFill>
                <a:schemeClr val="dk1"/>
              </a:solidFill>
              <a:latin typeface="Arial"/>
              <a:ea typeface="Arial"/>
              <a:cs typeface="Arial"/>
              <a:sym typeface="Arial"/>
            </a:endParaRPr>
          </a:p>
        </p:txBody>
      </p:sp>
      <p:cxnSp>
        <p:nvCxnSpPr>
          <p:cNvPr id="14" name="Connecteur droit 13"/>
          <p:cNvCxnSpPr/>
          <p:nvPr/>
        </p:nvCxnSpPr>
        <p:spPr>
          <a:xfrm>
            <a:off x="6172198" y="1896035"/>
            <a:ext cx="13447" cy="4545106"/>
          </a:xfrm>
          <a:prstGeom prst="line">
            <a:avLst/>
          </a:prstGeom>
        </p:spPr>
        <p:style>
          <a:lnRef idx="2">
            <a:schemeClr val="accent2"/>
          </a:lnRef>
          <a:fillRef idx="0">
            <a:schemeClr val="accent2"/>
          </a:fillRef>
          <a:effectRef idx="1">
            <a:schemeClr val="accent2"/>
          </a:effectRef>
          <a:fontRef idx="minor">
            <a:schemeClr val="tx1"/>
          </a:fontRef>
        </p:style>
      </p:cxnSp>
      <p:sp>
        <p:nvSpPr>
          <p:cNvPr id="15" name="ZoneTexte 14"/>
          <p:cNvSpPr txBox="1"/>
          <p:nvPr/>
        </p:nvSpPr>
        <p:spPr>
          <a:xfrm>
            <a:off x="1586753" y="1828800"/>
            <a:ext cx="3025588"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1800" b="1" dirty="0" err="1" smtClean="0"/>
              <a:t>Virtualisation</a:t>
            </a:r>
            <a:r>
              <a:rPr lang="fr-FR" sz="1800" b="1" dirty="0" smtClean="0"/>
              <a:t> de l’OS</a:t>
            </a:r>
            <a:endParaRPr lang="fr-FR" sz="1800" b="1" dirty="0"/>
          </a:p>
        </p:txBody>
      </p:sp>
      <p:sp>
        <p:nvSpPr>
          <p:cNvPr id="16" name="ZoneTexte 15"/>
          <p:cNvSpPr txBox="1"/>
          <p:nvPr/>
        </p:nvSpPr>
        <p:spPr>
          <a:xfrm>
            <a:off x="7413786" y="1873624"/>
            <a:ext cx="3411095"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1800" b="1" dirty="0" err="1" smtClean="0"/>
              <a:t>Virtualisation</a:t>
            </a:r>
            <a:r>
              <a:rPr lang="fr-FR" sz="1800" b="1" dirty="0" smtClean="0"/>
              <a:t> de l’Application</a:t>
            </a:r>
            <a:endParaRPr lang="fr-FR" sz="1800" b="1" dirty="0"/>
          </a:p>
        </p:txBody>
      </p:sp>
      <p:sp>
        <p:nvSpPr>
          <p:cNvPr id="17" name="Google Shape;143;g653a004c9a_0_0"/>
          <p:cNvSpPr txBox="1"/>
          <p:nvPr/>
        </p:nvSpPr>
        <p:spPr>
          <a:xfrm>
            <a:off x="6676640" y="2799000"/>
            <a:ext cx="4928172" cy="3047100"/>
          </a:xfrm>
          <a:prstGeom prst="rect">
            <a:avLst/>
          </a:prstGeom>
          <a:noFill/>
          <a:ln>
            <a:noFill/>
          </a:ln>
        </p:spPr>
        <p:txBody>
          <a:bodyPr spcFirstLastPara="1" wrap="square" lIns="91425" tIns="45700" rIns="91425" bIns="45700" anchor="t" anchorCtr="0">
            <a:noAutofit/>
          </a:bodyPr>
          <a:lstStyle/>
          <a:p>
            <a:pPr marL="342900" indent="-342900" algn="just">
              <a:buClr>
                <a:schemeClr val="dk1"/>
              </a:buClr>
              <a:buSzPts val="2400"/>
              <a:buFont typeface="Wingdings" pitchFamily="2" charset="2"/>
              <a:buChar char="q"/>
            </a:pPr>
            <a:r>
              <a:rPr lang="fr-FR" sz="2000" b="1" dirty="0" smtClean="0"/>
              <a:t>Permet  </a:t>
            </a:r>
            <a:r>
              <a:rPr lang="fr-FR" sz="2000" b="1" dirty="0" smtClean="0"/>
              <a:t>de créer un environnement d’exécution des </a:t>
            </a:r>
            <a:r>
              <a:rPr lang="fr-FR" sz="2000" b="1" dirty="0" err="1" smtClean="0"/>
              <a:t>applicatons</a:t>
            </a:r>
            <a:r>
              <a:rPr lang="fr-FR" sz="2000" b="1" dirty="0" smtClean="0"/>
              <a:t> (isolation) </a:t>
            </a:r>
            <a:r>
              <a:rPr lang="fr-FR" sz="2000" b="1" dirty="0" smtClean="0"/>
              <a:t>: </a:t>
            </a:r>
            <a:endParaRPr lang="fr-FR" sz="2000" b="1" dirty="0" smtClean="0"/>
          </a:p>
          <a:p>
            <a:pPr marL="342900" lvl="0" indent="-342900">
              <a:buClr>
                <a:schemeClr val="dk1"/>
              </a:buClr>
              <a:buSzPts val="2400"/>
            </a:pPr>
            <a:endParaRPr lang="fr-FR" sz="2000" dirty="0" smtClean="0">
              <a:solidFill>
                <a:schemeClr val="dk1"/>
              </a:solidFill>
            </a:endParaRPr>
          </a:p>
          <a:p>
            <a:pPr marL="342900" lvl="0" indent="-342900" algn="just">
              <a:buClr>
                <a:schemeClr val="dk1"/>
              </a:buClr>
              <a:buSzPts val="2400"/>
              <a:buFont typeface="Wingdings" pitchFamily="2" charset="2"/>
              <a:buChar char="v"/>
            </a:pPr>
            <a:r>
              <a:rPr lang="fr-FR" sz="2000" dirty="0" err="1" smtClean="0">
                <a:solidFill>
                  <a:schemeClr val="dk1"/>
                </a:solidFill>
              </a:rPr>
              <a:t>Virtualisation</a:t>
            </a:r>
            <a:r>
              <a:rPr lang="fr-FR" sz="2000" dirty="0" smtClean="0">
                <a:solidFill>
                  <a:schemeClr val="dk1"/>
                </a:solidFill>
              </a:rPr>
              <a:t> par isolation d’application à travers des </a:t>
            </a:r>
            <a:r>
              <a:rPr lang="fr-FR" sz="2000" dirty="0" smtClean="0">
                <a:solidFill>
                  <a:srgbClr val="C00000"/>
                </a:solidFill>
              </a:rPr>
              <a:t>conteneurs</a:t>
            </a:r>
            <a:r>
              <a:rPr lang="fr-FR" sz="2000" dirty="0" smtClean="0">
                <a:solidFill>
                  <a:schemeClr val="dk1"/>
                </a:solidFill>
              </a:rPr>
              <a:t> d’applications en utilisant des outils de conteneurisation  comme le </a:t>
            </a:r>
            <a:r>
              <a:rPr lang="fr-FR" sz="2000" dirty="0" smtClean="0">
                <a:solidFill>
                  <a:srgbClr val="C00000"/>
                </a:solidFill>
              </a:rPr>
              <a:t>Docker</a:t>
            </a:r>
            <a:r>
              <a:rPr lang="fr-FR" sz="2000" dirty="0" smtClean="0">
                <a:solidFill>
                  <a:schemeClr val="dk1"/>
                </a:solidFill>
              </a:rPr>
              <a:t>.</a:t>
            </a:r>
          </a:p>
          <a:p>
            <a:pPr marL="342900" lvl="0" indent="-342900" algn="just">
              <a:buClr>
                <a:schemeClr val="dk1"/>
              </a:buClr>
              <a:buSzPts val="2400"/>
            </a:pPr>
            <a:endParaRPr sz="2000" dirty="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dirty="0" smtClean="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b="0" i="0" u="none" strike="noStrike" cap="none"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xmlns="" val="4111912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653a004c9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6</a:t>
            </a:fld>
            <a:endParaRPr/>
          </a:p>
        </p:txBody>
      </p:sp>
      <p:pic>
        <p:nvPicPr>
          <p:cNvPr id="137" name="Google Shape;137;g653a004c9a_0_0" descr="D:\esprit 2014\ESPRIT 2014\charte essprit 2014\logo-esprit.png"/>
          <p:cNvPicPr preferRelativeResize="0"/>
          <p:nvPr/>
        </p:nvPicPr>
        <p:blipFill rotWithShape="1">
          <a:blip r:embed="rId3">
            <a:alphaModFix/>
          </a:blip>
          <a:srcRect/>
          <a:stretch/>
        </p:blipFill>
        <p:spPr>
          <a:xfrm>
            <a:off x="599419" y="6255910"/>
            <a:ext cx="1337716" cy="505680"/>
          </a:xfrm>
          <a:prstGeom prst="rect">
            <a:avLst/>
          </a:prstGeom>
          <a:noFill/>
          <a:ln>
            <a:noFill/>
          </a:ln>
        </p:spPr>
      </p:pic>
      <p:sp>
        <p:nvSpPr>
          <p:cNvPr id="138" name="Google Shape;138;g653a004c9a_0_0"/>
          <p:cNvSpPr txBox="1"/>
          <p:nvPr/>
        </p:nvSpPr>
        <p:spPr>
          <a:xfrm>
            <a:off x="757693"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smtClean="0">
                <a:solidFill>
                  <a:schemeClr val="dk1"/>
                </a:solidFill>
                <a:latin typeface="Calibri"/>
                <a:ea typeface="Calibri"/>
                <a:cs typeface="Calibri"/>
                <a:sym typeface="Calibri"/>
              </a:rPr>
              <a:t>Conteneurisation</a:t>
            </a:r>
            <a:endParaRPr sz="4400" b="1" i="0" u="none" strike="noStrike" cap="none" dirty="0">
              <a:solidFill>
                <a:schemeClr val="dk1"/>
              </a:solidFill>
              <a:latin typeface="Calibri"/>
              <a:ea typeface="Calibri"/>
              <a:cs typeface="Calibri"/>
              <a:sym typeface="Calibri"/>
            </a:endParaRPr>
          </a:p>
        </p:txBody>
      </p:sp>
      <p:sp>
        <p:nvSpPr>
          <p:cNvPr id="139" name="Google Shape;139;g653a004c9a_0_0"/>
          <p:cNvSpPr txBox="1"/>
          <p:nvPr/>
        </p:nvSpPr>
        <p:spPr>
          <a:xfrm>
            <a:off x="787645" y="1809077"/>
            <a:ext cx="9909300" cy="45261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C00000"/>
              </a:solidFill>
              <a:latin typeface="Arial"/>
              <a:ea typeface="Arial"/>
              <a:cs typeface="Arial"/>
              <a:sym typeface="Arial"/>
            </a:endParaRPr>
          </a:p>
        </p:txBody>
      </p:sp>
      <p:sp>
        <p:nvSpPr>
          <p:cNvPr id="140" name="Google Shape;140;g653a004c9a_0_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41" name="Google Shape;141;g653a004c9a_0_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42" name="Google Shape;142;g653a004c9a_0_0"/>
          <p:cNvSpPr txBox="1"/>
          <p:nvPr/>
        </p:nvSpPr>
        <p:spPr>
          <a:xfrm>
            <a:off x="697854" y="1545487"/>
            <a:ext cx="6362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43" name="Google Shape;143;g653a004c9a_0_0"/>
          <p:cNvSpPr txBox="1"/>
          <p:nvPr/>
        </p:nvSpPr>
        <p:spPr>
          <a:xfrm>
            <a:off x="1232754" y="1944944"/>
            <a:ext cx="9155006" cy="3047100"/>
          </a:xfrm>
          <a:prstGeom prst="rect">
            <a:avLst/>
          </a:prstGeom>
          <a:noFill/>
          <a:ln>
            <a:noFill/>
          </a:ln>
        </p:spPr>
        <p:txBody>
          <a:bodyPr spcFirstLastPara="1" wrap="square" lIns="91425" tIns="45700" rIns="91425" bIns="45700" anchor="t" anchorCtr="0">
            <a:noAutofit/>
          </a:bodyPr>
          <a:lstStyle/>
          <a:p>
            <a:pPr marL="342900" lvl="0" indent="-342900" algn="just">
              <a:buClr>
                <a:schemeClr val="dk1"/>
              </a:buClr>
              <a:buSzPts val="2400"/>
            </a:pPr>
            <a:r>
              <a:rPr lang="fr-FR" sz="2400" dirty="0" smtClean="0">
                <a:latin typeface="+mn-lt"/>
                <a:ea typeface="Calibri" pitchFamily="34" charset="0"/>
                <a:cs typeface="Calibri" pitchFamily="34" charset="0"/>
              </a:rPr>
              <a:t>Manière d’isoler l’application dans un environnement que vous pouvez exécuter n’importe où</a:t>
            </a:r>
            <a:r>
              <a:rPr lang="fr-FR" sz="2400" dirty="0" smtClean="0">
                <a:latin typeface="+mn-lt"/>
                <a:ea typeface="Calibri" pitchFamily="34" charset="0"/>
                <a:cs typeface="Calibri" pitchFamily="34" charset="0"/>
              </a:rPr>
              <a:t>. </a:t>
            </a:r>
          </a:p>
          <a:p>
            <a:pPr marL="342900" lvl="0" indent="-342900" algn="just">
              <a:buClr>
                <a:schemeClr val="dk1"/>
              </a:buClr>
              <a:buSzPts val="2400"/>
            </a:pPr>
            <a:endParaRPr lang="fr-FR" sz="2400" dirty="0" smtClean="0">
              <a:latin typeface="+mn-lt"/>
              <a:ea typeface="Calibri" pitchFamily="34" charset="0"/>
              <a:cs typeface="Calibri" pitchFamily="34" charset="0"/>
            </a:endParaRPr>
          </a:p>
          <a:p>
            <a:pPr marL="342900" lvl="0" indent="-342900" algn="just">
              <a:buClr>
                <a:schemeClr val="dk1"/>
              </a:buClr>
              <a:buSzPts val="2400"/>
            </a:pPr>
            <a:r>
              <a:rPr lang="fr-FR" sz="2400" dirty="0" smtClean="0">
                <a:latin typeface="+mn-lt"/>
                <a:ea typeface="Calibri" pitchFamily="34" charset="0"/>
                <a:cs typeface="Calibri" pitchFamily="34" charset="0"/>
              </a:rPr>
              <a:t>Technique de </a:t>
            </a:r>
            <a:r>
              <a:rPr lang="fr-FR" sz="2400" dirty="0" err="1" smtClean="0">
                <a:latin typeface="+mn-lt"/>
                <a:ea typeface="Calibri" pitchFamily="34" charset="0"/>
                <a:cs typeface="Calibri" pitchFamily="34" charset="0"/>
              </a:rPr>
              <a:t>virtualisation</a:t>
            </a:r>
            <a:r>
              <a:rPr lang="fr-FR" sz="2400" dirty="0" smtClean="0">
                <a:latin typeface="+mn-lt"/>
                <a:ea typeface="Calibri" pitchFamily="34" charset="0"/>
                <a:cs typeface="Calibri" pitchFamily="34" charset="0"/>
              </a:rPr>
              <a:t> légère des </a:t>
            </a:r>
            <a:r>
              <a:rPr lang="fr-FR" sz="2400" dirty="0" smtClean="0">
                <a:latin typeface="+mn-lt"/>
                <a:ea typeface="Calibri" pitchFamily="34" charset="0"/>
                <a:cs typeface="Calibri" pitchFamily="34" charset="0"/>
              </a:rPr>
              <a:t>applications à travers des </a:t>
            </a:r>
            <a:r>
              <a:rPr lang="fr-FR" sz="2400" dirty="0" smtClean="0">
                <a:latin typeface="+mn-lt"/>
                <a:ea typeface="Calibri" pitchFamily="34" charset="0"/>
                <a:cs typeface="Calibri" pitchFamily="34" charset="0"/>
              </a:rPr>
              <a:t>conteneurs </a:t>
            </a:r>
            <a:r>
              <a:rPr lang="fr-FR" sz="2400" dirty="0" smtClean="0">
                <a:latin typeface="+mn-lt"/>
                <a:ea typeface="Calibri" pitchFamily="34" charset="0"/>
                <a:cs typeface="Calibri" pitchFamily="34" charset="0"/>
              </a:rPr>
              <a:t>dont chacun contient une application indépendante avec ses </a:t>
            </a:r>
            <a:r>
              <a:rPr lang="fr-FR" sz="2400" dirty="0" smtClean="0">
                <a:latin typeface="+mn-lt"/>
                <a:ea typeface="Calibri" pitchFamily="34" charset="0"/>
                <a:cs typeface="Calibri" pitchFamily="34" charset="0"/>
              </a:rPr>
              <a:t>dépendances:</a:t>
            </a:r>
            <a:endParaRPr sz="2000" dirty="0">
              <a:solidFill>
                <a:schemeClr val="dk1"/>
              </a:solidFill>
              <a:latin typeface="+mn-lt"/>
              <a:ea typeface="Calibri" pitchFamily="34" charset="0"/>
              <a:cs typeface="Calibri" pitchFamily="34" charset="0"/>
            </a:endParaRP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Isolation des </a:t>
            </a:r>
            <a:r>
              <a:rPr lang="fr-FR" sz="2000" dirty="0" smtClean="0">
                <a:latin typeface="+mn-lt"/>
                <a:ea typeface="Calibri" pitchFamily="34" charset="0"/>
                <a:cs typeface="Calibri" pitchFamily="34" charset="0"/>
              </a:rPr>
              <a:t>ressources;</a:t>
            </a: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Partage du </a:t>
            </a:r>
            <a:r>
              <a:rPr lang="fr-FR" sz="2000" dirty="0" smtClean="0">
                <a:latin typeface="+mn-lt"/>
                <a:ea typeface="Calibri" pitchFamily="34" charset="0"/>
                <a:cs typeface="Calibri" pitchFamily="34" charset="0"/>
              </a:rPr>
              <a:t>noyau</a:t>
            </a: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Utilisation efficace de la </a:t>
            </a:r>
            <a:r>
              <a:rPr lang="fr-FR" sz="2000" dirty="0" smtClean="0">
                <a:latin typeface="+mn-lt"/>
                <a:ea typeface="Calibri" pitchFamily="34" charset="0"/>
                <a:cs typeface="Calibri" pitchFamily="34" charset="0"/>
              </a:rPr>
              <a:t>mémoire:</a:t>
            </a: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Portabilité d’un environnement à un autre ;</a:t>
            </a:r>
          </a:p>
          <a:p>
            <a:pPr marL="342900" lvl="0" indent="-342900" algn="just">
              <a:buClr>
                <a:schemeClr val="dk1"/>
              </a:buClr>
              <a:buSzPts val="2400"/>
              <a:buFont typeface="Wingdings" pitchFamily="2" charset="2"/>
              <a:buChar char="v"/>
              <a:tabLst>
                <a:tab pos="620713" algn="l"/>
              </a:tabLst>
            </a:pPr>
            <a:r>
              <a:rPr lang="fr-FR" sz="2000" dirty="0" smtClean="0">
                <a:latin typeface="+mn-lt"/>
                <a:ea typeface="Calibri" pitchFamily="34" charset="0"/>
                <a:cs typeface="Calibri" pitchFamily="34" charset="0"/>
              </a:rPr>
              <a:t>Gestion des versions ;</a:t>
            </a:r>
          </a:p>
          <a:p>
            <a:pPr marL="342900" lvl="0" indent="-342900" algn="just">
              <a:buClr>
                <a:schemeClr val="dk1"/>
              </a:buClr>
              <a:buSzPts val="2400"/>
              <a:buFont typeface="Wingdings" pitchFamily="2" charset="2"/>
              <a:buChar char="v"/>
              <a:tabLst>
                <a:tab pos="620713" algn="l"/>
              </a:tabLst>
            </a:pPr>
            <a:r>
              <a:rPr lang="fr-FR" sz="2000" dirty="0" err="1" smtClean="0">
                <a:solidFill>
                  <a:schemeClr val="dk1"/>
                </a:solidFill>
                <a:latin typeface="+mn-lt"/>
                <a:ea typeface="Calibri" pitchFamily="34" charset="0"/>
                <a:cs typeface="Calibri" pitchFamily="34" charset="0"/>
              </a:rPr>
              <a:t>Rollback</a:t>
            </a:r>
            <a:r>
              <a:rPr lang="fr-FR" sz="2000" dirty="0" smtClean="0">
                <a:solidFill>
                  <a:schemeClr val="dk1"/>
                </a:solidFill>
                <a:latin typeface="+mn-lt"/>
                <a:ea typeface="Calibri" pitchFamily="34" charset="0"/>
                <a:cs typeface="Calibri" pitchFamily="34" charset="0"/>
              </a:rPr>
              <a:t> </a:t>
            </a:r>
            <a:r>
              <a:rPr lang="fr-FR" sz="2000" dirty="0" smtClean="0">
                <a:solidFill>
                  <a:schemeClr val="dk1"/>
                </a:solidFill>
                <a:latin typeface="+mn-lt"/>
                <a:ea typeface="Calibri" pitchFamily="34" charset="0"/>
                <a:cs typeface="Calibri" pitchFamily="34" charset="0"/>
              </a:rPr>
              <a:t>simple (restaurer une version antérieur d’un système)</a:t>
            </a:r>
            <a:endParaRPr lang="fr-FR" sz="2000" dirty="0" smtClean="0">
              <a:solidFill>
                <a:schemeClr val="dk1"/>
              </a:solidFill>
              <a:latin typeface="+mn-lt"/>
              <a:ea typeface="Calibri" pitchFamily="34" charset="0"/>
              <a:cs typeface="Calibri" pitchFamily="34" charset="0"/>
            </a:endParaRPr>
          </a:p>
          <a:p>
            <a:pPr marL="342900" marR="0" lvl="0" indent="-342900" algn="just" rtl="0">
              <a:lnSpc>
                <a:spcPct val="100000"/>
              </a:lnSpc>
              <a:spcBef>
                <a:spcPts val="0"/>
              </a:spcBef>
              <a:spcAft>
                <a:spcPts val="0"/>
              </a:spcAft>
              <a:buClr>
                <a:schemeClr val="dk1"/>
              </a:buClr>
              <a:buSzPts val="2400"/>
              <a:tabLst>
                <a:tab pos="620713" algn="l"/>
              </a:tabLst>
            </a:pPr>
            <a:endParaRPr lang="fr-FR" sz="2400" i="0" u="none" strike="noStrike" cap="none" dirty="0" smtClean="0">
              <a:solidFill>
                <a:schemeClr val="dk1"/>
              </a:solidFill>
              <a:latin typeface="+mn-lt"/>
              <a:ea typeface="Calibri" pitchFamily="34" charset="0"/>
              <a:cs typeface="Calibri" pitchFamily="34" charset="0"/>
              <a:sym typeface="Arial"/>
            </a:endParaRPr>
          </a:p>
        </p:txBody>
      </p:sp>
      <p:pic>
        <p:nvPicPr>
          <p:cNvPr id="18" name="Google Shape;145;p5" descr="http://t3.gstatic.com/images?q=tbn:ANd9GcTXVnlLL8D1BYaCfTyBeJvwSutOJQ-R-tiqsh8vn8tMCCgMBh0ulw"/>
          <p:cNvPicPr preferRelativeResize="0"/>
          <p:nvPr/>
        </p:nvPicPr>
        <p:blipFill rotWithShape="1">
          <a:blip r:embed="rId4">
            <a:alphaModFix/>
          </a:blip>
          <a:srcRect/>
          <a:stretch/>
        </p:blipFill>
        <p:spPr>
          <a:xfrm>
            <a:off x="1003952" y="2080495"/>
            <a:ext cx="214313" cy="214312"/>
          </a:xfrm>
          <a:prstGeom prst="rect">
            <a:avLst/>
          </a:prstGeom>
          <a:noFill/>
          <a:ln>
            <a:noFill/>
          </a:ln>
        </p:spPr>
      </p:pic>
      <p:pic>
        <p:nvPicPr>
          <p:cNvPr id="19" name="Google Shape;146;p5" descr="http://t3.gstatic.com/images?q=tbn:ANd9GcTXVnlLL8D1BYaCfTyBeJvwSutOJQ-R-tiqsh8vn8tMCCgMBh0ulw"/>
          <p:cNvPicPr preferRelativeResize="0"/>
          <p:nvPr/>
        </p:nvPicPr>
        <p:blipFill rotWithShape="1">
          <a:blip r:embed="rId4">
            <a:alphaModFix/>
          </a:blip>
          <a:srcRect/>
          <a:stretch/>
        </p:blipFill>
        <p:spPr>
          <a:xfrm>
            <a:off x="990304" y="3182018"/>
            <a:ext cx="214313" cy="214312"/>
          </a:xfrm>
          <a:prstGeom prst="rect">
            <a:avLst/>
          </a:prstGeom>
          <a:noFill/>
          <a:ln>
            <a:noFill/>
          </a:ln>
        </p:spPr>
      </p:pic>
    </p:spTree>
    <p:extLst>
      <p:ext uri="{BB962C8B-B14F-4D97-AF65-F5344CB8AC3E}">
        <p14:creationId xmlns:p14="http://schemas.microsoft.com/office/powerpoint/2010/main" xmlns="" val="411191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Qu’est ce qu’un conteneur?</a:t>
            </a:r>
            <a:endParaRPr lang="fr-FR" b="1" dirty="0"/>
          </a:p>
        </p:txBody>
      </p:sp>
      <p:sp>
        <p:nvSpPr>
          <p:cNvPr id="3" name="Espace réservé du texte 2"/>
          <p:cNvSpPr>
            <a:spLocks noGrp="1"/>
          </p:cNvSpPr>
          <p:nvPr>
            <p:ph type="body" idx="1"/>
          </p:nvPr>
        </p:nvSpPr>
        <p:spPr/>
        <p:txBody>
          <a:bodyPr>
            <a:normAutofit lnSpcReduction="10000"/>
          </a:bodyPr>
          <a:lstStyle/>
          <a:p>
            <a:pPr algn="just">
              <a:buNone/>
            </a:pPr>
            <a:r>
              <a:rPr lang="fr-FR" dirty="0" smtClean="0"/>
              <a:t>   Unité </a:t>
            </a:r>
            <a:r>
              <a:rPr lang="fr-FR" dirty="0" smtClean="0"/>
              <a:t>d'exécution </a:t>
            </a:r>
            <a:r>
              <a:rPr lang="fr-FR" dirty="0" smtClean="0"/>
              <a:t>autonome </a:t>
            </a:r>
            <a:r>
              <a:rPr lang="fr-FR" b="1" dirty="0" smtClean="0"/>
              <a:t>qui </a:t>
            </a:r>
            <a:r>
              <a:rPr lang="fr-FR" b="1" dirty="0" smtClean="0"/>
              <a:t>encapsule </a:t>
            </a:r>
            <a:r>
              <a:rPr lang="fr-FR" b="1" dirty="0" smtClean="0"/>
              <a:t>une application et toutes ses dépendances, y compris les bibliothèques, les fichiers de configuration, etc</a:t>
            </a:r>
            <a:r>
              <a:rPr lang="fr-FR" dirty="0" smtClean="0"/>
              <a:t>.</a:t>
            </a:r>
          </a:p>
          <a:p>
            <a:pPr>
              <a:buNone/>
            </a:pPr>
            <a:endParaRPr lang="fr-FR" dirty="0" smtClean="0"/>
          </a:p>
          <a:p>
            <a:pPr>
              <a:buNone/>
            </a:pPr>
            <a:r>
              <a:rPr lang="fr-FR" dirty="0" smtClean="0"/>
              <a:t>    Créé </a:t>
            </a:r>
            <a:r>
              <a:rPr lang="fr-FR" dirty="0" smtClean="0"/>
              <a:t>à partir </a:t>
            </a:r>
            <a:r>
              <a:rPr lang="fr-FR" dirty="0" smtClean="0"/>
              <a:t>d'image </a:t>
            </a:r>
            <a:r>
              <a:rPr lang="fr-FR" dirty="0" smtClean="0"/>
              <a:t>de </a:t>
            </a:r>
            <a:r>
              <a:rPr lang="fr-FR" dirty="0" smtClean="0"/>
              <a:t>conteneur, </a:t>
            </a:r>
            <a:r>
              <a:rPr lang="fr-FR" dirty="0" smtClean="0"/>
              <a:t>qui </a:t>
            </a:r>
            <a:r>
              <a:rPr lang="fr-FR" dirty="0" smtClean="0"/>
              <a:t>est essentiellement une instance </a:t>
            </a:r>
            <a:r>
              <a:rPr lang="fr-FR" dirty="0" smtClean="0"/>
              <a:t>de l'environnement d'exécution de </a:t>
            </a:r>
            <a:r>
              <a:rPr lang="fr-FR" dirty="0" smtClean="0"/>
              <a:t>l'application.</a:t>
            </a:r>
            <a:br>
              <a:rPr lang="fr-FR" dirty="0" smtClean="0"/>
            </a:br>
            <a:endParaRPr lang="fr-FR" dirty="0" smtClean="0"/>
          </a:p>
          <a:p>
            <a:pPr>
              <a:buNone/>
            </a:pPr>
            <a:r>
              <a:rPr lang="fr-FR" dirty="0" smtClean="0"/>
              <a:t>    Chaque </a:t>
            </a:r>
            <a:r>
              <a:rPr lang="fr-FR" dirty="0" smtClean="0"/>
              <a:t>conteneur est </a:t>
            </a:r>
            <a:r>
              <a:rPr lang="fr-FR" b="1" dirty="0" smtClean="0"/>
              <a:t>isolé</a:t>
            </a:r>
            <a:r>
              <a:rPr lang="fr-FR" dirty="0" smtClean="0"/>
              <a:t> des autres, </a:t>
            </a:r>
            <a:r>
              <a:rPr lang="fr-FR" dirty="0" smtClean="0"/>
              <a:t>il </a:t>
            </a:r>
            <a:r>
              <a:rPr lang="fr-FR" dirty="0" smtClean="0"/>
              <a:t>fonctionne dans un environnement distinct avec son propre système de fichiers, son propre espace mémoire, ses propres processus, etc.</a:t>
            </a: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7</a:t>
            </a:fld>
            <a:endParaRPr lang="fr-FR"/>
          </a:p>
        </p:txBody>
      </p:sp>
      <p:pic>
        <p:nvPicPr>
          <p:cNvPr id="5" name="Google Shape;146;p5" descr="http://t3.gstatic.com/images?q=tbn:ANd9GcTXVnlLL8D1BYaCfTyBeJvwSutOJQ-R-tiqsh8vn8tMCCgMBh0ulw"/>
          <p:cNvPicPr preferRelativeResize="0"/>
          <p:nvPr/>
        </p:nvPicPr>
        <p:blipFill rotWithShape="1">
          <a:blip r:embed="rId2">
            <a:alphaModFix/>
          </a:blip>
          <a:srcRect/>
          <a:stretch/>
        </p:blipFill>
        <p:spPr>
          <a:xfrm>
            <a:off x="894770" y="2090197"/>
            <a:ext cx="214313" cy="214312"/>
          </a:xfrm>
          <a:prstGeom prst="rect">
            <a:avLst/>
          </a:prstGeom>
          <a:noFill/>
          <a:ln>
            <a:noFill/>
          </a:ln>
        </p:spPr>
      </p:pic>
      <p:pic>
        <p:nvPicPr>
          <p:cNvPr id="6" name="Google Shape;146;p5" descr="http://t3.gstatic.com/images?q=tbn:ANd9GcTXVnlLL8D1BYaCfTyBeJvwSutOJQ-R-tiqsh8vn8tMCCgMBh0ulw"/>
          <p:cNvPicPr preferRelativeResize="0"/>
          <p:nvPr/>
        </p:nvPicPr>
        <p:blipFill rotWithShape="1">
          <a:blip r:embed="rId2">
            <a:alphaModFix/>
          </a:blip>
          <a:srcRect/>
          <a:stretch/>
        </p:blipFill>
        <p:spPr>
          <a:xfrm>
            <a:off x="978931" y="3648312"/>
            <a:ext cx="214313" cy="214312"/>
          </a:xfrm>
          <a:prstGeom prst="rect">
            <a:avLst/>
          </a:prstGeom>
          <a:noFill/>
          <a:ln>
            <a:noFill/>
          </a:ln>
        </p:spPr>
      </p:pic>
      <p:pic>
        <p:nvPicPr>
          <p:cNvPr id="7" name="Google Shape;146;p5" descr="http://t3.gstatic.com/images?q=tbn:ANd9GcTXVnlLL8D1BYaCfTyBeJvwSutOJQ-R-tiqsh8vn8tMCCgMBh0ulw"/>
          <p:cNvPicPr preferRelativeResize="0"/>
          <p:nvPr/>
        </p:nvPicPr>
        <p:blipFill rotWithShape="1">
          <a:blip r:embed="rId2">
            <a:alphaModFix/>
          </a:blip>
          <a:srcRect/>
          <a:stretch/>
        </p:blipFill>
        <p:spPr>
          <a:xfrm>
            <a:off x="981203" y="4824312"/>
            <a:ext cx="214313" cy="21431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653a004c9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pPr marL="0" lvl="0" indent="0" algn="r" rtl="0">
                <a:lnSpc>
                  <a:spcPct val="100000"/>
                </a:lnSpc>
                <a:spcBef>
                  <a:spcPts val="0"/>
                </a:spcBef>
                <a:spcAft>
                  <a:spcPts val="0"/>
                </a:spcAft>
                <a:buSzPts val="1200"/>
                <a:buNone/>
              </a:pPr>
              <a:t>8</a:t>
            </a:fld>
            <a:endParaRPr/>
          </a:p>
        </p:txBody>
      </p:sp>
      <p:pic>
        <p:nvPicPr>
          <p:cNvPr id="137" name="Google Shape;137;g653a004c9a_0_0" descr="D:\esprit 2014\ESPRIT 2014\charte essprit 2014\logo-esprit.png"/>
          <p:cNvPicPr preferRelativeResize="0"/>
          <p:nvPr/>
        </p:nvPicPr>
        <p:blipFill rotWithShape="1">
          <a:blip r:embed="rId3">
            <a:alphaModFix/>
          </a:blip>
          <a:srcRect/>
          <a:stretch/>
        </p:blipFill>
        <p:spPr>
          <a:xfrm>
            <a:off x="599419" y="6255910"/>
            <a:ext cx="1337716" cy="505680"/>
          </a:xfrm>
          <a:prstGeom prst="rect">
            <a:avLst/>
          </a:prstGeom>
          <a:noFill/>
          <a:ln>
            <a:noFill/>
          </a:ln>
        </p:spPr>
      </p:pic>
      <p:sp>
        <p:nvSpPr>
          <p:cNvPr id="138" name="Google Shape;138;g653a004c9a_0_0"/>
          <p:cNvSpPr txBox="1"/>
          <p:nvPr/>
        </p:nvSpPr>
        <p:spPr>
          <a:xfrm>
            <a:off x="989709" y="300251"/>
            <a:ext cx="9510000" cy="95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fr-FR" sz="4400" b="1" dirty="0" smtClean="0">
                <a:solidFill>
                  <a:schemeClr val="dk1"/>
                </a:solidFill>
                <a:latin typeface="Calibri"/>
                <a:ea typeface="Calibri"/>
                <a:cs typeface="Calibri"/>
                <a:sym typeface="Calibri"/>
              </a:rPr>
              <a:t>Comparaison entre VM et Conteneur </a:t>
            </a:r>
            <a:endParaRPr sz="4400" b="1" i="0" u="none" strike="noStrike" cap="none" dirty="0">
              <a:solidFill>
                <a:schemeClr val="dk1"/>
              </a:solidFill>
              <a:latin typeface="Calibri"/>
              <a:ea typeface="Calibri"/>
              <a:cs typeface="Calibri"/>
              <a:sym typeface="Calibri"/>
            </a:endParaRPr>
          </a:p>
        </p:txBody>
      </p:sp>
      <p:sp>
        <p:nvSpPr>
          <p:cNvPr id="139" name="Google Shape;139;g653a004c9a_0_0"/>
          <p:cNvSpPr txBox="1"/>
          <p:nvPr/>
        </p:nvSpPr>
        <p:spPr>
          <a:xfrm>
            <a:off x="787645" y="1809077"/>
            <a:ext cx="9909300" cy="45261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rgbClr val="C00000"/>
              </a:solidFill>
              <a:latin typeface="Arial"/>
              <a:ea typeface="Arial"/>
              <a:cs typeface="Arial"/>
              <a:sym typeface="Arial"/>
            </a:endParaRPr>
          </a:p>
        </p:txBody>
      </p:sp>
      <p:sp>
        <p:nvSpPr>
          <p:cNvPr id="140" name="Google Shape;140;g653a004c9a_0_0"/>
          <p:cNvSpPr/>
          <p:nvPr/>
        </p:nvSpPr>
        <p:spPr>
          <a:xfrm>
            <a:off x="3161468" y="4253793"/>
            <a:ext cx="53340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41" name="Google Shape;141;g653a004c9a_0_0"/>
          <p:cNvSpPr txBox="1"/>
          <p:nvPr/>
        </p:nvSpPr>
        <p:spPr>
          <a:xfrm>
            <a:off x="8867776"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Arial"/>
              <a:ea typeface="Arial"/>
              <a:cs typeface="Arial"/>
              <a:sym typeface="Arial"/>
            </a:endParaRPr>
          </a:p>
        </p:txBody>
      </p:sp>
      <p:sp>
        <p:nvSpPr>
          <p:cNvPr id="142" name="Google Shape;142;g653a004c9a_0_0"/>
          <p:cNvSpPr txBox="1"/>
          <p:nvPr/>
        </p:nvSpPr>
        <p:spPr>
          <a:xfrm>
            <a:off x="697854" y="1545487"/>
            <a:ext cx="6362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Black"/>
              <a:ea typeface="Arial Black"/>
              <a:cs typeface="Arial Black"/>
              <a:sym typeface="Arial Black"/>
            </a:endParaRPr>
          </a:p>
        </p:txBody>
      </p:sp>
      <p:sp>
        <p:nvSpPr>
          <p:cNvPr id="143" name="Google Shape;143;g653a004c9a_0_0"/>
          <p:cNvSpPr txBox="1"/>
          <p:nvPr/>
        </p:nvSpPr>
        <p:spPr>
          <a:xfrm>
            <a:off x="782371" y="2807964"/>
            <a:ext cx="4569558" cy="3047100"/>
          </a:xfrm>
          <a:prstGeom prst="rect">
            <a:avLst/>
          </a:prstGeom>
          <a:noFill/>
          <a:ln>
            <a:noFill/>
          </a:ln>
        </p:spPr>
        <p:txBody>
          <a:bodyPr spcFirstLastPara="1" wrap="square" lIns="91425" tIns="45700" rIns="91425" bIns="45700" anchor="t" anchorCtr="0">
            <a:noAutofit/>
          </a:bodyPr>
          <a:lstStyle/>
          <a:p>
            <a:pPr marL="342900" lvl="0" indent="-342900" algn="just">
              <a:buClr>
                <a:schemeClr val="dk1"/>
              </a:buClr>
              <a:buSzPts val="2400"/>
              <a:buFont typeface="Wingdings" pitchFamily="2" charset="2"/>
              <a:buChar char="ü"/>
            </a:pPr>
            <a:r>
              <a:rPr lang="fr-FR" sz="2000" dirty="0" smtClean="0"/>
              <a:t>Chaque VM a son propre </a:t>
            </a:r>
            <a:r>
              <a:rPr lang="fr-FR" sz="2000" dirty="0" smtClean="0"/>
              <a:t>OS,</a:t>
            </a:r>
          </a:p>
          <a:p>
            <a:pPr marL="342900" lvl="0" indent="-342900" algn="just">
              <a:buClr>
                <a:schemeClr val="dk1"/>
              </a:buClr>
              <a:buSzPts val="2400"/>
            </a:pPr>
            <a:endParaRPr lang="fr-FR" sz="2000" dirty="0" smtClean="0">
              <a:solidFill>
                <a:schemeClr val="dk1"/>
              </a:solidFill>
            </a:endParaRPr>
          </a:p>
          <a:p>
            <a:pPr marL="342900" lvl="0" indent="-342900" algn="just">
              <a:buClr>
                <a:schemeClr val="dk1"/>
              </a:buClr>
              <a:buSzPts val="2400"/>
            </a:pPr>
            <a:endParaRPr lang="fr-FR" sz="2000" dirty="0" smtClean="0">
              <a:solidFill>
                <a:schemeClr val="dk1"/>
              </a:solidFill>
            </a:endParaRPr>
          </a:p>
          <a:p>
            <a:pPr marL="342900" lvl="0" indent="-342900" algn="just">
              <a:buClr>
                <a:schemeClr val="dk1"/>
              </a:buClr>
              <a:buSzPts val="2400"/>
              <a:buFont typeface="Wingdings" pitchFamily="2" charset="2"/>
              <a:buChar char="ü"/>
            </a:pPr>
            <a:r>
              <a:rPr lang="fr-FR" sz="2000" dirty="0" smtClean="0"/>
              <a:t>Prends </a:t>
            </a:r>
            <a:r>
              <a:rPr lang="fr-FR" sz="2000" dirty="0" smtClean="0"/>
              <a:t>assez de temps pour </a:t>
            </a:r>
            <a:r>
              <a:rPr lang="fr-FR" sz="2000" dirty="0" smtClean="0"/>
              <a:t>booter,</a:t>
            </a:r>
          </a:p>
          <a:p>
            <a:pPr marL="342900" lvl="0" indent="-342900" algn="just">
              <a:buClr>
                <a:schemeClr val="dk1"/>
              </a:buClr>
              <a:buSzPts val="2400"/>
              <a:buFont typeface="Wingdings" pitchFamily="2" charset="2"/>
              <a:buChar char="ü"/>
            </a:pPr>
            <a:endParaRPr lang="fr-FR" sz="2000" dirty="0" smtClean="0">
              <a:solidFill>
                <a:schemeClr val="dk1"/>
              </a:solidFill>
            </a:endParaRPr>
          </a:p>
          <a:p>
            <a:pPr marL="342900" lvl="0" indent="-342900" algn="just">
              <a:buClr>
                <a:schemeClr val="dk1"/>
              </a:buClr>
              <a:buSzPts val="2400"/>
              <a:buFont typeface="Wingdings" pitchFamily="2" charset="2"/>
              <a:buChar char="ü"/>
            </a:pPr>
            <a:r>
              <a:rPr lang="fr-FR" sz="2000" dirty="0" smtClean="0"/>
              <a:t>Consomme beaucoup </a:t>
            </a:r>
            <a:r>
              <a:rPr lang="fr-FR" sz="2000" dirty="0" smtClean="0"/>
              <a:t>de ressources (CPU, Stockage</a:t>
            </a:r>
            <a:r>
              <a:rPr lang="fr-FR" sz="2000" dirty="0" smtClean="0"/>
              <a:t>).</a:t>
            </a:r>
            <a:endParaRPr sz="2000" dirty="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dirty="0" smtClean="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i="0" u="none" strike="noStrike" cap="none" dirty="0" smtClean="0">
              <a:solidFill>
                <a:schemeClr val="dk1"/>
              </a:solidFill>
              <a:latin typeface="Arial"/>
              <a:ea typeface="Arial"/>
              <a:cs typeface="Arial"/>
              <a:sym typeface="Arial"/>
            </a:endParaRPr>
          </a:p>
        </p:txBody>
      </p:sp>
      <p:cxnSp>
        <p:nvCxnSpPr>
          <p:cNvPr id="14" name="Connecteur droit 13"/>
          <p:cNvCxnSpPr/>
          <p:nvPr/>
        </p:nvCxnSpPr>
        <p:spPr>
          <a:xfrm>
            <a:off x="6172198" y="1896035"/>
            <a:ext cx="13447" cy="4545106"/>
          </a:xfrm>
          <a:prstGeom prst="line">
            <a:avLst/>
          </a:prstGeom>
        </p:spPr>
        <p:style>
          <a:lnRef idx="2">
            <a:schemeClr val="accent2"/>
          </a:lnRef>
          <a:fillRef idx="0">
            <a:schemeClr val="accent2"/>
          </a:fillRef>
          <a:effectRef idx="1">
            <a:schemeClr val="accent2"/>
          </a:effectRef>
          <a:fontRef idx="minor">
            <a:schemeClr val="tx1"/>
          </a:fontRef>
        </p:style>
      </p:cxnSp>
      <p:sp>
        <p:nvSpPr>
          <p:cNvPr id="15" name="ZoneTexte 14"/>
          <p:cNvSpPr txBox="1"/>
          <p:nvPr/>
        </p:nvSpPr>
        <p:spPr>
          <a:xfrm>
            <a:off x="1586753" y="1828800"/>
            <a:ext cx="3025588"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1800" b="1" dirty="0" smtClean="0"/>
              <a:t>Machine Virtuelle (VM)</a:t>
            </a:r>
            <a:endParaRPr lang="fr-FR" sz="1800" b="1" dirty="0"/>
          </a:p>
        </p:txBody>
      </p:sp>
      <p:sp>
        <p:nvSpPr>
          <p:cNvPr id="16" name="ZoneTexte 15"/>
          <p:cNvSpPr txBox="1"/>
          <p:nvPr/>
        </p:nvSpPr>
        <p:spPr>
          <a:xfrm>
            <a:off x="7413786" y="1873624"/>
            <a:ext cx="3411095"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1800" b="1" dirty="0" smtClean="0"/>
              <a:t>Conteneur</a:t>
            </a:r>
            <a:endParaRPr lang="fr-FR" sz="1800" b="1" dirty="0"/>
          </a:p>
        </p:txBody>
      </p:sp>
      <p:sp>
        <p:nvSpPr>
          <p:cNvPr id="17" name="Google Shape;143;g653a004c9a_0_0"/>
          <p:cNvSpPr txBox="1"/>
          <p:nvPr/>
        </p:nvSpPr>
        <p:spPr>
          <a:xfrm>
            <a:off x="6676640" y="2799000"/>
            <a:ext cx="4569558" cy="3047100"/>
          </a:xfrm>
          <a:prstGeom prst="rect">
            <a:avLst/>
          </a:prstGeom>
          <a:noFill/>
          <a:ln>
            <a:noFill/>
          </a:ln>
        </p:spPr>
        <p:txBody>
          <a:bodyPr spcFirstLastPara="1" wrap="square" lIns="91425" tIns="45700" rIns="91425" bIns="45700" anchor="t" anchorCtr="0">
            <a:noAutofit/>
          </a:bodyPr>
          <a:lstStyle/>
          <a:p>
            <a:pPr marL="342900" indent="-342900" algn="just">
              <a:buClr>
                <a:schemeClr val="dk1"/>
              </a:buClr>
              <a:buSzPts val="2400"/>
              <a:buFont typeface="Wingdings" pitchFamily="2" charset="2"/>
              <a:buChar char="ü"/>
            </a:pPr>
            <a:r>
              <a:rPr lang="fr-FR" sz="2000" dirty="0" smtClean="0"/>
              <a:t>Utilise </a:t>
            </a:r>
            <a:r>
              <a:rPr lang="fr-FR" sz="2000" dirty="0" smtClean="0"/>
              <a:t>le même OS </a:t>
            </a:r>
            <a:r>
              <a:rPr lang="fr-FR" sz="2000" dirty="0" smtClean="0"/>
              <a:t>de la machine physique sur laquelle il est installé,</a:t>
            </a:r>
          </a:p>
          <a:p>
            <a:pPr marL="342900" indent="-342900" algn="just">
              <a:buClr>
                <a:schemeClr val="dk1"/>
              </a:buClr>
              <a:buSzPts val="2400"/>
            </a:pPr>
            <a:endParaRPr lang="fr-FR" sz="2000" dirty="0" smtClean="0">
              <a:solidFill>
                <a:schemeClr val="dk1"/>
              </a:solidFill>
            </a:endParaRPr>
          </a:p>
          <a:p>
            <a:pPr marL="342900" lvl="0" indent="-342900" algn="just">
              <a:buClr>
                <a:schemeClr val="dk1"/>
              </a:buClr>
              <a:buSzPts val="2400"/>
              <a:buFont typeface="Wingdings" pitchFamily="2" charset="2"/>
              <a:buChar char="ü"/>
            </a:pPr>
            <a:r>
              <a:rPr lang="fr-FR" sz="2000" dirty="0" smtClean="0"/>
              <a:t>Démarrage </a:t>
            </a:r>
            <a:r>
              <a:rPr lang="fr-FR" sz="2000" dirty="0" smtClean="0"/>
              <a:t>très </a:t>
            </a:r>
            <a:r>
              <a:rPr lang="fr-FR" sz="2000" dirty="0" smtClean="0"/>
              <a:t>rapide et même </a:t>
            </a:r>
            <a:r>
              <a:rPr lang="fr-FR" sz="2000" dirty="0" smtClean="0"/>
              <a:t>instantané,</a:t>
            </a:r>
          </a:p>
          <a:p>
            <a:pPr marL="342900" lvl="0" indent="-342900" algn="just">
              <a:buClr>
                <a:schemeClr val="dk1"/>
              </a:buClr>
              <a:buSzPts val="2400"/>
              <a:buFont typeface="Wingdings" pitchFamily="2" charset="2"/>
              <a:buChar char="ü"/>
            </a:pPr>
            <a:endParaRPr lang="fr-FR" sz="2000" dirty="0" smtClean="0"/>
          </a:p>
          <a:p>
            <a:pPr marL="342900" indent="-342900" algn="just">
              <a:buClr>
                <a:schemeClr val="dk1"/>
              </a:buClr>
              <a:buSzPts val="2400"/>
              <a:buFont typeface="Wingdings" pitchFamily="2" charset="2"/>
              <a:buChar char="ü"/>
            </a:pPr>
            <a:r>
              <a:rPr lang="fr-FR" sz="2000" dirty="0" smtClean="0"/>
              <a:t>Consomme </a:t>
            </a:r>
            <a:r>
              <a:rPr lang="fr-FR" sz="2000" dirty="0" smtClean="0"/>
              <a:t>peu de </a:t>
            </a:r>
            <a:r>
              <a:rPr lang="fr-FR" sz="2000" dirty="0" smtClean="0"/>
              <a:t>ressources vu qu’il partage le même noyau de la machine.</a:t>
            </a:r>
          </a:p>
          <a:p>
            <a:pPr marL="342900" indent="-342900" algn="just">
              <a:buClr>
                <a:schemeClr val="dk1"/>
              </a:buClr>
              <a:buSzPts val="2400"/>
            </a:pPr>
            <a:endParaRPr lang="fr-FR" sz="2000" dirty="0" smtClean="0"/>
          </a:p>
          <a:p>
            <a:pPr marL="342900" lvl="0" indent="-342900" algn="just">
              <a:buClr>
                <a:schemeClr val="dk1"/>
              </a:buClr>
              <a:buSzPts val="2400"/>
              <a:buFont typeface="Wingdings" pitchFamily="2" charset="2"/>
              <a:buChar char="v"/>
            </a:pPr>
            <a:endParaRPr sz="2000" dirty="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dirty="0" smtClean="0">
              <a:solidFill>
                <a:schemeClr val="dk1"/>
              </a:solidFill>
            </a:endParaRPr>
          </a:p>
          <a:p>
            <a:pPr marL="342900" marR="0" lvl="0" indent="-342900" algn="just" rtl="0">
              <a:lnSpc>
                <a:spcPct val="100000"/>
              </a:lnSpc>
              <a:spcBef>
                <a:spcPts val="0"/>
              </a:spcBef>
              <a:spcAft>
                <a:spcPts val="0"/>
              </a:spcAft>
              <a:buClr>
                <a:schemeClr val="dk1"/>
              </a:buClr>
              <a:buSzPts val="2400"/>
              <a:tabLst>
                <a:tab pos="620713" algn="l"/>
              </a:tabLst>
            </a:pPr>
            <a:endParaRPr lang="fr-FR" sz="2000" b="0" i="0" u="none" strike="noStrike" cap="none"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xmlns="" val="411191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9</a:t>
            </a:fld>
            <a:endParaRPr/>
          </a:p>
        </p:txBody>
      </p:sp>
      <p:pic>
        <p:nvPicPr>
          <p:cNvPr id="124" name="Google Shape;124;p4" descr="D:\esprit 2014\ESPRIT 2014\charte essprit 2014\logo-esprit.png"/>
          <p:cNvPicPr preferRelativeResize="0"/>
          <p:nvPr/>
        </p:nvPicPr>
        <p:blipFill rotWithShape="1">
          <a:blip r:embed="rId3">
            <a:alphaModFix/>
          </a:blip>
          <a:srcRect/>
          <a:stretch/>
        </p:blipFill>
        <p:spPr>
          <a:xfrm>
            <a:off x="539211" y="6111080"/>
            <a:ext cx="1337716" cy="505680"/>
          </a:xfrm>
          <a:prstGeom prst="rect">
            <a:avLst/>
          </a:prstGeom>
          <a:noFill/>
          <a:ln>
            <a:noFill/>
          </a:ln>
        </p:spPr>
      </p:pic>
      <p:sp>
        <p:nvSpPr>
          <p:cNvPr id="126" name="Google Shape;126;p4"/>
          <p:cNvSpPr txBox="1"/>
          <p:nvPr/>
        </p:nvSpPr>
        <p:spPr>
          <a:xfrm>
            <a:off x="1075766" y="278186"/>
            <a:ext cx="9090210" cy="1143001"/>
          </a:xfrm>
          <a:prstGeom prst="rect">
            <a:avLst/>
          </a:prstGeom>
          <a:noFill/>
          <a:ln>
            <a:noFill/>
          </a:ln>
        </p:spPr>
        <p:txBody>
          <a:bodyPr spcFirstLastPara="1" wrap="square" lIns="91425" tIns="45700" rIns="91425" bIns="45700" anchor="ctr" anchorCtr="0">
            <a:noAutofit/>
          </a:bodyPr>
          <a:lstStyle/>
          <a:p>
            <a:pPr marL="457200" marR="0" lvl="1" indent="0" algn="ctr" rtl="0">
              <a:lnSpc>
                <a:spcPct val="90000"/>
              </a:lnSpc>
              <a:spcBef>
                <a:spcPts val="0"/>
              </a:spcBef>
              <a:spcAft>
                <a:spcPts val="0"/>
              </a:spcAft>
              <a:buNone/>
            </a:pPr>
            <a:r>
              <a:rPr lang="fr-FR" sz="4400" b="1" dirty="0" smtClean="0">
                <a:solidFill>
                  <a:schemeClr val="dk1"/>
                </a:solidFill>
                <a:latin typeface="Calibri"/>
                <a:ea typeface="Calibri"/>
                <a:cs typeface="Calibri"/>
                <a:sym typeface="Calibri"/>
              </a:rPr>
              <a:t>Besoin de </a:t>
            </a:r>
            <a:r>
              <a:rPr lang="fr-FR" sz="4400" b="1" dirty="0" smtClean="0">
                <a:solidFill>
                  <a:schemeClr val="dk1"/>
                </a:solidFill>
                <a:latin typeface="Calibri"/>
                <a:ea typeface="Calibri"/>
                <a:cs typeface="Calibri"/>
                <a:sym typeface="Calibri"/>
              </a:rPr>
              <a:t>c</a:t>
            </a:r>
            <a:r>
              <a:rPr lang="fr-FR" sz="4400" b="1" dirty="0" smtClean="0">
                <a:solidFill>
                  <a:schemeClr val="dk1"/>
                </a:solidFill>
                <a:latin typeface="Calibri"/>
                <a:ea typeface="Calibri"/>
                <a:cs typeface="Calibri"/>
                <a:sym typeface="Calibri"/>
              </a:rPr>
              <a:t>onteneurisation dans MSA (1</a:t>
            </a:r>
            <a:r>
              <a:rPr lang="fr-FR" sz="4400" b="1" dirty="0" smtClean="0">
                <a:solidFill>
                  <a:schemeClr val="dk1"/>
                </a:solidFill>
                <a:latin typeface="Calibri"/>
                <a:ea typeface="Calibri"/>
                <a:cs typeface="Calibri"/>
                <a:sym typeface="Calibri"/>
              </a:rPr>
              <a:t>)</a:t>
            </a:r>
            <a:endParaRPr sz="4400" b="1" i="0" u="none" strike="noStrike" cap="none" dirty="0">
              <a:solidFill>
                <a:schemeClr val="dk1"/>
              </a:solidFill>
              <a:latin typeface="Calibri"/>
              <a:ea typeface="Calibri"/>
              <a:cs typeface="Calibri"/>
              <a:sym typeface="Calibri"/>
            </a:endParaRPr>
          </a:p>
        </p:txBody>
      </p:sp>
      <p:sp>
        <p:nvSpPr>
          <p:cNvPr id="127" name="Google Shape;127;p4"/>
          <p:cNvSpPr txBox="1"/>
          <p:nvPr/>
        </p:nvSpPr>
        <p:spPr>
          <a:xfrm>
            <a:off x="445082" y="1531548"/>
            <a:ext cx="8849043"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0"/>
              </a:spcBef>
              <a:spcAft>
                <a:spcPts val="0"/>
              </a:spcAft>
              <a:buClr>
                <a:srgbClr val="FF0000"/>
              </a:buClr>
              <a:buSzPts val="2400"/>
              <a:buFont typeface="Arial"/>
              <a:buNone/>
            </a:pPr>
            <a:endParaRPr sz="2400">
              <a:solidFill>
                <a:schemeClr val="dk1"/>
              </a:solidFill>
              <a:latin typeface="Arial"/>
              <a:ea typeface="Arial"/>
              <a:cs typeface="Arial"/>
              <a:sym typeface="Arial"/>
            </a:endParaRPr>
          </a:p>
        </p:txBody>
      </p:sp>
      <p:sp>
        <p:nvSpPr>
          <p:cNvPr id="128" name="Google Shape;128;p4"/>
          <p:cNvSpPr txBox="1"/>
          <p:nvPr/>
        </p:nvSpPr>
        <p:spPr>
          <a:xfrm>
            <a:off x="445083" y="1531548"/>
            <a:ext cx="8849042" cy="4525963"/>
          </a:xfrm>
          <a:prstGeom prst="rect">
            <a:avLst/>
          </a:prstGeom>
          <a:noFill/>
          <a:ln>
            <a:noFill/>
          </a:ln>
        </p:spPr>
        <p:txBody>
          <a:bodyPr spcFirstLastPara="1" wrap="square" lIns="91425" tIns="45700" rIns="91425" bIns="45700" anchor="t" anchorCtr="0">
            <a:normAutofit/>
          </a:bodyPr>
          <a:lstStyle/>
          <a:p>
            <a:pPr marL="228600" marR="0" lvl="0" indent="-76200" algn="just" rtl="0">
              <a:lnSpc>
                <a:spcPct val="150000"/>
              </a:lnSpc>
              <a:spcBef>
                <a:spcPts val="1000"/>
              </a:spcBef>
              <a:spcAft>
                <a:spcPts val="0"/>
              </a:spcAft>
              <a:buClr>
                <a:srgbClr val="FF0000"/>
              </a:buClr>
              <a:buSzPts val="2400"/>
              <a:buFont typeface="Arial"/>
              <a:buNone/>
            </a:pPr>
            <a:endParaRPr sz="2400" dirty="0">
              <a:solidFill>
                <a:schemeClr val="dk1"/>
              </a:solidFill>
              <a:latin typeface="Arial"/>
              <a:ea typeface="Arial"/>
              <a:cs typeface="Arial"/>
              <a:sym typeface="Aria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134352" y="2142692"/>
            <a:ext cx="3723953" cy="27956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ZoneTexte 7"/>
          <p:cNvSpPr txBox="1"/>
          <p:nvPr/>
        </p:nvSpPr>
        <p:spPr>
          <a:xfrm>
            <a:off x="777919" y="2253898"/>
            <a:ext cx="7137782" cy="2616101"/>
          </a:xfrm>
          <a:prstGeom prst="rect">
            <a:avLst/>
          </a:prstGeom>
          <a:noFill/>
        </p:spPr>
        <p:txBody>
          <a:bodyPr wrap="square" rtlCol="0">
            <a:spAutoFit/>
          </a:bodyPr>
          <a:lstStyle/>
          <a:p>
            <a:r>
              <a:rPr lang="fr-FR" sz="2000" dirty="0" smtClean="0"/>
              <a:t> </a:t>
            </a:r>
            <a:r>
              <a:rPr lang="fr-FR" sz="2400" dirty="0" smtClean="0"/>
              <a:t>Principe de conteneurisation:</a:t>
            </a:r>
          </a:p>
          <a:p>
            <a:endParaRPr lang="fr-FR" sz="2000" dirty="0" smtClean="0"/>
          </a:p>
          <a:p>
            <a:r>
              <a:rPr lang="fr-FR" sz="2000" dirty="0" smtClean="0"/>
              <a:t>Décomposer </a:t>
            </a:r>
            <a:r>
              <a:rPr lang="fr-FR" sz="2000" dirty="0" smtClean="0"/>
              <a:t>l’infrastructure logicielle applicative en plusieurs éléments </a:t>
            </a:r>
            <a:r>
              <a:rPr lang="fr-FR" sz="2000" dirty="0" smtClean="0"/>
              <a:t>légers </a:t>
            </a:r>
            <a:r>
              <a:rPr lang="fr-FR" sz="2000" dirty="0" smtClean="0"/>
              <a:t>où chaque élément contient une </a:t>
            </a:r>
            <a:r>
              <a:rPr lang="fr-FR" sz="2000" dirty="0" smtClean="0"/>
              <a:t>application.</a:t>
            </a:r>
          </a:p>
          <a:p>
            <a:r>
              <a:rPr lang="fr-FR" sz="2000" dirty="0" smtClean="0"/>
              <a:t> </a:t>
            </a:r>
          </a:p>
          <a:p>
            <a:endParaRPr lang="fr-FR" sz="2000" dirty="0" smtClean="0"/>
          </a:p>
          <a:p>
            <a:endParaRPr lang="fr-FR" sz="2000" dirty="0" smtClean="0"/>
          </a:p>
          <a:p>
            <a:endParaRPr lang="fr-FR" sz="2000" dirty="0"/>
          </a:p>
        </p:txBody>
      </p:sp>
      <p:sp>
        <p:nvSpPr>
          <p:cNvPr id="9" name="ZoneTexte 8"/>
          <p:cNvSpPr txBox="1"/>
          <p:nvPr/>
        </p:nvSpPr>
        <p:spPr>
          <a:xfrm>
            <a:off x="805216" y="4517417"/>
            <a:ext cx="7110485" cy="1015663"/>
          </a:xfrm>
          <a:prstGeom prst="rect">
            <a:avLst/>
          </a:prstGeom>
          <a:noFill/>
          <a:ln>
            <a:solidFill>
              <a:srgbClr val="00B050"/>
            </a:solidFill>
          </a:ln>
        </p:spPr>
        <p:txBody>
          <a:bodyPr wrap="square" rtlCol="0">
            <a:spAutoFit/>
          </a:bodyPr>
          <a:lstStyle/>
          <a:p>
            <a:pPr>
              <a:buFont typeface="Wingdings"/>
              <a:buChar char="è"/>
            </a:pPr>
            <a:r>
              <a:rPr lang="fr-FR" sz="2000" dirty="0" smtClean="0"/>
              <a:t>Les entreprises adoptent de plus en plus les conteneurs lors de la mise en œuvre d’applications basées sur des micro-services.</a:t>
            </a:r>
            <a:endParaRPr lang="fr-FR" sz="2000" dirty="0" smtClean="0"/>
          </a:p>
        </p:txBody>
      </p:sp>
      <p:pic>
        <p:nvPicPr>
          <p:cNvPr id="12" name="Google Shape;146;p5" descr="http://t3.gstatic.com/images?q=tbn:ANd9GcTXVnlLL8D1BYaCfTyBeJvwSutOJQ-R-tiqsh8vn8tMCCgMBh0ulw"/>
          <p:cNvPicPr preferRelativeResize="0"/>
          <p:nvPr/>
        </p:nvPicPr>
        <p:blipFill rotWithShape="1">
          <a:blip r:embed="rId5">
            <a:alphaModFix/>
          </a:blip>
          <a:srcRect/>
          <a:stretch/>
        </p:blipFill>
        <p:spPr>
          <a:xfrm>
            <a:off x="594519" y="2376800"/>
            <a:ext cx="214313" cy="21431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2280</TotalTime>
  <Words>1462</Words>
  <Application>Microsoft Office PowerPoint</Application>
  <PresentationFormat>Personnalisé</PresentationFormat>
  <Paragraphs>211</Paragraphs>
  <Slides>22</Slides>
  <Notes>15</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Office Theme</vt:lpstr>
      <vt:lpstr>Diapositive 1</vt:lpstr>
      <vt:lpstr>Diapositive 2</vt:lpstr>
      <vt:lpstr>Diapositive 3</vt:lpstr>
      <vt:lpstr>Diapositive 4</vt:lpstr>
      <vt:lpstr>Diapositive 5</vt:lpstr>
      <vt:lpstr>Diapositive 6</vt:lpstr>
      <vt:lpstr>Qu’est ce qu’un conteneur?</vt:lpstr>
      <vt:lpstr>Diapositive 8</vt:lpstr>
      <vt:lpstr>Diapositive 9</vt:lpstr>
      <vt:lpstr>Diapositive 10</vt:lpstr>
      <vt:lpstr>Diapositive 11</vt:lpstr>
      <vt:lpstr>Diapositive 12</vt:lpstr>
      <vt:lpstr>Docker</vt:lpstr>
      <vt:lpstr>Comment favoriser la collaboration et l'intégration étroite entre les équipes ??? </vt:lpstr>
      <vt:lpstr>Le Mur de la Confusion?</vt:lpstr>
      <vt:lpstr>DevOps comme solution</vt:lpstr>
      <vt:lpstr>DevOps comme solution</vt:lpstr>
      <vt:lpstr>Diapositive 18</vt:lpstr>
      <vt:lpstr>Diapositive 19</vt:lpstr>
      <vt:lpstr>Docker contribue à établir la culture DevOps</vt:lpstr>
      <vt:lpstr>Diapositive 21</vt:lpstr>
      <vt:lpstr>Diapositive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Oussama Jebali</dc:creator>
  <cp:lastModifiedBy>Ines ELmejid</cp:lastModifiedBy>
  <cp:revision>66</cp:revision>
  <dcterms:created xsi:type="dcterms:W3CDTF">2015-03-06T15:17:24Z</dcterms:created>
  <dcterms:modified xsi:type="dcterms:W3CDTF">2023-09-29T21:17:34Z</dcterms:modified>
</cp:coreProperties>
</file>