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82" r:id="rId7"/>
    <p:sldId id="283" r:id="rId8"/>
    <p:sldId id="284" r:id="rId9"/>
    <p:sldId id="279" r:id="rId10"/>
    <p:sldId id="280" r:id="rId11"/>
    <p:sldId id="281" r:id="rId12"/>
    <p:sldId id="261" r:id="rId13"/>
    <p:sldId id="274" r:id="rId14"/>
    <p:sldId id="267" r:id="rId15"/>
    <p:sldId id="276" r:id="rId16"/>
    <p:sldId id="268" r:id="rId17"/>
    <p:sldId id="269" r:id="rId18"/>
    <p:sldId id="270" r:id="rId19"/>
    <p:sldId id="271" r:id="rId20"/>
    <p:sldId id="272" r:id="rId21"/>
    <p:sldId id="273" r:id="rId22"/>
    <p:sldId id="285" r:id="rId23"/>
    <p:sldId id="287" r:id="rId24"/>
    <p:sldId id="288" r:id="rId25"/>
    <p:sldId id="277" r:id="rId26"/>
    <p:sldId id="263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r1KYcVLttMMHo48dCdsGHOtkL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098" autoAdjust="0"/>
  </p:normalViewPr>
  <p:slideViewPr>
    <p:cSldViewPr snapToGrid="0">
      <p:cViewPr varScale="1">
        <p:scale>
          <a:sx n="62" d="100"/>
          <a:sy n="62" d="100"/>
        </p:scale>
        <p:origin x="81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72831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Logo EUR-ACE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03" name="Google Shape;10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778"/>
            <a:ext cx="2971800" cy="45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fr-F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6181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03" name="Google Shape;10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778"/>
            <a:ext cx="2971800" cy="45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fr-F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3696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" name="Google Shape;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28925" y="566738"/>
            <a:ext cx="5037138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3417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" name="Google Shape;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28925" y="566738"/>
            <a:ext cx="5037138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15737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" name="Google Shape;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28925" y="566738"/>
            <a:ext cx="5037138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89263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" name="Google Shape;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28925" y="566738"/>
            <a:ext cx="5037138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84452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Taille 54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" name="Google Shape;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28925" y="566738"/>
            <a:ext cx="5037138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96801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96139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35114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7165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Rdi : slide conseil scientifique : M kammoun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Taille 54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778"/>
            <a:ext cx="2971800" cy="45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fr-F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03" name="Google Shape;10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778"/>
            <a:ext cx="2971800" cy="45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fr-F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03" name="Google Shape;10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778"/>
            <a:ext cx="2971800" cy="45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fr-F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03" name="Google Shape;10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778"/>
            <a:ext cx="2971800" cy="45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fr-F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786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11003388" y="6400415"/>
            <a:ext cx="350413" cy="276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2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jpg"/><Relationship Id="rId7" Type="http://schemas.openxmlformats.org/officeDocument/2006/relationships/hyperlink" Target="https://linkerd.io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hyperlink" Target="https://istio.io/" TargetMode="Externa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dzone.com/articles/microservices-vs-soa-whats-the-difference" TargetMode="External"/><Relationship Id="rId3" Type="http://schemas.openxmlformats.org/officeDocument/2006/relationships/image" Target="../media/image20.jpg"/><Relationship Id="rId7" Type="http://schemas.openxmlformats.org/officeDocument/2006/relationships/hyperlink" Target="https://www.technologies-ebusiness.com/enjeux-et-tendances/architectures-micro-services-objectifs-benefices-defis-partie-1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13" Type="http://schemas.openxmlformats.org/officeDocument/2006/relationships/hyperlink" Target="https://www.publicdomainpictures.net/en/view-image.php?image=214616&amp;picture=new-york-stock-exchange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hyperlink" Target="https://www.iconfinder.com/icons/4247087/buy_cart_online_shopping_icon" TargetMode="External"/><Relationship Id="rId5" Type="http://schemas.openxmlformats.org/officeDocument/2006/relationships/image" Target="../media/image12.png"/><Relationship Id="rId15" Type="http://schemas.openxmlformats.org/officeDocument/2006/relationships/hyperlink" Target="https://azure.microsoft.com/en-in/pricing/details/container-instances/" TargetMode="External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hyperlink" Target="https://www.sudouest.fr/2020/01/24/arnaque-a-la-carte-bancaire-dans-un-ehpad-une-aide-soignante-soupconnee-7104673-4697.php" TargetMode="External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"/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60" name="Google Shape;60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1" name="Google Shape;61;p1" descr="image2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2" name="Google Shape;62;p1" descr="Picture 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31349" y="5703304"/>
            <a:ext cx="1322882" cy="934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" descr="Picture 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8558979" y="-41780"/>
            <a:ext cx="3978841" cy="234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 descr="Image 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962681" y="5707210"/>
            <a:ext cx="1943102" cy="876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 descr="C:\Users\faten\Desktop\CA-19\EURACE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367808" y="5898412"/>
            <a:ext cx="2731194" cy="54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" descr="C:\Users\faten\Desktop\CA-19\CGE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392144" y="5857579"/>
            <a:ext cx="1728192" cy="58374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  <p:pic>
        <p:nvPicPr>
          <p:cNvPr id="69" name="Google Shape;69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5175" y="294100"/>
            <a:ext cx="4832320" cy="175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89;p1"/>
          <p:cNvSpPr/>
          <p:nvPr/>
        </p:nvSpPr>
        <p:spPr>
          <a:xfrm>
            <a:off x="1868615" y="2223214"/>
            <a:ext cx="8767482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fr-FR" sz="44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Introduction aux </a:t>
            </a:r>
            <a:r>
              <a:rPr lang="fr-FR" sz="4400" b="1" dirty="0">
                <a:solidFill>
                  <a:srgbClr val="C00000"/>
                </a:solidFill>
              </a:rPr>
              <a:t>Architectures</a:t>
            </a:r>
            <a:r>
              <a:rPr lang="fr-FR" sz="44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Web Distribuées</a:t>
            </a:r>
            <a:endParaRPr sz="4400" b="1" dirty="0">
              <a:solidFill>
                <a:srgbClr val="C00000"/>
              </a:solidFill>
            </a:endParaRPr>
          </a:p>
        </p:txBody>
      </p:sp>
      <p:sp>
        <p:nvSpPr>
          <p:cNvPr id="14" name="Google Shape;90;p1"/>
          <p:cNvSpPr txBox="1"/>
          <p:nvPr/>
        </p:nvSpPr>
        <p:spPr>
          <a:xfrm>
            <a:off x="7304221" y="4937797"/>
            <a:ext cx="50225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 i="0" u="none" strike="noStrike" cap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Module Applications Web Distribuées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91;p1"/>
          <p:cNvSpPr txBox="1"/>
          <p:nvPr/>
        </p:nvSpPr>
        <p:spPr>
          <a:xfrm>
            <a:off x="9646128" y="5319833"/>
            <a:ext cx="17526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 i="0" u="none" strike="noStrike" cap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A.U 2022-2023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6688" y="-99392"/>
            <a:ext cx="12436013" cy="7056784"/>
          </a:xfrm>
          <a:prstGeom prst="rect">
            <a:avLst/>
          </a:prstGeom>
          <a:solidFill>
            <a:srgbClr val="C00000"/>
          </a:solidFill>
          <a:ln>
            <a:noFill/>
          </a:ln>
        </p:spPr>
      </p:pic>
      <p:pic>
        <p:nvPicPr>
          <p:cNvPr id="106" name="Google Shape;106;p5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095521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"/>
          <p:cNvSpPr txBox="1">
            <a:spLocks noGrp="1"/>
          </p:cNvSpPr>
          <p:nvPr>
            <p:ph type="sldNum" idx="12"/>
          </p:nvPr>
        </p:nvSpPr>
        <p:spPr>
          <a:xfrm>
            <a:off x="11241513" y="6451452"/>
            <a:ext cx="350413" cy="276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  <p:pic>
        <p:nvPicPr>
          <p:cNvPr id="109" name="Google Shape;109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03225" y="6334449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9;p4"/>
          <p:cNvSpPr txBox="1">
            <a:spLocks noGrp="1"/>
          </p:cNvSpPr>
          <p:nvPr>
            <p:ph type="title"/>
          </p:nvPr>
        </p:nvSpPr>
        <p:spPr>
          <a:xfrm>
            <a:off x="669726" y="32070"/>
            <a:ext cx="10036500" cy="69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r-FR" b="1" dirty="0"/>
              <a:t>Architecture monolithique</a:t>
            </a:r>
            <a:endParaRPr b="1" dirty="0"/>
          </a:p>
        </p:txBody>
      </p:sp>
      <p:sp>
        <p:nvSpPr>
          <p:cNvPr id="10" name="Google Shape;48;p6">
            <a:extLst>
              <a:ext uri="{FF2B5EF4-FFF2-40B4-BE49-F238E27FC236}">
                <a16:creationId xmlns:a16="http://schemas.microsoft.com/office/drawing/2014/main" id="{E7172CD3-C73B-4FCB-A9F6-4880C834DE13}"/>
              </a:ext>
            </a:extLst>
          </p:cNvPr>
          <p:cNvSpPr txBox="1"/>
          <p:nvPr/>
        </p:nvSpPr>
        <p:spPr>
          <a:xfrm>
            <a:off x="819318" y="1441241"/>
            <a:ext cx="9463813" cy="55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600" rIns="0" bIns="0" anchor="t" anchorCtr="0">
            <a:noAutofit/>
          </a:bodyPr>
          <a:lstStyle/>
          <a:p>
            <a:pPr marL="6350" marR="11396" lvl="0">
              <a:lnSpc>
                <a:spcPct val="150000"/>
              </a:lnSpc>
              <a:buSzPts val="2800"/>
            </a:pPr>
            <a:r>
              <a:rPr lang="fr-FR" sz="2800" b="1" dirty="0">
                <a:latin typeface="Times New Roman"/>
                <a:ea typeface="Times New Roman"/>
                <a:cs typeface="Times New Roman"/>
                <a:sym typeface="Times New Roman"/>
              </a:rPr>
              <a:t>Limites  ?</a:t>
            </a:r>
            <a:endParaRPr sz="28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48;p6">
            <a:extLst>
              <a:ext uri="{FF2B5EF4-FFF2-40B4-BE49-F238E27FC236}">
                <a16:creationId xmlns:a16="http://schemas.microsoft.com/office/drawing/2014/main" id="{7FEFC013-CB96-4B1D-9E8B-8C1504BFE344}"/>
              </a:ext>
            </a:extLst>
          </p:cNvPr>
          <p:cNvSpPr txBox="1"/>
          <p:nvPr/>
        </p:nvSpPr>
        <p:spPr>
          <a:xfrm>
            <a:off x="863720" y="2270481"/>
            <a:ext cx="9463813" cy="349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600" rIns="0" bIns="0" anchor="t" anchorCtr="0">
            <a:noAutofit/>
          </a:bodyPr>
          <a:lstStyle/>
          <a:p>
            <a:pPr marL="463550" marR="11396" lvl="0" indent="-457200">
              <a:lnSpc>
                <a:spcPct val="150000"/>
              </a:lnSpc>
              <a:spcAft>
                <a:spcPts val="600"/>
              </a:spcAft>
              <a:buSzPts val="2800"/>
              <a:buFont typeface="Wingdings" panose="05000000000000000000" pitchFamily="2" charset="2"/>
              <a:buChar char="ü"/>
            </a:pPr>
            <a:r>
              <a:rPr lang="fr-FR" sz="2800" i="1" dirty="0">
                <a:latin typeface="Times New Roman"/>
                <a:cs typeface="Times New Roman"/>
              </a:rPr>
              <a:t>Fiabilité</a:t>
            </a:r>
            <a:r>
              <a:rPr lang="fr-FR" sz="2800" dirty="0">
                <a:latin typeface="Times New Roman"/>
                <a:cs typeface="Times New Roman"/>
              </a:rPr>
              <a:t>:</a:t>
            </a:r>
            <a:r>
              <a:rPr lang="fr-FR" dirty="0"/>
              <a:t> </a:t>
            </a:r>
            <a:r>
              <a:rPr lang="fr-FR" sz="2800" dirty="0">
                <a:latin typeface="Times New Roman"/>
                <a:cs typeface="Times New Roman"/>
              </a:rPr>
              <a:t>Si une erreur survient dans un module, elle peut affecter la disponibilité de toute l’application,</a:t>
            </a:r>
          </a:p>
          <a:p>
            <a:pPr marL="463550" marR="11396" lvl="0" indent="-457200">
              <a:lnSpc>
                <a:spcPct val="150000"/>
              </a:lnSpc>
              <a:spcAft>
                <a:spcPts val="600"/>
              </a:spcAft>
              <a:buSzPts val="2800"/>
              <a:buFont typeface="Wingdings" panose="05000000000000000000" pitchFamily="2" charset="2"/>
              <a:buChar char="ü"/>
            </a:pPr>
            <a:r>
              <a:rPr lang="fr-FR" sz="2800" i="1" dirty="0">
                <a:latin typeface="Times New Roman"/>
                <a:cs typeface="Times New Roman"/>
              </a:rPr>
              <a:t>Manque de flexibilité</a:t>
            </a:r>
            <a:r>
              <a:rPr lang="fr-FR" sz="2800" dirty="0">
                <a:latin typeface="Times New Roman"/>
                <a:cs typeface="Times New Roman"/>
              </a:rPr>
              <a:t>: Limiter par les technologies déjà utilisées en son sein.</a:t>
            </a:r>
          </a:p>
          <a:p>
            <a:pPr marL="463550" marR="11396" lvl="0" indent="-457200">
              <a:lnSpc>
                <a:spcPct val="150000"/>
              </a:lnSpc>
              <a:spcAft>
                <a:spcPts val="600"/>
              </a:spcAft>
              <a:buSzPts val="2800"/>
              <a:buFont typeface="Wingdings" panose="05000000000000000000" pitchFamily="2" charset="2"/>
              <a:buChar char="ü"/>
            </a:pPr>
            <a:r>
              <a:rPr lang="fr-FR" sz="2800" i="1" dirty="0">
                <a:latin typeface="Times New Roman"/>
                <a:cs typeface="Times New Roman"/>
              </a:rPr>
              <a:t>Déploiement</a:t>
            </a:r>
            <a:r>
              <a:rPr lang="fr-FR" sz="2800" dirty="0">
                <a:latin typeface="Times New Roman"/>
                <a:cs typeface="Times New Roman"/>
              </a:rPr>
              <a:t>: Un changement mineur apporté à l’app nécessite le redéploiement.  </a:t>
            </a:r>
          </a:p>
          <a:p>
            <a:pPr marL="463550" marR="11396" lvl="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2800"/>
              <a:buFont typeface="Wingdings" panose="05000000000000000000" pitchFamily="2" charset="2"/>
              <a:buChar char="ü"/>
            </a:pPr>
            <a:r>
              <a:rPr lang="fr-FR" dirty="0"/>
              <a:t>,,,,,,,,,,</a:t>
            </a:r>
          </a:p>
          <a:p>
            <a:pPr marL="6350" marR="11396" lvl="0">
              <a:lnSpc>
                <a:spcPct val="150000"/>
              </a:lnSpc>
              <a:buSzPts val="2800"/>
            </a:pPr>
            <a:endParaRPr sz="2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0855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6688" y="-99392"/>
            <a:ext cx="12436013" cy="7056784"/>
          </a:xfrm>
          <a:prstGeom prst="rect">
            <a:avLst/>
          </a:prstGeom>
          <a:solidFill>
            <a:srgbClr val="C00000"/>
          </a:solidFill>
          <a:ln>
            <a:noFill/>
          </a:ln>
        </p:spPr>
      </p:pic>
      <p:pic>
        <p:nvPicPr>
          <p:cNvPr id="106" name="Google Shape;106;p5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095521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"/>
          <p:cNvSpPr txBox="1">
            <a:spLocks noGrp="1"/>
          </p:cNvSpPr>
          <p:nvPr>
            <p:ph type="sldNum" idx="12"/>
          </p:nvPr>
        </p:nvSpPr>
        <p:spPr>
          <a:xfrm>
            <a:off x="11241513" y="6451452"/>
            <a:ext cx="350413" cy="276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  <p:pic>
        <p:nvPicPr>
          <p:cNvPr id="109" name="Google Shape;109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03225" y="6334449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9;p4"/>
          <p:cNvSpPr txBox="1">
            <a:spLocks noGrp="1"/>
          </p:cNvSpPr>
          <p:nvPr>
            <p:ph type="title"/>
          </p:nvPr>
        </p:nvSpPr>
        <p:spPr>
          <a:xfrm>
            <a:off x="669726" y="32070"/>
            <a:ext cx="10036500" cy="69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r-FR" b="1" dirty="0"/>
              <a:t>Architecture monolithique</a:t>
            </a:r>
            <a:endParaRPr b="1" dirty="0"/>
          </a:p>
        </p:txBody>
      </p:sp>
      <p:sp>
        <p:nvSpPr>
          <p:cNvPr id="12" name="Google Shape;48;p6">
            <a:extLst>
              <a:ext uri="{FF2B5EF4-FFF2-40B4-BE49-F238E27FC236}">
                <a16:creationId xmlns:a16="http://schemas.microsoft.com/office/drawing/2014/main" id="{70E05B15-530A-47F8-8791-34B04CE95194}"/>
              </a:ext>
            </a:extLst>
          </p:cNvPr>
          <p:cNvSpPr txBox="1"/>
          <p:nvPr/>
        </p:nvSpPr>
        <p:spPr>
          <a:xfrm>
            <a:off x="809608" y="1387031"/>
            <a:ext cx="9463813" cy="88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600" rIns="0" bIns="0" anchor="t" anchorCtr="0">
            <a:noAutofit/>
          </a:bodyPr>
          <a:lstStyle/>
          <a:p>
            <a:pPr marL="6350" marR="11396" lvl="0">
              <a:lnSpc>
                <a:spcPct val="150000"/>
              </a:lnSpc>
              <a:buSzPts val="2800"/>
            </a:pPr>
            <a:r>
              <a:rPr lang="fr-FR" sz="2800" b="1" dirty="0">
                <a:latin typeface="Times New Roman"/>
                <a:ea typeface="Times New Roman"/>
                <a:cs typeface="Times New Roman"/>
                <a:sym typeface="Times New Roman"/>
              </a:rPr>
              <a:t>Solution  ?</a:t>
            </a:r>
            <a:endParaRPr sz="28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48;p6">
            <a:extLst>
              <a:ext uri="{FF2B5EF4-FFF2-40B4-BE49-F238E27FC236}">
                <a16:creationId xmlns:a16="http://schemas.microsoft.com/office/drawing/2014/main" id="{DF53FE19-B0C5-48FA-A53E-2976E3A3D598}"/>
              </a:ext>
            </a:extLst>
          </p:cNvPr>
          <p:cNvSpPr txBox="1"/>
          <p:nvPr/>
        </p:nvSpPr>
        <p:spPr>
          <a:xfrm>
            <a:off x="614793" y="2042692"/>
            <a:ext cx="9658628" cy="349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600" rIns="0" bIns="0" anchor="t" anchorCtr="0">
            <a:noAutofit/>
          </a:bodyPr>
          <a:lstStyle/>
          <a:p>
            <a:pPr marL="6350" marR="11396" lvl="0">
              <a:lnSpc>
                <a:spcPct val="150000"/>
              </a:lnSpc>
              <a:spcBef>
                <a:spcPts val="1200"/>
              </a:spcBef>
              <a:buSzPts val="2800"/>
            </a:pPr>
            <a:r>
              <a:rPr lang="fr-FR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	 </a:t>
            </a:r>
            <a:r>
              <a:rPr lang="fr-FR" sz="2800" b="0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micro services</a:t>
            </a:r>
          </a:p>
          <a:p>
            <a:pPr marL="463550" marR="11396" lvl="0" indent="-457200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SzPts val="2800"/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/>
                <a:cs typeface="Times New Roman"/>
              </a:rPr>
              <a:t>Approche permettant de développer une application unique sous la forme d’une plusieurs services. </a:t>
            </a:r>
          </a:p>
          <a:p>
            <a:pPr marL="463550" marR="11396" lvl="0" indent="-457200">
              <a:lnSpc>
                <a:spcPct val="150000"/>
              </a:lnSpc>
              <a:buSzPts val="2800"/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/>
                <a:cs typeface="Times New Roman"/>
              </a:rPr>
              <a:t>Ces services sont construits autour des capacités de l’entreprise et peuvent être déployés d’une façon indépendante.</a:t>
            </a:r>
            <a:endParaRPr sz="2800" dirty="0"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D79A652-15AB-492F-95AC-C5741B7D5C46}"/>
              </a:ext>
            </a:extLst>
          </p:cNvPr>
          <p:cNvSpPr txBox="1"/>
          <p:nvPr/>
        </p:nvSpPr>
        <p:spPr>
          <a:xfrm>
            <a:off x="10037612" y="2937252"/>
            <a:ext cx="1807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Martin </a:t>
            </a:r>
            <a:r>
              <a:rPr lang="fr-FR" i="1" dirty="0" err="1"/>
              <a:t>fowler</a:t>
            </a:r>
            <a:endParaRPr lang="fr-FR" i="1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24BFA28-0D1E-4D5F-ABC7-7E8C157B32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4304" y="1124950"/>
            <a:ext cx="1815288" cy="200307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57053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203685" y="-5407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2" y="-285776"/>
            <a:ext cx="1191581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57;p7"/>
          <p:cNvSpPr txBox="1"/>
          <p:nvPr/>
        </p:nvSpPr>
        <p:spPr>
          <a:xfrm>
            <a:off x="671968" y="142853"/>
            <a:ext cx="9509994" cy="952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fr-FR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l'application monolithique aux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fr-FR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 à base de </a:t>
            </a:r>
            <a:r>
              <a:rPr lang="fr-FR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microservices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58;p7"/>
          <p:cNvSpPr txBox="1"/>
          <p:nvPr/>
        </p:nvSpPr>
        <p:spPr>
          <a:xfrm>
            <a:off x="883098" y="142606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59;p7"/>
          <p:cNvSpPr txBox="1"/>
          <p:nvPr/>
        </p:nvSpPr>
        <p:spPr>
          <a:xfrm>
            <a:off x="870980" y="1357413"/>
            <a:ext cx="990915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77;p2"/>
          <p:cNvSpPr/>
          <p:nvPr/>
        </p:nvSpPr>
        <p:spPr>
          <a:xfrm rot="5400000">
            <a:off x="1215532" y="2461198"/>
            <a:ext cx="156000" cy="1035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644A28FE-A798-4416-ADB5-2593AE347E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070" y="1671940"/>
            <a:ext cx="9862751" cy="449859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248303" y="34416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-1219277" y="46642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13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57;p7"/>
          <p:cNvSpPr txBox="1"/>
          <p:nvPr/>
        </p:nvSpPr>
        <p:spPr>
          <a:xfrm>
            <a:off x="738309" y="170287"/>
            <a:ext cx="9509994" cy="952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58;p7"/>
          <p:cNvSpPr txBox="1"/>
          <p:nvPr/>
        </p:nvSpPr>
        <p:spPr>
          <a:xfrm>
            <a:off x="988564" y="162609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59;p7"/>
          <p:cNvSpPr txBox="1"/>
          <p:nvPr/>
        </p:nvSpPr>
        <p:spPr>
          <a:xfrm>
            <a:off x="390213" y="1281816"/>
            <a:ext cx="1085820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3000"/>
            </a:pPr>
            <a:r>
              <a:rPr lang="fr-FR" sz="2400" dirty="0">
                <a:solidFill>
                  <a:schemeClr val="dk1"/>
                </a:solidFill>
              </a:rPr>
              <a:t>L’architecture en micro services est une approche servant à concevoir </a:t>
            </a:r>
            <a:r>
              <a:rPr lang="fr-FR" sz="2400" dirty="0">
                <a:solidFill>
                  <a:srgbClr val="85200C"/>
                </a:solidFill>
              </a:rPr>
              <a:t>une application unique </a:t>
            </a:r>
            <a:r>
              <a:rPr lang="fr-FR" sz="2400" dirty="0">
                <a:solidFill>
                  <a:schemeClr val="dk1"/>
                </a:solidFill>
              </a:rPr>
              <a:t>basée sur un </a:t>
            </a:r>
            <a:r>
              <a:rPr lang="fr-FR" sz="2400" dirty="0">
                <a:solidFill>
                  <a:srgbClr val="A61C00"/>
                </a:solidFill>
              </a:rPr>
              <a:t>ensemble de petits services indépendants</a:t>
            </a:r>
            <a:r>
              <a:rPr lang="fr-FR" sz="2400" dirty="0">
                <a:solidFill>
                  <a:schemeClr val="dk1"/>
                </a:solidFill>
              </a:rPr>
              <a:t>. Chaque micro service s’exécute dans </a:t>
            </a:r>
            <a:r>
              <a:rPr lang="fr-FR" sz="2400" dirty="0">
                <a:solidFill>
                  <a:srgbClr val="85200C"/>
                </a:solidFill>
              </a:rPr>
              <a:t>un processus qui lui est propre</a:t>
            </a:r>
            <a:r>
              <a:rPr lang="fr-FR" sz="2400" dirty="0">
                <a:solidFill>
                  <a:schemeClr val="dk1"/>
                </a:solidFill>
              </a:rPr>
              <a:t> et </a:t>
            </a:r>
            <a:r>
              <a:rPr lang="fr-FR" sz="2400" dirty="0">
                <a:solidFill>
                  <a:srgbClr val="85200C"/>
                </a:solidFill>
              </a:rPr>
              <a:t>communique via un protocole léger</a:t>
            </a:r>
            <a:r>
              <a:rPr lang="fr-FR" sz="2400" dirty="0">
                <a:solidFill>
                  <a:schemeClr val="dk1"/>
                </a:solidFill>
              </a:rPr>
              <a:t>, le plus souvent à base de ressource HTTP (tel que REST –Représentationnel State Transfer- par exemple).</a:t>
            </a:r>
          </a:p>
          <a:p>
            <a:pPr marL="352425" marR="3370578" lvl="0">
              <a:lnSpc>
                <a:spcPct val="108800"/>
              </a:lnSpc>
              <a:spcBef>
                <a:spcPts val="665"/>
              </a:spcBef>
              <a:buSzPts val="2400"/>
            </a:pPr>
            <a:r>
              <a:rPr lang="fr-FR" sz="2800" dirty="0">
                <a:solidFill>
                  <a:schemeClr val="dk1"/>
                </a:solidFill>
              </a:rPr>
              <a:t>   </a:t>
            </a:r>
          </a:p>
        </p:txBody>
      </p:sp>
      <p:sp>
        <p:nvSpPr>
          <p:cNvPr id="15" name="Google Shape;261;g4789328264_0_39"/>
          <p:cNvSpPr txBox="1"/>
          <p:nvPr/>
        </p:nvSpPr>
        <p:spPr>
          <a:xfrm>
            <a:off x="988564" y="-28242"/>
            <a:ext cx="911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4400"/>
            </a:pPr>
            <a:r>
              <a:rPr lang="fr-FR" sz="4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L’architecture micro services</a:t>
            </a:r>
          </a:p>
        </p:txBody>
      </p:sp>
      <p:sp>
        <p:nvSpPr>
          <p:cNvPr id="29" name="Google Shape;77;p2"/>
          <p:cNvSpPr/>
          <p:nvPr/>
        </p:nvSpPr>
        <p:spPr>
          <a:xfrm rot="5400000">
            <a:off x="312213" y="1574340"/>
            <a:ext cx="156000" cy="1035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4023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248303" y="34416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-1314527" y="59851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14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57;p7"/>
          <p:cNvSpPr txBox="1"/>
          <p:nvPr/>
        </p:nvSpPr>
        <p:spPr>
          <a:xfrm>
            <a:off x="671968" y="142853"/>
            <a:ext cx="9509994" cy="952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fr-FR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l'application monolithique aux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fr-FR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 à base de </a:t>
            </a:r>
            <a:r>
              <a:rPr lang="fr-FR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microservices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58;p7"/>
          <p:cNvSpPr txBox="1"/>
          <p:nvPr/>
        </p:nvSpPr>
        <p:spPr>
          <a:xfrm>
            <a:off x="988564" y="162609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59;p7"/>
          <p:cNvSpPr txBox="1"/>
          <p:nvPr/>
        </p:nvSpPr>
        <p:spPr>
          <a:xfrm>
            <a:off x="976446" y="1557438"/>
            <a:ext cx="990915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10206" y="3475137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dk1"/>
                </a:solidFill>
              </a:rPr>
              <a:t> </a:t>
            </a:r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0249D05-6E31-4FAB-9BF0-34E6C04319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4145" y="1316077"/>
            <a:ext cx="6832121" cy="535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12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248303" y="34416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-1219277" y="46642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15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57;p7"/>
          <p:cNvSpPr txBox="1"/>
          <p:nvPr/>
        </p:nvSpPr>
        <p:spPr>
          <a:xfrm>
            <a:off x="738309" y="170287"/>
            <a:ext cx="9509994" cy="952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58;p7"/>
          <p:cNvSpPr txBox="1"/>
          <p:nvPr/>
        </p:nvSpPr>
        <p:spPr>
          <a:xfrm>
            <a:off x="988564" y="162609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59;p7"/>
          <p:cNvSpPr txBox="1"/>
          <p:nvPr/>
        </p:nvSpPr>
        <p:spPr>
          <a:xfrm>
            <a:off x="390213" y="1281816"/>
            <a:ext cx="1085820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2425" marR="3370578" lvl="0">
              <a:lnSpc>
                <a:spcPct val="108800"/>
              </a:lnSpc>
              <a:spcBef>
                <a:spcPts val="665"/>
              </a:spcBef>
              <a:buSzPts val="2400"/>
            </a:pPr>
            <a:r>
              <a:rPr lang="fr-FR" sz="2800" dirty="0">
                <a:solidFill>
                  <a:schemeClr val="dk1"/>
                </a:solidFill>
              </a:rPr>
              <a:t>   </a:t>
            </a:r>
          </a:p>
        </p:txBody>
      </p:sp>
      <p:sp>
        <p:nvSpPr>
          <p:cNvPr id="15" name="Google Shape;261;g4789328264_0_39"/>
          <p:cNvSpPr txBox="1"/>
          <p:nvPr/>
        </p:nvSpPr>
        <p:spPr>
          <a:xfrm>
            <a:off x="988564" y="-28242"/>
            <a:ext cx="911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4400"/>
            </a:pPr>
            <a:r>
              <a:rPr lang="fr-FR" sz="4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L’architecture micro services</a:t>
            </a:r>
          </a:p>
        </p:txBody>
      </p:sp>
      <p:sp>
        <p:nvSpPr>
          <p:cNvPr id="17" name="Google Shape;290;g4789328264_0_0"/>
          <p:cNvSpPr txBox="1"/>
          <p:nvPr/>
        </p:nvSpPr>
        <p:spPr>
          <a:xfrm>
            <a:off x="445082" y="1111344"/>
            <a:ext cx="10986300" cy="45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</a:pPr>
            <a:r>
              <a:rPr lang="fr-FR" sz="3000" b="1" dirty="0">
                <a:solidFill>
                  <a:srgbClr val="FF0000"/>
                </a:solidFill>
              </a:rPr>
              <a:t>Caractéristiques</a:t>
            </a:r>
          </a:p>
          <a:p>
            <a:pPr marL="808038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</a:pPr>
            <a:endParaRPr lang="fr-FR" sz="3000" dirty="0">
              <a:solidFill>
                <a:schemeClr val="dk1"/>
              </a:solidFill>
            </a:endParaRPr>
          </a:p>
          <a:p>
            <a:pPr marL="808038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</a:pPr>
            <a:r>
              <a:rPr lang="fr-FR" sz="240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Application autonome</a:t>
            </a:r>
            <a:endParaRPr lang="fr-FR" sz="240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8038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</a:pPr>
            <a:r>
              <a:rPr lang="fr-FR" sz="2400" dirty="0">
                <a:solidFill>
                  <a:schemeClr val="dk1"/>
                </a:solidFill>
              </a:rPr>
              <a:t>Organisé autour des capacités métier </a:t>
            </a:r>
          </a:p>
          <a:p>
            <a:pPr marL="808038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</a:pPr>
            <a:r>
              <a:rPr lang="fr-FR" sz="2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Produit et non plus projet </a:t>
            </a:r>
          </a:p>
          <a:p>
            <a:pPr marL="808038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</a:pPr>
            <a:r>
              <a:rPr lang="fr-FR" sz="2400" dirty="0">
                <a:solidFill>
                  <a:schemeClr val="dk1"/>
                </a:solidFill>
              </a:rPr>
              <a:t>Gouvernance décentralisée.</a:t>
            </a:r>
          </a:p>
          <a:p>
            <a:pPr marL="808038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</a:pPr>
            <a:r>
              <a:rPr lang="fr-FR" sz="2400" dirty="0">
                <a:solidFill>
                  <a:schemeClr val="dk1"/>
                </a:solidFill>
              </a:rPr>
              <a:t>Management de donnée décentralisée.</a:t>
            </a:r>
          </a:p>
          <a:p>
            <a:pPr marL="808038" marR="0" lvl="0" indent="436563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ingdings" pitchFamily="2" charset="2"/>
              <a:buChar char="q"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77;p2"/>
          <p:cNvSpPr/>
          <p:nvPr/>
        </p:nvSpPr>
        <p:spPr>
          <a:xfrm rot="5400000">
            <a:off x="962314" y="2323104"/>
            <a:ext cx="156000" cy="1035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77;p2"/>
          <p:cNvSpPr/>
          <p:nvPr/>
        </p:nvSpPr>
        <p:spPr>
          <a:xfrm rot="5400000">
            <a:off x="962314" y="2837454"/>
            <a:ext cx="156000" cy="1035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77;p2"/>
          <p:cNvSpPr/>
          <p:nvPr/>
        </p:nvSpPr>
        <p:spPr>
          <a:xfrm rot="5400000">
            <a:off x="962314" y="3374673"/>
            <a:ext cx="156000" cy="1035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77;p2"/>
          <p:cNvSpPr/>
          <p:nvPr/>
        </p:nvSpPr>
        <p:spPr>
          <a:xfrm rot="5400000">
            <a:off x="962314" y="3910944"/>
            <a:ext cx="156000" cy="1035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77;p2"/>
          <p:cNvSpPr/>
          <p:nvPr/>
        </p:nvSpPr>
        <p:spPr>
          <a:xfrm rot="5400000">
            <a:off x="943144" y="4513854"/>
            <a:ext cx="156000" cy="1035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7263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-18441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1983"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7397991" y="374576"/>
            <a:ext cx="651817" cy="39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399" rIns="0" bIns="0" anchor="t" anchorCtr="0">
            <a:noAutofit/>
          </a:bodyPr>
          <a:lstStyle/>
          <a:p>
            <a:pPr marL="11527">
              <a:lnSpc>
                <a:spcPct val="105312"/>
              </a:lnSpc>
              <a:buSzPts val="3200"/>
            </a:pPr>
            <a:endParaRPr sz="290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1523256" y="6145451"/>
            <a:ext cx="910096" cy="4564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1800"/>
            </a:pPr>
            <a:endParaRPr sz="163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6"/>
          <p:cNvSpPr txBox="1"/>
          <p:nvPr/>
        </p:nvSpPr>
        <p:spPr>
          <a:xfrm>
            <a:off x="2245429" y="602060"/>
            <a:ext cx="7838622" cy="83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74" tIns="41476" rIns="82974" bIns="41476" anchor="t" anchorCtr="0">
            <a:noAutofit/>
          </a:bodyPr>
          <a:lstStyle/>
          <a:p>
            <a:pPr lvl="0">
              <a:buClr>
                <a:schemeClr val="dk1"/>
              </a:buClr>
              <a:buSzPts val="5400"/>
            </a:pPr>
            <a:r>
              <a:rPr lang="fr-FR" sz="4266" dirty="0">
                <a:solidFill>
                  <a:schemeClr val="dk1"/>
                </a:solidFill>
                <a:latin typeface="Rosarivo"/>
                <a:ea typeface="Rosarivo"/>
                <a:cs typeface="Rosarivo"/>
                <a:sym typeface="Rosarivo"/>
              </a:rPr>
              <a:t>Outils clés pour une architecture micro services</a:t>
            </a:r>
          </a:p>
          <a:p>
            <a:pPr>
              <a:buClr>
                <a:schemeClr val="dk1"/>
              </a:buClr>
              <a:buSzPts val="5400"/>
            </a:pPr>
            <a:endParaRPr sz="1089" dirty="0"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0325228" y="6333135"/>
            <a:ext cx="582383" cy="524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58" tIns="95158" rIns="95158" bIns="95158" anchor="t" anchorCtr="0">
            <a:noAutofit/>
          </a:bodyPr>
          <a:lstStyle/>
          <a:p>
            <a:pPr>
              <a:buSzPts val="1500"/>
            </a:pPr>
            <a:fld id="{00000000-1234-1234-1234-123412341234}" type="slidenum">
              <a:rPr lang="fr-FR"/>
              <a:pPr>
                <a:buSzPts val="1500"/>
              </a:pPr>
              <a:t>16</a:t>
            </a:fld>
            <a:endParaRPr/>
          </a:p>
        </p:txBody>
      </p:sp>
      <p:sp>
        <p:nvSpPr>
          <p:cNvPr id="9" name="Google Shape;48;p6">
            <a:extLst>
              <a:ext uri="{FF2B5EF4-FFF2-40B4-BE49-F238E27FC236}">
                <a16:creationId xmlns:a16="http://schemas.microsoft.com/office/drawing/2014/main" id="{94281756-5F5D-4A27-AF5D-C9D3922447E0}"/>
              </a:ext>
            </a:extLst>
          </p:cNvPr>
          <p:cNvSpPr txBox="1"/>
          <p:nvPr/>
        </p:nvSpPr>
        <p:spPr>
          <a:xfrm>
            <a:off x="2027413" y="2060604"/>
            <a:ext cx="8589007" cy="4066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97" rIns="0" bIns="0" anchor="t" anchorCtr="0">
            <a:noAutofit/>
          </a:bodyPr>
          <a:lstStyle/>
          <a:p>
            <a:pPr marL="5763" marR="10343">
              <a:lnSpc>
                <a:spcPct val="150000"/>
              </a:lnSpc>
              <a:buSzPts val="2800"/>
            </a:pPr>
            <a:r>
              <a:rPr lang="fr-FR" sz="2541" dirty="0">
                <a:latin typeface="Times New Roman"/>
                <a:ea typeface="Times New Roman"/>
                <a:cs typeface="Times New Roman"/>
                <a:sym typeface="Times New Roman"/>
              </a:rPr>
              <a:t>1- Conteneurs:</a:t>
            </a:r>
          </a:p>
          <a:p>
            <a:pPr marL="420718" marR="10343" indent="-414955">
              <a:lnSpc>
                <a:spcPct val="150000"/>
              </a:lnSpc>
              <a:buSzPts val="2800"/>
              <a:buFont typeface="Wingdings" panose="05000000000000000000" pitchFamily="2" charset="2"/>
              <a:buChar char="ü"/>
            </a:pPr>
            <a:r>
              <a:rPr lang="fr-FR" sz="1997" dirty="0">
                <a:latin typeface="Times New Roman"/>
                <a:cs typeface="Times New Roman"/>
              </a:rPr>
              <a:t>l'empaquetage d'une app et de toutes ses dépendances</a:t>
            </a:r>
          </a:p>
          <a:p>
            <a:pPr marL="420718" marR="10343" indent="-414955">
              <a:lnSpc>
                <a:spcPct val="150000"/>
              </a:lnSpc>
              <a:buSzPts val="2800"/>
              <a:buFont typeface="Wingdings" panose="05000000000000000000" pitchFamily="2" charset="2"/>
              <a:buChar char="ü"/>
            </a:pPr>
            <a:r>
              <a:rPr lang="fr-FR" sz="1997" dirty="0">
                <a:latin typeface="Times New Roman"/>
                <a:cs typeface="Times New Roman"/>
              </a:rPr>
              <a:t>Ils sont plus petits et plus légers que les machines virtuelles/OS</a:t>
            </a:r>
          </a:p>
          <a:p>
            <a:pPr marL="420718" marR="10343" indent="-414955">
              <a:lnSpc>
                <a:spcPct val="150000"/>
              </a:lnSpc>
              <a:buSzPts val="2800"/>
              <a:buFont typeface="Wingdings" panose="05000000000000000000" pitchFamily="2" charset="2"/>
              <a:buChar char="ü"/>
            </a:pPr>
            <a:r>
              <a:rPr lang="fr-FR" sz="1997" dirty="0">
                <a:latin typeface="Times New Roman"/>
                <a:cs typeface="Times New Roman"/>
              </a:rPr>
              <a:t>Ils peuvent être mis en place et supprimés plus rapidement</a:t>
            </a:r>
          </a:p>
          <a:p>
            <a:pPr marL="5763" marR="10343">
              <a:lnSpc>
                <a:spcPct val="150000"/>
              </a:lnSpc>
              <a:buSzPts val="2800"/>
            </a:pPr>
            <a:r>
              <a:rPr lang="fr-FR" sz="1997" dirty="0">
                <a:latin typeface="Times New Roman"/>
                <a:cs typeface="Times New Roman"/>
              </a:rPr>
              <a:t> 	</a:t>
            </a:r>
            <a:r>
              <a:rPr lang="fr-FR" sz="1997" dirty="0">
                <a:latin typeface="Times New Roman"/>
                <a:cs typeface="Times New Roman"/>
                <a:sym typeface="Wingdings" panose="05000000000000000000" pitchFamily="2" charset="2"/>
              </a:rPr>
              <a:t> </a:t>
            </a:r>
            <a:r>
              <a:rPr lang="fr-FR" sz="1997" dirty="0">
                <a:latin typeface="Times New Roman"/>
                <a:cs typeface="Times New Roman"/>
              </a:rPr>
              <a:t>Une solution idéale pour les micro services</a:t>
            </a:r>
            <a:endParaRPr lang="fr-FR" sz="1997" dirty="0">
              <a:latin typeface="Times New Roman"/>
              <a:cs typeface="Times New Roman"/>
              <a:sym typeface="Times New Roman"/>
            </a:endParaRPr>
          </a:p>
          <a:p>
            <a:pPr marL="5763" marR="10343">
              <a:lnSpc>
                <a:spcPct val="150000"/>
              </a:lnSpc>
              <a:buSzPts val="2800"/>
            </a:pPr>
            <a:endParaRPr sz="254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868BC23-F4D3-4E42-B4BE-E1CAEE88A5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9121" y="4739904"/>
            <a:ext cx="3216500" cy="151025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F4C0FB8-3A29-4B8D-9A92-17BEA0F6F2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2462" y="4880583"/>
            <a:ext cx="2492715" cy="124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72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-18441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1983"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7397991" y="374576"/>
            <a:ext cx="651817" cy="39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399" rIns="0" bIns="0" anchor="t" anchorCtr="0">
            <a:noAutofit/>
          </a:bodyPr>
          <a:lstStyle/>
          <a:p>
            <a:pPr marL="11527">
              <a:lnSpc>
                <a:spcPct val="105312"/>
              </a:lnSpc>
              <a:buSzPts val="3200"/>
            </a:pPr>
            <a:endParaRPr sz="290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1523256" y="6145451"/>
            <a:ext cx="910096" cy="4564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1800"/>
            </a:pPr>
            <a:endParaRPr sz="163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0325228" y="6333135"/>
            <a:ext cx="582383" cy="524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58" tIns="95158" rIns="95158" bIns="95158" anchor="t" anchorCtr="0">
            <a:noAutofit/>
          </a:bodyPr>
          <a:lstStyle/>
          <a:p>
            <a:pPr>
              <a:buSzPts val="1500"/>
            </a:pPr>
            <a:fld id="{00000000-1234-1234-1234-123412341234}" type="slidenum">
              <a:rPr lang="fr-FR"/>
              <a:pPr>
                <a:buSzPts val="1500"/>
              </a:pPr>
              <a:t>17</a:t>
            </a:fld>
            <a:endParaRPr/>
          </a:p>
        </p:txBody>
      </p:sp>
      <p:sp>
        <p:nvSpPr>
          <p:cNvPr id="9" name="Google Shape;48;p6">
            <a:extLst>
              <a:ext uri="{FF2B5EF4-FFF2-40B4-BE49-F238E27FC236}">
                <a16:creationId xmlns:a16="http://schemas.microsoft.com/office/drawing/2014/main" id="{94281756-5F5D-4A27-AF5D-C9D3922447E0}"/>
              </a:ext>
            </a:extLst>
          </p:cNvPr>
          <p:cNvSpPr txBox="1"/>
          <p:nvPr/>
        </p:nvSpPr>
        <p:spPr>
          <a:xfrm>
            <a:off x="2027413" y="2060604"/>
            <a:ext cx="8589007" cy="4066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97" rIns="0" bIns="0" anchor="t" anchorCtr="0">
            <a:noAutofit/>
          </a:bodyPr>
          <a:lstStyle/>
          <a:p>
            <a:pPr marL="5763" marR="10343">
              <a:lnSpc>
                <a:spcPct val="150000"/>
              </a:lnSpc>
              <a:buSzPts val="2800"/>
            </a:pPr>
            <a:r>
              <a:rPr lang="fr-FR" sz="2541" dirty="0">
                <a:latin typeface="Times New Roman"/>
                <a:cs typeface="Times New Roman"/>
              </a:rPr>
              <a:t>2- Passerelles/Gateway:</a:t>
            </a:r>
            <a:endParaRPr lang="fr-FR" sz="254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20718" marR="10343" indent="-414955">
              <a:lnSpc>
                <a:spcPct val="150000"/>
              </a:lnSpc>
              <a:buSzPts val="2800"/>
              <a:buFont typeface="Wingdings" panose="05000000000000000000" pitchFamily="2" charset="2"/>
              <a:buChar char="ü"/>
            </a:pPr>
            <a:r>
              <a:rPr lang="fr-FR" sz="1997" dirty="0">
                <a:latin typeface="Times New Roman"/>
                <a:cs typeface="Times New Roman"/>
              </a:rPr>
              <a:t>Service implémenté entre le client et le backend (micro services)</a:t>
            </a:r>
          </a:p>
          <a:p>
            <a:pPr marL="420718" marR="10343" indent="-414955">
              <a:lnSpc>
                <a:spcPct val="150000"/>
              </a:lnSpc>
              <a:buSzPts val="2800"/>
              <a:buFont typeface="Wingdings" panose="05000000000000000000" pitchFamily="2" charset="2"/>
              <a:buChar char="ü"/>
            </a:pPr>
            <a:r>
              <a:rPr lang="fr-FR" sz="1997" dirty="0">
                <a:latin typeface="Times New Roman"/>
                <a:cs typeface="Times New Roman"/>
              </a:rPr>
              <a:t>Requête         Réponse</a:t>
            </a:r>
          </a:p>
          <a:p>
            <a:pPr marL="5763" marR="10343">
              <a:lnSpc>
                <a:spcPct val="150000"/>
              </a:lnSpc>
              <a:buSzPts val="2800"/>
            </a:pPr>
            <a:r>
              <a:rPr lang="fr-FR" sz="2541" dirty="0">
                <a:latin typeface="Times New Roman"/>
                <a:ea typeface="Times New Roman"/>
                <a:cs typeface="Times New Roman"/>
                <a:sym typeface="Times New Roman"/>
              </a:rPr>
              <a:t>Avantages:</a:t>
            </a:r>
          </a:p>
          <a:p>
            <a:pPr marL="5763" marR="10343">
              <a:lnSpc>
                <a:spcPct val="150000"/>
              </a:lnSpc>
              <a:buSzPts val="2800"/>
            </a:pPr>
            <a:r>
              <a:rPr lang="fr-FR" sz="2541" dirty="0">
                <a:latin typeface="Times New Roman"/>
                <a:ea typeface="Times New Roman"/>
                <a:cs typeface="Times New Roman"/>
                <a:sym typeface="Times New Roman"/>
              </a:rPr>
              <a:t>Complexité réduite (Client)</a:t>
            </a:r>
          </a:p>
          <a:p>
            <a:pPr marL="5763" marR="10343">
              <a:lnSpc>
                <a:spcPct val="150000"/>
              </a:lnSpc>
              <a:buSzPts val="2800"/>
            </a:pPr>
            <a:r>
              <a:rPr lang="fr-FR" sz="2541" dirty="0">
                <a:latin typeface="Times New Roman"/>
                <a:ea typeface="Times New Roman"/>
                <a:cs typeface="Times New Roman"/>
                <a:sym typeface="Times New Roman"/>
              </a:rPr>
              <a:t>Sécurité</a:t>
            </a:r>
          </a:p>
          <a:p>
            <a:pPr marL="5763" marR="10343">
              <a:lnSpc>
                <a:spcPct val="150000"/>
              </a:lnSpc>
              <a:buSzPts val="2800"/>
            </a:pPr>
            <a:r>
              <a:rPr lang="fr-FR" sz="2541" dirty="0">
                <a:latin typeface="Times New Roman"/>
                <a:ea typeface="Times New Roman"/>
                <a:cs typeface="Times New Roman"/>
                <a:sym typeface="Times New Roman"/>
              </a:rPr>
              <a:t>Temps de réponse rapide</a:t>
            </a:r>
            <a:endParaRPr sz="254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Flèche : double flèche horizontale 4">
            <a:extLst>
              <a:ext uri="{FF2B5EF4-FFF2-40B4-BE49-F238E27FC236}">
                <a16:creationId xmlns:a16="http://schemas.microsoft.com/office/drawing/2014/main" id="{2C522024-76D1-46AD-9DEC-A91ADDB5E38C}"/>
              </a:ext>
            </a:extLst>
          </p:cNvPr>
          <p:cNvSpPr/>
          <p:nvPr/>
        </p:nvSpPr>
        <p:spPr>
          <a:xfrm>
            <a:off x="3419999" y="3272529"/>
            <a:ext cx="360135" cy="1564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71"/>
          </a:p>
        </p:txBody>
      </p:sp>
      <p:sp>
        <p:nvSpPr>
          <p:cNvPr id="10" name="Google Shape;46;p6">
            <a:extLst>
              <a:ext uri="{FF2B5EF4-FFF2-40B4-BE49-F238E27FC236}">
                <a16:creationId xmlns:a16="http://schemas.microsoft.com/office/drawing/2014/main" id="{BBFF316D-4956-45F1-B0BF-F90863A471C9}"/>
              </a:ext>
            </a:extLst>
          </p:cNvPr>
          <p:cNvSpPr txBox="1"/>
          <p:nvPr/>
        </p:nvSpPr>
        <p:spPr>
          <a:xfrm>
            <a:off x="2245429" y="602060"/>
            <a:ext cx="7838622" cy="83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74" tIns="41476" rIns="82974" bIns="41476" anchor="t" anchorCtr="0">
            <a:noAutofit/>
          </a:bodyPr>
          <a:lstStyle/>
          <a:p>
            <a:pPr lvl="0">
              <a:buClr>
                <a:schemeClr val="dk1"/>
              </a:buClr>
              <a:buSzPts val="5400"/>
            </a:pPr>
            <a:r>
              <a:rPr lang="fr-FR" sz="4266" dirty="0">
                <a:solidFill>
                  <a:schemeClr val="dk1"/>
                </a:solidFill>
                <a:latin typeface="Rosarivo"/>
                <a:ea typeface="Rosarivo"/>
                <a:cs typeface="Rosarivo"/>
                <a:sym typeface="Rosarivo"/>
              </a:rPr>
              <a:t>Outils clés pour une architecture micro services</a:t>
            </a:r>
          </a:p>
          <a:p>
            <a:pPr>
              <a:buClr>
                <a:schemeClr val="dk1"/>
              </a:buClr>
              <a:buSzPts val="5400"/>
            </a:pPr>
            <a:endParaRPr sz="1089" dirty="0"/>
          </a:p>
        </p:txBody>
      </p:sp>
    </p:spTree>
    <p:extLst>
      <p:ext uri="{BB962C8B-B14F-4D97-AF65-F5344CB8AC3E}">
        <p14:creationId xmlns:p14="http://schemas.microsoft.com/office/powerpoint/2010/main" val="1197510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-18441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1983"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7397991" y="374576"/>
            <a:ext cx="651817" cy="39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399" rIns="0" bIns="0" anchor="t" anchorCtr="0">
            <a:noAutofit/>
          </a:bodyPr>
          <a:lstStyle/>
          <a:p>
            <a:pPr marL="11527">
              <a:lnSpc>
                <a:spcPct val="105312"/>
              </a:lnSpc>
              <a:buSzPts val="3200"/>
            </a:pPr>
            <a:endParaRPr sz="290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1523256" y="6145451"/>
            <a:ext cx="910096" cy="4564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1800"/>
            </a:pPr>
            <a:endParaRPr sz="163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0325228" y="6333135"/>
            <a:ext cx="582383" cy="524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58" tIns="95158" rIns="95158" bIns="95158" anchor="t" anchorCtr="0">
            <a:noAutofit/>
          </a:bodyPr>
          <a:lstStyle/>
          <a:p>
            <a:pPr>
              <a:buSzPts val="1500"/>
            </a:pPr>
            <a:fld id="{00000000-1234-1234-1234-123412341234}" type="slidenum">
              <a:rPr lang="fr-FR"/>
              <a:pPr>
                <a:buSzPts val="1500"/>
              </a:pPr>
              <a:t>18</a:t>
            </a:fld>
            <a:endParaRPr/>
          </a:p>
        </p:txBody>
      </p:sp>
      <p:sp>
        <p:nvSpPr>
          <p:cNvPr id="9" name="Google Shape;48;p6">
            <a:extLst>
              <a:ext uri="{FF2B5EF4-FFF2-40B4-BE49-F238E27FC236}">
                <a16:creationId xmlns:a16="http://schemas.microsoft.com/office/drawing/2014/main" id="{94281756-5F5D-4A27-AF5D-C9D3922447E0}"/>
              </a:ext>
            </a:extLst>
          </p:cNvPr>
          <p:cNvSpPr txBox="1"/>
          <p:nvPr/>
        </p:nvSpPr>
        <p:spPr>
          <a:xfrm>
            <a:off x="2027413" y="1827354"/>
            <a:ext cx="8589007" cy="4066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97" rIns="0" bIns="0" anchor="t" anchorCtr="0">
            <a:noAutofit/>
          </a:bodyPr>
          <a:lstStyle/>
          <a:p>
            <a:pPr marL="5763" marR="10343">
              <a:lnSpc>
                <a:spcPct val="150000"/>
              </a:lnSpc>
              <a:buSzPts val="2800"/>
            </a:pPr>
            <a:r>
              <a:rPr lang="fr-FR" sz="2541" dirty="0">
                <a:latin typeface="Times New Roman"/>
                <a:cs typeface="Times New Roman"/>
              </a:rPr>
              <a:t>3- Maillage de services</a:t>
            </a:r>
          </a:p>
          <a:p>
            <a:pPr marL="5763" marR="10343">
              <a:lnSpc>
                <a:spcPct val="150000"/>
              </a:lnSpc>
              <a:buSzPts val="2800"/>
            </a:pPr>
            <a:r>
              <a:rPr lang="fr-FR" sz="1997" dirty="0">
                <a:latin typeface="Times New Roman"/>
                <a:cs typeface="Times New Roman"/>
              </a:rPr>
              <a:t>Une couche de messagerie dynamique visant à faciliter la communication entre micro services.</a:t>
            </a:r>
            <a:endParaRPr lang="fr-FR" sz="1997" dirty="0">
              <a:latin typeface="Times New Roman"/>
              <a:cs typeface="Times New Roman"/>
              <a:sym typeface="Times New Roman"/>
            </a:endParaRPr>
          </a:p>
          <a:p>
            <a:pPr marL="420718" marR="10343" indent="-414955">
              <a:lnSpc>
                <a:spcPct val="150000"/>
              </a:lnSpc>
              <a:buSzPts val="2800"/>
              <a:buFont typeface="Wingdings" panose="05000000000000000000" pitchFamily="2" charset="2"/>
              <a:buChar char="ü"/>
            </a:pPr>
            <a:r>
              <a:rPr lang="fr-FR" sz="1997" dirty="0">
                <a:latin typeface="Times New Roman"/>
                <a:cs typeface="Times New Roman"/>
              </a:rPr>
              <a:t>Utilisation du modèle « Side-car ».</a:t>
            </a:r>
          </a:p>
          <a:p>
            <a:pPr marL="420718" marR="10343" indent="-414955">
              <a:lnSpc>
                <a:spcPct val="150000"/>
              </a:lnSpc>
              <a:buSzPts val="2800"/>
              <a:buFont typeface="Wingdings" panose="05000000000000000000" pitchFamily="2" charset="2"/>
              <a:buChar char="ü"/>
            </a:pPr>
            <a:endParaRPr lang="fr-FR" sz="1997" dirty="0">
              <a:latin typeface="Times New Roman"/>
              <a:cs typeface="Times New Roman"/>
            </a:endParaRPr>
          </a:p>
          <a:p>
            <a:pPr marL="420718" marR="10343" indent="-414955">
              <a:lnSpc>
                <a:spcPct val="150000"/>
              </a:lnSpc>
              <a:buSzPts val="2800"/>
              <a:buFont typeface="Wingdings" panose="05000000000000000000" pitchFamily="2" charset="2"/>
              <a:buChar char="ü"/>
            </a:pPr>
            <a:endParaRPr lang="fr-FR" sz="1997" dirty="0">
              <a:latin typeface="Times New Roman"/>
              <a:cs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C4AE70-DD5C-46B2-8C4F-9EF3767B109A}"/>
              </a:ext>
            </a:extLst>
          </p:cNvPr>
          <p:cNvSpPr/>
          <p:nvPr/>
        </p:nvSpPr>
        <p:spPr>
          <a:xfrm>
            <a:off x="2503542" y="3688222"/>
            <a:ext cx="7538527" cy="1718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0718" marR="10343" lvl="5" indent="-414955">
              <a:lnSpc>
                <a:spcPct val="150000"/>
              </a:lnSpc>
              <a:buSzPts val="2800"/>
              <a:buFont typeface="Wingdings" panose="05000000000000000000" pitchFamily="2" charset="2"/>
              <a:buChar char="§"/>
            </a:pPr>
            <a:r>
              <a:rPr lang="fr-FR" sz="1815" dirty="0">
                <a:latin typeface="Times New Roman"/>
                <a:cs typeface="Times New Roman"/>
              </a:rPr>
              <a:t>Un schéma de conception applicatif qui extrait certaines fonctionnalités</a:t>
            </a:r>
          </a:p>
          <a:p>
            <a:pPr marL="420718" marR="10343" lvl="5" indent="-414955">
              <a:lnSpc>
                <a:spcPct val="150000"/>
              </a:lnSpc>
              <a:buSzPts val="2800"/>
              <a:buFont typeface="Wingdings" panose="05000000000000000000" pitchFamily="2" charset="2"/>
              <a:buChar char="§"/>
            </a:pPr>
            <a:r>
              <a:rPr lang="fr-FR" sz="1815" dirty="0">
                <a:latin typeface="Times New Roman"/>
                <a:cs typeface="Times New Roman"/>
              </a:rPr>
              <a:t>Transférer le trafic depuis et vers le container</a:t>
            </a:r>
          </a:p>
          <a:p>
            <a:pPr marL="420718" marR="10343" lvl="5" indent="-414955">
              <a:lnSpc>
                <a:spcPct val="150000"/>
              </a:lnSpc>
              <a:buSzPts val="2800"/>
              <a:buFont typeface="Wingdings" panose="05000000000000000000" pitchFamily="2" charset="2"/>
              <a:buChar char="§"/>
            </a:pPr>
            <a:r>
              <a:rPr lang="fr-FR" sz="1815" dirty="0">
                <a:latin typeface="Times New Roman"/>
                <a:cs typeface="Times New Roman"/>
              </a:rPr>
              <a:t>Diriger la communication avec d’autres proxy sidecar/les connexions entre les services</a:t>
            </a:r>
          </a:p>
        </p:txBody>
      </p:sp>
      <p:pic>
        <p:nvPicPr>
          <p:cNvPr id="4" name="Image 3">
            <a:hlinkClick r:id="rId5"/>
            <a:extLst>
              <a:ext uri="{FF2B5EF4-FFF2-40B4-BE49-F238E27FC236}">
                <a16:creationId xmlns:a16="http://schemas.microsoft.com/office/drawing/2014/main" id="{8B0BFFFD-DAA4-4BAC-98D5-75E3CB55BE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0322" y="5487072"/>
            <a:ext cx="1151691" cy="720649"/>
          </a:xfrm>
          <a:prstGeom prst="rect">
            <a:avLst/>
          </a:prstGeom>
        </p:spPr>
      </p:pic>
      <p:pic>
        <p:nvPicPr>
          <p:cNvPr id="6" name="Image 5">
            <a:hlinkClick r:id="rId7"/>
            <a:extLst>
              <a:ext uri="{FF2B5EF4-FFF2-40B4-BE49-F238E27FC236}">
                <a16:creationId xmlns:a16="http://schemas.microsoft.com/office/drawing/2014/main" id="{461E2E38-9317-4853-9F92-E7BAFA44E1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7496" y="5523014"/>
            <a:ext cx="1962310" cy="684707"/>
          </a:xfrm>
          <a:prstGeom prst="rect">
            <a:avLst/>
          </a:prstGeom>
        </p:spPr>
      </p:pic>
      <p:sp>
        <p:nvSpPr>
          <p:cNvPr id="12" name="Google Shape;46;p6">
            <a:extLst>
              <a:ext uri="{FF2B5EF4-FFF2-40B4-BE49-F238E27FC236}">
                <a16:creationId xmlns:a16="http://schemas.microsoft.com/office/drawing/2014/main" id="{834852FF-DA53-4830-BCCA-239887B0188E}"/>
              </a:ext>
            </a:extLst>
          </p:cNvPr>
          <p:cNvSpPr txBox="1"/>
          <p:nvPr/>
        </p:nvSpPr>
        <p:spPr>
          <a:xfrm>
            <a:off x="2245429" y="602060"/>
            <a:ext cx="7838622" cy="83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74" tIns="41476" rIns="82974" bIns="41476" anchor="t" anchorCtr="0">
            <a:noAutofit/>
          </a:bodyPr>
          <a:lstStyle/>
          <a:p>
            <a:pPr lvl="0">
              <a:buClr>
                <a:schemeClr val="dk1"/>
              </a:buClr>
              <a:buSzPts val="5400"/>
            </a:pPr>
            <a:r>
              <a:rPr lang="fr-FR" sz="4266" dirty="0">
                <a:solidFill>
                  <a:schemeClr val="dk1"/>
                </a:solidFill>
                <a:latin typeface="Rosarivo"/>
                <a:ea typeface="Rosarivo"/>
                <a:cs typeface="Rosarivo"/>
                <a:sym typeface="Rosarivo"/>
              </a:rPr>
              <a:t>Outils clés pour une architecture micro services</a:t>
            </a:r>
          </a:p>
          <a:p>
            <a:pPr>
              <a:buClr>
                <a:schemeClr val="dk1"/>
              </a:buClr>
              <a:buSzPts val="5400"/>
            </a:pPr>
            <a:endParaRPr sz="1089" dirty="0"/>
          </a:p>
        </p:txBody>
      </p:sp>
    </p:spTree>
    <p:extLst>
      <p:ext uri="{BB962C8B-B14F-4D97-AF65-F5344CB8AC3E}">
        <p14:creationId xmlns:p14="http://schemas.microsoft.com/office/powerpoint/2010/main" val="943631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-18441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1983"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7397991" y="374576"/>
            <a:ext cx="651817" cy="39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399" rIns="0" bIns="0" anchor="t" anchorCtr="0">
            <a:noAutofit/>
          </a:bodyPr>
          <a:lstStyle/>
          <a:p>
            <a:pPr marL="11527">
              <a:lnSpc>
                <a:spcPct val="105312"/>
              </a:lnSpc>
              <a:buSzPts val="3200"/>
            </a:pPr>
            <a:endParaRPr sz="290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1523256" y="6145451"/>
            <a:ext cx="910096" cy="4564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1800"/>
            </a:pPr>
            <a:endParaRPr sz="163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0325228" y="6333135"/>
            <a:ext cx="582383" cy="524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58" tIns="95158" rIns="95158" bIns="95158" anchor="t" anchorCtr="0">
            <a:noAutofit/>
          </a:bodyPr>
          <a:lstStyle/>
          <a:p>
            <a:pPr>
              <a:buSzPts val="1500"/>
            </a:pPr>
            <a:fld id="{00000000-1234-1234-1234-123412341234}" type="slidenum">
              <a:rPr lang="fr-FR"/>
              <a:pPr>
                <a:buSzPts val="1500"/>
              </a:pPr>
              <a:t>19</a:t>
            </a:fld>
            <a:endParaRPr/>
          </a:p>
        </p:txBody>
      </p:sp>
      <p:sp>
        <p:nvSpPr>
          <p:cNvPr id="9" name="Google Shape;48;p6">
            <a:extLst>
              <a:ext uri="{FF2B5EF4-FFF2-40B4-BE49-F238E27FC236}">
                <a16:creationId xmlns:a16="http://schemas.microsoft.com/office/drawing/2014/main" id="{94281756-5F5D-4A27-AF5D-C9D3922447E0}"/>
              </a:ext>
            </a:extLst>
          </p:cNvPr>
          <p:cNvSpPr txBox="1"/>
          <p:nvPr/>
        </p:nvSpPr>
        <p:spPr>
          <a:xfrm>
            <a:off x="2027413" y="1827354"/>
            <a:ext cx="8589007" cy="4066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97" rIns="0" bIns="0" anchor="t" anchorCtr="0">
            <a:noAutofit/>
          </a:bodyPr>
          <a:lstStyle/>
          <a:p>
            <a:pPr marL="5763" marR="10343">
              <a:lnSpc>
                <a:spcPct val="150000"/>
              </a:lnSpc>
              <a:buSzPts val="2800"/>
            </a:pPr>
            <a:r>
              <a:rPr lang="fr-FR" sz="2541" dirty="0">
                <a:latin typeface="Times New Roman"/>
                <a:cs typeface="Times New Roman"/>
              </a:rPr>
              <a:t>4- Découverte de services</a:t>
            </a:r>
          </a:p>
          <a:p>
            <a:pPr marL="316979" marR="10343" indent="-311216">
              <a:lnSpc>
                <a:spcPct val="150000"/>
              </a:lnSpc>
              <a:buSzPts val="2800"/>
              <a:buFont typeface="Wingdings" panose="05000000000000000000" pitchFamily="2" charset="2"/>
              <a:buChar char="ü"/>
            </a:pPr>
            <a:r>
              <a:rPr lang="fr-FR" sz="1997" dirty="0">
                <a:latin typeface="Times New Roman"/>
                <a:cs typeface="Times New Roman"/>
                <a:sym typeface="Times New Roman"/>
              </a:rPr>
              <a:t> Un moyen pour localiser sur un réseau  les applications et les micro services.</a:t>
            </a:r>
          </a:p>
          <a:p>
            <a:pPr marL="420718" marR="10343" indent="-414955">
              <a:lnSpc>
                <a:spcPct val="150000"/>
              </a:lnSpc>
              <a:buSzPts val="2800"/>
              <a:buFont typeface="Wingdings" panose="05000000000000000000" pitchFamily="2" charset="2"/>
              <a:buChar char="ü"/>
            </a:pPr>
            <a:r>
              <a:rPr lang="fr-FR" sz="1997" dirty="0">
                <a:latin typeface="Times New Roman"/>
                <a:cs typeface="Times New Roman"/>
              </a:rPr>
              <a:t>Pour implémenter la découverte des services dans l’architecture de micro services il faut : </a:t>
            </a:r>
          </a:p>
          <a:p>
            <a:pPr marL="420718" marR="10343" indent="-414955">
              <a:lnSpc>
                <a:spcPct val="150000"/>
              </a:lnSpc>
              <a:buSzPts val="2800"/>
              <a:buFont typeface="Wingdings" panose="05000000000000000000" pitchFamily="2" charset="2"/>
              <a:buChar char="ü"/>
            </a:pPr>
            <a:endParaRPr lang="fr-FR" sz="1997" dirty="0">
              <a:latin typeface="Times New Roman"/>
              <a:cs typeface="Times New Roman"/>
            </a:endParaRPr>
          </a:p>
          <a:p>
            <a:pPr marL="420718" marR="10343" indent="-414955">
              <a:lnSpc>
                <a:spcPct val="150000"/>
              </a:lnSpc>
              <a:buSzPts val="2800"/>
              <a:buFont typeface="Wingdings" panose="05000000000000000000" pitchFamily="2" charset="2"/>
              <a:buChar char="ü"/>
            </a:pPr>
            <a:endParaRPr lang="fr-FR" sz="1997" dirty="0">
              <a:latin typeface="Times New Roman"/>
              <a:cs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C4AE70-DD5C-46B2-8C4F-9EF3767B109A}"/>
              </a:ext>
            </a:extLst>
          </p:cNvPr>
          <p:cNvSpPr/>
          <p:nvPr/>
        </p:nvSpPr>
        <p:spPr>
          <a:xfrm>
            <a:off x="2503542" y="3688222"/>
            <a:ext cx="7538527" cy="1718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0718" marR="10343" lvl="5" indent="-414955">
              <a:lnSpc>
                <a:spcPct val="150000"/>
              </a:lnSpc>
              <a:buSzPts val="2800"/>
              <a:buFont typeface="Wingdings" panose="05000000000000000000" pitchFamily="2" charset="2"/>
              <a:buChar char="§"/>
            </a:pPr>
            <a:r>
              <a:rPr lang="fr-FR" sz="1815" b="1" dirty="0">
                <a:latin typeface="Times New Roman"/>
                <a:cs typeface="Times New Roman"/>
              </a:rPr>
              <a:t>Un modèle de découverte côté client </a:t>
            </a:r>
            <a:r>
              <a:rPr lang="fr-FR" sz="1815" dirty="0">
                <a:latin typeface="Times New Roman"/>
                <a:cs typeface="Times New Roman"/>
              </a:rPr>
              <a:t>: recherche le registre des services afin de localiser un fournisseur de services</a:t>
            </a:r>
          </a:p>
          <a:p>
            <a:pPr marL="420718" marR="10343" lvl="5" indent="-414955">
              <a:lnSpc>
                <a:spcPct val="150000"/>
              </a:lnSpc>
              <a:buSzPts val="2800"/>
              <a:buFont typeface="Wingdings" panose="05000000000000000000" pitchFamily="2" charset="2"/>
              <a:buChar char="§"/>
            </a:pPr>
            <a:r>
              <a:rPr lang="fr-FR" sz="1815" b="1" dirty="0">
                <a:latin typeface="Times New Roman"/>
                <a:cs typeface="Times New Roman"/>
              </a:rPr>
              <a:t>Un modèle de découverte côté serveur: </a:t>
            </a:r>
            <a:r>
              <a:rPr lang="fr-FR" sz="1815" dirty="0">
                <a:latin typeface="Times New Roman"/>
                <a:cs typeface="Times New Roman"/>
              </a:rPr>
              <a:t>Présente une vue globale des adresses</a:t>
            </a:r>
          </a:p>
        </p:txBody>
      </p:sp>
      <p:sp>
        <p:nvSpPr>
          <p:cNvPr id="10" name="Google Shape;46;p6">
            <a:extLst>
              <a:ext uri="{FF2B5EF4-FFF2-40B4-BE49-F238E27FC236}">
                <a16:creationId xmlns:a16="http://schemas.microsoft.com/office/drawing/2014/main" id="{8C6550C2-E788-45BD-BF21-EF974674C10A}"/>
              </a:ext>
            </a:extLst>
          </p:cNvPr>
          <p:cNvSpPr txBox="1"/>
          <p:nvPr/>
        </p:nvSpPr>
        <p:spPr>
          <a:xfrm>
            <a:off x="2245429" y="602060"/>
            <a:ext cx="7838622" cy="83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74" tIns="41476" rIns="82974" bIns="41476" anchor="t" anchorCtr="0">
            <a:noAutofit/>
          </a:bodyPr>
          <a:lstStyle/>
          <a:p>
            <a:pPr lvl="0">
              <a:buClr>
                <a:schemeClr val="dk1"/>
              </a:buClr>
              <a:buSzPts val="5400"/>
            </a:pPr>
            <a:r>
              <a:rPr lang="fr-FR" sz="4266" dirty="0">
                <a:solidFill>
                  <a:schemeClr val="dk1"/>
                </a:solidFill>
                <a:latin typeface="Rosarivo"/>
                <a:ea typeface="Rosarivo"/>
                <a:cs typeface="Rosarivo"/>
                <a:sym typeface="Rosarivo"/>
              </a:rPr>
              <a:t>Outils clés pour une architecture micro services !</a:t>
            </a:r>
          </a:p>
          <a:p>
            <a:pPr>
              <a:buClr>
                <a:schemeClr val="dk1"/>
              </a:buClr>
              <a:buSzPts val="5400"/>
            </a:pPr>
            <a:endParaRPr sz="1089" dirty="0"/>
          </a:p>
        </p:txBody>
      </p:sp>
    </p:spTree>
    <p:extLst>
      <p:ext uri="{BB962C8B-B14F-4D97-AF65-F5344CB8AC3E}">
        <p14:creationId xmlns:p14="http://schemas.microsoft.com/office/powerpoint/2010/main" val="424836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/>
          <p:nvPr/>
        </p:nvSpPr>
        <p:spPr>
          <a:xfrm>
            <a:off x="0" y="-28242"/>
            <a:ext cx="12192000" cy="6886242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2" descr="Picture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9345203" y="22220"/>
            <a:ext cx="2832470" cy="194913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"/>
          <p:cNvSpPr txBox="1"/>
          <p:nvPr/>
        </p:nvSpPr>
        <p:spPr>
          <a:xfrm>
            <a:off x="1144792" y="1654022"/>
            <a:ext cx="9096900" cy="213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/>
          <p:nvPr/>
        </p:nvSpPr>
        <p:spPr>
          <a:xfrm rot="5400000">
            <a:off x="1006916" y="1404283"/>
            <a:ext cx="156000" cy="103500"/>
          </a:xfrm>
          <a:prstGeom prst="triangle">
            <a:avLst>
              <a:gd name="adj" fmla="val 50000"/>
            </a:avLst>
          </a:prstGeom>
          <a:solidFill>
            <a:srgbClr val="BABABA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/>
          <p:nvPr/>
        </p:nvSpPr>
        <p:spPr>
          <a:xfrm rot="5400000">
            <a:off x="1015061" y="1943802"/>
            <a:ext cx="156000" cy="103500"/>
          </a:xfrm>
          <a:prstGeom prst="triangle">
            <a:avLst>
              <a:gd name="adj" fmla="val 50000"/>
            </a:avLst>
          </a:prstGeom>
          <a:solidFill>
            <a:srgbClr val="BABABA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  <p:sp>
        <p:nvSpPr>
          <p:cNvPr id="9" name="Google Shape;96;p2"/>
          <p:cNvSpPr txBox="1">
            <a:spLocks noGrp="1"/>
          </p:cNvSpPr>
          <p:nvPr>
            <p:ph type="title"/>
          </p:nvPr>
        </p:nvSpPr>
        <p:spPr>
          <a:xfrm>
            <a:off x="4024221" y="505642"/>
            <a:ext cx="58242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dirty="0"/>
              <a:t>Plan du module</a:t>
            </a:r>
            <a:endParaRPr dirty="0"/>
          </a:p>
        </p:txBody>
      </p:sp>
      <p:sp>
        <p:nvSpPr>
          <p:cNvPr id="10" name="Google Shape;97;p2"/>
          <p:cNvSpPr txBox="1"/>
          <p:nvPr/>
        </p:nvSpPr>
        <p:spPr>
          <a:xfrm>
            <a:off x="2482891" y="2750342"/>
            <a:ext cx="6799200" cy="273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lang="fr-FR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aux Applications Web Distribuées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lang="fr-FR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Architecture </a:t>
            </a:r>
            <a:r>
              <a:rPr lang="fr-FR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Microservices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lang="fr-FR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Implémentation de </a:t>
            </a:r>
            <a:r>
              <a:rPr lang="fr-FR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Microservices</a:t>
            </a:r>
            <a:endParaRPr lang="fr-FR"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lang="fr-FR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Dockerisation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lang="fr-FR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 de découverte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lang="fr-FR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Routage et filtres</a:t>
            </a:r>
          </a:p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lang="fr-FR" sz="2200" dirty="0">
                <a:solidFill>
                  <a:schemeClr val="dk1"/>
                </a:solidFill>
              </a:rPr>
              <a:t>Sécurisation de l’architecture </a:t>
            </a:r>
            <a:r>
              <a:rPr lang="fr-FR" sz="2200" dirty="0" err="1">
                <a:solidFill>
                  <a:schemeClr val="dk1"/>
                </a:solidFill>
              </a:rPr>
              <a:t>microservices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98;p2"/>
          <p:cNvSpPr txBox="1"/>
          <p:nvPr/>
        </p:nvSpPr>
        <p:spPr>
          <a:xfrm>
            <a:off x="1186061" y="1306564"/>
            <a:ext cx="5278272" cy="859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Charge horaire: 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21h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Pré-requis</a:t>
            </a:r>
            <a:r>
              <a:rPr lang="fr-F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Java, SOA, ingénierie des données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99;p2"/>
          <p:cNvSpPr/>
          <p:nvPr/>
        </p:nvSpPr>
        <p:spPr>
          <a:xfrm>
            <a:off x="1144811" y="5973932"/>
            <a:ext cx="1338072" cy="50596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00;p2"/>
          <p:cNvSpPr txBox="1">
            <a:spLocks/>
          </p:cNvSpPr>
          <p:nvPr/>
        </p:nvSpPr>
        <p:spPr>
          <a:xfrm>
            <a:off x="11686827" y="6327372"/>
            <a:ext cx="206375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400">
              <a:lnSpc>
                <a:spcPct val="103333"/>
              </a:lnSpc>
            </a:pPr>
            <a:fld id="{00000000-1234-1234-1234-123412341234}" type="slidenum">
              <a:rPr lang="fr-FR" smtClean="0"/>
              <a:pPr marL="25400">
                <a:lnSpc>
                  <a:spcPct val="103333"/>
                </a:lnSpc>
              </a:pPr>
              <a:t>2</a:t>
            </a:fld>
            <a:endParaRPr lang="fr-F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-18441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1983"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7397991" y="374576"/>
            <a:ext cx="651817" cy="39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399" rIns="0" bIns="0" anchor="t" anchorCtr="0">
            <a:noAutofit/>
          </a:bodyPr>
          <a:lstStyle/>
          <a:p>
            <a:pPr marL="11527">
              <a:lnSpc>
                <a:spcPct val="105312"/>
              </a:lnSpc>
              <a:buSzPts val="3200"/>
            </a:pPr>
            <a:endParaRPr sz="290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1523256" y="6145451"/>
            <a:ext cx="910096" cy="4564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1800"/>
            </a:pPr>
            <a:endParaRPr sz="163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0325228" y="6333135"/>
            <a:ext cx="582383" cy="524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58" tIns="95158" rIns="95158" bIns="95158" anchor="t" anchorCtr="0">
            <a:noAutofit/>
          </a:bodyPr>
          <a:lstStyle/>
          <a:p>
            <a:pPr>
              <a:buSzPts val="1500"/>
            </a:pPr>
            <a:fld id="{00000000-1234-1234-1234-123412341234}" type="slidenum">
              <a:rPr lang="fr-FR"/>
              <a:pPr>
                <a:buSzPts val="1500"/>
              </a:pPr>
              <a:t>20</a:t>
            </a:fld>
            <a:endParaRPr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36E622E-2634-448D-87EB-B724F7750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2538" y="2346242"/>
            <a:ext cx="8346925" cy="3736753"/>
          </a:xfrm>
          <a:prstGeom prst="rect">
            <a:avLst/>
          </a:prstGeom>
        </p:spPr>
      </p:pic>
      <p:sp>
        <p:nvSpPr>
          <p:cNvPr id="12" name="Google Shape;46;p6">
            <a:extLst>
              <a:ext uri="{FF2B5EF4-FFF2-40B4-BE49-F238E27FC236}">
                <a16:creationId xmlns:a16="http://schemas.microsoft.com/office/drawing/2014/main" id="{CD67BB7A-1B4F-4459-9E22-888EECB03C04}"/>
              </a:ext>
            </a:extLst>
          </p:cNvPr>
          <p:cNvSpPr txBox="1"/>
          <p:nvPr/>
        </p:nvSpPr>
        <p:spPr>
          <a:xfrm>
            <a:off x="2245429" y="602060"/>
            <a:ext cx="7838622" cy="83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74" tIns="41476" rIns="82974" bIns="41476" anchor="t" anchorCtr="0">
            <a:noAutofit/>
          </a:bodyPr>
          <a:lstStyle/>
          <a:p>
            <a:pPr lvl="0">
              <a:buClr>
                <a:schemeClr val="dk1"/>
              </a:buClr>
              <a:buSzPts val="5400"/>
            </a:pPr>
            <a:r>
              <a:rPr lang="fr-FR" sz="4266" dirty="0">
                <a:solidFill>
                  <a:schemeClr val="dk1"/>
                </a:solidFill>
                <a:latin typeface="Rosarivo"/>
                <a:ea typeface="Rosarivo"/>
                <a:cs typeface="Rosarivo"/>
                <a:sym typeface="Rosarivo"/>
              </a:rPr>
              <a:t>Outils clés pour une architecture micro services !</a:t>
            </a:r>
          </a:p>
          <a:p>
            <a:pPr>
              <a:buClr>
                <a:schemeClr val="dk1"/>
              </a:buClr>
              <a:buSzPts val="5400"/>
            </a:pPr>
            <a:endParaRPr sz="1089" dirty="0"/>
          </a:p>
        </p:txBody>
      </p:sp>
    </p:spTree>
    <p:extLst>
      <p:ext uri="{BB962C8B-B14F-4D97-AF65-F5344CB8AC3E}">
        <p14:creationId xmlns:p14="http://schemas.microsoft.com/office/powerpoint/2010/main" val="2300963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248303" y="34416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-832000" y="195723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21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57;p7"/>
          <p:cNvSpPr txBox="1"/>
          <p:nvPr/>
        </p:nvSpPr>
        <p:spPr>
          <a:xfrm>
            <a:off x="738309" y="170287"/>
            <a:ext cx="9509994" cy="952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58;p7"/>
          <p:cNvSpPr txBox="1"/>
          <p:nvPr/>
        </p:nvSpPr>
        <p:spPr>
          <a:xfrm>
            <a:off x="988564" y="162609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59;p7"/>
          <p:cNvSpPr txBox="1"/>
          <p:nvPr/>
        </p:nvSpPr>
        <p:spPr>
          <a:xfrm>
            <a:off x="976446" y="1557438"/>
            <a:ext cx="990915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61;g4789328264_0_39"/>
          <p:cNvSpPr txBox="1"/>
          <p:nvPr/>
        </p:nvSpPr>
        <p:spPr>
          <a:xfrm>
            <a:off x="988564" y="-28242"/>
            <a:ext cx="911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fr-FR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SOA Vs MSA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2054932C-BDD0-46D1-ADC0-8A6AE6B24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566437"/>
              </p:ext>
            </p:extLst>
          </p:nvPr>
        </p:nvGraphicFramePr>
        <p:xfrm>
          <a:off x="1043413" y="1140194"/>
          <a:ext cx="10105173" cy="4899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7621">
                  <a:extLst>
                    <a:ext uri="{9D8B030D-6E8A-4147-A177-3AD203B41FA5}">
                      <a16:colId xmlns:a16="http://schemas.microsoft.com/office/drawing/2014/main" val="2345090431"/>
                    </a:ext>
                  </a:extLst>
                </a:gridCol>
                <a:gridCol w="3368776">
                  <a:extLst>
                    <a:ext uri="{9D8B030D-6E8A-4147-A177-3AD203B41FA5}">
                      <a16:colId xmlns:a16="http://schemas.microsoft.com/office/drawing/2014/main" val="2349280880"/>
                    </a:ext>
                  </a:extLst>
                </a:gridCol>
                <a:gridCol w="3368776">
                  <a:extLst>
                    <a:ext uri="{9D8B030D-6E8A-4147-A177-3AD203B41FA5}">
                      <a16:colId xmlns:a16="http://schemas.microsoft.com/office/drawing/2014/main" val="251274540"/>
                    </a:ext>
                  </a:extLst>
                </a:gridCol>
              </a:tblGrid>
              <a:tr h="4430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SOA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MSA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785750"/>
                  </a:ext>
                </a:extLst>
              </a:tr>
              <a:tr h="12460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Architecture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Conçue pour partager les ressources entre les services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Conçue pour accueillir des services pouvant fonctionner de manière autonome	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671532"/>
                  </a:ext>
                </a:extLst>
              </a:tr>
              <a:tr h="6871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Stockage de données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Partage du stockage des données entre les services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Stockage des données Indépendant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973853"/>
                  </a:ext>
                </a:extLst>
              </a:tr>
              <a:tr h="6871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Communication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Entreprise Service Bus (ESB)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Couche API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751"/>
                  </a:ext>
                </a:extLst>
              </a:tr>
              <a:tr h="6871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Taille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Applications à grande échelle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Application de petite taille sur le web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12320"/>
                  </a:ext>
                </a:extLst>
              </a:tr>
              <a:tr h="5746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Déploiement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Moins de flexibilité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Rapide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368971"/>
                  </a:ext>
                </a:extLst>
              </a:tr>
              <a:tr h="5746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Services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REST, JMS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SOAP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268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069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248303" y="34416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-832000" y="195723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22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57;p7"/>
          <p:cNvSpPr txBox="1"/>
          <p:nvPr/>
        </p:nvSpPr>
        <p:spPr>
          <a:xfrm>
            <a:off x="738309" y="170287"/>
            <a:ext cx="9509994" cy="952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58;p7"/>
          <p:cNvSpPr txBox="1"/>
          <p:nvPr/>
        </p:nvSpPr>
        <p:spPr>
          <a:xfrm>
            <a:off x="988564" y="162609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59;p7"/>
          <p:cNvSpPr txBox="1"/>
          <p:nvPr/>
        </p:nvSpPr>
        <p:spPr>
          <a:xfrm>
            <a:off x="976446" y="1557438"/>
            <a:ext cx="990915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400"/>
            </a:pPr>
            <a:r>
              <a:rPr lang="fr-FR" sz="2400" dirty="0">
                <a:latin typeface="Times New Roman"/>
                <a:cs typeface="Times New Roman"/>
              </a:rPr>
              <a:t>L'architecture micro-frontend est une approche de conception dans laquelle une application frontale est décomposée en « micro-applications ». </a:t>
            </a:r>
          </a:p>
          <a:p>
            <a:pPr marL="342900" lvl="0" indent="-19050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400"/>
            </a:pPr>
            <a:r>
              <a:rPr lang="fr-FR" sz="2400" dirty="0">
                <a:latin typeface="Times New Roman"/>
                <a:cs typeface="Times New Roman"/>
              </a:rPr>
              <a:t>C’est une approche permettant de créer des sous applications qui sont individuelles et semi-indépendantes et qui travaillent ensemble de manière lâche. </a:t>
            </a:r>
          </a:p>
          <a:p>
            <a:pPr marL="342900" lvl="0" indent="-19050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400"/>
            </a:pPr>
            <a:r>
              <a:rPr lang="fr-FR" sz="2400" dirty="0">
                <a:latin typeface="Times New Roman"/>
                <a:cs typeface="Times New Roman"/>
              </a:rPr>
              <a:t>Le concept de micro-frontend s’inspire globalement des micro services et porte son nom</a:t>
            </a:r>
          </a:p>
        </p:txBody>
      </p:sp>
      <p:sp>
        <p:nvSpPr>
          <p:cNvPr id="15" name="Google Shape;261;g4789328264_0_39"/>
          <p:cNvSpPr txBox="1"/>
          <p:nvPr/>
        </p:nvSpPr>
        <p:spPr>
          <a:xfrm>
            <a:off x="988564" y="-28242"/>
            <a:ext cx="911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fr-FR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micro frontends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4654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248303" y="34416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-832000" y="195723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23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57;p7"/>
          <p:cNvSpPr txBox="1"/>
          <p:nvPr/>
        </p:nvSpPr>
        <p:spPr>
          <a:xfrm>
            <a:off x="738309" y="170287"/>
            <a:ext cx="9509994" cy="952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58;p7"/>
          <p:cNvSpPr txBox="1"/>
          <p:nvPr/>
        </p:nvSpPr>
        <p:spPr>
          <a:xfrm>
            <a:off x="988564" y="162609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59;p7"/>
          <p:cNvSpPr txBox="1"/>
          <p:nvPr/>
        </p:nvSpPr>
        <p:spPr>
          <a:xfrm>
            <a:off x="976446" y="1557438"/>
            <a:ext cx="990915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400"/>
            </a:pPr>
            <a:r>
              <a:rPr lang="fr-FR" sz="2400" dirty="0">
                <a:latin typeface="Times New Roman"/>
                <a:cs typeface="Times New Roman"/>
              </a:rPr>
              <a:t>Les avantages du modèle micro-frontend incluent:</a:t>
            </a:r>
          </a:p>
          <a:p>
            <a:pPr marL="342900" lvl="0" indent="-19050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400"/>
            </a:pPr>
            <a:r>
              <a:rPr lang="fr-FR" sz="2400" dirty="0">
                <a:latin typeface="Times New Roman"/>
                <a:cs typeface="Times New Roman"/>
              </a:rPr>
              <a:t>Les architectures micro-frontend peuvent être plus simples, et donc plus faciles à raisonner et à gérer.</a:t>
            </a:r>
          </a:p>
          <a:p>
            <a:pPr marL="342900" lvl="0" indent="-19050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400"/>
            </a:pPr>
            <a:r>
              <a:rPr lang="fr-FR" sz="2400" dirty="0">
                <a:latin typeface="Times New Roman"/>
                <a:cs typeface="Times New Roman"/>
              </a:rPr>
              <a:t>Les équipes de développement indépendantes peuvent collaborer plus facilement sur une application frontale.  </a:t>
            </a:r>
          </a:p>
          <a:p>
            <a:pPr marL="342900" lvl="0" indent="-19050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400"/>
            </a:pPr>
            <a:r>
              <a:rPr lang="fr-FR" sz="2400" dirty="0">
                <a:latin typeface="Times New Roman"/>
                <a:cs typeface="Times New Roman"/>
              </a:rPr>
              <a:t>Ils peuvent fournir un moyen de migrer à partir d’une « ancienne » application en faisant fonctionner une « nouvelle » application côte à côte.</a:t>
            </a:r>
          </a:p>
        </p:txBody>
      </p:sp>
      <p:sp>
        <p:nvSpPr>
          <p:cNvPr id="15" name="Google Shape;261;g4789328264_0_39"/>
          <p:cNvSpPr txBox="1"/>
          <p:nvPr/>
        </p:nvSpPr>
        <p:spPr>
          <a:xfrm>
            <a:off x="988564" y="-28242"/>
            <a:ext cx="911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fr-FR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micro frontends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7187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248303" y="34416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-832000" y="195723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24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57;p7"/>
          <p:cNvSpPr txBox="1"/>
          <p:nvPr/>
        </p:nvSpPr>
        <p:spPr>
          <a:xfrm>
            <a:off x="738309" y="170287"/>
            <a:ext cx="9509994" cy="952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58;p7"/>
          <p:cNvSpPr txBox="1"/>
          <p:nvPr/>
        </p:nvSpPr>
        <p:spPr>
          <a:xfrm>
            <a:off x="988564" y="162609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61;g4789328264_0_39"/>
          <p:cNvSpPr txBox="1"/>
          <p:nvPr/>
        </p:nvSpPr>
        <p:spPr>
          <a:xfrm>
            <a:off x="988564" y="-28242"/>
            <a:ext cx="911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fr-FR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micro frontends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0538DFD-7741-4DDA-BD21-654822D754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5038" y="1210271"/>
            <a:ext cx="10108398" cy="473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7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248303" y="34416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-1219277" y="46642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25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57;p7"/>
          <p:cNvSpPr txBox="1"/>
          <p:nvPr/>
        </p:nvSpPr>
        <p:spPr>
          <a:xfrm>
            <a:off x="738309" y="170287"/>
            <a:ext cx="9509994" cy="952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58;p7"/>
          <p:cNvSpPr txBox="1"/>
          <p:nvPr/>
        </p:nvSpPr>
        <p:spPr>
          <a:xfrm>
            <a:off x="988564" y="162609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59;p7"/>
          <p:cNvSpPr txBox="1"/>
          <p:nvPr/>
        </p:nvSpPr>
        <p:spPr>
          <a:xfrm>
            <a:off x="390213" y="1281816"/>
            <a:ext cx="1085820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2425" marR="3370578" lvl="0">
              <a:lnSpc>
                <a:spcPct val="108800"/>
              </a:lnSpc>
              <a:spcBef>
                <a:spcPts val="665"/>
              </a:spcBef>
              <a:buSzPts val="2400"/>
            </a:pPr>
            <a:r>
              <a:rPr lang="fr-FR" sz="2800" dirty="0">
                <a:solidFill>
                  <a:schemeClr val="dk1"/>
                </a:solidFill>
              </a:rPr>
              <a:t>   </a:t>
            </a:r>
          </a:p>
        </p:txBody>
      </p:sp>
      <p:sp>
        <p:nvSpPr>
          <p:cNvPr id="15" name="Google Shape;261;g4789328264_0_39"/>
          <p:cNvSpPr txBox="1"/>
          <p:nvPr/>
        </p:nvSpPr>
        <p:spPr>
          <a:xfrm>
            <a:off x="988564" y="-28242"/>
            <a:ext cx="911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4400"/>
            </a:pPr>
            <a:endParaRPr lang="fr-FR" sz="4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90;g4789328264_0_0"/>
          <p:cNvSpPr txBox="1"/>
          <p:nvPr/>
        </p:nvSpPr>
        <p:spPr>
          <a:xfrm>
            <a:off x="390213" y="1125659"/>
            <a:ext cx="10986300" cy="45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</a:pPr>
            <a:r>
              <a:rPr lang="fr-FR" sz="2400" dirty="0">
                <a:solidFill>
                  <a:schemeClr val="dk1"/>
                </a:solidFill>
              </a:rPr>
              <a:t>.</a:t>
            </a:r>
          </a:p>
          <a:p>
            <a:pPr marL="808038" marR="0" lvl="0" indent="436563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ingdings" pitchFamily="2" charset="2"/>
              <a:buChar char="q"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329;p13"/>
          <p:cNvSpPr txBox="1">
            <a:spLocks noGrp="1"/>
          </p:cNvSpPr>
          <p:nvPr>
            <p:ph type="title"/>
          </p:nvPr>
        </p:nvSpPr>
        <p:spPr>
          <a:xfrm>
            <a:off x="529292" y="137922"/>
            <a:ext cx="109728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 dirty="0"/>
              <a:t>Références</a:t>
            </a:r>
            <a:endParaRPr b="1" dirty="0"/>
          </a:p>
        </p:txBody>
      </p:sp>
      <p:sp>
        <p:nvSpPr>
          <p:cNvPr id="24" name="Google Shape;330;p13"/>
          <p:cNvSpPr txBox="1">
            <a:spLocks noGrp="1"/>
          </p:cNvSpPr>
          <p:nvPr>
            <p:ph type="body" idx="1"/>
          </p:nvPr>
        </p:nvSpPr>
        <p:spPr>
          <a:xfrm>
            <a:off x="611842" y="118371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fr-FR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[1] </a:t>
            </a:r>
            <a:r>
              <a:rPr lang="fr-FR" u="sng" dirty="0">
                <a:solidFill>
                  <a:schemeClr val="hlink"/>
                </a:solidFill>
                <a:hlinkClick r:id="rId7"/>
              </a:rPr>
              <a:t>https://www.technologies-ebusiness.com/enjeux-et-tendances/architectures-micro-services-objectifs-benefices-defis-partie-1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fr-FR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[2]</a:t>
            </a:r>
            <a:r>
              <a:rPr lang="fr-FR" dirty="0"/>
              <a:t> Nick Pratt, « 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Hazelcast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Microservices</a:t>
            </a:r>
            <a:r>
              <a:rPr lang="fr-FR" dirty="0"/>
              <a:t> », Vertex </a:t>
            </a:r>
            <a:r>
              <a:rPr lang="fr-FR" dirty="0" err="1"/>
              <a:t>Integration</a:t>
            </a:r>
            <a:r>
              <a:rPr lang="fr-FR" dirty="0"/>
              <a:t>, Juin 2016</a:t>
            </a: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fr-FR" dirty="0">
                <a:solidFill>
                  <a:srgbClr val="FF0000"/>
                </a:solidFill>
              </a:rPr>
              <a:t>[3] </a:t>
            </a:r>
            <a:r>
              <a:rPr lang="fr-FR" u="sng" dirty="0">
                <a:solidFill>
                  <a:schemeClr val="hlink"/>
                </a:solidFill>
                <a:hlinkClick r:id="rId8"/>
              </a:rPr>
              <a:t>https://dzone.com/articles/microservices-vs-soa-whats-the-difference</a:t>
            </a:r>
            <a:r>
              <a:rPr lang="fr-FR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2470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8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652622" cy="688624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35" name="Google Shape;135;p8" descr="Image 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1113" y="3148635"/>
            <a:ext cx="585321" cy="57978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8"/>
          <p:cNvSpPr txBox="1"/>
          <p:nvPr/>
        </p:nvSpPr>
        <p:spPr>
          <a:xfrm>
            <a:off x="2611179" y="3136257"/>
            <a:ext cx="9239272" cy="739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fr-FR" sz="4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Merci de votre attention</a:t>
            </a:r>
            <a:endParaRPr dirty="0"/>
          </a:p>
        </p:txBody>
      </p:sp>
      <p:sp>
        <p:nvSpPr>
          <p:cNvPr id="137" name="Google Shape;137;p8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26</a:t>
            </a:fld>
            <a:endParaRPr/>
          </a:p>
        </p:txBody>
      </p:sp>
      <p:pic>
        <p:nvPicPr>
          <p:cNvPr id="138" name="Google Shape;138;p8" descr="Picture 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558979" y="-41780"/>
            <a:ext cx="3978841" cy="234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/>
          <p:nvPr/>
        </p:nvSpPr>
        <p:spPr>
          <a:xfrm>
            <a:off x="0" y="-28242"/>
            <a:ext cx="12192000" cy="6886242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3" descr="Picture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9345203" y="22220"/>
            <a:ext cx="2832470" cy="194913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  <p:sp>
        <p:nvSpPr>
          <p:cNvPr id="6" name="Google Shape;108;p3"/>
          <p:cNvSpPr txBox="1"/>
          <p:nvPr/>
        </p:nvSpPr>
        <p:spPr>
          <a:xfrm>
            <a:off x="1409272" y="17440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Objectifs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7;p2"/>
          <p:cNvSpPr/>
          <p:nvPr/>
        </p:nvSpPr>
        <p:spPr>
          <a:xfrm rot="5400000">
            <a:off x="394917" y="1326283"/>
            <a:ext cx="156000" cy="103500"/>
          </a:xfrm>
          <a:prstGeom prst="triangle">
            <a:avLst>
              <a:gd name="adj" fmla="val 50000"/>
            </a:avLst>
          </a:prstGeom>
          <a:solidFill>
            <a:srgbClr val="BABABA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09;p3"/>
          <p:cNvSpPr txBox="1"/>
          <p:nvPr/>
        </p:nvSpPr>
        <p:spPr>
          <a:xfrm>
            <a:off x="315659" y="1151896"/>
            <a:ext cx="113089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just"/>
            <a:r>
              <a:rPr lang="fr-FR" sz="2590" dirty="0">
                <a:solidFill>
                  <a:schemeClr val="dk1"/>
                </a:solidFill>
              </a:rPr>
              <a:t>    </a:t>
            </a:r>
            <a:r>
              <a:rPr lang="fr-FR" sz="3200" dirty="0"/>
              <a:t>Distinguer les faiblesses de l’architecture monolithique.</a:t>
            </a:r>
          </a:p>
          <a:p>
            <a:pPr lvl="0" algn="just"/>
            <a:endParaRPr lang="fr-FR" sz="3200" dirty="0"/>
          </a:p>
          <a:p>
            <a:pPr lvl="0" algn="just"/>
            <a:r>
              <a:rPr lang="fr-FR" sz="3200" dirty="0"/>
              <a:t>   SOA et l’émergence des </a:t>
            </a:r>
            <a:r>
              <a:rPr lang="fr-FR" sz="3200" dirty="0" err="1"/>
              <a:t>Microservices</a:t>
            </a:r>
            <a:r>
              <a:rPr lang="fr-FR" sz="3200" dirty="0"/>
              <a:t>.</a:t>
            </a:r>
          </a:p>
          <a:p>
            <a:pPr lvl="0" algn="just"/>
            <a:endParaRPr lang="fr-FR" sz="3200" dirty="0"/>
          </a:p>
          <a:p>
            <a:pPr lvl="0" algn="just"/>
            <a:r>
              <a:rPr lang="fr-FR" sz="3200" dirty="0"/>
              <a:t>   </a:t>
            </a:r>
            <a:r>
              <a:rPr lang="fr-FR" sz="3200" dirty="0" err="1"/>
              <a:t>Microservices</a:t>
            </a:r>
            <a:r>
              <a:rPr lang="fr-FR" sz="3200" dirty="0"/>
              <a:t> : différences avec SOA, avantages, quand sont-ils recommandés ?</a:t>
            </a:r>
          </a:p>
          <a:p>
            <a:pPr lvl="0" algn="just"/>
            <a:endParaRPr lang="fr-FR" sz="3200" dirty="0"/>
          </a:p>
          <a:p>
            <a:pPr lvl="0" algn="just"/>
            <a:r>
              <a:rPr lang="fr-FR" sz="3200" dirty="0"/>
              <a:t>  Préparation de l’environnement de travail.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None/>
            </a:pPr>
            <a:endParaRPr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77;p2"/>
          <p:cNvSpPr/>
          <p:nvPr/>
        </p:nvSpPr>
        <p:spPr>
          <a:xfrm rot="5400000">
            <a:off x="343167" y="3363129"/>
            <a:ext cx="156000" cy="103500"/>
          </a:xfrm>
          <a:prstGeom prst="triangle">
            <a:avLst>
              <a:gd name="adj" fmla="val 50000"/>
            </a:avLst>
          </a:prstGeom>
          <a:solidFill>
            <a:srgbClr val="BABABA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77;p2"/>
          <p:cNvSpPr/>
          <p:nvPr/>
        </p:nvSpPr>
        <p:spPr>
          <a:xfrm rot="5400000">
            <a:off x="347633" y="4789322"/>
            <a:ext cx="156000" cy="103500"/>
          </a:xfrm>
          <a:prstGeom prst="triangle">
            <a:avLst>
              <a:gd name="adj" fmla="val 50000"/>
            </a:avLst>
          </a:prstGeom>
          <a:solidFill>
            <a:srgbClr val="BABABA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77;p2"/>
          <p:cNvSpPr/>
          <p:nvPr/>
        </p:nvSpPr>
        <p:spPr>
          <a:xfrm rot="5400000">
            <a:off x="347713" y="2343641"/>
            <a:ext cx="156000" cy="103500"/>
          </a:xfrm>
          <a:prstGeom prst="triangle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40704" y="-99392"/>
            <a:ext cx="12817424" cy="720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4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400703" y="-99392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4"/>
          <p:cNvSpPr txBox="1"/>
          <p:nvPr/>
        </p:nvSpPr>
        <p:spPr>
          <a:xfrm>
            <a:off x="571461" y="-285776"/>
            <a:ext cx="1128655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dirty="0"/>
          </a:p>
        </p:txBody>
      </p:sp>
      <p:sp>
        <p:nvSpPr>
          <p:cNvPr id="98" name="Google Shape;98;p4"/>
          <p:cNvSpPr txBox="1">
            <a:spLocks noGrp="1"/>
          </p:cNvSpPr>
          <p:nvPr>
            <p:ph type="sldNum" idx="12"/>
          </p:nvPr>
        </p:nvSpPr>
        <p:spPr>
          <a:xfrm>
            <a:off x="11052775" y="6510139"/>
            <a:ext cx="350413" cy="276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4</a:t>
            </a:fld>
            <a:endParaRPr dirty="0"/>
          </a:p>
        </p:txBody>
      </p:sp>
      <p:pic>
        <p:nvPicPr>
          <p:cNvPr id="99" name="Google Shape;99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451637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9;p4"/>
          <p:cNvSpPr txBox="1">
            <a:spLocks noGrp="1"/>
          </p:cNvSpPr>
          <p:nvPr>
            <p:ph type="title"/>
          </p:nvPr>
        </p:nvSpPr>
        <p:spPr>
          <a:xfrm>
            <a:off x="696826" y="62455"/>
            <a:ext cx="100365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r-FR" sz="4000" b="1" dirty="0"/>
              <a:t>Evolution des paradigmes de programmation</a:t>
            </a:r>
            <a:endParaRPr sz="4000" b="1" dirty="0"/>
          </a:p>
        </p:txBody>
      </p:sp>
      <p:sp>
        <p:nvSpPr>
          <p:cNvPr id="9" name="Google Shape;118;p4"/>
          <p:cNvSpPr/>
          <p:nvPr/>
        </p:nvSpPr>
        <p:spPr>
          <a:xfrm>
            <a:off x="0" y="857503"/>
            <a:ext cx="11818960" cy="5594134"/>
          </a:xfrm>
          <a:custGeom>
            <a:avLst/>
            <a:gdLst/>
            <a:ahLst/>
            <a:cxnLst/>
            <a:rect l="l" t="t" r="r" b="b"/>
            <a:pathLst>
              <a:path w="12192000" h="5287010" extrusionOk="0">
                <a:moveTo>
                  <a:pt x="0" y="5286756"/>
                </a:moveTo>
                <a:lnTo>
                  <a:pt x="12192000" y="5286756"/>
                </a:lnTo>
                <a:lnTo>
                  <a:pt x="12192000" y="0"/>
                </a:lnTo>
                <a:lnTo>
                  <a:pt x="0" y="0"/>
                </a:lnTo>
                <a:lnTo>
                  <a:pt x="0" y="52867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21;p4"/>
          <p:cNvPicPr preferRelativeResize="0"/>
          <p:nvPr/>
        </p:nvPicPr>
        <p:blipFill rotWithShape="1">
          <a:blip r:embed="rId7">
            <a:alphaModFix/>
          </a:blip>
          <a:srcRect b="11047"/>
          <a:stretch/>
        </p:blipFill>
        <p:spPr>
          <a:xfrm>
            <a:off x="614150" y="904527"/>
            <a:ext cx="4421875" cy="4841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22;p4"/>
          <p:cNvSpPr txBox="1"/>
          <p:nvPr/>
        </p:nvSpPr>
        <p:spPr>
          <a:xfrm>
            <a:off x="5036024" y="932447"/>
            <a:ext cx="481766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Langage bas niveau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4;p4"/>
          <p:cNvSpPr txBox="1"/>
          <p:nvPr/>
        </p:nvSpPr>
        <p:spPr>
          <a:xfrm>
            <a:off x="5036022" y="1588251"/>
            <a:ext cx="678293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Sous programmes: Procédures, fonctions (Basic, Pascal, C, Fortran,..)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25;p4"/>
          <p:cNvSpPr txBox="1"/>
          <p:nvPr/>
        </p:nvSpPr>
        <p:spPr>
          <a:xfrm>
            <a:off x="5036021" y="2296137"/>
            <a:ext cx="715597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 = Etat+ Comportement + Identité Concepts fondamentaux : Objet, classe, Héritage, polymorphisme, encapsulation (C++, JAVA, C#, ..)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26;p4"/>
          <p:cNvSpPr txBox="1"/>
          <p:nvPr/>
        </p:nvSpPr>
        <p:spPr>
          <a:xfrm>
            <a:off x="5136101" y="3296591"/>
            <a:ext cx="678293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Objets distribués sur plusieurs machines Middlewares : (RMI, CORBA, JMS, …)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27;p4"/>
          <p:cNvSpPr txBox="1"/>
          <p:nvPr/>
        </p:nvSpPr>
        <p:spPr>
          <a:xfrm>
            <a:off x="5036023" y="3968111"/>
            <a:ext cx="702859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Objets distribués, réutilisables, configurables, Interchangeables, évolutifs: Conteneur (EJB, Spring)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28;p4"/>
          <p:cNvSpPr txBox="1"/>
          <p:nvPr/>
        </p:nvSpPr>
        <p:spPr>
          <a:xfrm>
            <a:off x="5036024" y="4679058"/>
            <a:ext cx="678293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Composant disponibles à d’autres applications distantes hétérogènes via des protocoles (http) transportant des données: XML, JSON =&gt; SOAP et REST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29;p4"/>
          <p:cNvSpPr txBox="1"/>
          <p:nvPr/>
        </p:nvSpPr>
        <p:spPr>
          <a:xfrm>
            <a:off x="5036021" y="5670897"/>
            <a:ext cx="678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dirty="0" err="1">
                <a:solidFill>
                  <a:srgbClr val="FF0000"/>
                </a:solidFill>
              </a:rPr>
              <a:t>Microservices</a:t>
            </a:r>
            <a:r>
              <a:rPr lang="fr-FR" sz="2000" dirty="0">
                <a:solidFill>
                  <a:srgbClr val="FF0000"/>
                </a:solidFill>
              </a:rPr>
              <a:t> distribués, scalabilité, division en unités plus petites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30;p4"/>
          <p:cNvSpPr txBox="1"/>
          <p:nvPr/>
        </p:nvSpPr>
        <p:spPr>
          <a:xfrm>
            <a:off x="1340275" y="5718537"/>
            <a:ext cx="3608100" cy="7080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lin ang="5400012" scaled="0"/>
          </a:gradFill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latin typeface="Trebuchet MS"/>
                <a:ea typeface="Trebuchet MS"/>
                <a:cs typeface="Trebuchet MS"/>
                <a:sym typeface="Trebuchet MS"/>
              </a:rPr>
              <a:t>Programmation Orientée </a:t>
            </a:r>
            <a:r>
              <a:rPr lang="fr-FR" sz="1800" b="1" dirty="0" err="1">
                <a:latin typeface="Trebuchet MS"/>
                <a:ea typeface="Trebuchet MS"/>
                <a:cs typeface="Trebuchet MS"/>
                <a:sym typeface="Trebuchet MS"/>
              </a:rPr>
              <a:t>Microservices</a:t>
            </a:r>
            <a:endParaRPr sz="1800" b="1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" name="Google Shape;123;p4"/>
          <p:cNvSpPr/>
          <p:nvPr/>
        </p:nvSpPr>
        <p:spPr>
          <a:xfrm>
            <a:off x="126757" y="1039787"/>
            <a:ext cx="600501" cy="544279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6688" y="-99392"/>
            <a:ext cx="12436013" cy="7056784"/>
          </a:xfrm>
          <a:prstGeom prst="rect">
            <a:avLst/>
          </a:prstGeom>
          <a:solidFill>
            <a:srgbClr val="C00000"/>
          </a:solidFill>
          <a:ln>
            <a:noFill/>
          </a:ln>
        </p:spPr>
      </p:pic>
      <p:pic>
        <p:nvPicPr>
          <p:cNvPr id="106" name="Google Shape;106;p5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095521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"/>
          <p:cNvSpPr txBox="1">
            <a:spLocks noGrp="1"/>
          </p:cNvSpPr>
          <p:nvPr>
            <p:ph type="sldNum" idx="12"/>
          </p:nvPr>
        </p:nvSpPr>
        <p:spPr>
          <a:xfrm>
            <a:off x="11241513" y="6451452"/>
            <a:ext cx="350413" cy="276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  <p:pic>
        <p:nvPicPr>
          <p:cNvPr id="109" name="Google Shape;109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03225" y="6334449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9;p4"/>
          <p:cNvSpPr txBox="1">
            <a:spLocks noGrp="1"/>
          </p:cNvSpPr>
          <p:nvPr>
            <p:ph type="title"/>
          </p:nvPr>
        </p:nvSpPr>
        <p:spPr>
          <a:xfrm>
            <a:off x="669726" y="32070"/>
            <a:ext cx="10036500" cy="69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r-FR" b="1" dirty="0"/>
              <a:t>Architecture monolithique</a:t>
            </a:r>
            <a:endParaRPr b="1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1B05946-0D28-4BA9-9F0A-280F31C9844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767116" y="1232772"/>
            <a:ext cx="1817369" cy="833387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3E0A444-FE29-4C53-8C6F-0F49479D403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675801" y="2066159"/>
            <a:ext cx="0" cy="75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DE86B70-EA17-46B4-8A64-A147D7EF29FF}"/>
              </a:ext>
            </a:extLst>
          </p:cNvPr>
          <p:cNvCxnSpPr>
            <a:cxnSpLocks/>
          </p:cNvCxnSpPr>
          <p:nvPr/>
        </p:nvCxnSpPr>
        <p:spPr>
          <a:xfrm flipH="1">
            <a:off x="2606474" y="2822190"/>
            <a:ext cx="6142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69BA08F0-3E85-461F-A615-AD6B25393716}"/>
              </a:ext>
            </a:extLst>
          </p:cNvPr>
          <p:cNvCxnSpPr/>
          <p:nvPr/>
        </p:nvCxnSpPr>
        <p:spPr>
          <a:xfrm>
            <a:off x="5675800" y="2822190"/>
            <a:ext cx="0" cy="315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A5F0BACC-3A9C-4823-B7E3-E4DA6D73F660}"/>
              </a:ext>
            </a:extLst>
          </p:cNvPr>
          <p:cNvCxnSpPr/>
          <p:nvPr/>
        </p:nvCxnSpPr>
        <p:spPr>
          <a:xfrm>
            <a:off x="8743916" y="2836566"/>
            <a:ext cx="0" cy="315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EFE9BFCF-5D3A-4C3E-A9F7-0E6AD6BDA549}"/>
              </a:ext>
            </a:extLst>
          </p:cNvPr>
          <p:cNvCxnSpPr/>
          <p:nvPr/>
        </p:nvCxnSpPr>
        <p:spPr>
          <a:xfrm>
            <a:off x="2606474" y="2836566"/>
            <a:ext cx="0" cy="315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D4AFD9DD-7B72-4ED6-9BFD-FBD89C2A31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002630" y="3174857"/>
            <a:ext cx="1086878" cy="67929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C16D7E8-39E5-4BE8-B0EE-A91EFFBF3C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265953" y="3067445"/>
            <a:ext cx="857555" cy="95177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2E22E0A-C2C8-47B9-B4D1-74D311A9A8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229562" y="3179729"/>
            <a:ext cx="1028707" cy="68736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5158F8BC-A92A-441C-B13F-B901287B8E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717587" y="4942198"/>
            <a:ext cx="1812909" cy="951777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B8955E2-44FE-4D49-B5CE-AE39F2FAB596}"/>
              </a:ext>
            </a:extLst>
          </p:cNvPr>
          <p:cNvSpPr txBox="1"/>
          <p:nvPr/>
        </p:nvSpPr>
        <p:spPr>
          <a:xfrm>
            <a:off x="2044673" y="3881268"/>
            <a:ext cx="1002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Paiement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860F3F7-0F74-4C69-B5EC-42B83205D27A}"/>
              </a:ext>
            </a:extLst>
          </p:cNvPr>
          <p:cNvSpPr txBox="1"/>
          <p:nvPr/>
        </p:nvSpPr>
        <p:spPr>
          <a:xfrm>
            <a:off x="5403725" y="4029924"/>
            <a:ext cx="1002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Panier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0FC3BA7-4837-4A8B-B771-6230DBBE6695}"/>
              </a:ext>
            </a:extLst>
          </p:cNvPr>
          <p:cNvSpPr txBox="1"/>
          <p:nvPr/>
        </p:nvSpPr>
        <p:spPr>
          <a:xfrm>
            <a:off x="8247893" y="3859291"/>
            <a:ext cx="1028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Statistique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FD6C311-D85F-43EF-8F79-96B68C33865C}"/>
              </a:ext>
            </a:extLst>
          </p:cNvPr>
          <p:cNvCxnSpPr/>
          <p:nvPr/>
        </p:nvCxnSpPr>
        <p:spPr>
          <a:xfrm>
            <a:off x="5675800" y="4337701"/>
            <a:ext cx="0" cy="845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DB75225-96C0-4E40-A58D-00DE61E2A205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2544583" y="4189045"/>
            <a:ext cx="1486" cy="1139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EE582087-EC8A-46DA-8661-A875A6F48263}"/>
              </a:ext>
            </a:extLst>
          </p:cNvPr>
          <p:cNvCxnSpPr>
            <a:cxnSpLocks/>
          </p:cNvCxnSpPr>
          <p:nvPr/>
        </p:nvCxnSpPr>
        <p:spPr>
          <a:xfrm flipH="1">
            <a:off x="8702015" y="4132562"/>
            <a:ext cx="1486" cy="1139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0D346ACB-49DD-427D-A9A7-FE8E056BC466}"/>
              </a:ext>
            </a:extLst>
          </p:cNvPr>
          <p:cNvCxnSpPr>
            <a:cxnSpLocks/>
          </p:cNvCxnSpPr>
          <p:nvPr/>
        </p:nvCxnSpPr>
        <p:spPr>
          <a:xfrm flipH="1">
            <a:off x="5905120" y="5281745"/>
            <a:ext cx="27814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5B182C3-F17C-4622-8DFF-F04E0F0F46F7}"/>
              </a:ext>
            </a:extLst>
          </p:cNvPr>
          <p:cNvCxnSpPr>
            <a:cxnSpLocks/>
          </p:cNvCxnSpPr>
          <p:nvPr/>
        </p:nvCxnSpPr>
        <p:spPr>
          <a:xfrm flipH="1">
            <a:off x="2544584" y="5347881"/>
            <a:ext cx="2721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21A1E2B4-1410-481D-9A5E-DA0D59E721F6}"/>
              </a:ext>
            </a:extLst>
          </p:cNvPr>
          <p:cNvSpPr txBox="1"/>
          <p:nvPr/>
        </p:nvSpPr>
        <p:spPr>
          <a:xfrm>
            <a:off x="4788275" y="5888446"/>
            <a:ext cx="181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seule instance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6688" y="-99392"/>
            <a:ext cx="12436013" cy="7056784"/>
          </a:xfrm>
          <a:prstGeom prst="rect">
            <a:avLst/>
          </a:prstGeom>
          <a:solidFill>
            <a:srgbClr val="C00000"/>
          </a:solidFill>
          <a:ln>
            <a:noFill/>
          </a:ln>
        </p:spPr>
      </p:pic>
      <p:pic>
        <p:nvPicPr>
          <p:cNvPr id="106" name="Google Shape;106;p5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095521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"/>
          <p:cNvSpPr txBox="1">
            <a:spLocks noGrp="1"/>
          </p:cNvSpPr>
          <p:nvPr>
            <p:ph type="sldNum" idx="12"/>
          </p:nvPr>
        </p:nvSpPr>
        <p:spPr>
          <a:xfrm>
            <a:off x="11241513" y="6451452"/>
            <a:ext cx="350413" cy="276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  <p:pic>
        <p:nvPicPr>
          <p:cNvPr id="109" name="Google Shape;109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03225" y="6334449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9;p4"/>
          <p:cNvSpPr txBox="1">
            <a:spLocks noGrp="1"/>
          </p:cNvSpPr>
          <p:nvPr>
            <p:ph type="title"/>
          </p:nvPr>
        </p:nvSpPr>
        <p:spPr>
          <a:xfrm>
            <a:off x="669726" y="32070"/>
            <a:ext cx="10036500" cy="69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r-FR" b="1" dirty="0"/>
              <a:t>Architecture monolithique</a:t>
            </a:r>
            <a:endParaRPr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13" y="857249"/>
            <a:ext cx="10781624" cy="529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203685" y="-5407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2" y="-285776"/>
            <a:ext cx="1191581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57;p7"/>
          <p:cNvSpPr txBox="1"/>
          <p:nvPr/>
        </p:nvSpPr>
        <p:spPr>
          <a:xfrm>
            <a:off x="671968" y="142853"/>
            <a:ext cx="9509994" cy="952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4400"/>
            </a:pPr>
            <a:r>
              <a:rPr lang="fr-FR" sz="4400" b="1" dirty="0"/>
              <a:t>Architecture monolithique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58;p7"/>
          <p:cNvSpPr txBox="1"/>
          <p:nvPr/>
        </p:nvSpPr>
        <p:spPr>
          <a:xfrm>
            <a:off x="883098" y="142606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59;p7"/>
          <p:cNvSpPr txBox="1"/>
          <p:nvPr/>
        </p:nvSpPr>
        <p:spPr>
          <a:xfrm>
            <a:off x="870980" y="1357413"/>
            <a:ext cx="990915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60;p7"/>
          <p:cNvSpPr txBox="1"/>
          <p:nvPr/>
        </p:nvSpPr>
        <p:spPr>
          <a:xfrm>
            <a:off x="961533" y="1444480"/>
            <a:ext cx="11242383" cy="1146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</a:pPr>
            <a:r>
              <a:rPr lang="fr-FR" sz="2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Une application monolithique </a:t>
            </a:r>
            <a:endParaRPr sz="2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1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0000"/>
              </a:buClr>
              <a:buSzPts val="2400"/>
            </a:pPr>
            <a:r>
              <a:rPr lang="fr-FR" sz="2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développée en un seul bloc (</a:t>
            </a:r>
            <a:r>
              <a:rPr lang="fr-FR" sz="24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war</a:t>
            </a:r>
            <a:r>
              <a:rPr lang="fr-FR" sz="2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jar, </a:t>
            </a:r>
            <a:r>
              <a:rPr lang="fr-FR" sz="24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Ear</a:t>
            </a:r>
            <a:r>
              <a:rPr lang="fr-FR" sz="2400" b="0" i="0" u="none" strike="noStrike" cap="none" dirty="0">
                <a:solidFill>
                  <a:schemeClr val="tx1"/>
                </a:solidFill>
                <a:sym typeface="Arial"/>
              </a:rPr>
              <a:t>).</a:t>
            </a:r>
            <a:endParaRPr lang="fr-FR" sz="2400" dirty="0">
              <a:solidFill>
                <a:schemeClr val="tx1"/>
              </a:solidFill>
            </a:endParaRPr>
          </a:p>
          <a:p>
            <a:pPr marL="469900" marR="0" lvl="1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0000"/>
              </a:buClr>
              <a:buSzPts val="2400"/>
            </a:pPr>
            <a:r>
              <a:rPr lang="fr-FR" sz="2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déployée d’une manière unitaire dans un serveur d’application.</a:t>
            </a:r>
            <a:endParaRPr sz="2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1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249842" y="2781330"/>
            <a:ext cx="7494233" cy="350208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77;p2"/>
          <p:cNvSpPr/>
          <p:nvPr/>
        </p:nvSpPr>
        <p:spPr>
          <a:xfrm rot="5400000">
            <a:off x="741230" y="1572116"/>
            <a:ext cx="156000" cy="1035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77;p2"/>
          <p:cNvSpPr/>
          <p:nvPr/>
        </p:nvSpPr>
        <p:spPr>
          <a:xfrm rot="5400000">
            <a:off x="1225991" y="1965964"/>
            <a:ext cx="156000" cy="1035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77;p2"/>
          <p:cNvSpPr/>
          <p:nvPr/>
        </p:nvSpPr>
        <p:spPr>
          <a:xfrm rot="5400000">
            <a:off x="1215532" y="2461198"/>
            <a:ext cx="156000" cy="1035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248303" y="34416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-1314527" y="59851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57;p7"/>
          <p:cNvSpPr txBox="1"/>
          <p:nvPr/>
        </p:nvSpPr>
        <p:spPr>
          <a:xfrm>
            <a:off x="671968" y="142853"/>
            <a:ext cx="9509994" cy="952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4400"/>
            </a:pPr>
            <a:r>
              <a:rPr lang="fr-FR" sz="4400" b="1" dirty="0"/>
              <a:t>Architecture monolithique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58;p7"/>
          <p:cNvSpPr txBox="1"/>
          <p:nvPr/>
        </p:nvSpPr>
        <p:spPr>
          <a:xfrm>
            <a:off x="988564" y="162609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59;p7"/>
          <p:cNvSpPr txBox="1"/>
          <p:nvPr/>
        </p:nvSpPr>
        <p:spPr>
          <a:xfrm>
            <a:off x="976446" y="1557438"/>
            <a:ext cx="990915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10206" y="3475137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dk1"/>
                </a:solidFill>
              </a:rPr>
              <a:t> </a:t>
            </a:r>
            <a:endParaRPr lang="fr-FR" dirty="0"/>
          </a:p>
        </p:txBody>
      </p:sp>
      <p:pic>
        <p:nvPicPr>
          <p:cNvPr id="20" name="Google Shape;149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41298" y="1235748"/>
            <a:ext cx="8579447" cy="50476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582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6688" y="-99392"/>
            <a:ext cx="12436013" cy="7056784"/>
          </a:xfrm>
          <a:prstGeom prst="rect">
            <a:avLst/>
          </a:prstGeom>
          <a:solidFill>
            <a:srgbClr val="C00000"/>
          </a:solidFill>
          <a:ln>
            <a:noFill/>
          </a:ln>
        </p:spPr>
      </p:pic>
      <p:pic>
        <p:nvPicPr>
          <p:cNvPr id="106" name="Google Shape;106;p5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095521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"/>
          <p:cNvSpPr txBox="1">
            <a:spLocks noGrp="1"/>
          </p:cNvSpPr>
          <p:nvPr>
            <p:ph type="sldNum" idx="12"/>
          </p:nvPr>
        </p:nvSpPr>
        <p:spPr>
          <a:xfrm>
            <a:off x="11241513" y="6451452"/>
            <a:ext cx="350413" cy="276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  <p:pic>
        <p:nvPicPr>
          <p:cNvPr id="109" name="Google Shape;109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03225" y="6334449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9;p4"/>
          <p:cNvSpPr txBox="1">
            <a:spLocks noGrp="1"/>
          </p:cNvSpPr>
          <p:nvPr>
            <p:ph type="title"/>
          </p:nvPr>
        </p:nvSpPr>
        <p:spPr>
          <a:xfrm>
            <a:off x="669726" y="32070"/>
            <a:ext cx="10036500" cy="69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r-FR" b="1" dirty="0"/>
              <a:t>Architecture monolithique</a:t>
            </a:r>
            <a:endParaRPr b="1" dirty="0"/>
          </a:p>
        </p:txBody>
      </p:sp>
      <p:sp>
        <p:nvSpPr>
          <p:cNvPr id="29" name="Google Shape;48;p6">
            <a:extLst>
              <a:ext uri="{FF2B5EF4-FFF2-40B4-BE49-F238E27FC236}">
                <a16:creationId xmlns:a16="http://schemas.microsoft.com/office/drawing/2014/main" id="{9415522C-25E6-456F-B917-4467496EEC0D}"/>
              </a:ext>
            </a:extLst>
          </p:cNvPr>
          <p:cNvSpPr txBox="1"/>
          <p:nvPr/>
        </p:nvSpPr>
        <p:spPr>
          <a:xfrm>
            <a:off x="809608" y="1387031"/>
            <a:ext cx="9463813" cy="88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600" rIns="0" bIns="0" anchor="t" anchorCtr="0">
            <a:noAutofit/>
          </a:bodyPr>
          <a:lstStyle/>
          <a:p>
            <a:pPr marL="6350" marR="11396" lvl="0">
              <a:lnSpc>
                <a:spcPct val="150000"/>
              </a:lnSpc>
              <a:buSzPts val="2800"/>
            </a:pPr>
            <a:r>
              <a:rPr lang="fr-FR" sz="2800" b="1" dirty="0">
                <a:latin typeface="Times New Roman"/>
                <a:ea typeface="Times New Roman"/>
                <a:cs typeface="Times New Roman"/>
                <a:sym typeface="Times New Roman"/>
              </a:rPr>
              <a:t>Avantages ?</a:t>
            </a:r>
            <a:endParaRPr sz="28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48;p6">
            <a:extLst>
              <a:ext uri="{FF2B5EF4-FFF2-40B4-BE49-F238E27FC236}">
                <a16:creationId xmlns:a16="http://schemas.microsoft.com/office/drawing/2014/main" id="{41B18C62-4CFD-44A7-8B16-FC0ABB496D80}"/>
              </a:ext>
            </a:extLst>
          </p:cNvPr>
          <p:cNvSpPr txBox="1"/>
          <p:nvPr/>
        </p:nvSpPr>
        <p:spPr>
          <a:xfrm>
            <a:off x="863720" y="2304576"/>
            <a:ext cx="9463813" cy="349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600" rIns="0" bIns="0" anchor="t" anchorCtr="0">
            <a:noAutofit/>
          </a:bodyPr>
          <a:lstStyle/>
          <a:p>
            <a:pPr marL="463550" marR="11396" lvl="0" indent="-457200">
              <a:lnSpc>
                <a:spcPct val="150000"/>
              </a:lnSpc>
              <a:spcAft>
                <a:spcPts val="600"/>
              </a:spcAft>
              <a:buSzPts val="2800"/>
              <a:buFont typeface="Wingdings" panose="05000000000000000000" pitchFamily="2" charset="2"/>
              <a:buChar char="ü"/>
            </a:pPr>
            <a:r>
              <a:rPr lang="fr-FR" sz="2800" i="1" dirty="0">
                <a:latin typeface="Times New Roman"/>
                <a:cs typeface="Times New Roman"/>
              </a:rPr>
              <a:t>Déploiement facile</a:t>
            </a:r>
            <a:r>
              <a:rPr lang="fr-FR" sz="2800" dirty="0">
                <a:latin typeface="Times New Roman"/>
                <a:cs typeface="Times New Roman"/>
              </a:rPr>
              <a:t>: un seul fichier exécutable</a:t>
            </a:r>
          </a:p>
          <a:p>
            <a:pPr marL="463550" marR="11396" indent="-457200">
              <a:lnSpc>
                <a:spcPct val="150000"/>
              </a:lnSpc>
              <a:spcAft>
                <a:spcPts val="600"/>
              </a:spcAft>
              <a:buSzPts val="2800"/>
              <a:buFont typeface="Wingdings" panose="05000000000000000000" pitchFamily="2" charset="2"/>
              <a:buChar char="ü"/>
            </a:pPr>
            <a:r>
              <a:rPr lang="fr-FR" sz="2800" i="1" dirty="0">
                <a:latin typeface="Times New Roman"/>
                <a:ea typeface="Times New Roman"/>
                <a:cs typeface="Times New Roman"/>
                <a:sym typeface="Times New Roman"/>
              </a:rPr>
              <a:t>Développement rapide</a:t>
            </a:r>
            <a:r>
              <a:rPr lang="fr-FR" sz="2800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fr-FR" sz="2800" dirty="0">
                <a:latin typeface="Times New Roman"/>
                <a:cs typeface="Times New Roman"/>
              </a:rPr>
              <a:t>L'app étant basée sur une seule base de code, elle est simple à prendre en main.</a:t>
            </a:r>
          </a:p>
          <a:p>
            <a:pPr marL="463550" marR="11396" indent="-457200">
              <a:lnSpc>
                <a:spcPct val="150000"/>
              </a:lnSpc>
              <a:spcAft>
                <a:spcPts val="600"/>
              </a:spcAft>
              <a:buSzPts val="2800"/>
              <a:buFont typeface="Wingdings" panose="05000000000000000000" pitchFamily="2" charset="2"/>
              <a:buChar char="ü"/>
            </a:pPr>
            <a:r>
              <a:rPr lang="fr-FR" sz="2800" i="1" dirty="0">
                <a:latin typeface="Times New Roman"/>
                <a:cs typeface="Times New Roman"/>
              </a:rPr>
              <a:t>Tests simplifiés: </a:t>
            </a:r>
            <a:r>
              <a:rPr lang="fr-FR" sz="2800" dirty="0">
                <a:latin typeface="Times New Roman"/>
                <a:cs typeface="Times New Roman"/>
              </a:rPr>
              <a:t>les tests de bout en bout peuvent être effectués plus rapidement qu'avec une app distribuée.</a:t>
            </a:r>
            <a:endParaRPr lang="fr-FR" sz="2800" dirty="0">
              <a:latin typeface="Times New Roman"/>
              <a:cs typeface="Times New Roman"/>
              <a:sym typeface="Times New Roman"/>
            </a:endParaRPr>
          </a:p>
          <a:p>
            <a:pPr marL="6350" marR="11396" lvl="0">
              <a:lnSpc>
                <a:spcPct val="150000"/>
              </a:lnSpc>
              <a:buSzPts val="2800"/>
            </a:pPr>
            <a:endParaRPr sz="2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149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1021</Words>
  <Application>Microsoft Office PowerPoint</Application>
  <PresentationFormat>Grand écran</PresentationFormat>
  <Paragraphs>184</Paragraphs>
  <Slides>26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3" baseType="lpstr">
      <vt:lpstr>Arial</vt:lpstr>
      <vt:lpstr>Calibri</vt:lpstr>
      <vt:lpstr>Rosarivo</vt:lpstr>
      <vt:lpstr>Times New Roman</vt:lpstr>
      <vt:lpstr>Trebuchet MS</vt:lpstr>
      <vt:lpstr>Wingdings</vt:lpstr>
      <vt:lpstr>Office Theme</vt:lpstr>
      <vt:lpstr>Présentation PowerPoint</vt:lpstr>
      <vt:lpstr>Plan du module</vt:lpstr>
      <vt:lpstr>Présentation PowerPoint</vt:lpstr>
      <vt:lpstr>Evolution des paradigmes de programmation</vt:lpstr>
      <vt:lpstr>Architecture monolithique</vt:lpstr>
      <vt:lpstr>Architecture monolithique</vt:lpstr>
      <vt:lpstr>Présentation PowerPoint</vt:lpstr>
      <vt:lpstr>Présentation PowerPoint</vt:lpstr>
      <vt:lpstr>Architecture monolithique</vt:lpstr>
      <vt:lpstr>Architecture monolithique</vt:lpstr>
      <vt:lpstr>Architecture monolithique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Références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bettaieb lamjed</dc:creator>
  <cp:lastModifiedBy>Mohamed Amine CHEBBI</cp:lastModifiedBy>
  <cp:revision>28</cp:revision>
  <dcterms:created xsi:type="dcterms:W3CDTF">2019-12-23T07:08:45Z</dcterms:created>
  <dcterms:modified xsi:type="dcterms:W3CDTF">2023-09-10T16:22:59Z</dcterms:modified>
</cp:coreProperties>
</file>