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Garamond"/>
      <p:regular r:id="rId31"/>
      <p:bold r:id="rId32"/>
      <p:italic r:id="rId33"/>
      <p:boldItalic r:id="rId34"/>
    </p:embeddedFont>
    <p:embeddedFont>
      <p:font typeface="Arimo"/>
      <p:regular r:id="rId35"/>
      <p:bold r:id="rId36"/>
      <p:italic r:id="rId37"/>
      <p:boldItalic r:id="rId38"/>
    </p:embeddedFont>
    <p:embeddedFont>
      <p:font typeface="Arial Black"/>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aramon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Garamond-italic.fntdata"/><Relationship Id="rId10" Type="http://schemas.openxmlformats.org/officeDocument/2006/relationships/slide" Target="slides/slide5.xml"/><Relationship Id="rId32" Type="http://schemas.openxmlformats.org/officeDocument/2006/relationships/font" Target="fonts/Garamond-bold.fntdata"/><Relationship Id="rId13" Type="http://schemas.openxmlformats.org/officeDocument/2006/relationships/slide" Target="slides/slide8.xml"/><Relationship Id="rId35" Type="http://schemas.openxmlformats.org/officeDocument/2006/relationships/font" Target="fonts/Arimo-regular.fntdata"/><Relationship Id="rId12" Type="http://schemas.openxmlformats.org/officeDocument/2006/relationships/slide" Target="slides/slide7.xml"/><Relationship Id="rId34" Type="http://schemas.openxmlformats.org/officeDocument/2006/relationships/font" Target="fonts/Garamond-boldItalic.fntdata"/><Relationship Id="rId15" Type="http://schemas.openxmlformats.org/officeDocument/2006/relationships/slide" Target="slides/slide10.xml"/><Relationship Id="rId37" Type="http://schemas.openxmlformats.org/officeDocument/2006/relationships/font" Target="fonts/Arimo-italic.fntdata"/><Relationship Id="rId14" Type="http://schemas.openxmlformats.org/officeDocument/2006/relationships/slide" Target="slides/slide9.xml"/><Relationship Id="rId36" Type="http://schemas.openxmlformats.org/officeDocument/2006/relationships/font" Target="fonts/Arimo-bold.fntdata"/><Relationship Id="rId17" Type="http://schemas.openxmlformats.org/officeDocument/2006/relationships/slide" Target="slides/slide12.xml"/><Relationship Id="rId39" Type="http://schemas.openxmlformats.org/officeDocument/2006/relationships/font" Target="fonts/ArialBlack-regular.fntdata"/><Relationship Id="rId16" Type="http://schemas.openxmlformats.org/officeDocument/2006/relationships/slide" Target="slides/slide11.xml"/><Relationship Id="rId38" Type="http://schemas.openxmlformats.org/officeDocument/2006/relationships/font" Target="fonts/Arim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4 éme GL</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solidFill>
                  <a:srgbClr val="000000"/>
                </a:solidFill>
              </a:rPr>
              <a:t>‹#›</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solidFill>
                  <a:srgbClr val="000000"/>
                </a:solidFill>
              </a:rPr>
              <a:t>‹#›</a:t>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Garamond"/>
              <a:buNone/>
              <a:defRPr b="0" i="0" sz="4400" u="none" cap="none" strike="noStrike">
                <a:solidFill>
                  <a:schemeClr val="dk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Trebuchet MS"/>
                <a:ea typeface="Trebuchet MS"/>
                <a:cs typeface="Trebuchet MS"/>
                <a:sym typeface="Trebuchet MS"/>
              </a:defRPr>
            </a:lvl1pPr>
            <a:lvl2pPr indent="0" lvl="1" marL="0" marR="0" rtl="0" algn="r">
              <a:spcBef>
                <a:spcPts val="0"/>
              </a:spcBef>
              <a:buNone/>
              <a:defRPr b="0" i="0" sz="1200" u="none" cap="none" strike="noStrike">
                <a:solidFill>
                  <a:srgbClr val="888888"/>
                </a:solidFill>
                <a:latin typeface="Trebuchet MS"/>
                <a:ea typeface="Trebuchet MS"/>
                <a:cs typeface="Trebuchet MS"/>
                <a:sym typeface="Trebuchet MS"/>
              </a:defRPr>
            </a:lvl2pPr>
            <a:lvl3pPr indent="0" lvl="2" marL="0" marR="0" rtl="0" algn="r">
              <a:spcBef>
                <a:spcPts val="0"/>
              </a:spcBef>
              <a:buNone/>
              <a:defRPr b="0" i="0" sz="1200" u="none" cap="none" strike="noStrike">
                <a:solidFill>
                  <a:srgbClr val="888888"/>
                </a:solidFill>
                <a:latin typeface="Trebuchet MS"/>
                <a:ea typeface="Trebuchet MS"/>
                <a:cs typeface="Trebuchet MS"/>
                <a:sym typeface="Trebuchet MS"/>
              </a:defRPr>
            </a:lvl3pPr>
            <a:lvl4pPr indent="0" lvl="3" marL="0" marR="0" rtl="0" algn="r">
              <a:spcBef>
                <a:spcPts val="0"/>
              </a:spcBef>
              <a:buNone/>
              <a:defRPr b="0" i="0" sz="1200" u="none" cap="none" strike="noStrike">
                <a:solidFill>
                  <a:srgbClr val="888888"/>
                </a:solidFill>
                <a:latin typeface="Trebuchet MS"/>
                <a:ea typeface="Trebuchet MS"/>
                <a:cs typeface="Trebuchet MS"/>
                <a:sym typeface="Trebuchet MS"/>
              </a:defRPr>
            </a:lvl4pPr>
            <a:lvl5pPr indent="0" lvl="4" marL="0" marR="0" rtl="0" algn="r">
              <a:spcBef>
                <a:spcPts val="0"/>
              </a:spcBef>
              <a:buNone/>
              <a:defRPr b="0" i="0" sz="1200" u="none" cap="none" strike="noStrike">
                <a:solidFill>
                  <a:srgbClr val="888888"/>
                </a:solidFill>
                <a:latin typeface="Trebuchet MS"/>
                <a:ea typeface="Trebuchet MS"/>
                <a:cs typeface="Trebuchet MS"/>
                <a:sym typeface="Trebuchet MS"/>
              </a:defRPr>
            </a:lvl5pPr>
            <a:lvl6pPr indent="0" lvl="5" marL="0" marR="0" rtl="0" algn="r">
              <a:spcBef>
                <a:spcPts val="0"/>
              </a:spcBef>
              <a:buNone/>
              <a:defRPr b="0" i="0" sz="1200" u="none" cap="none" strike="noStrike">
                <a:solidFill>
                  <a:srgbClr val="888888"/>
                </a:solidFill>
                <a:latin typeface="Trebuchet MS"/>
                <a:ea typeface="Trebuchet MS"/>
                <a:cs typeface="Trebuchet MS"/>
                <a:sym typeface="Trebuchet MS"/>
              </a:defRPr>
            </a:lvl6pPr>
            <a:lvl7pPr indent="0" lvl="6" marL="0" marR="0" rtl="0" algn="r">
              <a:spcBef>
                <a:spcPts val="0"/>
              </a:spcBef>
              <a:buNone/>
              <a:defRPr b="0" i="0" sz="1200" u="none" cap="none" strike="noStrike">
                <a:solidFill>
                  <a:srgbClr val="888888"/>
                </a:solidFill>
                <a:latin typeface="Trebuchet MS"/>
                <a:ea typeface="Trebuchet MS"/>
                <a:cs typeface="Trebuchet MS"/>
                <a:sym typeface="Trebuchet MS"/>
              </a:defRPr>
            </a:lvl7pPr>
            <a:lvl8pPr indent="0" lvl="7" marL="0" marR="0" rtl="0" algn="r">
              <a:spcBef>
                <a:spcPts val="0"/>
              </a:spcBef>
              <a:buNone/>
              <a:defRPr b="0" i="0" sz="1200" u="none" cap="none" strike="noStrike">
                <a:solidFill>
                  <a:srgbClr val="888888"/>
                </a:solidFill>
                <a:latin typeface="Trebuchet MS"/>
                <a:ea typeface="Trebuchet MS"/>
                <a:cs typeface="Trebuchet MS"/>
                <a:sym typeface="Trebuchet MS"/>
              </a:defRPr>
            </a:lvl8pPr>
            <a:lvl9pPr indent="0" lvl="8" marL="0" marR="0" rtl="0" algn="r">
              <a:spcBef>
                <a:spcPts val="0"/>
              </a:spcBef>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5.png"/><Relationship Id="rId6" Type="http://schemas.openxmlformats.org/officeDocument/2006/relationships/image" Target="../media/image9.jpg"/><Relationship Id="rId7" Type="http://schemas.openxmlformats.org/officeDocument/2006/relationships/image" Target="../media/image10.jpg"/><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b="0" l="0" r="0" t="0"/>
          <a:stretch/>
        </p:blipFill>
        <p:spPr>
          <a:xfrm>
            <a:off x="4518627" y="5978924"/>
            <a:ext cx="7415869" cy="733425"/>
          </a:xfrm>
          <a:prstGeom prst="rect">
            <a:avLst/>
          </a:prstGeom>
          <a:noFill/>
          <a:ln>
            <a:noFill/>
          </a:ln>
        </p:spPr>
      </p:pic>
      <p:sp>
        <p:nvSpPr>
          <p:cNvPr id="90" name="Google Shape;90;p13"/>
          <p:cNvSpPr/>
          <p:nvPr/>
        </p:nvSpPr>
        <p:spPr>
          <a:xfrm>
            <a:off x="7655856" y="5800166"/>
            <a:ext cx="4146175" cy="105783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pic>
        <p:nvPicPr>
          <p:cNvPr id="91" name="Google Shape;91;p1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92" name="Google Shape;92;p13"/>
          <p:cNvSpPr txBox="1"/>
          <p:nvPr/>
        </p:nvSpPr>
        <p:spPr>
          <a:xfrm>
            <a:off x="1311158" y="2287279"/>
            <a:ext cx="9628094"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fr-FR" sz="4000" u="none" cap="none" strike="noStrike">
                <a:solidFill>
                  <a:srgbClr val="C00000"/>
                </a:solidFill>
                <a:latin typeface="Arial"/>
                <a:ea typeface="Arial"/>
                <a:cs typeface="Arial"/>
                <a:sym typeface="Arial"/>
              </a:rPr>
              <a:t>Le service de résolution de noms</a:t>
            </a:r>
            <a:endParaRPr/>
          </a:p>
          <a:p>
            <a:pPr indent="0" lvl="0" marL="0" marR="0" rtl="0" algn="ctr">
              <a:spcBef>
                <a:spcPts val="0"/>
              </a:spcBef>
              <a:spcAft>
                <a:spcPts val="0"/>
              </a:spcAft>
              <a:buNone/>
            </a:pPr>
            <a:r>
              <a:rPr b="1" i="0" lang="fr-FR" sz="4000" u="none" cap="none" strike="noStrike">
                <a:solidFill>
                  <a:srgbClr val="C00000"/>
                </a:solidFill>
                <a:latin typeface="Arial"/>
                <a:ea typeface="Arial"/>
                <a:cs typeface="Arial"/>
                <a:sym typeface="Arial"/>
              </a:rPr>
              <a:t>Niveau: 4</a:t>
            </a:r>
            <a:r>
              <a:rPr b="1" baseline="30000" i="0" lang="fr-FR" sz="4000" u="none" cap="none" strike="noStrike">
                <a:solidFill>
                  <a:srgbClr val="C00000"/>
                </a:solidFill>
                <a:latin typeface="Trebuchet MS"/>
                <a:ea typeface="Trebuchet MS"/>
                <a:cs typeface="Trebuchet MS"/>
                <a:sym typeface="Trebuchet MS"/>
              </a:rPr>
              <a:t>ème</a:t>
            </a:r>
            <a:r>
              <a:rPr b="1" i="0" lang="fr-FR" sz="4000" u="none" cap="none" strike="noStrike">
                <a:solidFill>
                  <a:srgbClr val="C00000"/>
                </a:solidFill>
                <a:latin typeface="Arial"/>
                <a:ea typeface="Arial"/>
                <a:cs typeface="Arial"/>
                <a:sym typeface="Arial"/>
              </a:rPr>
              <a:t> </a:t>
            </a:r>
            <a:endParaRPr/>
          </a:p>
          <a:p>
            <a:pPr indent="0" lvl="0" marL="0" marR="0" rtl="0" algn="ctr">
              <a:spcBef>
                <a:spcPts val="0"/>
              </a:spcBef>
              <a:spcAft>
                <a:spcPts val="0"/>
              </a:spcAft>
              <a:buNone/>
            </a:pPr>
            <a:r>
              <a:rPr b="1" i="0" lang="fr-FR" sz="4000" u="none" cap="none" strike="noStrike">
                <a:solidFill>
                  <a:srgbClr val="C00000"/>
                </a:solidFill>
                <a:latin typeface="Arial"/>
                <a:ea typeface="Arial"/>
                <a:cs typeface="Arial"/>
                <a:sym typeface="Arial"/>
              </a:rPr>
              <a:t>Sabrine Laffet</a:t>
            </a:r>
            <a:endParaRPr b="1" i="0" sz="4000" u="none" cap="none" strike="noStrike">
              <a:solidFill>
                <a:srgbClr val="A5A5A5"/>
              </a:solidFill>
              <a:latin typeface="Arial"/>
              <a:ea typeface="Arial"/>
              <a:cs typeface="Arial"/>
              <a:sym typeface="Arial"/>
            </a:endParaRPr>
          </a:p>
        </p:txBody>
      </p:sp>
      <p:sp>
        <p:nvSpPr>
          <p:cNvPr id="93" name="Google Shape;93;p13"/>
          <p:cNvSpPr/>
          <p:nvPr/>
        </p:nvSpPr>
        <p:spPr>
          <a:xfrm>
            <a:off x="10260635" y="6527683"/>
            <a:ext cx="18047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fr-FR" sz="1800" u="none" cap="none" strike="noStrike">
                <a:solidFill>
                  <a:srgbClr val="CC0000"/>
                </a:solidFill>
                <a:latin typeface="Arial"/>
                <a:ea typeface="Arial"/>
                <a:cs typeface="Arial"/>
                <a:sym typeface="Arial"/>
              </a:rPr>
              <a:t> A.U: 20212022</a:t>
            </a:r>
            <a:endParaRPr sz="1800">
              <a:solidFill>
                <a:srgbClr val="CC0000"/>
              </a:solidFill>
              <a:latin typeface="Trebuchet MS"/>
              <a:ea typeface="Trebuchet MS"/>
              <a:cs typeface="Trebuchet MS"/>
              <a:sym typeface="Trebuchet MS"/>
            </a:endParaRPr>
          </a:p>
        </p:txBody>
      </p:sp>
      <p:sp>
        <p:nvSpPr>
          <p:cNvPr id="94" name="Google Shape;94;p13"/>
          <p:cNvSpPr/>
          <p:nvPr/>
        </p:nvSpPr>
        <p:spPr>
          <a:xfrm>
            <a:off x="-1763043" y="4593668"/>
            <a:ext cx="10029955"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fr-FR" sz="2400">
                <a:solidFill>
                  <a:srgbClr val="B43512"/>
                </a:solidFill>
                <a:latin typeface="Cambria"/>
                <a:ea typeface="Cambria"/>
                <a:cs typeface="Cambria"/>
                <a:sym typeface="Cambria"/>
              </a:rPr>
              <a:t>Unité Pédagogique: Réseaux </a:t>
            </a:r>
            <a:endParaRPr/>
          </a:p>
          <a:p>
            <a:pPr indent="0" lvl="0" marL="0" marR="0" rtl="0" algn="ctr">
              <a:spcBef>
                <a:spcPts val="0"/>
              </a:spcBef>
              <a:spcAft>
                <a:spcPts val="0"/>
              </a:spcAft>
              <a:buNone/>
            </a:pPr>
            <a:r>
              <a:rPr b="1" i="1" lang="fr-FR" sz="2400">
                <a:solidFill>
                  <a:srgbClr val="B43512"/>
                </a:solidFill>
                <a:latin typeface="Cambria"/>
                <a:ea typeface="Cambria"/>
                <a:cs typeface="Cambria"/>
                <a:sym typeface="Cambria"/>
              </a:rPr>
              <a:t> 	 Module : Services et administration des réseaux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ph type="title"/>
          </p:nvPr>
        </p:nvSpPr>
        <p:spPr>
          <a:xfrm>
            <a:off x="1303421" y="34558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00"/>
              </a:buClr>
              <a:buSzPts val="4000"/>
              <a:buFont typeface="Arial Black"/>
              <a:buNone/>
            </a:pPr>
            <a:r>
              <a:rPr b="1" lang="fr-FR" sz="4000">
                <a:solidFill>
                  <a:srgbClr val="CC0000"/>
                </a:solidFill>
                <a:latin typeface="Arial Black"/>
                <a:ea typeface="Arial Black"/>
                <a:cs typeface="Arial Black"/>
                <a:sym typeface="Arial Black"/>
              </a:rPr>
              <a:t>Architecture du service DNS</a:t>
            </a:r>
            <a:endParaRPr/>
          </a:p>
        </p:txBody>
      </p:sp>
      <p:sp>
        <p:nvSpPr>
          <p:cNvPr id="242" name="Google Shape;242;p22"/>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243" name="Google Shape;243;p22"/>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pic>
        <p:nvPicPr>
          <p:cNvPr id="244" name="Google Shape;244;p22"/>
          <p:cNvPicPr preferRelativeResize="0"/>
          <p:nvPr/>
        </p:nvPicPr>
        <p:blipFill rotWithShape="1">
          <a:blip r:embed="rId3">
            <a:alphaModFix/>
          </a:blip>
          <a:srcRect b="0" l="0" r="0" t="0"/>
          <a:stretch/>
        </p:blipFill>
        <p:spPr>
          <a:xfrm>
            <a:off x="2213417" y="1604764"/>
            <a:ext cx="1950931" cy="1553797"/>
          </a:xfrm>
          <a:prstGeom prst="rect">
            <a:avLst/>
          </a:prstGeom>
          <a:solidFill>
            <a:srgbClr val="F5F5F5"/>
          </a:solidFill>
          <a:ln>
            <a:noFill/>
          </a:ln>
        </p:spPr>
      </p:pic>
      <p:sp>
        <p:nvSpPr>
          <p:cNvPr id="245" name="Google Shape;245;p22"/>
          <p:cNvSpPr/>
          <p:nvPr/>
        </p:nvSpPr>
        <p:spPr>
          <a:xfrm>
            <a:off x="1603041" y="1332853"/>
            <a:ext cx="2596999" cy="1872429"/>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246" name="Google Shape;246;p22"/>
          <p:cNvPicPr preferRelativeResize="0"/>
          <p:nvPr>
            <p:ph idx="1" type="body"/>
          </p:nvPr>
        </p:nvPicPr>
        <p:blipFill rotWithShape="1">
          <a:blip r:embed="rId4">
            <a:alphaModFix/>
          </a:blip>
          <a:srcRect b="0" l="0" r="0" t="0"/>
          <a:stretch/>
        </p:blipFill>
        <p:spPr>
          <a:xfrm>
            <a:off x="2232249" y="4878469"/>
            <a:ext cx="1349151" cy="1914704"/>
          </a:xfrm>
          <a:prstGeom prst="rect">
            <a:avLst/>
          </a:prstGeom>
          <a:noFill/>
          <a:ln>
            <a:noFill/>
          </a:ln>
        </p:spPr>
      </p:pic>
      <p:pic>
        <p:nvPicPr>
          <p:cNvPr id="247" name="Google Shape;247;p22"/>
          <p:cNvPicPr preferRelativeResize="0"/>
          <p:nvPr/>
        </p:nvPicPr>
        <p:blipFill rotWithShape="1">
          <a:blip r:embed="rId5">
            <a:alphaModFix/>
          </a:blip>
          <a:srcRect b="0" l="0" r="0" t="0"/>
          <a:stretch/>
        </p:blipFill>
        <p:spPr>
          <a:xfrm>
            <a:off x="1573306" y="2989597"/>
            <a:ext cx="1729029" cy="1443239"/>
          </a:xfrm>
          <a:prstGeom prst="rect">
            <a:avLst/>
          </a:prstGeom>
          <a:noFill/>
          <a:ln>
            <a:noFill/>
          </a:ln>
        </p:spPr>
      </p:pic>
      <p:sp>
        <p:nvSpPr>
          <p:cNvPr id="248" name="Google Shape;248;p22"/>
          <p:cNvSpPr/>
          <p:nvPr/>
        </p:nvSpPr>
        <p:spPr>
          <a:xfrm>
            <a:off x="2906825" y="3794166"/>
            <a:ext cx="614886" cy="1219009"/>
          </a:xfrm>
          <a:prstGeom prst="curvedDownArrow">
            <a:avLst>
              <a:gd fmla="val 25000" name="adj1"/>
              <a:gd fmla="val 83872" name="adj2"/>
              <a:gd fmla="val 25000" name="adj3"/>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Trebuchet MS"/>
              <a:ea typeface="Trebuchet MS"/>
              <a:cs typeface="Trebuchet MS"/>
              <a:sym typeface="Trebuchet MS"/>
            </a:endParaRPr>
          </a:p>
        </p:txBody>
      </p:sp>
      <p:sp>
        <p:nvSpPr>
          <p:cNvPr id="249" name="Google Shape;249;p22"/>
          <p:cNvSpPr/>
          <p:nvPr/>
        </p:nvSpPr>
        <p:spPr>
          <a:xfrm>
            <a:off x="1547664" y="4365647"/>
            <a:ext cx="881216" cy="963812"/>
          </a:xfrm>
          <a:prstGeom prst="curvedUpArrow">
            <a:avLst>
              <a:gd fmla="val 25000" name="adj1"/>
              <a:gd fmla="val 84269" name="adj2"/>
              <a:gd fmla="val 25000" name="adj3"/>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Trebuchet MS"/>
              <a:ea typeface="Trebuchet MS"/>
              <a:cs typeface="Trebuchet MS"/>
              <a:sym typeface="Trebuchet MS"/>
            </a:endParaRPr>
          </a:p>
        </p:txBody>
      </p:sp>
      <p:sp>
        <p:nvSpPr>
          <p:cNvPr id="250" name="Google Shape;250;p22"/>
          <p:cNvSpPr txBox="1"/>
          <p:nvPr/>
        </p:nvSpPr>
        <p:spPr>
          <a:xfrm>
            <a:off x="3345963" y="4713094"/>
            <a:ext cx="1479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rgbClr val="FF0000"/>
                </a:solidFill>
                <a:latin typeface="Trebuchet MS"/>
                <a:ea typeface="Trebuchet MS"/>
                <a:cs typeface="Trebuchet MS"/>
                <a:sym typeface="Trebuchet MS"/>
              </a:rPr>
              <a:t>Requête HTTP</a:t>
            </a:r>
            <a:endParaRPr/>
          </a:p>
        </p:txBody>
      </p:sp>
      <p:sp>
        <p:nvSpPr>
          <p:cNvPr id="251" name="Google Shape;251;p22"/>
          <p:cNvSpPr txBox="1"/>
          <p:nvPr/>
        </p:nvSpPr>
        <p:spPr>
          <a:xfrm>
            <a:off x="796749" y="5129287"/>
            <a:ext cx="1479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rgbClr val="FF0000"/>
                </a:solidFill>
                <a:latin typeface="Trebuchet MS"/>
                <a:ea typeface="Trebuchet MS"/>
                <a:cs typeface="Trebuchet MS"/>
                <a:sym typeface="Trebuchet MS"/>
              </a:rPr>
              <a:t>Réponse  HTTP</a:t>
            </a:r>
            <a:endParaRPr/>
          </a:p>
        </p:txBody>
      </p:sp>
      <p:sp>
        <p:nvSpPr>
          <p:cNvPr id="252" name="Google Shape;252;p22"/>
          <p:cNvSpPr txBox="1"/>
          <p:nvPr/>
        </p:nvSpPr>
        <p:spPr>
          <a:xfrm>
            <a:off x="1760229" y="2897836"/>
            <a:ext cx="12371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chemeClr val="dk1"/>
                </a:solidFill>
                <a:latin typeface="Trebuchet MS"/>
                <a:ea typeface="Trebuchet MS"/>
                <a:cs typeface="Trebuchet MS"/>
                <a:sym typeface="Trebuchet MS"/>
              </a:rPr>
              <a:t>Client WEB</a:t>
            </a:r>
            <a:endParaRPr/>
          </a:p>
        </p:txBody>
      </p:sp>
      <p:sp>
        <p:nvSpPr>
          <p:cNvPr id="253" name="Google Shape;253;p22"/>
          <p:cNvSpPr txBox="1"/>
          <p:nvPr/>
        </p:nvSpPr>
        <p:spPr>
          <a:xfrm>
            <a:off x="3953435" y="5309801"/>
            <a:ext cx="12371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chemeClr val="dk1"/>
                </a:solidFill>
                <a:latin typeface="Trebuchet MS"/>
                <a:ea typeface="Trebuchet MS"/>
                <a:cs typeface="Trebuchet MS"/>
                <a:sym typeface="Trebuchet MS"/>
              </a:rPr>
              <a:t>Serveur  WEB</a:t>
            </a:r>
            <a:endParaRPr/>
          </a:p>
        </p:txBody>
      </p:sp>
      <p:pic>
        <p:nvPicPr>
          <p:cNvPr descr="opera.jpg" id="254" name="Google Shape;254;p22"/>
          <p:cNvPicPr preferRelativeResize="0"/>
          <p:nvPr/>
        </p:nvPicPr>
        <p:blipFill rotWithShape="1">
          <a:blip r:embed="rId6">
            <a:alphaModFix/>
          </a:blip>
          <a:srcRect b="0" l="0" r="0" t="0"/>
          <a:stretch/>
        </p:blipFill>
        <p:spPr>
          <a:xfrm>
            <a:off x="1152813" y="2766448"/>
            <a:ext cx="753729" cy="662552"/>
          </a:xfrm>
          <a:prstGeom prst="rect">
            <a:avLst/>
          </a:prstGeom>
          <a:noFill/>
          <a:ln>
            <a:noFill/>
          </a:ln>
        </p:spPr>
      </p:pic>
      <p:pic>
        <p:nvPicPr>
          <p:cNvPr id="255" name="Google Shape;255;p22"/>
          <p:cNvPicPr preferRelativeResize="0"/>
          <p:nvPr/>
        </p:nvPicPr>
        <p:blipFill rotWithShape="1">
          <a:blip r:embed="rId7">
            <a:alphaModFix/>
          </a:blip>
          <a:srcRect b="0" l="0" r="0" t="0"/>
          <a:stretch/>
        </p:blipFill>
        <p:spPr>
          <a:xfrm>
            <a:off x="1124089" y="5883394"/>
            <a:ext cx="1325537" cy="909779"/>
          </a:xfrm>
          <a:prstGeom prst="rect">
            <a:avLst/>
          </a:prstGeom>
          <a:noFill/>
          <a:ln>
            <a:noFill/>
          </a:ln>
        </p:spPr>
      </p:pic>
      <p:pic>
        <p:nvPicPr>
          <p:cNvPr id="256" name="Google Shape;256;p22"/>
          <p:cNvPicPr preferRelativeResize="0"/>
          <p:nvPr/>
        </p:nvPicPr>
        <p:blipFill rotWithShape="1">
          <a:blip r:embed="rId8">
            <a:alphaModFix/>
          </a:blip>
          <a:srcRect b="0" l="0" r="0" t="0"/>
          <a:stretch/>
        </p:blipFill>
        <p:spPr>
          <a:xfrm>
            <a:off x="6709195" y="2903311"/>
            <a:ext cx="1349151" cy="1914704"/>
          </a:xfrm>
          <a:prstGeom prst="rect">
            <a:avLst/>
          </a:prstGeom>
          <a:noFill/>
          <a:ln>
            <a:noFill/>
          </a:ln>
        </p:spPr>
      </p:pic>
      <p:sp>
        <p:nvSpPr>
          <p:cNvPr id="257" name="Google Shape;257;p22"/>
          <p:cNvSpPr txBox="1"/>
          <p:nvPr/>
        </p:nvSpPr>
        <p:spPr>
          <a:xfrm>
            <a:off x="7729968" y="3175084"/>
            <a:ext cx="12371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chemeClr val="dk1"/>
                </a:solidFill>
                <a:latin typeface="Trebuchet MS"/>
                <a:ea typeface="Trebuchet MS"/>
                <a:cs typeface="Trebuchet MS"/>
                <a:sym typeface="Trebuchet MS"/>
              </a:rPr>
              <a:t>Serveur DNS</a:t>
            </a:r>
            <a:endParaRPr/>
          </a:p>
        </p:txBody>
      </p:sp>
      <p:sp>
        <p:nvSpPr>
          <p:cNvPr id="258" name="Google Shape;258;p22"/>
          <p:cNvSpPr/>
          <p:nvPr/>
        </p:nvSpPr>
        <p:spPr>
          <a:xfrm>
            <a:off x="3489258" y="2360037"/>
            <a:ext cx="2934856" cy="687840"/>
          </a:xfrm>
          <a:prstGeom prst="curvedDownArrow">
            <a:avLst>
              <a:gd fmla="val 25000" name="adj1"/>
              <a:gd fmla="val 83872" name="adj2"/>
              <a:gd fmla="val 25000" name="adj3"/>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59" name="Google Shape;259;p22"/>
          <p:cNvSpPr txBox="1"/>
          <p:nvPr/>
        </p:nvSpPr>
        <p:spPr>
          <a:xfrm>
            <a:off x="2710517" y="3008859"/>
            <a:ext cx="12371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chemeClr val="dk1"/>
                </a:solidFill>
                <a:latin typeface="Trebuchet MS"/>
                <a:ea typeface="Trebuchet MS"/>
                <a:cs typeface="Trebuchet MS"/>
                <a:sym typeface="Trebuchet MS"/>
              </a:rPr>
              <a:t>Resolver</a:t>
            </a:r>
            <a:endParaRPr b="1" sz="1200">
              <a:solidFill>
                <a:schemeClr val="dk1"/>
              </a:solidFill>
              <a:latin typeface="Trebuchet MS"/>
              <a:ea typeface="Trebuchet MS"/>
              <a:cs typeface="Trebuchet MS"/>
              <a:sym typeface="Trebuchet MS"/>
            </a:endParaRPr>
          </a:p>
        </p:txBody>
      </p:sp>
      <p:sp>
        <p:nvSpPr>
          <p:cNvPr id="260" name="Google Shape;260;p22"/>
          <p:cNvSpPr txBox="1"/>
          <p:nvPr/>
        </p:nvSpPr>
        <p:spPr>
          <a:xfrm>
            <a:off x="6489819" y="2766448"/>
            <a:ext cx="12371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chemeClr val="dk1"/>
                </a:solidFill>
                <a:latin typeface="Trebuchet MS"/>
                <a:ea typeface="Trebuchet MS"/>
                <a:cs typeface="Trebuchet MS"/>
                <a:sym typeface="Trebuchet MS"/>
              </a:rPr>
              <a:t>Port 53</a:t>
            </a:r>
            <a:endParaRPr/>
          </a:p>
        </p:txBody>
      </p:sp>
      <p:sp>
        <p:nvSpPr>
          <p:cNvPr id="261" name="Google Shape;261;p22"/>
          <p:cNvSpPr txBox="1"/>
          <p:nvPr/>
        </p:nvSpPr>
        <p:spPr>
          <a:xfrm>
            <a:off x="3924767" y="1922702"/>
            <a:ext cx="18546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rgbClr val="FF0000"/>
                </a:solidFill>
                <a:latin typeface="Trebuchet MS"/>
                <a:ea typeface="Trebuchet MS"/>
                <a:cs typeface="Trebuchet MS"/>
                <a:sym typeface="Trebuchet MS"/>
              </a:rPr>
              <a:t>Requête DNS @ IP ? www.esprit.com</a:t>
            </a:r>
            <a:endParaRPr/>
          </a:p>
        </p:txBody>
      </p:sp>
      <p:sp>
        <p:nvSpPr>
          <p:cNvPr id="262" name="Google Shape;262;p22"/>
          <p:cNvSpPr/>
          <p:nvPr/>
        </p:nvSpPr>
        <p:spPr>
          <a:xfrm flipH="1">
            <a:off x="3491881" y="3690351"/>
            <a:ext cx="2934857" cy="746760"/>
          </a:xfrm>
          <a:prstGeom prst="curvedUpArrow">
            <a:avLst>
              <a:gd fmla="val 25000" name="adj1"/>
              <a:gd fmla="val 84269" name="adj2"/>
              <a:gd fmla="val 25000" name="adj3"/>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63" name="Google Shape;263;p22"/>
          <p:cNvSpPr txBox="1"/>
          <p:nvPr/>
        </p:nvSpPr>
        <p:spPr>
          <a:xfrm>
            <a:off x="4798295" y="4440546"/>
            <a:ext cx="14791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rgbClr val="FF0000"/>
                </a:solidFill>
                <a:latin typeface="Trebuchet MS"/>
                <a:ea typeface="Trebuchet MS"/>
                <a:cs typeface="Trebuchet MS"/>
                <a:sym typeface="Trebuchet MS"/>
              </a:rPr>
              <a:t>Réponse 40.11.11.12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500"/>
                                        <p:tgtEl>
                                          <p:spTgt spid="2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500"/>
                                        <p:tgtEl>
                                          <p:spTgt spid="2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500"/>
                                        <p:tgtEl>
                                          <p:spTgt spid="2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500"/>
                                        <p:tgtEl>
                                          <p:spTgt spid="2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par>
                                <p:cTn fill="hold" nodeType="withEffect" presetClass="entr" presetID="2" presetSubtype="4">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500"/>
                                        <p:tgtEl>
                                          <p:spTgt spid="2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500"/>
                                        <p:tgtEl>
                                          <p:spTgt spid="26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nvSpPr>
        <p:spPr>
          <a:xfrm>
            <a:off x="7911876" y="6245937"/>
            <a:ext cx="2121120" cy="46948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fr-FR" sz="1200">
                <a:solidFill>
                  <a:srgbClr val="888888"/>
                </a:solidFill>
                <a:latin typeface="Trebuchet MS"/>
                <a:ea typeface="Trebuchet MS"/>
                <a:cs typeface="Trebuchet MS"/>
                <a:sym typeface="Trebuchet MS"/>
              </a:rPr>
              <a:t>‹#›</a:t>
            </a:fld>
            <a:endParaRPr sz="1200">
              <a:solidFill>
                <a:srgbClr val="888888"/>
              </a:solidFill>
              <a:latin typeface="Trebuchet MS"/>
              <a:ea typeface="Trebuchet MS"/>
              <a:cs typeface="Trebuchet MS"/>
              <a:sym typeface="Trebuchet MS"/>
            </a:endParaRPr>
          </a:p>
        </p:txBody>
      </p:sp>
      <p:sp>
        <p:nvSpPr>
          <p:cNvPr id="270" name="Google Shape;270;p23"/>
          <p:cNvSpPr/>
          <p:nvPr/>
        </p:nvSpPr>
        <p:spPr>
          <a:xfrm>
            <a:off x="5427820" y="1916832"/>
            <a:ext cx="504056" cy="504056"/>
          </a:xfrm>
          <a:prstGeom prst="flowChartConnector">
            <a:avLst/>
          </a:prstGeom>
          <a:noFill/>
          <a:ln cap="flat" cmpd="sng" w="285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7000"/>
              </a:lnSpc>
              <a:spcBef>
                <a:spcPts val="0"/>
              </a:spcBef>
              <a:spcAft>
                <a:spcPts val="0"/>
              </a:spcAft>
              <a:buClr>
                <a:srgbClr val="000000"/>
              </a:buClr>
              <a:buSzPts val="1080"/>
              <a:buFont typeface="Noto Sans Symbols"/>
              <a:buNone/>
            </a:pPr>
            <a:r>
              <a:rPr b="0" i="0" lang="fr-FR"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271" name="Google Shape;271;p23"/>
          <p:cNvSpPr/>
          <p:nvPr/>
        </p:nvSpPr>
        <p:spPr>
          <a:xfrm>
            <a:off x="2907540" y="2895956"/>
            <a:ext cx="504056" cy="504056"/>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7000"/>
              </a:lnSpc>
              <a:spcBef>
                <a:spcPts val="0"/>
              </a:spcBef>
              <a:spcAft>
                <a:spcPts val="0"/>
              </a:spcAft>
              <a:buClr>
                <a:srgbClr val="000000"/>
              </a:buClr>
              <a:buSzPts val="810"/>
              <a:buFont typeface="Noto Sans Symbols"/>
              <a:buNone/>
            </a:pPr>
            <a:r>
              <a:rPr lang="fr-FR" sz="1800">
                <a:solidFill>
                  <a:schemeClr val="dk1"/>
                </a:solidFill>
                <a:latin typeface="Arial"/>
                <a:ea typeface="Arial"/>
                <a:cs typeface="Arial"/>
                <a:sym typeface="Arial"/>
              </a:rPr>
              <a:t>fr</a:t>
            </a:r>
            <a:endParaRPr b="0" i="0" sz="1800" u="none" cap="none" strike="noStrike">
              <a:solidFill>
                <a:schemeClr val="dk1"/>
              </a:solidFill>
              <a:latin typeface="Arial"/>
              <a:ea typeface="Arial"/>
              <a:cs typeface="Arial"/>
              <a:sym typeface="Arial"/>
            </a:endParaRPr>
          </a:p>
        </p:txBody>
      </p:sp>
      <p:sp>
        <p:nvSpPr>
          <p:cNvPr id="272" name="Google Shape;272;p23"/>
          <p:cNvSpPr/>
          <p:nvPr/>
        </p:nvSpPr>
        <p:spPr>
          <a:xfrm>
            <a:off x="4254701" y="2895956"/>
            <a:ext cx="504056" cy="504056"/>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7000"/>
              </a:lnSpc>
              <a:spcBef>
                <a:spcPts val="0"/>
              </a:spcBef>
              <a:spcAft>
                <a:spcPts val="0"/>
              </a:spcAft>
              <a:buClr>
                <a:srgbClr val="000000"/>
              </a:buClr>
              <a:buSzPts val="540"/>
              <a:buFont typeface="Noto Sans Symbols"/>
              <a:buNone/>
            </a:pPr>
            <a:r>
              <a:rPr i="0" lang="fr-FR" sz="1200" u="none" cap="none" strike="noStrike">
                <a:solidFill>
                  <a:schemeClr val="dk1"/>
                </a:solidFill>
                <a:latin typeface="Arial"/>
                <a:ea typeface="Arial"/>
                <a:cs typeface="Arial"/>
                <a:sym typeface="Arial"/>
              </a:rPr>
              <a:t>uk</a:t>
            </a:r>
            <a:endParaRPr i="0" sz="1200" u="none" cap="none" strike="noStrike">
              <a:solidFill>
                <a:schemeClr val="dk1"/>
              </a:solidFill>
              <a:latin typeface="Arial"/>
              <a:ea typeface="Arial"/>
              <a:cs typeface="Arial"/>
              <a:sym typeface="Arial"/>
            </a:endParaRPr>
          </a:p>
        </p:txBody>
      </p:sp>
      <p:sp>
        <p:nvSpPr>
          <p:cNvPr id="273" name="Google Shape;273;p23"/>
          <p:cNvSpPr/>
          <p:nvPr/>
        </p:nvSpPr>
        <p:spPr>
          <a:xfrm>
            <a:off x="5427820" y="2895956"/>
            <a:ext cx="648072" cy="504056"/>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7000"/>
              </a:lnSpc>
              <a:spcBef>
                <a:spcPts val="0"/>
              </a:spcBef>
              <a:spcAft>
                <a:spcPts val="0"/>
              </a:spcAft>
              <a:buClr>
                <a:srgbClr val="000000"/>
              </a:buClr>
              <a:buSzPts val="630"/>
              <a:buFont typeface="Noto Sans Symbols"/>
              <a:buNone/>
            </a:pPr>
            <a:r>
              <a:rPr lang="fr-FR" sz="1400">
                <a:solidFill>
                  <a:schemeClr val="dk1"/>
                </a:solidFill>
                <a:latin typeface="Arial"/>
                <a:ea typeface="Arial"/>
                <a:cs typeface="Arial"/>
                <a:sym typeface="Arial"/>
              </a:rPr>
              <a:t>org</a:t>
            </a:r>
            <a:endParaRPr b="0" i="0" sz="1400" u="none" cap="none" strike="noStrike">
              <a:solidFill>
                <a:schemeClr val="dk1"/>
              </a:solidFill>
              <a:latin typeface="Arial"/>
              <a:ea typeface="Arial"/>
              <a:cs typeface="Arial"/>
              <a:sym typeface="Arial"/>
            </a:endParaRPr>
          </a:p>
        </p:txBody>
      </p:sp>
      <p:sp>
        <p:nvSpPr>
          <p:cNvPr id="274" name="Google Shape;274;p23"/>
          <p:cNvSpPr/>
          <p:nvPr/>
        </p:nvSpPr>
        <p:spPr>
          <a:xfrm>
            <a:off x="6651956" y="2869704"/>
            <a:ext cx="792088" cy="530308"/>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7000"/>
              </a:lnSpc>
              <a:spcBef>
                <a:spcPts val="0"/>
              </a:spcBef>
              <a:spcAft>
                <a:spcPts val="0"/>
              </a:spcAft>
              <a:buClr>
                <a:srgbClr val="000000"/>
              </a:buClr>
              <a:buSzPts val="630"/>
              <a:buFont typeface="Noto Sans Symbols"/>
              <a:buNone/>
            </a:pPr>
            <a:r>
              <a:rPr lang="fr-FR" sz="1400">
                <a:solidFill>
                  <a:schemeClr val="dk1"/>
                </a:solidFill>
                <a:latin typeface="Arial"/>
                <a:ea typeface="Arial"/>
                <a:cs typeface="Arial"/>
                <a:sym typeface="Arial"/>
              </a:rPr>
              <a:t>com</a:t>
            </a:r>
            <a:endParaRPr b="0" i="0" sz="1400" u="none" cap="none" strike="noStrike">
              <a:solidFill>
                <a:schemeClr val="dk1"/>
              </a:solidFill>
              <a:latin typeface="Arial"/>
              <a:ea typeface="Arial"/>
              <a:cs typeface="Arial"/>
              <a:sym typeface="Arial"/>
            </a:endParaRPr>
          </a:p>
        </p:txBody>
      </p:sp>
      <p:sp>
        <p:nvSpPr>
          <p:cNvPr id="275" name="Google Shape;275;p23"/>
          <p:cNvSpPr/>
          <p:nvPr/>
        </p:nvSpPr>
        <p:spPr>
          <a:xfrm>
            <a:off x="8020108" y="2869704"/>
            <a:ext cx="504056" cy="504056"/>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7000"/>
              </a:lnSpc>
              <a:spcBef>
                <a:spcPts val="0"/>
              </a:spcBef>
              <a:spcAft>
                <a:spcPts val="0"/>
              </a:spcAft>
              <a:buClr>
                <a:srgbClr val="000000"/>
              </a:buClr>
              <a:buSzPts val="720"/>
              <a:buFont typeface="Noto Sans Symbols"/>
              <a:buNone/>
            </a:pPr>
            <a:r>
              <a:rPr lang="fr-FR" sz="1600">
                <a:solidFill>
                  <a:schemeClr val="dk1"/>
                </a:solidFill>
                <a:latin typeface="Arial"/>
                <a:ea typeface="Arial"/>
                <a:cs typeface="Arial"/>
                <a:sym typeface="Arial"/>
              </a:rPr>
              <a:t>tn</a:t>
            </a:r>
            <a:endParaRPr b="0" i="0" sz="1600" u="none" cap="none" strike="noStrike">
              <a:solidFill>
                <a:schemeClr val="dk1"/>
              </a:solidFill>
              <a:latin typeface="Arial"/>
              <a:ea typeface="Arial"/>
              <a:cs typeface="Arial"/>
              <a:sym typeface="Arial"/>
            </a:endParaRPr>
          </a:p>
        </p:txBody>
      </p:sp>
      <p:sp>
        <p:nvSpPr>
          <p:cNvPr id="276" name="Google Shape;276;p23"/>
          <p:cNvSpPr/>
          <p:nvPr/>
        </p:nvSpPr>
        <p:spPr>
          <a:xfrm>
            <a:off x="6701191" y="4221088"/>
            <a:ext cx="792088" cy="530308"/>
          </a:xfrm>
          <a:prstGeom prst="flowChartConnector">
            <a:avLst/>
          </a:prstGeom>
          <a:solidFill>
            <a:schemeClr val="lt1"/>
          </a:solidFill>
          <a:ln cap="flat" cmpd="sng" w="12700">
            <a:solidFill>
              <a:srgbClr val="7823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7000"/>
              </a:lnSpc>
              <a:spcBef>
                <a:spcPts val="0"/>
              </a:spcBef>
              <a:spcAft>
                <a:spcPts val="0"/>
              </a:spcAft>
              <a:buClr>
                <a:srgbClr val="000000"/>
              </a:buClr>
              <a:buSzPts val="630"/>
              <a:buFont typeface="Noto Sans Symbols"/>
              <a:buNone/>
            </a:pPr>
            <a:r>
              <a:rPr lang="fr-FR" sz="1400">
                <a:solidFill>
                  <a:schemeClr val="dk1"/>
                </a:solidFill>
                <a:latin typeface="Arial"/>
                <a:ea typeface="Arial"/>
                <a:cs typeface="Arial"/>
                <a:sym typeface="Arial"/>
              </a:rPr>
              <a:t>dec</a:t>
            </a:r>
            <a:endParaRPr b="0" i="0" sz="1400" u="none" cap="none" strike="noStrike">
              <a:solidFill>
                <a:schemeClr val="dk1"/>
              </a:solidFill>
              <a:latin typeface="Arial"/>
              <a:ea typeface="Arial"/>
              <a:cs typeface="Arial"/>
              <a:sym typeface="Arial"/>
            </a:endParaRPr>
          </a:p>
        </p:txBody>
      </p:sp>
      <p:sp>
        <p:nvSpPr>
          <p:cNvPr id="277" name="Google Shape;277;p23"/>
          <p:cNvSpPr/>
          <p:nvPr/>
        </p:nvSpPr>
        <p:spPr>
          <a:xfrm>
            <a:off x="4189946" y="4221088"/>
            <a:ext cx="792088" cy="530308"/>
          </a:xfrm>
          <a:prstGeom prst="flowChartConnector">
            <a:avLst/>
          </a:prstGeom>
          <a:solidFill>
            <a:schemeClr val="lt1"/>
          </a:solidFill>
          <a:ln cap="flat" cmpd="sng" w="12700">
            <a:solidFill>
              <a:srgbClr val="7823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7000"/>
              </a:lnSpc>
              <a:spcBef>
                <a:spcPts val="0"/>
              </a:spcBef>
              <a:spcAft>
                <a:spcPts val="0"/>
              </a:spcAft>
              <a:buClr>
                <a:srgbClr val="000000"/>
              </a:buClr>
              <a:buSzPts val="630"/>
              <a:buFont typeface="Noto Sans Symbols"/>
              <a:buNone/>
            </a:pPr>
            <a:r>
              <a:rPr lang="fr-FR" sz="1400">
                <a:solidFill>
                  <a:schemeClr val="dk1"/>
                </a:solidFill>
                <a:latin typeface="Arial"/>
                <a:ea typeface="Arial"/>
                <a:cs typeface="Arial"/>
                <a:sym typeface="Arial"/>
              </a:rPr>
              <a:t>nfs</a:t>
            </a:r>
            <a:endParaRPr b="0" i="0" sz="1400" u="none" cap="none" strike="noStrike">
              <a:solidFill>
                <a:schemeClr val="dk1"/>
              </a:solidFill>
              <a:latin typeface="Arial"/>
              <a:ea typeface="Arial"/>
              <a:cs typeface="Arial"/>
              <a:sym typeface="Arial"/>
            </a:endParaRPr>
          </a:p>
        </p:txBody>
      </p:sp>
      <p:sp>
        <p:nvSpPr>
          <p:cNvPr id="278" name="Google Shape;278;p23"/>
          <p:cNvSpPr/>
          <p:nvPr/>
        </p:nvSpPr>
        <p:spPr>
          <a:xfrm>
            <a:off x="5427820" y="4230394"/>
            <a:ext cx="792088" cy="530308"/>
          </a:xfrm>
          <a:prstGeom prst="flowChartConnector">
            <a:avLst/>
          </a:prstGeom>
          <a:solidFill>
            <a:schemeClr val="lt1"/>
          </a:solidFill>
          <a:ln cap="flat" cmpd="sng" w="12700">
            <a:solidFill>
              <a:srgbClr val="7823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7000"/>
              </a:lnSpc>
              <a:spcBef>
                <a:spcPts val="0"/>
              </a:spcBef>
              <a:spcAft>
                <a:spcPts val="0"/>
              </a:spcAft>
              <a:buClr>
                <a:srgbClr val="000000"/>
              </a:buClr>
              <a:buSzPts val="630"/>
              <a:buFont typeface="Noto Sans Symbols"/>
              <a:buNone/>
            </a:pPr>
            <a:r>
              <a:rPr lang="fr-FR" sz="1400">
                <a:solidFill>
                  <a:schemeClr val="dk1"/>
                </a:solidFill>
                <a:latin typeface="Arial"/>
                <a:ea typeface="Arial"/>
                <a:cs typeface="Arial"/>
                <a:sym typeface="Arial"/>
              </a:rPr>
              <a:t>wnet</a:t>
            </a:r>
            <a:endParaRPr b="0" i="0" sz="1400" u="none" cap="none" strike="noStrike">
              <a:solidFill>
                <a:schemeClr val="dk1"/>
              </a:solidFill>
              <a:latin typeface="Arial"/>
              <a:ea typeface="Arial"/>
              <a:cs typeface="Arial"/>
              <a:sym typeface="Arial"/>
            </a:endParaRPr>
          </a:p>
        </p:txBody>
      </p:sp>
      <p:sp>
        <p:nvSpPr>
          <p:cNvPr id="279" name="Google Shape;279;p23"/>
          <p:cNvSpPr/>
          <p:nvPr/>
        </p:nvSpPr>
        <p:spPr>
          <a:xfrm>
            <a:off x="2763524" y="4243535"/>
            <a:ext cx="792088" cy="530308"/>
          </a:xfrm>
          <a:prstGeom prst="flowChartConnector">
            <a:avLst/>
          </a:prstGeom>
          <a:solidFill>
            <a:schemeClr val="lt1"/>
          </a:solidFill>
          <a:ln cap="flat" cmpd="sng" w="12700">
            <a:solidFill>
              <a:srgbClr val="7823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7000"/>
              </a:lnSpc>
              <a:spcBef>
                <a:spcPts val="0"/>
              </a:spcBef>
              <a:spcAft>
                <a:spcPts val="0"/>
              </a:spcAft>
              <a:buClr>
                <a:srgbClr val="000000"/>
              </a:buClr>
              <a:buSzPts val="630"/>
              <a:buFont typeface="Noto Sans Symbols"/>
              <a:buNone/>
            </a:pPr>
            <a:r>
              <a:rPr lang="fr-FR" sz="1400">
                <a:solidFill>
                  <a:schemeClr val="dk1"/>
                </a:solidFill>
                <a:latin typeface="Arial"/>
                <a:ea typeface="Arial"/>
                <a:cs typeface="Arial"/>
                <a:sym typeface="Arial"/>
              </a:rPr>
              <a:t>edu</a:t>
            </a:r>
            <a:endParaRPr b="0" i="0" sz="1400" u="none" cap="none" strike="noStrike">
              <a:solidFill>
                <a:schemeClr val="dk1"/>
              </a:solidFill>
              <a:latin typeface="Arial"/>
              <a:ea typeface="Arial"/>
              <a:cs typeface="Arial"/>
              <a:sym typeface="Arial"/>
            </a:endParaRPr>
          </a:p>
        </p:txBody>
      </p:sp>
      <p:sp>
        <p:nvSpPr>
          <p:cNvPr id="280" name="Google Shape;280;p23"/>
          <p:cNvSpPr/>
          <p:nvPr/>
        </p:nvSpPr>
        <p:spPr>
          <a:xfrm>
            <a:off x="7957820" y="4257390"/>
            <a:ext cx="792088" cy="530308"/>
          </a:xfrm>
          <a:prstGeom prst="flowChartConnector">
            <a:avLst/>
          </a:prstGeom>
          <a:solidFill>
            <a:schemeClr val="lt1"/>
          </a:solidFill>
          <a:ln cap="flat" cmpd="sng" w="12700">
            <a:solidFill>
              <a:srgbClr val="7823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7000"/>
              </a:lnSpc>
              <a:spcBef>
                <a:spcPts val="0"/>
              </a:spcBef>
              <a:spcAft>
                <a:spcPts val="0"/>
              </a:spcAft>
              <a:buClr>
                <a:srgbClr val="000000"/>
              </a:buClr>
              <a:buSzPts val="630"/>
              <a:buFont typeface="Noto Sans Symbols"/>
              <a:buNone/>
            </a:pPr>
            <a:r>
              <a:rPr lang="fr-FR" sz="1400">
                <a:solidFill>
                  <a:schemeClr val="dk1"/>
                </a:solidFill>
                <a:latin typeface="Arial"/>
                <a:ea typeface="Arial"/>
                <a:cs typeface="Arial"/>
                <a:sym typeface="Arial"/>
              </a:rPr>
              <a:t>ens</a:t>
            </a:r>
            <a:endParaRPr b="0" i="0" sz="1400" u="none" cap="none" strike="noStrike">
              <a:solidFill>
                <a:schemeClr val="dk1"/>
              </a:solidFill>
              <a:latin typeface="Arial"/>
              <a:ea typeface="Arial"/>
              <a:cs typeface="Arial"/>
              <a:sym typeface="Arial"/>
            </a:endParaRPr>
          </a:p>
        </p:txBody>
      </p:sp>
      <p:sp>
        <p:nvSpPr>
          <p:cNvPr id="281" name="Google Shape;281;p23"/>
          <p:cNvSpPr/>
          <p:nvPr/>
        </p:nvSpPr>
        <p:spPr>
          <a:xfrm>
            <a:off x="8855006" y="5229200"/>
            <a:ext cx="1181325" cy="530308"/>
          </a:xfrm>
          <a:prstGeom prst="flowChartConnector">
            <a:avLst/>
          </a:prstGeom>
          <a:solidFill>
            <a:schemeClr val="lt1"/>
          </a:solid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7000"/>
              </a:lnSpc>
              <a:spcBef>
                <a:spcPts val="0"/>
              </a:spcBef>
              <a:spcAft>
                <a:spcPts val="0"/>
              </a:spcAft>
              <a:buClr>
                <a:srgbClr val="000000"/>
              </a:buClr>
              <a:buSzPts val="630"/>
              <a:buFont typeface="Noto Sans Symbols"/>
              <a:buNone/>
            </a:pPr>
            <a:r>
              <a:rPr lang="fr-FR" sz="1400">
                <a:solidFill>
                  <a:schemeClr val="dk1"/>
                </a:solidFill>
                <a:latin typeface="Arial"/>
                <a:ea typeface="Arial"/>
                <a:cs typeface="Arial"/>
                <a:sym typeface="Arial"/>
              </a:rPr>
              <a:t>supcom</a:t>
            </a:r>
            <a:endParaRPr b="0" i="0" sz="1400" u="none" cap="none" strike="noStrike">
              <a:solidFill>
                <a:schemeClr val="dk1"/>
              </a:solidFill>
              <a:latin typeface="Arial"/>
              <a:ea typeface="Arial"/>
              <a:cs typeface="Arial"/>
              <a:sym typeface="Arial"/>
            </a:endParaRPr>
          </a:p>
        </p:txBody>
      </p:sp>
      <p:sp>
        <p:nvSpPr>
          <p:cNvPr id="282" name="Google Shape;282;p23"/>
          <p:cNvSpPr/>
          <p:nvPr/>
        </p:nvSpPr>
        <p:spPr>
          <a:xfrm>
            <a:off x="7228020" y="5229200"/>
            <a:ext cx="987299" cy="530308"/>
          </a:xfrm>
          <a:prstGeom prst="flowChartConnector">
            <a:avLst/>
          </a:prstGeom>
          <a:solidFill>
            <a:schemeClr val="lt1"/>
          </a:solid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7000"/>
              </a:lnSpc>
              <a:spcBef>
                <a:spcPts val="0"/>
              </a:spcBef>
              <a:spcAft>
                <a:spcPts val="0"/>
              </a:spcAft>
              <a:buClr>
                <a:srgbClr val="000000"/>
              </a:buClr>
              <a:buSzPts val="630"/>
              <a:buFont typeface="Noto Sans Symbols"/>
              <a:buNone/>
            </a:pPr>
            <a:r>
              <a:rPr lang="fr-FR" sz="1400">
                <a:solidFill>
                  <a:schemeClr val="dk1"/>
                </a:solidFill>
                <a:latin typeface="Arial"/>
                <a:ea typeface="Arial"/>
                <a:cs typeface="Arial"/>
                <a:sym typeface="Arial"/>
              </a:rPr>
              <a:t>esprit</a:t>
            </a:r>
            <a:endParaRPr b="0" i="0" sz="1400" u="none" cap="none" strike="noStrike">
              <a:solidFill>
                <a:schemeClr val="dk1"/>
              </a:solidFill>
              <a:latin typeface="Arial"/>
              <a:ea typeface="Arial"/>
              <a:cs typeface="Arial"/>
              <a:sym typeface="Arial"/>
            </a:endParaRPr>
          </a:p>
        </p:txBody>
      </p:sp>
      <p:cxnSp>
        <p:nvCxnSpPr>
          <p:cNvPr id="283" name="Google Shape;283;p23"/>
          <p:cNvCxnSpPr>
            <a:stCxn id="270" idx="2"/>
            <a:endCxn id="271" idx="7"/>
          </p:cNvCxnSpPr>
          <p:nvPr/>
        </p:nvCxnSpPr>
        <p:spPr>
          <a:xfrm flipH="1">
            <a:off x="3337720" y="2168860"/>
            <a:ext cx="2090100" cy="801000"/>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284" name="Google Shape;284;p23"/>
          <p:cNvCxnSpPr>
            <a:stCxn id="270" idx="3"/>
            <a:endCxn id="272" idx="7"/>
          </p:cNvCxnSpPr>
          <p:nvPr/>
        </p:nvCxnSpPr>
        <p:spPr>
          <a:xfrm flipH="1">
            <a:off x="4685037" y="2347071"/>
            <a:ext cx="816600" cy="622800"/>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285" name="Google Shape;285;p23"/>
          <p:cNvCxnSpPr>
            <a:stCxn id="270" idx="4"/>
            <a:endCxn id="273" idx="0"/>
          </p:cNvCxnSpPr>
          <p:nvPr/>
        </p:nvCxnSpPr>
        <p:spPr>
          <a:xfrm>
            <a:off x="5679848" y="2420888"/>
            <a:ext cx="72000" cy="475200"/>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286" name="Google Shape;286;p23"/>
          <p:cNvCxnSpPr>
            <a:stCxn id="270" idx="5"/>
          </p:cNvCxnSpPr>
          <p:nvPr/>
        </p:nvCxnSpPr>
        <p:spPr>
          <a:xfrm>
            <a:off x="5858059" y="2347071"/>
            <a:ext cx="1009800" cy="522600"/>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287" name="Google Shape;287;p23"/>
          <p:cNvCxnSpPr>
            <a:stCxn id="270" idx="6"/>
            <a:endCxn id="275" idx="1"/>
          </p:cNvCxnSpPr>
          <p:nvPr/>
        </p:nvCxnSpPr>
        <p:spPr>
          <a:xfrm>
            <a:off x="5931876" y="2168860"/>
            <a:ext cx="2162100" cy="774600"/>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288" name="Google Shape;288;p23"/>
          <p:cNvCxnSpPr>
            <a:stCxn id="271" idx="4"/>
            <a:endCxn id="279" idx="0"/>
          </p:cNvCxnSpPr>
          <p:nvPr/>
        </p:nvCxnSpPr>
        <p:spPr>
          <a:xfrm>
            <a:off x="3159568" y="3400012"/>
            <a:ext cx="0" cy="843600"/>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289" name="Google Shape;289;p23"/>
          <p:cNvCxnSpPr>
            <a:stCxn id="272" idx="4"/>
          </p:cNvCxnSpPr>
          <p:nvPr/>
        </p:nvCxnSpPr>
        <p:spPr>
          <a:xfrm>
            <a:off x="4506729" y="3400012"/>
            <a:ext cx="12600" cy="843600"/>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290" name="Google Shape;290;p23"/>
          <p:cNvCxnSpPr>
            <a:stCxn id="273" idx="4"/>
          </p:cNvCxnSpPr>
          <p:nvPr/>
        </p:nvCxnSpPr>
        <p:spPr>
          <a:xfrm>
            <a:off x="5751856" y="3400012"/>
            <a:ext cx="20400" cy="830400"/>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291" name="Google Shape;291;p23"/>
          <p:cNvCxnSpPr>
            <a:endCxn id="276" idx="0"/>
          </p:cNvCxnSpPr>
          <p:nvPr/>
        </p:nvCxnSpPr>
        <p:spPr>
          <a:xfrm>
            <a:off x="7097235" y="3386788"/>
            <a:ext cx="0" cy="834300"/>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292" name="Google Shape;292;p23"/>
          <p:cNvCxnSpPr>
            <a:endCxn id="280" idx="0"/>
          </p:cNvCxnSpPr>
          <p:nvPr/>
        </p:nvCxnSpPr>
        <p:spPr>
          <a:xfrm>
            <a:off x="8272264" y="3366390"/>
            <a:ext cx="81600" cy="891000"/>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293" name="Google Shape;293;p23"/>
          <p:cNvCxnSpPr>
            <a:stCxn id="280" idx="3"/>
            <a:endCxn id="282" idx="0"/>
          </p:cNvCxnSpPr>
          <p:nvPr/>
        </p:nvCxnSpPr>
        <p:spPr>
          <a:xfrm flipH="1">
            <a:off x="7721619" y="4710036"/>
            <a:ext cx="352200" cy="519300"/>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294" name="Google Shape;294;p23"/>
          <p:cNvCxnSpPr/>
          <p:nvPr/>
        </p:nvCxnSpPr>
        <p:spPr>
          <a:xfrm>
            <a:off x="8749908" y="4710036"/>
            <a:ext cx="494336" cy="519164"/>
          </a:xfrm>
          <a:prstGeom prst="straightConnector1">
            <a:avLst/>
          </a:prstGeom>
          <a:solidFill>
            <a:srgbClr val="00B8FF"/>
          </a:solidFill>
          <a:ln cap="flat" cmpd="sng" w="9525">
            <a:solidFill>
              <a:schemeClr val="dk1"/>
            </a:solidFill>
            <a:prstDash val="solid"/>
            <a:round/>
            <a:headEnd len="sm" w="sm" type="none"/>
            <a:tailEnd len="sm" w="sm" type="none"/>
          </a:ln>
        </p:spPr>
      </p:cxnSp>
      <p:sp>
        <p:nvSpPr>
          <p:cNvPr id="295" name="Google Shape;295;p23"/>
          <p:cNvSpPr txBox="1"/>
          <p:nvPr/>
        </p:nvSpPr>
        <p:spPr>
          <a:xfrm>
            <a:off x="8093925" y="1916832"/>
            <a:ext cx="1351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C00000"/>
                </a:solidFill>
                <a:latin typeface="Trebuchet MS"/>
                <a:ea typeface="Trebuchet MS"/>
                <a:cs typeface="Trebuchet MS"/>
                <a:sym typeface="Trebuchet MS"/>
              </a:rPr>
              <a:t>racine</a:t>
            </a:r>
            <a:endParaRPr b="1" sz="1800">
              <a:solidFill>
                <a:srgbClr val="C00000"/>
              </a:solidFill>
              <a:latin typeface="Trebuchet MS"/>
              <a:ea typeface="Trebuchet MS"/>
              <a:cs typeface="Trebuchet MS"/>
              <a:sym typeface="Trebuchet MS"/>
            </a:endParaRPr>
          </a:p>
        </p:txBody>
      </p:sp>
      <p:cxnSp>
        <p:nvCxnSpPr>
          <p:cNvPr id="296" name="Google Shape;296;p23"/>
          <p:cNvCxnSpPr>
            <a:endCxn id="295" idx="1"/>
          </p:cNvCxnSpPr>
          <p:nvPr/>
        </p:nvCxnSpPr>
        <p:spPr>
          <a:xfrm>
            <a:off x="5931825" y="2101498"/>
            <a:ext cx="2162100" cy="0"/>
          </a:xfrm>
          <a:prstGeom prst="straightConnector1">
            <a:avLst/>
          </a:prstGeom>
          <a:noFill/>
          <a:ln cap="flat" cmpd="sng" w="28575">
            <a:solidFill>
              <a:srgbClr val="C00000"/>
            </a:solidFill>
            <a:prstDash val="solid"/>
            <a:miter lim="800000"/>
            <a:headEnd len="sm" w="sm" type="none"/>
            <a:tailEnd len="med" w="med" type="stealth"/>
          </a:ln>
        </p:spPr>
      </p:cxnSp>
      <p:sp>
        <p:nvSpPr>
          <p:cNvPr id="297" name="Google Shape;297;p23"/>
          <p:cNvSpPr/>
          <p:nvPr/>
        </p:nvSpPr>
        <p:spPr>
          <a:xfrm>
            <a:off x="2691008" y="2770076"/>
            <a:ext cx="7272807" cy="703312"/>
          </a:xfrm>
          <a:prstGeom prst="rect">
            <a:avLst/>
          </a:prstGeom>
          <a:no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97000"/>
              </a:lnSpc>
              <a:spcBef>
                <a:spcPts val="0"/>
              </a:spcBef>
              <a:spcAft>
                <a:spcPts val="0"/>
              </a:spcAft>
              <a:buClr>
                <a:srgbClr val="000000"/>
              </a:buClr>
              <a:buSzPts val="1080"/>
              <a:buFont typeface="Noto Sans Symbols"/>
              <a:buNone/>
            </a:pPr>
            <a:r>
              <a:t/>
            </a:r>
            <a:endParaRPr b="0" i="0" sz="2400" u="none" cap="none" strike="noStrike">
              <a:solidFill>
                <a:schemeClr val="dk1"/>
              </a:solidFill>
              <a:latin typeface="Arial"/>
              <a:ea typeface="Arial"/>
              <a:cs typeface="Arial"/>
              <a:sym typeface="Arial"/>
            </a:endParaRPr>
          </a:p>
        </p:txBody>
      </p:sp>
      <p:sp>
        <p:nvSpPr>
          <p:cNvPr id="298" name="Google Shape;298;p23"/>
          <p:cNvSpPr txBox="1"/>
          <p:nvPr/>
        </p:nvSpPr>
        <p:spPr>
          <a:xfrm>
            <a:off x="9000765" y="2895956"/>
            <a:ext cx="1351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3399"/>
                </a:solidFill>
                <a:latin typeface="Trebuchet MS"/>
                <a:ea typeface="Trebuchet MS"/>
                <a:cs typeface="Trebuchet MS"/>
                <a:sym typeface="Trebuchet MS"/>
              </a:rPr>
              <a:t>TLD</a:t>
            </a:r>
            <a:endParaRPr b="1" sz="1800">
              <a:solidFill>
                <a:srgbClr val="003399"/>
              </a:solidFill>
              <a:latin typeface="Trebuchet MS"/>
              <a:ea typeface="Trebuchet MS"/>
              <a:cs typeface="Trebuchet MS"/>
              <a:sym typeface="Trebuchet MS"/>
            </a:endParaRPr>
          </a:p>
        </p:txBody>
      </p:sp>
      <p:cxnSp>
        <p:nvCxnSpPr>
          <p:cNvPr id="299" name="Google Shape;299;p23"/>
          <p:cNvCxnSpPr>
            <a:endCxn id="279" idx="2"/>
          </p:cNvCxnSpPr>
          <p:nvPr/>
        </p:nvCxnSpPr>
        <p:spPr>
          <a:xfrm>
            <a:off x="2144324" y="4098289"/>
            <a:ext cx="619200" cy="410400"/>
          </a:xfrm>
          <a:prstGeom prst="straightConnector1">
            <a:avLst/>
          </a:prstGeom>
          <a:noFill/>
          <a:ln cap="flat" cmpd="sng" w="28575">
            <a:solidFill>
              <a:srgbClr val="C00000"/>
            </a:solidFill>
            <a:prstDash val="solid"/>
            <a:miter lim="800000"/>
            <a:headEnd len="sm" w="sm" type="none"/>
            <a:tailEnd len="med" w="med" type="stealth"/>
          </a:ln>
        </p:spPr>
      </p:cxnSp>
      <p:sp>
        <p:nvSpPr>
          <p:cNvPr id="300" name="Google Shape;300;p23"/>
          <p:cNvSpPr txBox="1"/>
          <p:nvPr/>
        </p:nvSpPr>
        <p:spPr>
          <a:xfrm>
            <a:off x="1755410" y="1778332"/>
            <a:ext cx="165618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Le domaine fr</a:t>
            </a:r>
            <a:endParaRPr b="1" sz="1800">
              <a:solidFill>
                <a:srgbClr val="003399"/>
              </a:solidFill>
              <a:latin typeface="Trebuchet MS"/>
              <a:ea typeface="Trebuchet MS"/>
              <a:cs typeface="Trebuchet MS"/>
              <a:sym typeface="Trebuchet MS"/>
            </a:endParaRPr>
          </a:p>
        </p:txBody>
      </p:sp>
      <p:sp>
        <p:nvSpPr>
          <p:cNvPr id="301" name="Google Shape;301;p23"/>
          <p:cNvSpPr txBox="1"/>
          <p:nvPr/>
        </p:nvSpPr>
        <p:spPr>
          <a:xfrm>
            <a:off x="1500086" y="3473388"/>
            <a:ext cx="165618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Le domaine edu.fr</a:t>
            </a:r>
            <a:endParaRPr b="1" sz="1800">
              <a:solidFill>
                <a:srgbClr val="003399"/>
              </a:solidFill>
              <a:latin typeface="Trebuchet MS"/>
              <a:ea typeface="Trebuchet MS"/>
              <a:cs typeface="Trebuchet MS"/>
              <a:sym typeface="Trebuchet MS"/>
            </a:endParaRPr>
          </a:p>
        </p:txBody>
      </p:sp>
      <p:sp>
        <p:nvSpPr>
          <p:cNvPr id="302" name="Google Shape;302;p23"/>
          <p:cNvSpPr/>
          <p:nvPr/>
        </p:nvSpPr>
        <p:spPr>
          <a:xfrm>
            <a:off x="7097235" y="2658422"/>
            <a:ext cx="2939095" cy="3578890"/>
          </a:xfrm>
          <a:prstGeom prst="ellipse">
            <a:avLst/>
          </a:prstGeom>
          <a:noFill/>
          <a:ln cap="flat" cmpd="sng" w="3810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7000"/>
              </a:lnSpc>
              <a:spcBef>
                <a:spcPts val="0"/>
              </a:spcBef>
              <a:spcAft>
                <a:spcPts val="0"/>
              </a:spcAft>
              <a:buClr>
                <a:srgbClr val="000000"/>
              </a:buClr>
              <a:buSzPts val="1080"/>
              <a:buFont typeface="Noto Sans Symbols"/>
              <a:buNone/>
            </a:pPr>
            <a:r>
              <a:t/>
            </a:r>
            <a:endParaRPr b="0" i="0" sz="2400" u="none" cap="none" strike="noStrike">
              <a:solidFill>
                <a:schemeClr val="dk1"/>
              </a:solidFill>
              <a:latin typeface="Arial"/>
              <a:ea typeface="Arial"/>
              <a:cs typeface="Arial"/>
              <a:sym typeface="Arial"/>
            </a:endParaRPr>
          </a:p>
        </p:txBody>
      </p:sp>
      <p:sp>
        <p:nvSpPr>
          <p:cNvPr id="303" name="Google Shape;303;p23"/>
          <p:cNvSpPr txBox="1"/>
          <p:nvPr/>
        </p:nvSpPr>
        <p:spPr>
          <a:xfrm>
            <a:off x="7801007" y="6381328"/>
            <a:ext cx="165618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rgbClr val="C00000"/>
                </a:solidFill>
                <a:latin typeface="Trebuchet MS"/>
                <a:ea typeface="Trebuchet MS"/>
                <a:cs typeface="Trebuchet MS"/>
                <a:sym typeface="Trebuchet MS"/>
              </a:rPr>
              <a:t>La zone tn</a:t>
            </a:r>
            <a:endParaRPr b="1" sz="1800">
              <a:solidFill>
                <a:srgbClr val="C00000"/>
              </a:solidFill>
              <a:latin typeface="Trebuchet MS"/>
              <a:ea typeface="Trebuchet MS"/>
              <a:cs typeface="Trebuchet MS"/>
              <a:sym typeface="Trebuchet MS"/>
            </a:endParaRPr>
          </a:p>
        </p:txBody>
      </p:sp>
      <p:cxnSp>
        <p:nvCxnSpPr>
          <p:cNvPr id="304" name="Google Shape;304;p23"/>
          <p:cNvCxnSpPr/>
          <p:nvPr/>
        </p:nvCxnSpPr>
        <p:spPr>
          <a:xfrm>
            <a:off x="6327412" y="5494354"/>
            <a:ext cx="865001" cy="0"/>
          </a:xfrm>
          <a:prstGeom prst="straightConnector1">
            <a:avLst/>
          </a:prstGeom>
          <a:noFill/>
          <a:ln cap="flat" cmpd="sng" w="28575">
            <a:solidFill>
              <a:srgbClr val="C00000"/>
            </a:solidFill>
            <a:prstDash val="solid"/>
            <a:miter lim="800000"/>
            <a:headEnd len="sm" w="sm" type="none"/>
            <a:tailEnd len="med" w="med" type="stealth"/>
          </a:ln>
        </p:spPr>
      </p:cxnSp>
      <p:sp>
        <p:nvSpPr>
          <p:cNvPr id="305" name="Google Shape;305;p23"/>
          <p:cNvSpPr txBox="1"/>
          <p:nvPr/>
        </p:nvSpPr>
        <p:spPr>
          <a:xfrm>
            <a:off x="4667929" y="5229200"/>
            <a:ext cx="165618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esprit.ens.tn</a:t>
            </a:r>
            <a:endParaRPr b="1" sz="1800">
              <a:solidFill>
                <a:srgbClr val="003399"/>
              </a:solidFill>
              <a:latin typeface="Trebuchet MS"/>
              <a:ea typeface="Trebuchet MS"/>
              <a:cs typeface="Trebuchet MS"/>
              <a:sym typeface="Trebuchet MS"/>
            </a:endParaRPr>
          </a:p>
        </p:txBody>
      </p:sp>
      <p:cxnSp>
        <p:nvCxnSpPr>
          <p:cNvPr id="306" name="Google Shape;306;p23"/>
          <p:cNvCxnSpPr>
            <a:endCxn id="271" idx="0"/>
          </p:cNvCxnSpPr>
          <p:nvPr/>
        </p:nvCxnSpPr>
        <p:spPr>
          <a:xfrm>
            <a:off x="2547568" y="2420756"/>
            <a:ext cx="612000" cy="475200"/>
          </a:xfrm>
          <a:prstGeom prst="straightConnector1">
            <a:avLst/>
          </a:prstGeom>
          <a:noFill/>
          <a:ln cap="flat" cmpd="sng" w="28575">
            <a:solidFill>
              <a:srgbClr val="C00000"/>
            </a:solidFill>
            <a:prstDash val="solid"/>
            <a:miter lim="800000"/>
            <a:headEnd len="sm" w="sm" type="none"/>
            <a:tailEnd len="med" w="med" type="stealth"/>
          </a:ln>
        </p:spPr>
      </p:cxnSp>
      <p:sp>
        <p:nvSpPr>
          <p:cNvPr id="307" name="Google Shape;307;p23"/>
          <p:cNvSpPr txBox="1"/>
          <p:nvPr>
            <p:ph type="title"/>
          </p:nvPr>
        </p:nvSpPr>
        <p:spPr>
          <a:xfrm>
            <a:off x="1303421" y="34558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00"/>
              </a:buClr>
              <a:buSzPts val="4000"/>
              <a:buFont typeface="Arial Black"/>
              <a:buNone/>
            </a:pPr>
            <a:r>
              <a:rPr b="1" lang="fr-FR" sz="4000">
                <a:solidFill>
                  <a:srgbClr val="CC0000"/>
                </a:solidFill>
                <a:latin typeface="Arial Black"/>
                <a:ea typeface="Arial Black"/>
                <a:cs typeface="Arial Black"/>
                <a:sym typeface="Arial Black"/>
              </a:rPr>
              <a:t>L’hiérarchie DNS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4"/>
          <p:cNvSpPr txBox="1"/>
          <p:nvPr>
            <p:ph type="title"/>
          </p:nvPr>
        </p:nvSpPr>
        <p:spPr>
          <a:xfrm>
            <a:off x="1303421" y="34558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00"/>
              </a:buClr>
              <a:buSzPts val="4000"/>
              <a:buFont typeface="Arial Black"/>
              <a:buNone/>
            </a:pPr>
            <a:r>
              <a:rPr b="1" lang="fr-FR" sz="4000">
                <a:solidFill>
                  <a:srgbClr val="CC0000"/>
                </a:solidFill>
                <a:latin typeface="Arial Black"/>
                <a:ea typeface="Arial Black"/>
                <a:cs typeface="Arial Black"/>
                <a:sym typeface="Arial Black"/>
              </a:rPr>
              <a:t>L’hiérarchie DNS</a:t>
            </a:r>
            <a:endParaRPr/>
          </a:p>
        </p:txBody>
      </p:sp>
      <p:sp>
        <p:nvSpPr>
          <p:cNvPr id="314" name="Google Shape;314;p24"/>
          <p:cNvSpPr/>
          <p:nvPr/>
        </p:nvSpPr>
        <p:spPr>
          <a:xfrm>
            <a:off x="867509" y="1835675"/>
            <a:ext cx="8487508" cy="4431983"/>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Noto Sans Symbols"/>
              <a:buChar char="✔"/>
            </a:pPr>
            <a:r>
              <a:rPr b="1" lang="fr-FR" sz="1800">
                <a:solidFill>
                  <a:schemeClr val="dk1"/>
                </a:solidFill>
                <a:latin typeface="Trebuchet MS"/>
                <a:ea typeface="Trebuchet MS"/>
                <a:cs typeface="Trebuchet MS"/>
                <a:sym typeface="Trebuchet MS"/>
              </a:rPr>
              <a:t>Les niveaux supérieurs </a:t>
            </a:r>
            <a:r>
              <a:rPr b="1" lang="fr-FR" sz="1800">
                <a:solidFill>
                  <a:srgbClr val="C00000"/>
                </a:solidFill>
                <a:latin typeface="Trebuchet MS"/>
                <a:ea typeface="Trebuchet MS"/>
                <a:cs typeface="Trebuchet MS"/>
                <a:sym typeface="Trebuchet MS"/>
              </a:rPr>
              <a:t>TLD</a:t>
            </a:r>
            <a:r>
              <a:rPr b="1" lang="fr-FR" sz="1800">
                <a:solidFill>
                  <a:schemeClr val="dk1"/>
                </a:solidFill>
                <a:latin typeface="Trebuchet MS"/>
                <a:ea typeface="Trebuchet MS"/>
                <a:cs typeface="Trebuchet MS"/>
                <a:sym typeface="Trebuchet MS"/>
              </a:rPr>
              <a:t> </a:t>
            </a:r>
            <a:r>
              <a:rPr b="1" lang="fr-FR" sz="1800">
                <a:solidFill>
                  <a:srgbClr val="C00000"/>
                </a:solidFill>
                <a:latin typeface="Trebuchet MS"/>
                <a:ea typeface="Trebuchet MS"/>
                <a:cs typeface="Trebuchet MS"/>
                <a:sym typeface="Trebuchet MS"/>
              </a:rPr>
              <a:t>(Top Level Domain)</a:t>
            </a:r>
            <a:r>
              <a:rPr b="1" lang="fr-FR" sz="1800">
                <a:solidFill>
                  <a:schemeClr val="dk1"/>
                </a:solidFill>
                <a:latin typeface="Trebuchet MS"/>
                <a:ea typeface="Trebuchet MS"/>
                <a:cs typeface="Trebuchet MS"/>
                <a:sym typeface="Trebuchet MS"/>
              </a:rPr>
              <a:t> sont organisés au niveau géographique et/ou thématiques .fr .uz .uk .com .mil .</a:t>
            </a:r>
            <a:endParaRPr/>
          </a:p>
          <a:p>
            <a:pPr indent="-285750" lvl="0" marL="285750" marR="0" rtl="0" algn="just">
              <a:spcBef>
                <a:spcPts val="600"/>
              </a:spcBef>
              <a:spcAft>
                <a:spcPts val="0"/>
              </a:spcAft>
              <a:buClr>
                <a:schemeClr val="dk1"/>
              </a:buClr>
              <a:buSzPts val="1800"/>
              <a:buFont typeface="Noto Sans Symbols"/>
              <a:buChar char="✔"/>
            </a:pPr>
            <a:r>
              <a:rPr b="1" lang="fr-FR" sz="1800">
                <a:solidFill>
                  <a:schemeClr val="dk1"/>
                </a:solidFill>
                <a:latin typeface="Trebuchet MS"/>
                <a:ea typeface="Trebuchet MS"/>
                <a:cs typeface="Trebuchet MS"/>
                <a:sym typeface="Trebuchet MS"/>
              </a:rPr>
              <a:t>Chaque nœud définit un domaine : suite de noms séparés par des points</a:t>
            </a:r>
            <a:endParaRPr/>
          </a:p>
          <a:p>
            <a:pPr indent="-285750" lvl="0" marL="285750" marR="0" rtl="0" algn="just">
              <a:spcBef>
                <a:spcPts val="600"/>
              </a:spcBef>
              <a:spcAft>
                <a:spcPts val="0"/>
              </a:spcAft>
              <a:buClr>
                <a:schemeClr val="dk1"/>
              </a:buClr>
              <a:buSzPts val="1800"/>
              <a:buFont typeface="Noto Sans Symbols"/>
              <a:buChar char="✔"/>
            </a:pPr>
            <a:r>
              <a:rPr b="1" lang="fr-FR" sz="1800">
                <a:solidFill>
                  <a:schemeClr val="dk1"/>
                </a:solidFill>
                <a:latin typeface="Trebuchet MS"/>
                <a:ea typeface="Trebuchet MS"/>
                <a:cs typeface="Trebuchet MS"/>
                <a:sym typeface="Trebuchet MS"/>
              </a:rPr>
              <a:t>Les nœuds possèdent tous un nom (de 0 à 63 caractères) et correspondant à une ressource (qui peut être vide). </a:t>
            </a:r>
            <a:endParaRPr b="1" sz="1800">
              <a:solidFill>
                <a:schemeClr val="dk1"/>
              </a:solidFill>
              <a:latin typeface="Trebuchet MS"/>
              <a:ea typeface="Trebuchet MS"/>
              <a:cs typeface="Trebuchet MS"/>
              <a:sym typeface="Trebuchet MS"/>
            </a:endParaRPr>
          </a:p>
          <a:p>
            <a:pPr indent="-285750" lvl="0" marL="285750" marR="0" rtl="0" algn="just">
              <a:spcBef>
                <a:spcPts val="600"/>
              </a:spcBef>
              <a:spcAft>
                <a:spcPts val="0"/>
              </a:spcAft>
              <a:buClr>
                <a:schemeClr val="dk1"/>
              </a:buClr>
              <a:buSzPts val="1800"/>
              <a:buFont typeface="Noto Sans Symbols"/>
              <a:buChar char="✔"/>
            </a:pPr>
            <a:r>
              <a:rPr b="1" lang="fr-FR" sz="1800">
                <a:solidFill>
                  <a:schemeClr val="dk1"/>
                </a:solidFill>
                <a:latin typeface="Trebuchet MS"/>
                <a:ea typeface="Trebuchet MS"/>
                <a:cs typeface="Trebuchet MS"/>
                <a:sym typeface="Trebuchet MS"/>
              </a:rPr>
              <a:t>Deux nœuds frères ne peuvent pas avoir le même nom. </a:t>
            </a:r>
            <a:endParaRPr/>
          </a:p>
          <a:p>
            <a:pPr indent="-285750" lvl="0" marL="285750" marR="0" rtl="0" algn="just">
              <a:spcBef>
                <a:spcPts val="600"/>
              </a:spcBef>
              <a:spcAft>
                <a:spcPts val="0"/>
              </a:spcAft>
              <a:buClr>
                <a:schemeClr val="dk1"/>
              </a:buClr>
              <a:buSzPts val="1800"/>
              <a:buFont typeface="Noto Sans Symbols"/>
              <a:buChar char="✔"/>
            </a:pPr>
            <a:r>
              <a:rPr b="1" lang="fr-FR" sz="1800">
                <a:solidFill>
                  <a:schemeClr val="dk1"/>
                </a:solidFill>
                <a:latin typeface="Trebuchet MS"/>
                <a:ea typeface="Trebuchet MS"/>
                <a:cs typeface="Trebuchet MS"/>
                <a:sym typeface="Trebuchet MS"/>
              </a:rPr>
              <a:t>Le nœud racine (</a:t>
            </a:r>
            <a:r>
              <a:rPr b="1" i="1" lang="fr-FR" sz="1800">
                <a:solidFill>
                  <a:schemeClr val="dk1"/>
                </a:solidFill>
                <a:latin typeface="Trebuchet MS"/>
                <a:ea typeface="Trebuchet MS"/>
                <a:cs typeface="Trebuchet MS"/>
                <a:sym typeface="Trebuchet MS"/>
              </a:rPr>
              <a:t>root</a:t>
            </a:r>
            <a:r>
              <a:rPr b="1" lang="fr-FR" sz="1800">
                <a:solidFill>
                  <a:schemeClr val="dk1"/>
                </a:solidFill>
                <a:latin typeface="Trebuchet MS"/>
                <a:ea typeface="Trebuchet MS"/>
                <a:cs typeface="Trebuchet MS"/>
                <a:sym typeface="Trebuchet MS"/>
              </a:rPr>
              <a:t>) est constitué de 0 caractères</a:t>
            </a:r>
            <a:endParaRPr/>
          </a:p>
          <a:p>
            <a:pPr indent="-285750" lvl="0" marL="285750" marR="0" rtl="0" algn="just">
              <a:spcBef>
                <a:spcPts val="600"/>
              </a:spcBef>
              <a:spcAft>
                <a:spcPts val="0"/>
              </a:spcAft>
              <a:buClr>
                <a:schemeClr val="dk1"/>
              </a:buClr>
              <a:buSzPts val="1800"/>
              <a:buFont typeface="Noto Sans Symbols"/>
              <a:buChar char="✔"/>
            </a:pPr>
            <a:r>
              <a:rPr b="1" lang="fr-FR" sz="1800">
                <a:solidFill>
                  <a:schemeClr val="dk1"/>
                </a:solidFill>
                <a:latin typeface="Trebuchet MS"/>
                <a:ea typeface="Trebuchet MS"/>
                <a:cs typeface="Trebuchet MS"/>
                <a:sym typeface="Trebuchet MS"/>
              </a:rPr>
              <a:t>Une "zone" est une organisation logique (ou pour être plus précis, une organisation administrative) des domaines. Le rôle d'une zone est principalement de simplifier l'administration des domaines. Le domaine «.com» peut être découpé en plusieurs zones, z1.com, z2.com, …zn.com. L'administration des zones sera déléguée afin de simplifier la gestion globale du domaine.</a:t>
            </a:r>
            <a:endParaRPr/>
          </a:p>
          <a:p>
            <a:pPr indent="-171450" lvl="0" marL="285750" marR="0" rtl="0" algn="just">
              <a:spcBef>
                <a:spcPts val="600"/>
              </a:spcBef>
              <a:spcAft>
                <a:spcPts val="0"/>
              </a:spcAft>
              <a:buClr>
                <a:schemeClr val="dk1"/>
              </a:buClr>
              <a:buSzPts val="1800"/>
              <a:buFont typeface="Noto Sans Symbols"/>
              <a:buNone/>
            </a:pPr>
            <a:r>
              <a:t/>
            </a:r>
            <a:endParaRPr b="1" sz="18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ph type="title"/>
          </p:nvPr>
        </p:nvSpPr>
        <p:spPr>
          <a:xfrm>
            <a:off x="1303421" y="34558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Arial Black"/>
              <a:buNone/>
            </a:pPr>
            <a:r>
              <a:rPr b="1" lang="fr-FR" sz="4000">
                <a:solidFill>
                  <a:srgbClr val="C00000"/>
                </a:solidFill>
                <a:latin typeface="Arial Black"/>
                <a:ea typeface="Arial Black"/>
                <a:cs typeface="Arial Black"/>
                <a:sym typeface="Arial Black"/>
              </a:rPr>
              <a:t>La résolution inverse</a:t>
            </a:r>
            <a:endParaRPr b="1" sz="4000">
              <a:solidFill>
                <a:srgbClr val="C00000"/>
              </a:solidFill>
              <a:latin typeface="Arial Black"/>
              <a:ea typeface="Arial Black"/>
              <a:cs typeface="Arial Black"/>
              <a:sym typeface="Arial Black"/>
            </a:endParaRPr>
          </a:p>
        </p:txBody>
      </p:sp>
      <p:sp>
        <p:nvSpPr>
          <p:cNvPr id="321" name="Google Shape;321;p25"/>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322" name="Google Shape;322;p25"/>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sp>
        <p:nvSpPr>
          <p:cNvPr id="323" name="Google Shape;323;p25"/>
          <p:cNvSpPr/>
          <p:nvPr/>
        </p:nvSpPr>
        <p:spPr>
          <a:xfrm>
            <a:off x="0" y="1844824"/>
            <a:ext cx="12192000"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rgbClr val="000000"/>
                </a:solidFill>
                <a:latin typeface="Trebuchet MS"/>
                <a:ea typeface="Trebuchet MS"/>
                <a:cs typeface="Trebuchet MS"/>
                <a:sym typeface="Trebuchet MS"/>
              </a:rPr>
              <a:t>•</a:t>
            </a:r>
            <a:r>
              <a:rPr lang="fr-FR" sz="2000">
                <a:solidFill>
                  <a:srgbClr val="000000"/>
                </a:solidFill>
                <a:latin typeface="Trebuchet MS"/>
                <a:ea typeface="Trebuchet MS"/>
                <a:cs typeface="Trebuchet MS"/>
                <a:sym typeface="Trebuchet MS"/>
              </a:rPr>
              <a:t>Le processus doit fournir, pour une adresse IP, le nom correspondant.</a:t>
            </a:r>
            <a:endParaRPr/>
          </a:p>
          <a:p>
            <a:pPr indent="0" lvl="0" marL="0" marR="0" rtl="0" algn="just">
              <a:spcBef>
                <a:spcPts val="0"/>
              </a:spcBef>
              <a:spcAft>
                <a:spcPts val="0"/>
              </a:spcAft>
              <a:buNone/>
            </a:pPr>
            <a:r>
              <a:rPr lang="fr-FR" sz="2000">
                <a:solidFill>
                  <a:srgbClr val="000000"/>
                </a:solidFill>
                <a:latin typeface="Trebuchet MS"/>
                <a:ea typeface="Trebuchet MS"/>
                <a:cs typeface="Trebuchet MS"/>
                <a:sym typeface="Trebuchet MS"/>
              </a:rPr>
              <a:t>•Pour cela il y a une zone particulière, in-addr.arpa, qui permet la résolution inverse d'adresse IP. </a:t>
            </a:r>
            <a:endParaRPr/>
          </a:p>
        </p:txBody>
      </p:sp>
      <p:pic>
        <p:nvPicPr>
          <p:cNvPr id="324" name="Google Shape;324;p25"/>
          <p:cNvPicPr preferRelativeResize="0"/>
          <p:nvPr/>
        </p:nvPicPr>
        <p:blipFill rotWithShape="1">
          <a:blip r:embed="rId3">
            <a:alphaModFix/>
          </a:blip>
          <a:srcRect b="0" l="0" r="0" t="0"/>
          <a:stretch/>
        </p:blipFill>
        <p:spPr>
          <a:xfrm>
            <a:off x="0" y="2780928"/>
            <a:ext cx="12004728" cy="40770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p:nvPr/>
        </p:nvSpPr>
        <p:spPr>
          <a:xfrm>
            <a:off x="1054798" y="640914"/>
            <a:ext cx="457200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4000">
                <a:solidFill>
                  <a:srgbClr val="CC0000"/>
                </a:solidFill>
                <a:latin typeface="Arial Black"/>
                <a:ea typeface="Arial Black"/>
                <a:cs typeface="Arial Black"/>
                <a:sym typeface="Arial Black"/>
              </a:rPr>
              <a:t>L’arborescence</a:t>
            </a:r>
            <a:endParaRPr/>
          </a:p>
        </p:txBody>
      </p:sp>
      <p:sp>
        <p:nvSpPr>
          <p:cNvPr id="331" name="Google Shape;331;p26"/>
          <p:cNvSpPr txBox="1"/>
          <p:nvPr/>
        </p:nvSpPr>
        <p:spPr>
          <a:xfrm>
            <a:off x="187272" y="1456262"/>
            <a:ext cx="11817456"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400">
                <a:solidFill>
                  <a:schemeClr val="dk1"/>
                </a:solidFill>
                <a:latin typeface="Trebuchet MS"/>
                <a:ea typeface="Trebuchet MS"/>
                <a:cs typeface="Trebuchet MS"/>
                <a:sym typeface="Trebuchet MS"/>
              </a:rPr>
              <a:t>Parcours de l’arbre et nom de domaine</a:t>
            </a:r>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fr-FR" sz="2400">
                <a:solidFill>
                  <a:schemeClr val="dk1"/>
                </a:solidFill>
                <a:latin typeface="Trebuchet MS"/>
                <a:ea typeface="Trebuchet MS"/>
                <a:cs typeface="Trebuchet MS"/>
                <a:sym typeface="Trebuchet MS"/>
              </a:rPr>
              <a:t>– la descente dans l’arbre est représentée de la droite vers la gauche</a:t>
            </a:r>
            <a:endParaRPr/>
          </a:p>
          <a:p>
            <a:pPr indent="0" lvl="0" marL="0" marR="0" rtl="0" algn="l">
              <a:spcBef>
                <a:spcPts val="0"/>
              </a:spcBef>
              <a:spcAft>
                <a:spcPts val="0"/>
              </a:spcAft>
              <a:buNone/>
            </a:pPr>
            <a:r>
              <a:rPr lang="fr-FR" sz="2400">
                <a:solidFill>
                  <a:schemeClr val="dk1"/>
                </a:solidFill>
                <a:latin typeface="Trebuchet MS"/>
                <a:ea typeface="Trebuchet MS"/>
                <a:cs typeface="Trebuchet MS"/>
                <a:sym typeface="Trebuchet MS"/>
              </a:rPr>
              <a:t>– chaque niveau de l’arborescence est séparé par un point</a:t>
            </a:r>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fr-FR" sz="2400">
                <a:solidFill>
                  <a:schemeClr val="dk1"/>
                </a:solidFill>
                <a:latin typeface="Trebuchet MS"/>
                <a:ea typeface="Trebuchet MS"/>
                <a:cs typeface="Trebuchet MS"/>
                <a:sym typeface="Trebuchet MS"/>
              </a:rPr>
              <a:t>Pour déterminer l’adresse IP correspondante au nom : www.esprit.ens.tn.</a:t>
            </a:r>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fr-FR" sz="2400">
                <a:solidFill>
                  <a:schemeClr val="dk1"/>
                </a:solidFill>
                <a:latin typeface="Trebuchet MS"/>
                <a:ea typeface="Trebuchet MS"/>
                <a:cs typeface="Trebuchet MS"/>
                <a:sym typeface="Trebuchet MS"/>
              </a:rPr>
              <a:t>1- trouver  un NS (serveur de noms) de la racine «.»</a:t>
            </a:r>
            <a:endParaRPr/>
          </a:p>
          <a:p>
            <a:pPr indent="0" lvl="0" marL="0" marR="0" rtl="0" algn="l">
              <a:spcBef>
                <a:spcPts val="0"/>
              </a:spcBef>
              <a:spcAft>
                <a:spcPts val="0"/>
              </a:spcAft>
              <a:buNone/>
            </a:pPr>
            <a:r>
              <a:rPr lang="fr-FR" sz="2400">
                <a:solidFill>
                  <a:schemeClr val="dk1"/>
                </a:solidFill>
                <a:latin typeface="Trebuchet MS"/>
                <a:ea typeface="Trebuchet MS"/>
                <a:cs typeface="Trebuchet MS"/>
                <a:sym typeface="Trebuchet MS"/>
              </a:rPr>
              <a:t>2-obtenir le NS de tn.</a:t>
            </a:r>
            <a:endParaRPr/>
          </a:p>
          <a:p>
            <a:pPr indent="0" lvl="0" marL="0" marR="0" rtl="0" algn="l">
              <a:spcBef>
                <a:spcPts val="0"/>
              </a:spcBef>
              <a:spcAft>
                <a:spcPts val="0"/>
              </a:spcAft>
              <a:buNone/>
            </a:pPr>
            <a:r>
              <a:rPr lang="fr-FR" sz="2400">
                <a:solidFill>
                  <a:schemeClr val="dk1"/>
                </a:solidFill>
                <a:latin typeface="Trebuchet MS"/>
                <a:ea typeface="Trebuchet MS"/>
                <a:cs typeface="Trebuchet MS"/>
                <a:sym typeface="Trebuchet MS"/>
              </a:rPr>
              <a:t>3-Interroger le DNS de la zone tn. pour un NS de ens.tn.</a:t>
            </a:r>
            <a:endParaRPr/>
          </a:p>
          <a:p>
            <a:pPr indent="0" lvl="0" marL="0" marR="0" rtl="0" algn="l">
              <a:spcBef>
                <a:spcPts val="0"/>
              </a:spcBef>
              <a:spcAft>
                <a:spcPts val="0"/>
              </a:spcAft>
              <a:buNone/>
            </a:pPr>
            <a:r>
              <a:rPr lang="fr-FR" sz="2400">
                <a:solidFill>
                  <a:schemeClr val="dk1"/>
                </a:solidFill>
                <a:latin typeface="Trebuchet MS"/>
                <a:ea typeface="Trebuchet MS"/>
                <a:cs typeface="Trebuchet MS"/>
                <a:sym typeface="Trebuchet MS"/>
              </a:rPr>
              <a:t>4-Le NS de esprit.ens.tn.identifie www.et renvoi son adresse IP</a:t>
            </a:r>
            <a:endParaRPr/>
          </a:p>
          <a:p>
            <a:pPr indent="0" lvl="0" marL="0" marR="0" rtl="0" algn="ctr">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lang="fr-FR" sz="2400">
                <a:solidFill>
                  <a:srgbClr val="FF0000"/>
                </a:solidFill>
                <a:latin typeface="Trebuchet MS"/>
                <a:ea typeface="Trebuchet MS"/>
                <a:cs typeface="Trebuchet MS"/>
                <a:sym typeface="Trebuchet MS"/>
              </a:rPr>
              <a:t>c’est le rôle du </a:t>
            </a:r>
            <a:r>
              <a:rPr b="1" lang="fr-FR" sz="2400">
                <a:solidFill>
                  <a:srgbClr val="FF0000"/>
                </a:solidFill>
                <a:latin typeface="Trebuchet MS"/>
                <a:ea typeface="Trebuchet MS"/>
                <a:cs typeface="Trebuchet MS"/>
                <a:sym typeface="Trebuchet MS"/>
              </a:rPr>
              <a:t>resolver</a:t>
            </a:r>
            <a:endParaRPr sz="2400">
              <a:solidFill>
                <a:srgbClr val="FF0000"/>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p:txBody>
      </p:sp>
      <p:sp>
        <p:nvSpPr>
          <p:cNvPr id="332" name="Google Shape;332;p26"/>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333" name="Google Shape;333;p26"/>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7"/>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340" name="Google Shape;340;p27"/>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pic>
        <p:nvPicPr>
          <p:cNvPr descr="http://upload.wikimedia.org/wikibooks/en/2/2e/Rootnameserver-worldwide.jpg" id="341" name="Google Shape;341;p27"/>
          <p:cNvPicPr preferRelativeResize="0"/>
          <p:nvPr/>
        </p:nvPicPr>
        <p:blipFill rotWithShape="1">
          <a:blip r:embed="rId3">
            <a:alphaModFix/>
          </a:blip>
          <a:srcRect b="0" l="0" r="0" t="0"/>
          <a:stretch/>
        </p:blipFill>
        <p:spPr>
          <a:xfrm>
            <a:off x="736428" y="1773046"/>
            <a:ext cx="11268299" cy="4275921"/>
          </a:xfrm>
          <a:prstGeom prst="rect">
            <a:avLst/>
          </a:prstGeom>
          <a:noFill/>
          <a:ln>
            <a:noFill/>
          </a:ln>
        </p:spPr>
      </p:pic>
      <p:sp>
        <p:nvSpPr>
          <p:cNvPr id="342" name="Google Shape;342;p27"/>
          <p:cNvSpPr txBox="1"/>
          <p:nvPr/>
        </p:nvSpPr>
        <p:spPr>
          <a:xfrm>
            <a:off x="1168476" y="6040971"/>
            <a:ext cx="99681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Trebuchet MS"/>
                <a:ea typeface="Trebuchet MS"/>
                <a:cs typeface="Trebuchet MS"/>
                <a:sym typeface="Trebuchet MS"/>
              </a:rPr>
              <a:t>Ensemble de 13 serveurs (13 Racines DNS) dans le monde gérés par l’ICANN.</a:t>
            </a:r>
            <a:endParaRPr/>
          </a:p>
        </p:txBody>
      </p:sp>
      <p:sp>
        <p:nvSpPr>
          <p:cNvPr id="343" name="Google Shape;343;p27"/>
          <p:cNvSpPr txBox="1"/>
          <p:nvPr>
            <p:ph type="title"/>
          </p:nvPr>
        </p:nvSpPr>
        <p:spPr>
          <a:xfrm>
            <a:off x="1303421" y="34558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00"/>
              </a:buClr>
              <a:buSzPts val="4000"/>
              <a:buFont typeface="Arial Black"/>
              <a:buNone/>
            </a:pPr>
            <a:r>
              <a:rPr b="1" lang="fr-FR" sz="4000">
                <a:solidFill>
                  <a:srgbClr val="CC0000"/>
                </a:solidFill>
                <a:latin typeface="Arial Black"/>
                <a:ea typeface="Arial Black"/>
                <a:cs typeface="Arial Black"/>
                <a:sym typeface="Arial Black"/>
              </a:rPr>
              <a:t>Les serveurs racines DNS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8"/>
          <p:cNvSpPr/>
          <p:nvPr/>
        </p:nvSpPr>
        <p:spPr>
          <a:xfrm>
            <a:off x="760331" y="640914"/>
            <a:ext cx="45720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3200">
                <a:solidFill>
                  <a:srgbClr val="DE102D"/>
                </a:solidFill>
                <a:latin typeface="Trebuchet MS"/>
                <a:ea typeface="Trebuchet MS"/>
                <a:cs typeface="Trebuchet MS"/>
                <a:sym typeface="Trebuchet MS"/>
              </a:rPr>
              <a:t>L’arborescence</a:t>
            </a:r>
            <a:endParaRPr/>
          </a:p>
        </p:txBody>
      </p:sp>
      <p:sp>
        <p:nvSpPr>
          <p:cNvPr id="350" name="Google Shape;350;p28"/>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pic>
        <p:nvPicPr>
          <p:cNvPr id="351" name="Google Shape;351;p28"/>
          <p:cNvPicPr preferRelativeResize="0"/>
          <p:nvPr/>
        </p:nvPicPr>
        <p:blipFill rotWithShape="1">
          <a:blip r:embed="rId3">
            <a:alphaModFix/>
          </a:blip>
          <a:srcRect b="0" l="0" r="0" t="0"/>
          <a:stretch/>
        </p:blipFill>
        <p:spPr>
          <a:xfrm>
            <a:off x="0" y="1685925"/>
            <a:ext cx="12192000" cy="5172075"/>
          </a:xfrm>
          <a:prstGeom prst="rect">
            <a:avLst/>
          </a:prstGeom>
          <a:noFill/>
          <a:ln>
            <a:noFill/>
          </a:ln>
        </p:spPr>
      </p:pic>
      <p:sp>
        <p:nvSpPr>
          <p:cNvPr id="352" name="Google Shape;352;p28"/>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9"/>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359" name="Google Shape;359;p29"/>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sp>
        <p:nvSpPr>
          <p:cNvPr id="360" name="Google Shape;360;p29"/>
          <p:cNvSpPr/>
          <p:nvPr/>
        </p:nvSpPr>
        <p:spPr>
          <a:xfrm>
            <a:off x="1298615" y="702612"/>
            <a:ext cx="1922321"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4000">
                <a:solidFill>
                  <a:srgbClr val="C00000"/>
                </a:solidFill>
                <a:latin typeface="Arial Black"/>
                <a:ea typeface="Arial Black"/>
                <a:cs typeface="Arial Black"/>
                <a:sym typeface="Arial Black"/>
              </a:rPr>
              <a:t>Rôles </a:t>
            </a:r>
            <a:endParaRPr sz="4000">
              <a:solidFill>
                <a:schemeClr val="dk1"/>
              </a:solidFill>
              <a:latin typeface="Arial Black"/>
              <a:ea typeface="Arial Black"/>
              <a:cs typeface="Arial Black"/>
              <a:sym typeface="Arial Black"/>
            </a:endParaRPr>
          </a:p>
        </p:txBody>
      </p:sp>
      <p:pic>
        <p:nvPicPr>
          <p:cNvPr id="361" name="Google Shape;361;p29"/>
          <p:cNvPicPr preferRelativeResize="0"/>
          <p:nvPr/>
        </p:nvPicPr>
        <p:blipFill rotWithShape="1">
          <a:blip r:embed="rId3">
            <a:alphaModFix/>
          </a:blip>
          <a:srcRect b="0" l="0" r="0" t="0"/>
          <a:stretch/>
        </p:blipFill>
        <p:spPr>
          <a:xfrm>
            <a:off x="23445" y="2564904"/>
            <a:ext cx="10219065" cy="4428262"/>
          </a:xfrm>
          <a:prstGeom prst="rect">
            <a:avLst/>
          </a:prstGeom>
          <a:solidFill>
            <a:schemeClr val="accent1">
              <a:alpha val="0"/>
            </a:schemeClr>
          </a:solidFill>
          <a:ln>
            <a:noFill/>
          </a:ln>
        </p:spPr>
      </p:pic>
      <p:sp>
        <p:nvSpPr>
          <p:cNvPr id="362" name="Google Shape;362;p29"/>
          <p:cNvSpPr/>
          <p:nvPr/>
        </p:nvSpPr>
        <p:spPr>
          <a:xfrm>
            <a:off x="418981" y="1988840"/>
            <a:ext cx="49501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rebuchet MS"/>
                <a:ea typeface="Trebuchet MS"/>
                <a:cs typeface="Trebuchet MS"/>
                <a:sym typeface="Trebuchet MS"/>
              </a:rPr>
              <a:t>Il y a trois rôles impliqués dans le DNS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0"/>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369" name="Google Shape;369;p30"/>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sp>
        <p:nvSpPr>
          <p:cNvPr id="370" name="Google Shape;370;p30"/>
          <p:cNvSpPr/>
          <p:nvPr/>
        </p:nvSpPr>
        <p:spPr>
          <a:xfrm>
            <a:off x="1298615" y="702612"/>
            <a:ext cx="1922321"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4000">
                <a:solidFill>
                  <a:srgbClr val="C00000"/>
                </a:solidFill>
                <a:latin typeface="Arial Black"/>
                <a:ea typeface="Arial Black"/>
                <a:cs typeface="Arial Black"/>
                <a:sym typeface="Arial Black"/>
              </a:rPr>
              <a:t>Rôles </a:t>
            </a:r>
            <a:endParaRPr sz="4000">
              <a:solidFill>
                <a:schemeClr val="dk1"/>
              </a:solidFill>
              <a:latin typeface="Arial Black"/>
              <a:ea typeface="Arial Black"/>
              <a:cs typeface="Arial Black"/>
              <a:sym typeface="Arial Black"/>
            </a:endParaRPr>
          </a:p>
        </p:txBody>
      </p:sp>
      <p:sp>
        <p:nvSpPr>
          <p:cNvPr id="371" name="Google Shape;371;p30"/>
          <p:cNvSpPr/>
          <p:nvPr/>
        </p:nvSpPr>
        <p:spPr>
          <a:xfrm>
            <a:off x="611559" y="2060848"/>
            <a:ext cx="10150225" cy="35702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000">
                <a:solidFill>
                  <a:srgbClr val="000000"/>
                </a:solidFill>
                <a:latin typeface="Arial"/>
                <a:ea typeface="Arial"/>
                <a:cs typeface="Arial"/>
                <a:sym typeface="Arial"/>
              </a:rPr>
              <a:t>Le RESOLVER</a:t>
            </a:r>
            <a:endParaRPr/>
          </a:p>
          <a:p>
            <a:pPr indent="-114300" lvl="0" marL="0" marR="0" rtl="0" algn="just">
              <a:spcBef>
                <a:spcPts val="0"/>
              </a:spcBef>
              <a:spcAft>
                <a:spcPts val="0"/>
              </a:spcAft>
              <a:buClr>
                <a:srgbClr val="000000"/>
              </a:buClr>
              <a:buSzPts val="1800"/>
              <a:buFont typeface="Arial"/>
              <a:buChar char="•"/>
            </a:pPr>
            <a:r>
              <a:rPr lang="fr-FR" sz="1800">
                <a:solidFill>
                  <a:srgbClr val="000000"/>
                </a:solidFill>
                <a:latin typeface="Arial"/>
                <a:ea typeface="Arial"/>
                <a:cs typeface="Arial"/>
                <a:sym typeface="Arial"/>
              </a:rPr>
              <a:t> Prends la demande de l'application,</a:t>
            </a:r>
            <a:endParaRPr/>
          </a:p>
          <a:p>
            <a:pPr indent="-114300" lvl="0" marL="0" marR="0" rtl="0" algn="just">
              <a:spcBef>
                <a:spcPts val="0"/>
              </a:spcBef>
              <a:spcAft>
                <a:spcPts val="0"/>
              </a:spcAft>
              <a:buClr>
                <a:srgbClr val="000000"/>
              </a:buClr>
              <a:buSzPts val="1800"/>
              <a:buFont typeface="Arial"/>
              <a:buChar char="•"/>
            </a:pPr>
            <a:r>
              <a:rPr lang="fr-FR" sz="1800">
                <a:solidFill>
                  <a:srgbClr val="000000"/>
                </a:solidFill>
                <a:latin typeface="Arial"/>
                <a:ea typeface="Arial"/>
                <a:cs typeface="Arial"/>
                <a:sym typeface="Arial"/>
              </a:rPr>
              <a:t> Formate la demande dans le paquet UDP</a:t>
            </a:r>
            <a:endParaRPr/>
          </a:p>
          <a:p>
            <a:pPr indent="-114300" lvl="0" marL="0" marR="0" rtl="0" algn="just">
              <a:spcBef>
                <a:spcPts val="0"/>
              </a:spcBef>
              <a:spcAft>
                <a:spcPts val="0"/>
              </a:spcAft>
              <a:buClr>
                <a:srgbClr val="C47D05"/>
              </a:buClr>
              <a:buSzPts val="1800"/>
              <a:buFont typeface="Arial"/>
              <a:buChar char="•"/>
            </a:pPr>
            <a:r>
              <a:rPr lang="fr-FR" sz="1800">
                <a:solidFill>
                  <a:srgbClr val="C47D05"/>
                </a:solidFill>
                <a:latin typeface="Noto Sans Symbols"/>
                <a:ea typeface="Noto Sans Symbols"/>
                <a:cs typeface="Noto Sans Symbols"/>
                <a:sym typeface="Noto Sans Symbols"/>
              </a:rPr>
              <a:t> </a:t>
            </a:r>
            <a:r>
              <a:rPr lang="fr-FR" sz="1800">
                <a:solidFill>
                  <a:srgbClr val="000000"/>
                </a:solidFill>
                <a:latin typeface="Arial"/>
                <a:ea typeface="Arial"/>
                <a:cs typeface="Arial"/>
                <a:sym typeface="Arial"/>
              </a:rPr>
              <a:t>Envoi la demande au cache DNS</a:t>
            </a:r>
            <a:endParaRPr/>
          </a:p>
          <a:p>
            <a:pPr indent="0" lvl="0" marL="0" marR="0" rtl="0" algn="just">
              <a:spcBef>
                <a:spcPts val="0"/>
              </a:spcBef>
              <a:spcAft>
                <a:spcPts val="0"/>
              </a:spcAft>
              <a:buNone/>
            </a:pPr>
            <a:r>
              <a:t/>
            </a:r>
            <a:endParaRPr sz="2000">
              <a:solidFill>
                <a:srgbClr val="000000"/>
              </a:solidFill>
              <a:latin typeface="Arial"/>
              <a:ea typeface="Arial"/>
              <a:cs typeface="Arial"/>
              <a:sym typeface="Arial"/>
            </a:endParaRPr>
          </a:p>
          <a:p>
            <a:pPr indent="0" lvl="0" marL="0" marR="0" rtl="0" algn="just">
              <a:spcBef>
                <a:spcPts val="0"/>
              </a:spcBef>
              <a:spcAft>
                <a:spcPts val="0"/>
              </a:spcAft>
              <a:buNone/>
            </a:pPr>
            <a:r>
              <a:rPr lang="fr-FR" sz="2000">
                <a:solidFill>
                  <a:srgbClr val="000000"/>
                </a:solidFill>
                <a:latin typeface="Arial"/>
                <a:ea typeface="Arial"/>
                <a:cs typeface="Arial"/>
                <a:sym typeface="Arial"/>
              </a:rPr>
              <a:t>SERVEUR CACHE</a:t>
            </a:r>
            <a:endParaRPr/>
          </a:p>
          <a:p>
            <a:pPr indent="-114300" lvl="0" marL="0" marR="0" rtl="0" algn="just">
              <a:spcBef>
                <a:spcPts val="0"/>
              </a:spcBef>
              <a:spcAft>
                <a:spcPts val="0"/>
              </a:spcAft>
              <a:buClr>
                <a:srgbClr val="C47D05"/>
              </a:buClr>
              <a:buSzPts val="1800"/>
              <a:buFont typeface="Arial"/>
              <a:buChar char="•"/>
            </a:pPr>
            <a:r>
              <a:rPr lang="fr-FR" sz="1800">
                <a:solidFill>
                  <a:srgbClr val="C47D05"/>
                </a:solidFill>
                <a:latin typeface="Noto Sans Symbols"/>
                <a:ea typeface="Noto Sans Symbols"/>
                <a:cs typeface="Noto Sans Symbols"/>
                <a:sym typeface="Noto Sans Symbols"/>
              </a:rPr>
              <a:t> </a:t>
            </a:r>
            <a:r>
              <a:rPr lang="fr-FR" sz="1800">
                <a:solidFill>
                  <a:srgbClr val="000000"/>
                </a:solidFill>
                <a:latin typeface="Arial"/>
                <a:ea typeface="Arial"/>
                <a:cs typeface="Arial"/>
                <a:sym typeface="Arial"/>
              </a:rPr>
              <a:t>Renvoie la réponse si elle est déjà connue</a:t>
            </a:r>
            <a:endParaRPr/>
          </a:p>
          <a:p>
            <a:pPr indent="-114300" lvl="1" marL="457200" marR="0" rtl="0" algn="just">
              <a:spcBef>
                <a:spcPts val="0"/>
              </a:spcBef>
              <a:spcAft>
                <a:spcPts val="0"/>
              </a:spcAft>
              <a:buClr>
                <a:srgbClr val="000000"/>
              </a:buClr>
              <a:buSzPts val="1800"/>
              <a:buFont typeface="Arial"/>
              <a:buChar char="•"/>
            </a:pPr>
            <a:r>
              <a:rPr b="0" i="0" lang="fr-FR" sz="1800" u="none" cap="none" strike="noStrike">
                <a:solidFill>
                  <a:srgbClr val="000000"/>
                </a:solidFill>
                <a:latin typeface="Arial"/>
                <a:ea typeface="Arial"/>
                <a:cs typeface="Arial"/>
                <a:sym typeface="Arial"/>
              </a:rPr>
              <a:t>Autrement il recherche un serveur autoritaire qui a l'information</a:t>
            </a:r>
            <a:endParaRPr/>
          </a:p>
          <a:p>
            <a:pPr indent="-114300" lvl="0" marL="0" marR="0" rtl="0" algn="just">
              <a:spcBef>
                <a:spcPts val="0"/>
              </a:spcBef>
              <a:spcAft>
                <a:spcPts val="0"/>
              </a:spcAft>
              <a:buClr>
                <a:srgbClr val="C47D05"/>
              </a:buClr>
              <a:buSzPts val="1800"/>
              <a:buFont typeface="Arial"/>
              <a:buChar char="•"/>
            </a:pPr>
            <a:r>
              <a:rPr lang="fr-FR" sz="1800">
                <a:solidFill>
                  <a:srgbClr val="C47D05"/>
                </a:solidFill>
                <a:latin typeface="Noto Sans Symbols"/>
                <a:ea typeface="Noto Sans Symbols"/>
                <a:cs typeface="Noto Sans Symbols"/>
                <a:sym typeface="Noto Sans Symbols"/>
              </a:rPr>
              <a:t> </a:t>
            </a:r>
            <a:r>
              <a:rPr lang="fr-FR" sz="1800">
                <a:solidFill>
                  <a:srgbClr val="000000"/>
                </a:solidFill>
                <a:latin typeface="Arial"/>
                <a:ea typeface="Arial"/>
                <a:cs typeface="Arial"/>
                <a:sym typeface="Arial"/>
              </a:rPr>
              <a:t>Cache le résultat pour de requêtes futures</a:t>
            </a:r>
            <a:endParaRPr/>
          </a:p>
          <a:p>
            <a:pPr indent="0" lvl="0" marL="0" marR="0" rtl="0" algn="just">
              <a:spcBef>
                <a:spcPts val="0"/>
              </a:spcBef>
              <a:spcAft>
                <a:spcPts val="0"/>
              </a:spcAft>
              <a:buClr>
                <a:schemeClr val="dk1"/>
              </a:buClr>
              <a:buSzPts val="2000"/>
              <a:buFont typeface="Arial"/>
              <a:buNone/>
            </a:pPr>
            <a:r>
              <a:t/>
            </a:r>
            <a:endParaRPr sz="2000">
              <a:solidFill>
                <a:srgbClr val="000000"/>
              </a:solidFill>
              <a:latin typeface="Arial"/>
              <a:ea typeface="Arial"/>
              <a:cs typeface="Arial"/>
              <a:sym typeface="Arial"/>
            </a:endParaRPr>
          </a:p>
          <a:p>
            <a:pPr indent="0" lvl="0" marL="0" marR="0" rtl="0" algn="just">
              <a:spcBef>
                <a:spcPts val="0"/>
              </a:spcBef>
              <a:spcAft>
                <a:spcPts val="0"/>
              </a:spcAft>
              <a:buNone/>
            </a:pPr>
            <a:r>
              <a:rPr lang="fr-FR" sz="2000">
                <a:solidFill>
                  <a:srgbClr val="000000"/>
                </a:solidFill>
                <a:latin typeface="Arial"/>
                <a:ea typeface="Arial"/>
                <a:cs typeface="Arial"/>
                <a:sym typeface="Arial"/>
              </a:rPr>
              <a:t>SERVEUR AUTORITAIRE</a:t>
            </a:r>
            <a:endParaRPr/>
          </a:p>
          <a:p>
            <a:pPr indent="-114300" lvl="0" marL="0" marR="0" rtl="0" algn="just">
              <a:spcBef>
                <a:spcPts val="0"/>
              </a:spcBef>
              <a:spcAft>
                <a:spcPts val="0"/>
              </a:spcAft>
              <a:buClr>
                <a:srgbClr val="C47D05"/>
              </a:buClr>
              <a:buSzPts val="1800"/>
              <a:buFont typeface="Arial"/>
              <a:buChar char="•"/>
            </a:pPr>
            <a:r>
              <a:rPr lang="fr-FR" sz="1800">
                <a:solidFill>
                  <a:srgbClr val="C47D05"/>
                </a:solidFill>
                <a:latin typeface="Noto Sans Symbols"/>
                <a:ea typeface="Noto Sans Symbols"/>
                <a:cs typeface="Noto Sans Symbols"/>
                <a:sym typeface="Noto Sans Symbols"/>
              </a:rPr>
              <a:t> </a:t>
            </a:r>
            <a:r>
              <a:rPr lang="fr-FR" sz="1800">
                <a:solidFill>
                  <a:srgbClr val="000000"/>
                </a:solidFill>
                <a:latin typeface="Arial"/>
                <a:ea typeface="Arial"/>
                <a:cs typeface="Arial"/>
                <a:sym typeface="Arial"/>
              </a:rPr>
              <a:t>Contient l'information réelle mise dans le DNS par le propriétaire du domaine</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1"/>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378" name="Google Shape;378;p31"/>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sp>
        <p:nvSpPr>
          <p:cNvPr id="379" name="Google Shape;379;p31"/>
          <p:cNvSpPr/>
          <p:nvPr/>
        </p:nvSpPr>
        <p:spPr>
          <a:xfrm>
            <a:off x="1298615" y="702612"/>
            <a:ext cx="3460819"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4000">
                <a:solidFill>
                  <a:srgbClr val="C00000"/>
                </a:solidFill>
                <a:latin typeface="Arial Black"/>
                <a:ea typeface="Arial Black"/>
                <a:cs typeface="Arial Black"/>
                <a:sym typeface="Arial Black"/>
              </a:rPr>
              <a:t>Le Resolver</a:t>
            </a:r>
            <a:endParaRPr sz="4000">
              <a:solidFill>
                <a:schemeClr val="dk1"/>
              </a:solidFill>
              <a:latin typeface="Arial Black"/>
              <a:ea typeface="Arial Black"/>
              <a:cs typeface="Arial Black"/>
              <a:sym typeface="Arial Black"/>
            </a:endParaRPr>
          </a:p>
        </p:txBody>
      </p:sp>
      <p:sp>
        <p:nvSpPr>
          <p:cNvPr id="380" name="Google Shape;380;p31"/>
          <p:cNvSpPr/>
          <p:nvPr/>
        </p:nvSpPr>
        <p:spPr>
          <a:xfrm>
            <a:off x="323528" y="2420888"/>
            <a:ext cx="11258872" cy="258532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fr-FR" sz="1800">
                <a:solidFill>
                  <a:schemeClr val="dk1"/>
                </a:solidFill>
                <a:latin typeface="Trebuchet MS"/>
                <a:ea typeface="Trebuchet MS"/>
                <a:cs typeface="Trebuchet MS"/>
                <a:sym typeface="Trebuchet MS"/>
              </a:rPr>
              <a:t>Le résolveur de noms (resolver) est un programme qui extrait l'information des serveurs de noms en réponse d'une requête émanant d'un client. Il élabore l’interrogation. </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fr-FR" sz="1800">
                <a:solidFill>
                  <a:schemeClr val="dk1"/>
                </a:solidFill>
                <a:latin typeface="Trebuchet MS"/>
                <a:ea typeface="Trebuchet MS"/>
                <a:cs typeface="Trebuchet MS"/>
                <a:sym typeface="Trebuchet MS"/>
              </a:rPr>
              <a:t>•</a:t>
            </a:r>
            <a:r>
              <a:rPr b="1" lang="fr-FR" sz="1800">
                <a:solidFill>
                  <a:schemeClr val="dk1"/>
                </a:solidFill>
                <a:latin typeface="Trebuchet MS"/>
                <a:ea typeface="Trebuchet MS"/>
                <a:cs typeface="Trebuchet MS"/>
                <a:sym typeface="Trebuchet MS"/>
              </a:rPr>
              <a:t>Fonctionnement :</a:t>
            </a:r>
            <a:endParaRPr/>
          </a:p>
          <a:p>
            <a:pPr indent="0" lvl="0" marL="0" marR="0" rtl="0" algn="l">
              <a:spcBef>
                <a:spcPts val="0"/>
              </a:spcBef>
              <a:spcAft>
                <a:spcPts val="0"/>
              </a:spcAft>
              <a:buNone/>
            </a:pPr>
            <a:r>
              <a:rPr lang="fr-FR" sz="1800">
                <a:solidFill>
                  <a:schemeClr val="dk1"/>
                </a:solidFill>
                <a:latin typeface="Trebuchet MS"/>
                <a:ea typeface="Trebuchet MS"/>
                <a:cs typeface="Trebuchet MS"/>
                <a:sym typeface="Trebuchet MS"/>
              </a:rPr>
              <a:t>•Contacte un serveur de nom (dont l’ (les) adresse(s) est (sont) configurées sur la machine exécutant ce resolver)</a:t>
            </a:r>
            <a:endParaRPr/>
          </a:p>
          <a:p>
            <a:pPr indent="0" lvl="0" marL="0" marR="0" rtl="0" algn="l">
              <a:spcBef>
                <a:spcPts val="0"/>
              </a:spcBef>
              <a:spcAft>
                <a:spcPts val="0"/>
              </a:spcAft>
              <a:buNone/>
            </a:pPr>
            <a:r>
              <a:rPr lang="fr-FR" sz="1800">
                <a:solidFill>
                  <a:schemeClr val="dk1"/>
                </a:solidFill>
                <a:latin typeface="Trebuchet MS"/>
                <a:ea typeface="Trebuchet MS"/>
                <a:cs typeface="Trebuchet MS"/>
                <a:sym typeface="Trebuchet MS"/>
              </a:rPr>
              <a:t>•Interprète les réponses</a:t>
            </a:r>
            <a:endParaRPr/>
          </a:p>
          <a:p>
            <a:pPr indent="0" lvl="0" marL="0" marR="0" rtl="0" algn="l">
              <a:spcBef>
                <a:spcPts val="0"/>
              </a:spcBef>
              <a:spcAft>
                <a:spcPts val="0"/>
              </a:spcAft>
              <a:buNone/>
            </a:pPr>
            <a:r>
              <a:rPr lang="fr-FR" sz="1800">
                <a:solidFill>
                  <a:schemeClr val="dk1"/>
                </a:solidFill>
                <a:latin typeface="Trebuchet MS"/>
                <a:ea typeface="Trebuchet MS"/>
                <a:cs typeface="Trebuchet MS"/>
                <a:sym typeface="Trebuchet MS"/>
              </a:rPr>
              <a:t>•Retourne l’information au logiciel appelant</a:t>
            </a:r>
            <a:endParaRPr/>
          </a:p>
          <a:p>
            <a:pPr indent="0" lvl="0" marL="0" marR="0" rtl="0" algn="l">
              <a:spcBef>
                <a:spcPts val="0"/>
              </a:spcBef>
              <a:spcAft>
                <a:spcPts val="0"/>
              </a:spcAft>
              <a:buNone/>
            </a:pPr>
            <a:r>
              <a:rPr lang="fr-FR" sz="1800">
                <a:solidFill>
                  <a:schemeClr val="dk1"/>
                </a:solidFill>
                <a:latin typeface="Trebuchet MS"/>
                <a:ea typeface="Trebuchet MS"/>
                <a:cs typeface="Trebuchet MS"/>
                <a:sym typeface="Trebuchet MS"/>
              </a:rPr>
              <a:t>•Gestion de cache (dépend de la mise en œuvre)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1303421" y="34558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Arial Black"/>
              <a:buNone/>
            </a:pPr>
            <a:r>
              <a:rPr b="1" lang="fr-FR" sz="4000">
                <a:solidFill>
                  <a:srgbClr val="C00000"/>
                </a:solidFill>
                <a:latin typeface="Arial Black"/>
                <a:ea typeface="Arial Black"/>
                <a:cs typeface="Arial Black"/>
                <a:sym typeface="Arial Black"/>
              </a:rPr>
              <a:t>Structure du Module: SAR </a:t>
            </a:r>
            <a:endParaRPr b="1" sz="3200">
              <a:solidFill>
                <a:srgbClr val="CC0000"/>
              </a:solidFill>
              <a:latin typeface="Arial Black"/>
              <a:ea typeface="Arial Black"/>
              <a:cs typeface="Arial Black"/>
              <a:sym typeface="Arial Black"/>
            </a:endParaRPr>
          </a:p>
        </p:txBody>
      </p:sp>
      <p:sp>
        <p:nvSpPr>
          <p:cNvPr id="101" name="Google Shape;101;p14"/>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102" name="Google Shape;102;p14"/>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grpSp>
        <p:nvGrpSpPr>
          <p:cNvPr id="103" name="Google Shape;103;p14"/>
          <p:cNvGrpSpPr/>
          <p:nvPr/>
        </p:nvGrpSpPr>
        <p:grpSpPr>
          <a:xfrm>
            <a:off x="-1921565" y="822831"/>
            <a:ext cx="11219743" cy="4801635"/>
            <a:chOff x="-4029334" y="-618512"/>
            <a:chExt cx="11219743" cy="4801635"/>
          </a:xfrm>
        </p:grpSpPr>
        <p:sp>
          <p:nvSpPr>
            <p:cNvPr id="104" name="Google Shape;104;p14"/>
            <p:cNvSpPr/>
            <p:nvPr/>
          </p:nvSpPr>
          <p:spPr>
            <a:xfrm>
              <a:off x="-4029334" y="-618512"/>
              <a:ext cx="4801635" cy="4801635"/>
            </a:xfrm>
            <a:prstGeom prst="blockArc">
              <a:avLst>
                <a:gd fmla="val 18900000" name="adj1"/>
                <a:gd fmla="val 2700000" name="adj2"/>
                <a:gd fmla="val 450" name="adj3"/>
              </a:avLst>
            </a:prstGeom>
            <a:noFill/>
            <a:ln cap="flat" cmpd="sng" w="12700">
              <a:solidFill>
                <a:srgbClr val="B6462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338391" y="147960"/>
              <a:ext cx="6852018" cy="595230"/>
            </a:xfrm>
            <a:prstGeom prst="rect">
              <a:avLst/>
            </a:prstGeom>
            <a:gradFill>
              <a:gsLst>
                <a:gs pos="0">
                  <a:srgbClr val="F4A89E"/>
                </a:gs>
                <a:gs pos="50000">
                  <a:srgbClr val="F19A90"/>
                </a:gs>
                <a:gs pos="100000">
                  <a:srgbClr val="F4897B"/>
                </a:gs>
              </a:gsLst>
              <a:lin ang="5400000" scaled="0"/>
            </a:gradFill>
            <a:ln cap="flat" cmpd="sng" w="952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338391" y="147960"/>
              <a:ext cx="6852018" cy="595230"/>
            </a:xfrm>
            <a:prstGeom prst="rect">
              <a:avLst/>
            </a:prstGeom>
            <a:noFill/>
            <a:ln>
              <a:noFill/>
            </a:ln>
          </p:spPr>
          <p:txBody>
            <a:bodyPr anchorCtr="0" anchor="ctr" bIns="50800" lIns="353775" spcFirstLastPara="1" rIns="50800" wrap="square" tIns="50800">
              <a:noAutofit/>
            </a:bodyPr>
            <a:lstStyle/>
            <a:p>
              <a:pPr indent="0" lvl="0" marL="0" marR="0" rtl="0" algn="l">
                <a:lnSpc>
                  <a:spcPct val="90000"/>
                </a:lnSpc>
                <a:spcBef>
                  <a:spcPts val="0"/>
                </a:spcBef>
                <a:spcAft>
                  <a:spcPts val="0"/>
                </a:spcAft>
                <a:buNone/>
              </a:pPr>
              <a:r>
                <a:rPr b="1" lang="fr-FR" sz="2000">
                  <a:solidFill>
                    <a:schemeClr val="dk1"/>
                  </a:solidFill>
                  <a:latin typeface="Arial Black"/>
                  <a:ea typeface="Arial Black"/>
                  <a:cs typeface="Arial Black"/>
                  <a:sym typeface="Arial Black"/>
                </a:rPr>
                <a:t>Service WEB</a:t>
              </a:r>
              <a:endParaRPr b="1" sz="2000">
                <a:solidFill>
                  <a:schemeClr val="dk1"/>
                </a:solidFill>
                <a:latin typeface="Arial Black"/>
                <a:ea typeface="Arial Black"/>
                <a:cs typeface="Arial Black"/>
                <a:sym typeface="Arial Black"/>
              </a:endParaRPr>
            </a:p>
          </p:txBody>
        </p:sp>
        <p:sp>
          <p:nvSpPr>
            <p:cNvPr id="107" name="Google Shape;107;p14"/>
            <p:cNvSpPr/>
            <p:nvPr/>
          </p:nvSpPr>
          <p:spPr>
            <a:xfrm>
              <a:off x="129093" y="236277"/>
              <a:ext cx="418596" cy="418596"/>
            </a:xfrm>
            <a:prstGeom prst="ellipse">
              <a:avLst/>
            </a:prstGeom>
            <a:solidFill>
              <a:schemeClr val="lt1"/>
            </a:solidFill>
            <a:ln cap="flat" cmpd="sng" w="9525">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657780" y="855174"/>
              <a:ext cx="6532629" cy="517533"/>
            </a:xfrm>
            <a:prstGeom prst="rect">
              <a:avLst/>
            </a:prstGeom>
            <a:gradFill>
              <a:gsLst>
                <a:gs pos="0">
                  <a:srgbClr val="FFDDAB"/>
                </a:gs>
                <a:gs pos="50000">
                  <a:srgbClr val="FFD59B"/>
                </a:gs>
                <a:gs pos="100000">
                  <a:srgbClr val="FFD188"/>
                </a:gs>
              </a:gsLst>
              <a:lin ang="5400000" scaled="0"/>
            </a:gradFill>
            <a:ln cap="flat" cmpd="sng" w="9525">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txBox="1"/>
            <p:nvPr/>
          </p:nvSpPr>
          <p:spPr>
            <a:xfrm>
              <a:off x="657780" y="855174"/>
              <a:ext cx="6532629" cy="517533"/>
            </a:xfrm>
            <a:prstGeom prst="rect">
              <a:avLst/>
            </a:prstGeom>
            <a:noFill/>
            <a:ln>
              <a:noFill/>
            </a:ln>
          </p:spPr>
          <p:txBody>
            <a:bodyPr anchorCtr="0" anchor="ctr" bIns="50800" lIns="353775" spcFirstLastPara="1" rIns="50800" wrap="square" tIns="50800">
              <a:noAutofit/>
            </a:bodyPr>
            <a:lstStyle/>
            <a:p>
              <a:pPr indent="0" lvl="0" marL="0" marR="0" rtl="0" algn="l">
                <a:lnSpc>
                  <a:spcPct val="90000"/>
                </a:lnSpc>
                <a:spcBef>
                  <a:spcPts val="0"/>
                </a:spcBef>
                <a:spcAft>
                  <a:spcPts val="0"/>
                </a:spcAft>
                <a:buNone/>
              </a:pPr>
              <a:r>
                <a:rPr b="1" lang="fr-FR" sz="2000">
                  <a:solidFill>
                    <a:schemeClr val="dk1"/>
                  </a:solidFill>
                  <a:latin typeface="Arial Black"/>
                  <a:ea typeface="Arial Black"/>
                  <a:cs typeface="Arial Black"/>
                  <a:sym typeface="Arial Black"/>
                </a:rPr>
                <a:t>Service de messagerie </a:t>
              </a:r>
              <a:endParaRPr/>
            </a:p>
          </p:txBody>
        </p:sp>
        <p:sp>
          <p:nvSpPr>
            <p:cNvPr id="110" name="Google Shape;110;p14"/>
            <p:cNvSpPr/>
            <p:nvPr/>
          </p:nvSpPr>
          <p:spPr>
            <a:xfrm>
              <a:off x="379206" y="835366"/>
              <a:ext cx="557148" cy="557148"/>
            </a:xfrm>
            <a:prstGeom prst="ellipse">
              <a:avLst/>
            </a:prstGeom>
            <a:solidFill>
              <a:schemeClr val="lt1"/>
            </a:solidFill>
            <a:ln cap="flat" cmpd="sng" w="9525">
              <a:solidFill>
                <a:srgbClr val="F59C3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755807" y="1523538"/>
              <a:ext cx="6434602" cy="517533"/>
            </a:xfrm>
            <a:prstGeom prst="rect">
              <a:avLst/>
            </a:prstGeom>
            <a:gradFill>
              <a:gsLst>
                <a:gs pos="0">
                  <a:srgbClr val="EECB9A"/>
                </a:gs>
                <a:gs pos="50000">
                  <a:srgbClr val="E4C08D"/>
                </a:gs>
                <a:gs pos="100000">
                  <a:srgbClr val="E5BA78"/>
                </a:gs>
              </a:gsLst>
              <a:lin ang="5400000" scaled="0"/>
            </a:gradFill>
            <a:ln cap="flat" cmpd="sng" w="9525">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txBox="1"/>
            <p:nvPr/>
          </p:nvSpPr>
          <p:spPr>
            <a:xfrm>
              <a:off x="755807" y="1523538"/>
              <a:ext cx="6434602" cy="517533"/>
            </a:xfrm>
            <a:prstGeom prst="rect">
              <a:avLst/>
            </a:prstGeom>
            <a:noFill/>
            <a:ln>
              <a:noFill/>
            </a:ln>
          </p:spPr>
          <p:txBody>
            <a:bodyPr anchorCtr="0" anchor="ctr" bIns="50800" lIns="353775" spcFirstLastPara="1" rIns="50800" wrap="square" tIns="50800">
              <a:noAutofit/>
            </a:bodyPr>
            <a:lstStyle/>
            <a:p>
              <a:pPr indent="0" lvl="0" marL="0" marR="0" rtl="0" algn="l">
                <a:lnSpc>
                  <a:spcPct val="90000"/>
                </a:lnSpc>
                <a:spcBef>
                  <a:spcPts val="0"/>
                </a:spcBef>
                <a:spcAft>
                  <a:spcPts val="0"/>
                </a:spcAft>
                <a:buNone/>
              </a:pPr>
              <a:r>
                <a:rPr b="1" lang="fr-FR" sz="2000">
                  <a:solidFill>
                    <a:schemeClr val="dk1"/>
                  </a:solidFill>
                  <a:latin typeface="Arial Black"/>
                  <a:ea typeface="Arial Black"/>
                  <a:cs typeface="Arial Black"/>
                  <a:sym typeface="Arial Black"/>
                </a:rPr>
                <a:t>Service DNS</a:t>
              </a:r>
              <a:endParaRPr/>
            </a:p>
          </p:txBody>
        </p:sp>
        <p:sp>
          <p:nvSpPr>
            <p:cNvPr id="113" name="Google Shape;113;p14"/>
            <p:cNvSpPr/>
            <p:nvPr/>
          </p:nvSpPr>
          <p:spPr>
            <a:xfrm>
              <a:off x="477233" y="1503730"/>
              <a:ext cx="557148" cy="557148"/>
            </a:xfrm>
            <a:prstGeom prst="ellipse">
              <a:avLst/>
            </a:prstGeom>
            <a:solidFill>
              <a:schemeClr val="lt1"/>
            </a:solidFill>
            <a:ln cap="flat" cmpd="sng" w="9525">
              <a:solidFill>
                <a:srgbClr val="EA7B2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657780" y="2191902"/>
              <a:ext cx="6532629" cy="517533"/>
            </a:xfrm>
            <a:prstGeom prst="rect">
              <a:avLst/>
            </a:prstGeom>
            <a:gradFill>
              <a:gsLst>
                <a:gs pos="0">
                  <a:srgbClr val="FFBFA0"/>
                </a:gs>
                <a:gs pos="50000">
                  <a:srgbClr val="FFB491"/>
                </a:gs>
                <a:gs pos="100000">
                  <a:srgbClr val="FFA87C"/>
                </a:gs>
              </a:gsLst>
              <a:lin ang="5400000" scaled="0"/>
            </a:grad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nvSpPr>
          <p:spPr>
            <a:xfrm>
              <a:off x="657780" y="2191902"/>
              <a:ext cx="6532629" cy="517533"/>
            </a:xfrm>
            <a:prstGeom prst="rect">
              <a:avLst/>
            </a:prstGeom>
            <a:noFill/>
            <a:ln>
              <a:noFill/>
            </a:ln>
          </p:spPr>
          <p:txBody>
            <a:bodyPr anchorCtr="0" anchor="ctr" bIns="50800" lIns="353775" spcFirstLastPara="1" rIns="50800" wrap="square" tIns="50800">
              <a:noAutofit/>
            </a:bodyPr>
            <a:lstStyle/>
            <a:p>
              <a:pPr indent="0" lvl="0" marL="0" marR="0" rtl="0" algn="l">
                <a:lnSpc>
                  <a:spcPct val="90000"/>
                </a:lnSpc>
                <a:spcBef>
                  <a:spcPts val="0"/>
                </a:spcBef>
                <a:spcAft>
                  <a:spcPts val="0"/>
                </a:spcAft>
                <a:buNone/>
              </a:pPr>
              <a:r>
                <a:rPr lang="fr-FR" sz="2000">
                  <a:solidFill>
                    <a:schemeClr val="dk1"/>
                  </a:solidFill>
                  <a:latin typeface="Arial Black"/>
                  <a:ea typeface="Arial Black"/>
                  <a:cs typeface="Arial Black"/>
                  <a:sym typeface="Arial Black"/>
                </a:rPr>
                <a:t>Service Supervision </a:t>
              </a:r>
              <a:endParaRPr/>
            </a:p>
          </p:txBody>
        </p:sp>
        <p:sp>
          <p:nvSpPr>
            <p:cNvPr id="116" name="Google Shape;116;p14"/>
            <p:cNvSpPr/>
            <p:nvPr/>
          </p:nvSpPr>
          <p:spPr>
            <a:xfrm>
              <a:off x="379206" y="2172095"/>
              <a:ext cx="557148" cy="557148"/>
            </a:xfrm>
            <a:prstGeom prst="ellipse">
              <a:avLst/>
            </a:prstGeom>
            <a:solidFill>
              <a:schemeClr val="lt1"/>
            </a:solidFill>
            <a:ln cap="flat" cmpd="sng" w="9525">
              <a:solidFill>
                <a:srgbClr val="D55E1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338391" y="2896174"/>
              <a:ext cx="6852018" cy="445718"/>
            </a:xfrm>
            <a:prstGeom prst="rect">
              <a:avLst/>
            </a:prstGeom>
            <a:gradFill>
              <a:gsLst>
                <a:gs pos="0">
                  <a:srgbClr val="FFBFA0"/>
                </a:gs>
                <a:gs pos="50000">
                  <a:srgbClr val="FFB491"/>
                </a:gs>
                <a:gs pos="100000">
                  <a:srgbClr val="FFA87C"/>
                </a:gs>
              </a:gsLst>
              <a:lin ang="5400000" scaled="0"/>
            </a:grad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txBox="1"/>
            <p:nvPr/>
          </p:nvSpPr>
          <p:spPr>
            <a:xfrm>
              <a:off x="338391" y="2896174"/>
              <a:ext cx="6852018" cy="445718"/>
            </a:xfrm>
            <a:prstGeom prst="rect">
              <a:avLst/>
            </a:prstGeom>
            <a:noFill/>
            <a:ln>
              <a:noFill/>
            </a:ln>
          </p:spPr>
          <p:txBody>
            <a:bodyPr anchorCtr="0" anchor="ctr" bIns="50800" lIns="353775" spcFirstLastPara="1" rIns="50800" wrap="square" tIns="50800">
              <a:noAutofit/>
            </a:bodyPr>
            <a:lstStyle/>
            <a:p>
              <a:pPr indent="0" lvl="0" marL="0" marR="0" rtl="0" algn="l">
                <a:lnSpc>
                  <a:spcPct val="90000"/>
                </a:lnSpc>
                <a:spcBef>
                  <a:spcPts val="0"/>
                </a:spcBef>
                <a:spcAft>
                  <a:spcPts val="0"/>
                </a:spcAft>
                <a:buClr>
                  <a:srgbClr val="000000"/>
                </a:buClr>
                <a:buSzPts val="2000"/>
                <a:buFont typeface="Arial Black"/>
                <a:buNone/>
              </a:pPr>
              <a:r>
                <a:rPr lang="fr-FR" sz="2000">
                  <a:solidFill>
                    <a:srgbClr val="000000"/>
                  </a:solidFill>
                  <a:latin typeface="Arial Black"/>
                  <a:ea typeface="Arial Black"/>
                  <a:cs typeface="Arial Black"/>
                  <a:sym typeface="Arial Black"/>
                </a:rPr>
                <a:t>Service annuaire </a:t>
              </a:r>
              <a:endParaRPr/>
            </a:p>
          </p:txBody>
        </p:sp>
        <p:sp>
          <p:nvSpPr>
            <p:cNvPr id="119" name="Google Shape;119;p14"/>
            <p:cNvSpPr/>
            <p:nvPr/>
          </p:nvSpPr>
          <p:spPr>
            <a:xfrm>
              <a:off x="59817" y="2840459"/>
              <a:ext cx="557148" cy="557148"/>
            </a:xfrm>
            <a:prstGeom prst="ellipse">
              <a:avLst/>
            </a:prstGeom>
            <a:solidFill>
              <a:schemeClr val="lt1"/>
            </a:solidFill>
            <a:ln cap="flat" cmpd="sng" w="9525">
              <a:solidFill>
                <a:srgbClr val="B5482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2"/>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387" name="Google Shape;387;p32"/>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sp>
        <p:nvSpPr>
          <p:cNvPr id="388" name="Google Shape;388;p32"/>
          <p:cNvSpPr/>
          <p:nvPr/>
        </p:nvSpPr>
        <p:spPr>
          <a:xfrm>
            <a:off x="1298615" y="702612"/>
            <a:ext cx="3331874"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4000">
                <a:solidFill>
                  <a:srgbClr val="C00000"/>
                </a:solidFill>
                <a:latin typeface="Arial Black"/>
                <a:ea typeface="Arial Black"/>
                <a:cs typeface="Arial Black"/>
                <a:sym typeface="Arial Black"/>
              </a:rPr>
              <a:t>Le serveur </a:t>
            </a:r>
            <a:endParaRPr sz="4000">
              <a:solidFill>
                <a:schemeClr val="dk1"/>
              </a:solidFill>
              <a:latin typeface="Arial Black"/>
              <a:ea typeface="Arial Black"/>
              <a:cs typeface="Arial Black"/>
              <a:sym typeface="Arial Black"/>
            </a:endParaRPr>
          </a:p>
        </p:txBody>
      </p:sp>
      <p:sp>
        <p:nvSpPr>
          <p:cNvPr id="389" name="Google Shape;389;p32"/>
          <p:cNvSpPr/>
          <p:nvPr/>
        </p:nvSpPr>
        <p:spPr>
          <a:xfrm>
            <a:off x="323528" y="2420888"/>
            <a:ext cx="11258872" cy="289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800">
                <a:solidFill>
                  <a:srgbClr val="000000"/>
                </a:solidFill>
                <a:latin typeface="Calibri"/>
                <a:ea typeface="Calibri"/>
                <a:cs typeface="Calibri"/>
                <a:sym typeface="Calibri"/>
              </a:rPr>
              <a:t>Le serveur autoritaire (serveur maître)</a:t>
            </a:r>
            <a:endParaRPr/>
          </a:p>
          <a:p>
            <a:pPr indent="0" lvl="0" marL="0" marR="0" rtl="0" algn="l">
              <a:spcBef>
                <a:spcPts val="0"/>
              </a:spcBef>
              <a:spcAft>
                <a:spcPts val="0"/>
              </a:spcAft>
              <a:buNone/>
            </a:pPr>
            <a:r>
              <a:rPr lang="fr-FR" sz="1800">
                <a:solidFill>
                  <a:srgbClr val="000000"/>
                </a:solidFill>
                <a:latin typeface="Noto Sans Symbols"/>
                <a:ea typeface="Noto Sans Symbols"/>
                <a:cs typeface="Noto Sans Symbols"/>
                <a:sym typeface="Noto Sans Symbols"/>
              </a:rPr>
              <a:t>⮚ </a:t>
            </a:r>
            <a:r>
              <a:rPr lang="fr-FR" sz="1800">
                <a:solidFill>
                  <a:srgbClr val="000000"/>
                </a:solidFill>
                <a:latin typeface="Calibri"/>
                <a:ea typeface="Calibri"/>
                <a:cs typeface="Calibri"/>
                <a:sym typeface="Calibri"/>
              </a:rPr>
              <a:t>Possède une base d’informations d’une zone dont il a l’autorité administrative.</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lang="fr-FR" sz="2800">
                <a:solidFill>
                  <a:srgbClr val="000000"/>
                </a:solidFill>
                <a:latin typeface="Calibri"/>
                <a:ea typeface="Calibri"/>
                <a:cs typeface="Calibri"/>
                <a:sym typeface="Calibri"/>
              </a:rPr>
              <a:t>Duplication de DNS (serveur esclaves)</a:t>
            </a:r>
            <a:endParaRPr/>
          </a:p>
          <a:p>
            <a:pPr indent="0" lvl="0" marL="0" marR="0" rtl="0" algn="l">
              <a:spcBef>
                <a:spcPts val="0"/>
              </a:spcBef>
              <a:spcAft>
                <a:spcPts val="0"/>
              </a:spcAft>
              <a:buNone/>
            </a:pPr>
            <a:r>
              <a:rPr lang="fr-FR" sz="1800">
                <a:solidFill>
                  <a:srgbClr val="000000"/>
                </a:solidFill>
                <a:latin typeface="Noto Sans Symbols"/>
                <a:ea typeface="Noto Sans Symbols"/>
                <a:cs typeface="Noto Sans Symbols"/>
                <a:sym typeface="Noto Sans Symbols"/>
              </a:rPr>
              <a:t>⮚</a:t>
            </a:r>
            <a:r>
              <a:rPr lang="fr-FR" sz="1800">
                <a:solidFill>
                  <a:srgbClr val="000000"/>
                </a:solidFill>
                <a:latin typeface="Calibri"/>
                <a:ea typeface="Calibri"/>
                <a:cs typeface="Calibri"/>
                <a:sym typeface="Calibri"/>
              </a:rPr>
              <a:t>Les données sont enregistrées sur un serveur autoritaire (maître) et copier vers un (des) serveur(s) autoritaire(s) (esclave(s))</a:t>
            </a:r>
            <a:endParaRPr/>
          </a:p>
          <a:p>
            <a:pPr indent="0" lvl="0" marL="0" marR="0" rtl="0" algn="l">
              <a:spcBef>
                <a:spcPts val="0"/>
              </a:spcBef>
              <a:spcAft>
                <a:spcPts val="0"/>
              </a:spcAft>
              <a:buNone/>
            </a:pPr>
            <a:r>
              <a:rPr lang="fr-FR" sz="1800">
                <a:solidFill>
                  <a:srgbClr val="000000"/>
                </a:solidFill>
                <a:latin typeface="Noto Sans Symbols"/>
                <a:ea typeface="Noto Sans Symbols"/>
                <a:cs typeface="Noto Sans Symbols"/>
                <a:sym typeface="Noto Sans Symbols"/>
              </a:rPr>
              <a:t>⮚</a:t>
            </a:r>
            <a:r>
              <a:rPr lang="fr-FR" sz="1800">
                <a:solidFill>
                  <a:srgbClr val="000000"/>
                </a:solidFill>
                <a:latin typeface="Calibri"/>
                <a:ea typeface="Calibri"/>
                <a:cs typeface="Calibri"/>
                <a:sym typeface="Calibri"/>
              </a:rPr>
              <a:t>Pas de différence visible entre les 2 types de serveurs depuis l’Internet, Ces serveurs sont aussi appelés serveurs primaires et secondaires.</a:t>
            </a:r>
            <a:endParaRPr/>
          </a:p>
          <a:p>
            <a:pPr indent="0" lvl="0" marL="0" marR="0" rtl="0" algn="l">
              <a:spcBef>
                <a:spcPts val="0"/>
              </a:spcBef>
              <a:spcAft>
                <a:spcPts val="0"/>
              </a:spcAft>
              <a:buNone/>
            </a:pPr>
            <a:r>
              <a:rPr lang="fr-FR" sz="1800">
                <a:solidFill>
                  <a:srgbClr val="000000"/>
                </a:solidFill>
                <a:latin typeface="Noto Sans Symbols"/>
                <a:ea typeface="Noto Sans Symbols"/>
                <a:cs typeface="Noto Sans Symbols"/>
                <a:sym typeface="Noto Sans Symbols"/>
              </a:rPr>
              <a:t>⮚</a:t>
            </a:r>
            <a:r>
              <a:rPr lang="fr-FR" sz="1800">
                <a:solidFill>
                  <a:srgbClr val="000000"/>
                </a:solidFill>
                <a:latin typeface="Calibri"/>
                <a:ea typeface="Calibri"/>
                <a:cs typeface="Calibri"/>
                <a:sym typeface="Calibri"/>
              </a:rPr>
              <a:t>Un serveur peut être primaire pour certaines zones et secondaires pour d’autres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3"/>
          <p:cNvSpPr txBox="1"/>
          <p:nvPr>
            <p:ph type="title"/>
          </p:nvPr>
        </p:nvSpPr>
        <p:spPr>
          <a:xfrm>
            <a:off x="1303421" y="345585"/>
            <a:ext cx="10515600" cy="1325563"/>
          </a:xfrm>
          <a:prstGeom prst="rect">
            <a:avLst/>
          </a:prstGeom>
          <a:noFill/>
          <a:ln>
            <a:noFill/>
          </a:ln>
        </p:spPr>
        <p:txBody>
          <a:bodyPr anchorCtr="0" anchor="ctr" bIns="45700" lIns="91425" spcFirstLastPara="1" rIns="91425" wrap="square" tIns="45700">
            <a:normAutofit/>
          </a:bodyPr>
          <a:lstStyle/>
          <a:p>
            <a:pPr indent="-355600" lvl="0" marL="540000" rtl="0" algn="l">
              <a:lnSpc>
                <a:spcPct val="90000"/>
              </a:lnSpc>
              <a:spcBef>
                <a:spcPts val="0"/>
              </a:spcBef>
              <a:spcAft>
                <a:spcPts val="0"/>
              </a:spcAft>
              <a:buClr>
                <a:srgbClr val="C00000"/>
              </a:buClr>
              <a:buSzPts val="4000"/>
              <a:buFont typeface="Arial Black"/>
              <a:buNone/>
            </a:pPr>
            <a:r>
              <a:rPr b="1" lang="fr-FR" sz="4000">
                <a:solidFill>
                  <a:srgbClr val="C00000"/>
                </a:solidFill>
                <a:latin typeface="Arial Black"/>
                <a:ea typeface="Arial Black"/>
                <a:cs typeface="Arial Black"/>
                <a:sym typeface="Arial Black"/>
              </a:rPr>
              <a:t>NEXT</a:t>
            </a:r>
            <a:endParaRPr b="1" sz="4000">
              <a:solidFill>
                <a:srgbClr val="C00000"/>
              </a:solidFill>
              <a:latin typeface="Arial Black"/>
              <a:ea typeface="Arial Black"/>
              <a:cs typeface="Arial Black"/>
              <a:sym typeface="Arial Black"/>
            </a:endParaRPr>
          </a:p>
        </p:txBody>
      </p:sp>
      <p:sp>
        <p:nvSpPr>
          <p:cNvPr id="396" name="Google Shape;396;p33"/>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397" name="Google Shape;397;p33"/>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grpSp>
        <p:nvGrpSpPr>
          <p:cNvPr id="398" name="Google Shape;398;p33"/>
          <p:cNvGrpSpPr/>
          <p:nvPr/>
        </p:nvGrpSpPr>
        <p:grpSpPr>
          <a:xfrm>
            <a:off x="1813302" y="1947483"/>
            <a:ext cx="9655444" cy="4443120"/>
            <a:chOff x="0" y="25694"/>
            <a:chExt cx="9655444" cy="4443120"/>
          </a:xfrm>
        </p:grpSpPr>
        <p:sp>
          <p:nvSpPr>
            <p:cNvPr id="399" name="Google Shape;399;p33"/>
            <p:cNvSpPr/>
            <p:nvPr/>
          </p:nvSpPr>
          <p:spPr>
            <a:xfrm>
              <a:off x="0" y="527534"/>
              <a:ext cx="9655444" cy="856800"/>
            </a:xfrm>
            <a:prstGeom prst="rect">
              <a:avLst/>
            </a:prstGeom>
            <a:solidFill>
              <a:schemeClr val="lt1">
                <a:alpha val="89803"/>
              </a:schemeClr>
            </a:solidFill>
            <a:ln cap="flat" cmpd="sng" w="12700">
              <a:solidFill>
                <a:srgbClr val="B6462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p:nvPr/>
          </p:nvSpPr>
          <p:spPr>
            <a:xfrm>
              <a:off x="459670" y="25694"/>
              <a:ext cx="9193406" cy="1003680"/>
            </a:xfrm>
            <a:prstGeom prst="roundRect">
              <a:avLst>
                <a:gd fmla="val 16667" name="adj"/>
              </a:avLst>
            </a:prstGeom>
            <a:solidFill>
              <a:srgbClr val="B6462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txBox="1"/>
            <p:nvPr/>
          </p:nvSpPr>
          <p:spPr>
            <a:xfrm>
              <a:off x="508666" y="74690"/>
              <a:ext cx="9095414" cy="905688"/>
            </a:xfrm>
            <a:prstGeom prst="rect">
              <a:avLst/>
            </a:prstGeom>
            <a:noFill/>
            <a:ln>
              <a:noFill/>
            </a:ln>
          </p:spPr>
          <p:txBody>
            <a:bodyPr anchorCtr="0" anchor="ctr" bIns="0" lIns="255450" spcFirstLastPara="1" rIns="255450" wrap="square" tIns="0">
              <a:noAutofit/>
            </a:bodyPr>
            <a:lstStyle/>
            <a:p>
              <a:pPr indent="0" lvl="0" marL="0" marR="0" rtl="0" algn="l">
                <a:lnSpc>
                  <a:spcPct val="90000"/>
                </a:lnSpc>
                <a:spcBef>
                  <a:spcPts val="0"/>
                </a:spcBef>
                <a:spcAft>
                  <a:spcPts val="0"/>
                </a:spcAft>
                <a:buNone/>
              </a:pPr>
              <a:r>
                <a:rPr b="1" lang="fr-FR" sz="3200">
                  <a:solidFill>
                    <a:srgbClr val="FFFF00"/>
                  </a:solidFill>
                  <a:latin typeface="Arial "/>
                  <a:ea typeface="Arial "/>
                  <a:cs typeface="Arial "/>
                  <a:sym typeface="Arial "/>
                </a:rPr>
                <a:t>1.Installer et configurer: Bind.</a:t>
              </a:r>
              <a:endParaRPr sz="3200">
                <a:solidFill>
                  <a:srgbClr val="FFFF00"/>
                </a:solidFill>
                <a:latin typeface="Arial "/>
                <a:ea typeface="Arial "/>
                <a:cs typeface="Arial "/>
                <a:sym typeface="Arial "/>
              </a:endParaRPr>
            </a:p>
          </p:txBody>
        </p:sp>
        <p:sp>
          <p:nvSpPr>
            <p:cNvPr id="402" name="Google Shape;402;p33"/>
            <p:cNvSpPr/>
            <p:nvPr/>
          </p:nvSpPr>
          <p:spPr>
            <a:xfrm>
              <a:off x="0" y="2069774"/>
              <a:ext cx="9655444" cy="856800"/>
            </a:xfrm>
            <a:prstGeom prst="rect">
              <a:avLst/>
            </a:prstGeom>
            <a:solidFill>
              <a:schemeClr val="lt1">
                <a:alpha val="89803"/>
              </a:schemeClr>
            </a:solidFill>
            <a:ln cap="flat" cmpd="sng" w="12700">
              <a:solidFill>
                <a:srgbClr val="B6462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p:nvPr/>
          </p:nvSpPr>
          <p:spPr>
            <a:xfrm>
              <a:off x="459670" y="1567934"/>
              <a:ext cx="9193406" cy="1003680"/>
            </a:xfrm>
            <a:prstGeom prst="roundRect">
              <a:avLst>
                <a:gd fmla="val 16667" name="adj"/>
              </a:avLst>
            </a:prstGeom>
            <a:solidFill>
              <a:srgbClr val="B6462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txBox="1"/>
            <p:nvPr/>
          </p:nvSpPr>
          <p:spPr>
            <a:xfrm>
              <a:off x="508666" y="1616930"/>
              <a:ext cx="9095414" cy="905688"/>
            </a:xfrm>
            <a:prstGeom prst="rect">
              <a:avLst/>
            </a:prstGeom>
            <a:noFill/>
            <a:ln>
              <a:noFill/>
            </a:ln>
          </p:spPr>
          <p:txBody>
            <a:bodyPr anchorCtr="0" anchor="ctr" bIns="0" lIns="255450" spcFirstLastPara="1" rIns="255450" wrap="square" tIns="0">
              <a:noAutofit/>
            </a:bodyPr>
            <a:lstStyle/>
            <a:p>
              <a:pPr indent="0" lvl="0" marL="0" marR="0" rtl="0" algn="l">
                <a:lnSpc>
                  <a:spcPct val="90000"/>
                </a:lnSpc>
                <a:spcBef>
                  <a:spcPts val="0"/>
                </a:spcBef>
                <a:spcAft>
                  <a:spcPts val="0"/>
                </a:spcAft>
                <a:buNone/>
              </a:pPr>
              <a:r>
                <a:rPr b="1" lang="fr-FR" sz="3200">
                  <a:solidFill>
                    <a:srgbClr val="FFFF00"/>
                  </a:solidFill>
                  <a:latin typeface="Arial "/>
                  <a:ea typeface="Arial "/>
                  <a:cs typeface="Arial "/>
                  <a:sym typeface="Arial "/>
                </a:rPr>
                <a:t>2.Configuration et tests du serveur de nom Bind.</a:t>
              </a:r>
              <a:endParaRPr/>
            </a:p>
          </p:txBody>
        </p:sp>
        <p:sp>
          <p:nvSpPr>
            <p:cNvPr id="405" name="Google Shape;405;p33"/>
            <p:cNvSpPr/>
            <p:nvPr/>
          </p:nvSpPr>
          <p:spPr>
            <a:xfrm>
              <a:off x="0" y="3612014"/>
              <a:ext cx="9655444" cy="856800"/>
            </a:xfrm>
            <a:prstGeom prst="rect">
              <a:avLst/>
            </a:prstGeom>
            <a:solidFill>
              <a:schemeClr val="lt1">
                <a:alpha val="89803"/>
              </a:schemeClr>
            </a:solidFill>
            <a:ln cap="flat" cmpd="sng" w="12700">
              <a:solidFill>
                <a:srgbClr val="B6462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a:off x="459670" y="3110174"/>
              <a:ext cx="9193406" cy="1003680"/>
            </a:xfrm>
            <a:prstGeom prst="roundRect">
              <a:avLst>
                <a:gd fmla="val 16667" name="adj"/>
              </a:avLst>
            </a:prstGeom>
            <a:solidFill>
              <a:srgbClr val="B6462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txBox="1"/>
            <p:nvPr/>
          </p:nvSpPr>
          <p:spPr>
            <a:xfrm>
              <a:off x="508666" y="3159170"/>
              <a:ext cx="9095414" cy="905688"/>
            </a:xfrm>
            <a:prstGeom prst="rect">
              <a:avLst/>
            </a:prstGeom>
            <a:noFill/>
            <a:ln>
              <a:noFill/>
            </a:ln>
          </p:spPr>
          <p:txBody>
            <a:bodyPr anchorCtr="0" anchor="ctr" bIns="0" lIns="255450" spcFirstLastPara="1" rIns="255450" wrap="square" tIns="0">
              <a:noAutofit/>
            </a:bodyPr>
            <a:lstStyle/>
            <a:p>
              <a:pPr indent="0" lvl="0" marL="0" marR="0" rtl="0" algn="l">
                <a:lnSpc>
                  <a:spcPct val="90000"/>
                </a:lnSpc>
                <a:spcBef>
                  <a:spcPts val="0"/>
                </a:spcBef>
                <a:spcAft>
                  <a:spcPts val="0"/>
                </a:spcAft>
                <a:buNone/>
              </a:pPr>
              <a:r>
                <a:rPr b="1" lang="fr-FR" sz="3200">
                  <a:solidFill>
                    <a:srgbClr val="FFFF00"/>
                  </a:solidFill>
                  <a:latin typeface="Arial "/>
                  <a:ea typeface="Arial "/>
                  <a:cs typeface="Arial "/>
                  <a:sym typeface="Arial "/>
                </a:rPr>
                <a:t>3. Intégration avec le service web</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1117168" y="24114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Black"/>
              <a:buNone/>
            </a:pPr>
            <a:r>
              <a:rPr b="1" lang="fr-FR">
                <a:solidFill>
                  <a:srgbClr val="C00000"/>
                </a:solidFill>
                <a:latin typeface="Arial Black"/>
                <a:ea typeface="Arial Black"/>
                <a:cs typeface="Arial Black"/>
                <a:sym typeface="Arial Black"/>
              </a:rPr>
              <a:t>Le serveur DNS: BIND9</a:t>
            </a:r>
            <a:endParaRPr/>
          </a:p>
        </p:txBody>
      </p:sp>
      <p:sp>
        <p:nvSpPr>
          <p:cNvPr id="414" name="Google Shape;414;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lang="fr-FR">
                <a:solidFill>
                  <a:srgbClr val="000000"/>
                </a:solidFill>
              </a:rPr>
              <a:t>- </a:t>
            </a:r>
            <a:r>
              <a:rPr lang="fr-FR">
                <a:solidFill>
                  <a:srgbClr val="000000"/>
                </a:solidFill>
                <a:latin typeface="Calibri"/>
                <a:ea typeface="Calibri"/>
                <a:cs typeface="Calibri"/>
                <a:sym typeface="Calibri"/>
              </a:rPr>
              <a:t>L’implémentation DNS la plus utilisée sur Internet est </a:t>
            </a:r>
            <a:r>
              <a:rPr b="1" lang="fr-FR">
                <a:solidFill>
                  <a:srgbClr val="000000"/>
                </a:solidFill>
                <a:latin typeface="Calibri"/>
                <a:ea typeface="Calibri"/>
                <a:cs typeface="Calibri"/>
                <a:sym typeface="Calibri"/>
              </a:rPr>
              <a:t>Berkeley Internet Name Domain (BIND) software.</a:t>
            </a:r>
            <a:endParaRPr/>
          </a:p>
          <a:p>
            <a:pPr indent="-228600" lvl="0" marL="228600" rtl="0" algn="l">
              <a:lnSpc>
                <a:spcPct val="90000"/>
              </a:lnSpc>
              <a:spcBef>
                <a:spcPts val="1000"/>
              </a:spcBef>
              <a:spcAft>
                <a:spcPts val="0"/>
              </a:spcAft>
              <a:buClr>
                <a:srgbClr val="000000"/>
              </a:buClr>
              <a:buSzPts val="2800"/>
              <a:buChar char="•"/>
            </a:pPr>
            <a:r>
              <a:rPr lang="fr-FR">
                <a:solidFill>
                  <a:srgbClr val="000000"/>
                </a:solidFill>
              </a:rPr>
              <a:t>-</a:t>
            </a:r>
            <a:r>
              <a:rPr lang="fr-FR">
                <a:solidFill>
                  <a:srgbClr val="000000"/>
                </a:solidFill>
                <a:latin typeface="Calibri"/>
                <a:ea typeface="Calibri"/>
                <a:cs typeface="Calibri"/>
                <a:sym typeface="Calibri"/>
              </a:rPr>
              <a:t>La première version de BIND a été conçue par quatre étudiants diplômés de l'Université de Californie (Berkeley) sur la base de BSD 4.3</a:t>
            </a:r>
            <a:endParaRPr/>
          </a:p>
          <a:p>
            <a:pPr indent="-50800" lvl="0" marL="228600" rtl="0" algn="l">
              <a:lnSpc>
                <a:spcPct val="90000"/>
              </a:lnSpc>
              <a:spcBef>
                <a:spcPts val="1000"/>
              </a:spcBef>
              <a:spcAft>
                <a:spcPts val="0"/>
              </a:spcAft>
              <a:buClr>
                <a:schemeClr val="dk1"/>
              </a:buClr>
              <a:buSzPts val="2800"/>
              <a:buNone/>
            </a:pPr>
            <a:r>
              <a:t/>
            </a:r>
            <a:endParaRPr>
              <a:solidFill>
                <a:srgbClr val="000000"/>
              </a:solidFill>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Char char="•"/>
            </a:pPr>
            <a:r>
              <a:rPr lang="fr-FR"/>
              <a:t>L’installation du serveur BIND est très simple sous RedHat</a:t>
            </a:r>
            <a:endParaRPr/>
          </a:p>
          <a:p>
            <a:pPr indent="0" lvl="0" marL="0" rtl="0" algn="l">
              <a:lnSpc>
                <a:spcPct val="90000"/>
              </a:lnSpc>
              <a:spcBef>
                <a:spcPts val="1000"/>
              </a:spcBef>
              <a:spcAft>
                <a:spcPts val="0"/>
              </a:spcAft>
              <a:buClr>
                <a:schemeClr val="dk1"/>
              </a:buClr>
              <a:buSzPts val="2800"/>
              <a:buNone/>
            </a:pPr>
            <a:r>
              <a:rPr b="1" lang="fr-FR"/>
              <a:t>	yum -y install bind bind-utils</a:t>
            </a:r>
            <a:endParaRPr b="1"/>
          </a:p>
          <a:p>
            <a:pPr indent="-50800" lvl="0" marL="228600" rtl="0" algn="l">
              <a:lnSpc>
                <a:spcPct val="90000"/>
              </a:lnSpc>
              <a:spcBef>
                <a:spcPts val="1000"/>
              </a:spcBef>
              <a:spcAft>
                <a:spcPts val="0"/>
              </a:spcAft>
              <a:buClr>
                <a:schemeClr val="dk1"/>
              </a:buClr>
              <a:buSzPts val="2800"/>
              <a:buNone/>
            </a:pPr>
            <a:r>
              <a:t/>
            </a:r>
            <a:endParaRPr>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
        <p:nvSpPr>
          <p:cNvPr id="415" name="Google Shape;41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5"/>
          <p:cNvSpPr txBox="1"/>
          <p:nvPr>
            <p:ph type="title"/>
          </p:nvPr>
        </p:nvSpPr>
        <p:spPr>
          <a:xfrm>
            <a:off x="1117168" y="24114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Black"/>
              <a:buNone/>
            </a:pPr>
            <a:r>
              <a:rPr b="1" lang="fr-FR">
                <a:solidFill>
                  <a:srgbClr val="C00000"/>
                </a:solidFill>
                <a:latin typeface="Arial Black"/>
                <a:ea typeface="Arial Black"/>
                <a:cs typeface="Arial Black"/>
                <a:sym typeface="Arial Black"/>
              </a:rPr>
              <a:t>Définition des zones</a:t>
            </a:r>
            <a:endParaRPr/>
          </a:p>
        </p:txBody>
      </p:sp>
      <p:sp>
        <p:nvSpPr>
          <p:cNvPr id="421" name="Google Shape;42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422" name="Google Shape;422;p35"/>
          <p:cNvPicPr preferRelativeResize="0"/>
          <p:nvPr/>
        </p:nvPicPr>
        <p:blipFill rotWithShape="1">
          <a:blip r:embed="rId3">
            <a:alphaModFix/>
          </a:blip>
          <a:srcRect b="0" l="0" r="0" t="0"/>
          <a:stretch/>
        </p:blipFill>
        <p:spPr>
          <a:xfrm>
            <a:off x="251520" y="1772816"/>
            <a:ext cx="10690283" cy="2308712"/>
          </a:xfrm>
          <a:prstGeom prst="rect">
            <a:avLst/>
          </a:prstGeom>
          <a:noFill/>
          <a:ln>
            <a:noFill/>
          </a:ln>
        </p:spPr>
      </p:pic>
      <p:sp>
        <p:nvSpPr>
          <p:cNvPr id="423" name="Google Shape;423;p35"/>
          <p:cNvSpPr/>
          <p:nvPr/>
        </p:nvSpPr>
        <p:spPr>
          <a:xfrm>
            <a:off x="323528" y="4005064"/>
            <a:ext cx="864096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rgbClr val="C00000"/>
                </a:solidFill>
                <a:latin typeface="Calibri"/>
                <a:ea typeface="Calibri"/>
                <a:cs typeface="Calibri"/>
                <a:sym typeface="Calibri"/>
              </a:rPr>
              <a:t>TTL:</a:t>
            </a:r>
            <a:r>
              <a:rPr b="1" lang="fr-FR" sz="1800">
                <a:solidFill>
                  <a:srgbClr val="000000"/>
                </a:solidFill>
                <a:latin typeface="Calibri"/>
                <a:ea typeface="Calibri"/>
                <a:cs typeface="Calibri"/>
                <a:sym typeface="Calibri"/>
              </a:rPr>
              <a:t> Time To Live : Indique pendant combien de temps un enregistrement (réponse) peut être gardée en cache</a:t>
            </a:r>
            <a:endParaRPr/>
          </a:p>
          <a:p>
            <a:pPr indent="0" lvl="0" marL="0" marR="0" rtl="0" algn="l">
              <a:spcBef>
                <a:spcPts val="0"/>
              </a:spcBef>
              <a:spcAft>
                <a:spcPts val="0"/>
              </a:spcAft>
              <a:buNone/>
            </a:pPr>
            <a:r>
              <a:rPr b="1" lang="fr-FR" sz="1800">
                <a:solidFill>
                  <a:srgbClr val="C00000"/>
                </a:solidFill>
                <a:latin typeface="Calibri"/>
                <a:ea typeface="Calibri"/>
                <a:cs typeface="Calibri"/>
                <a:sym typeface="Calibri"/>
              </a:rPr>
              <a:t>@: </a:t>
            </a:r>
            <a:r>
              <a:rPr b="1" lang="fr-FR" sz="1800">
                <a:solidFill>
                  <a:srgbClr val="000000"/>
                </a:solidFill>
                <a:latin typeface="Calibri"/>
                <a:ea typeface="Calibri"/>
                <a:cs typeface="Calibri"/>
                <a:sym typeface="Calibri"/>
              </a:rPr>
              <a:t>Désigne l’origine du domaine. Remplace le nom de domaine donné dans le fichier named.confpour la zone concernée</a:t>
            </a:r>
            <a:endParaRPr/>
          </a:p>
          <a:p>
            <a:pPr indent="0" lvl="0" marL="0" marR="0" rtl="0" algn="l">
              <a:spcBef>
                <a:spcPts val="0"/>
              </a:spcBef>
              <a:spcAft>
                <a:spcPts val="0"/>
              </a:spcAft>
              <a:buNone/>
            </a:pPr>
            <a:r>
              <a:rPr b="1" lang="fr-FR" sz="1800">
                <a:solidFill>
                  <a:srgbClr val="C00000"/>
                </a:solidFill>
                <a:latin typeface="Calibri"/>
                <a:ea typeface="Calibri"/>
                <a:cs typeface="Calibri"/>
                <a:sym typeface="Calibri"/>
              </a:rPr>
              <a:t>SOA:</a:t>
            </a:r>
            <a:r>
              <a:rPr b="1" lang="fr-FR" sz="1800">
                <a:solidFill>
                  <a:srgbClr val="000000"/>
                </a:solidFill>
                <a:latin typeface="Calibri"/>
                <a:ea typeface="Calibri"/>
                <a:cs typeface="Calibri"/>
                <a:sym typeface="Calibri"/>
              </a:rPr>
              <a:t> une zone sous l’autorité d’un serveur de noms : SOA.</a:t>
            </a:r>
            <a:endParaRPr/>
          </a:p>
          <a:p>
            <a:pPr indent="0" lvl="0" marL="0" marR="0" rtl="0" algn="l">
              <a:spcBef>
                <a:spcPts val="0"/>
              </a:spcBef>
              <a:spcAft>
                <a:spcPts val="0"/>
              </a:spcAft>
              <a:buNone/>
            </a:pPr>
            <a:r>
              <a:rPr b="1" lang="fr-FR" sz="1800">
                <a:solidFill>
                  <a:srgbClr val="C00000"/>
                </a:solidFill>
                <a:latin typeface="Calibri"/>
                <a:ea typeface="Calibri"/>
                <a:cs typeface="Calibri"/>
                <a:sym typeface="Calibri"/>
              </a:rPr>
              <a:t>IN</a:t>
            </a:r>
            <a:r>
              <a:rPr b="1" lang="fr-FR" sz="1800">
                <a:solidFill>
                  <a:srgbClr val="C00000"/>
                </a:solidFill>
                <a:latin typeface="Arimo"/>
                <a:ea typeface="Arimo"/>
                <a:cs typeface="Arimo"/>
                <a:sym typeface="Arimo"/>
              </a:rPr>
              <a:t>:</a:t>
            </a:r>
            <a:r>
              <a:rPr b="1" lang="fr-FR" sz="1800">
                <a:solidFill>
                  <a:srgbClr val="000000"/>
                </a:solidFill>
                <a:latin typeface="Calibri"/>
                <a:ea typeface="Calibri"/>
                <a:cs typeface="Calibri"/>
                <a:sym typeface="Calibri"/>
              </a:rPr>
              <a:t>signifie que l'on a affaire à une zone Internet</a:t>
            </a:r>
            <a:endParaRPr/>
          </a:p>
          <a:p>
            <a:pPr indent="0" lvl="0" marL="0" marR="0" rtl="0" algn="l">
              <a:spcBef>
                <a:spcPts val="0"/>
              </a:spcBef>
              <a:spcAft>
                <a:spcPts val="0"/>
              </a:spcAft>
              <a:buNone/>
            </a:pPr>
            <a:r>
              <a:rPr b="1" lang="fr-FR" sz="1800">
                <a:solidFill>
                  <a:srgbClr val="C00000"/>
                </a:solidFill>
                <a:latin typeface="Calibri"/>
                <a:ea typeface="Calibri"/>
                <a:cs typeface="Calibri"/>
                <a:sym typeface="Calibri"/>
              </a:rPr>
              <a:t>NS:</a:t>
            </a:r>
            <a:r>
              <a:rPr b="1" lang="fr-FR" sz="1800">
                <a:solidFill>
                  <a:srgbClr val="000000"/>
                </a:solidFill>
                <a:latin typeface="Calibri"/>
                <a:ea typeface="Calibri"/>
                <a:cs typeface="Calibri"/>
                <a:sym typeface="Calibri"/>
              </a:rPr>
              <a:t> Liste des serveurs de noms pour cette zone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6"/>
          <p:cNvSpPr txBox="1"/>
          <p:nvPr>
            <p:ph type="title"/>
          </p:nvPr>
        </p:nvSpPr>
        <p:spPr>
          <a:xfrm>
            <a:off x="1117168" y="24114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Black"/>
              <a:buNone/>
            </a:pPr>
            <a:r>
              <a:rPr b="1" lang="fr-FR">
                <a:solidFill>
                  <a:srgbClr val="C00000"/>
                </a:solidFill>
                <a:latin typeface="Arial Black"/>
                <a:ea typeface="Arial Black"/>
                <a:cs typeface="Arial Black"/>
                <a:sym typeface="Arial Black"/>
              </a:rPr>
              <a:t>Définition des zones</a:t>
            </a:r>
            <a:endParaRPr/>
          </a:p>
        </p:txBody>
      </p:sp>
      <p:sp>
        <p:nvSpPr>
          <p:cNvPr id="429" name="Google Shape;42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430" name="Google Shape;430;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spAutoFit/>
          </a:bodyPr>
          <a:lstStyle/>
          <a:p>
            <a:pPr indent="-228600" lvl="0" marL="228600" rtl="0" algn="l">
              <a:lnSpc>
                <a:spcPct val="90000"/>
              </a:lnSpc>
              <a:spcBef>
                <a:spcPts val="0"/>
              </a:spcBef>
              <a:spcAft>
                <a:spcPts val="0"/>
              </a:spcAft>
              <a:buClr>
                <a:srgbClr val="C00000"/>
              </a:buClr>
              <a:buSzPts val="1700"/>
              <a:buChar char="•"/>
            </a:pPr>
            <a:r>
              <a:rPr b="1" lang="fr-FR" sz="1700">
                <a:solidFill>
                  <a:srgbClr val="C00000"/>
                </a:solidFill>
                <a:latin typeface="Calibri"/>
                <a:ea typeface="Calibri"/>
                <a:cs typeface="Calibri"/>
                <a:sym typeface="Calibri"/>
              </a:rPr>
              <a:t>Serial</a:t>
            </a:r>
            <a:r>
              <a:rPr b="1" lang="fr-FR" sz="1700">
                <a:solidFill>
                  <a:srgbClr val="000000"/>
                </a:solidFill>
                <a:latin typeface="Calibri"/>
                <a:ea typeface="Calibri"/>
                <a:cs typeface="Calibri"/>
                <a:sym typeface="Calibri"/>
              </a:rPr>
              <a:t> : incrémenté par l’administrateur de la zone à chaque modification. Permet la détection d’un changement sur la zone et donc la nécessité de la recharger</a:t>
            </a:r>
            <a:endParaRPr/>
          </a:p>
          <a:p>
            <a:pPr indent="-228600" lvl="0" marL="228600" rtl="0" algn="l">
              <a:lnSpc>
                <a:spcPct val="90000"/>
              </a:lnSpc>
              <a:spcBef>
                <a:spcPts val="1000"/>
              </a:spcBef>
              <a:spcAft>
                <a:spcPts val="0"/>
              </a:spcAft>
              <a:buClr>
                <a:srgbClr val="C00000"/>
              </a:buClr>
              <a:buSzPts val="1700"/>
              <a:buChar char="•"/>
            </a:pPr>
            <a:r>
              <a:rPr b="1" lang="fr-FR" sz="1700">
                <a:solidFill>
                  <a:srgbClr val="C00000"/>
                </a:solidFill>
                <a:latin typeface="Calibri"/>
                <a:ea typeface="Calibri"/>
                <a:cs typeface="Calibri"/>
                <a:sym typeface="Calibri"/>
              </a:rPr>
              <a:t>Refresh: </a:t>
            </a:r>
            <a:r>
              <a:rPr b="1" lang="fr-FR" sz="1700">
                <a:solidFill>
                  <a:srgbClr val="000000"/>
                </a:solidFill>
                <a:latin typeface="Calibri"/>
                <a:ea typeface="Calibri"/>
                <a:cs typeface="Calibri"/>
                <a:sym typeface="Calibri"/>
              </a:rPr>
              <a:t>rythme que les serveurs secondaires doivent vérifier le numéro de série sur le primaire</a:t>
            </a:r>
            <a:endParaRPr/>
          </a:p>
          <a:p>
            <a:pPr indent="-228600" lvl="0" marL="228600" rtl="0" algn="l">
              <a:lnSpc>
                <a:spcPct val="90000"/>
              </a:lnSpc>
              <a:spcBef>
                <a:spcPts val="1000"/>
              </a:spcBef>
              <a:spcAft>
                <a:spcPts val="0"/>
              </a:spcAft>
              <a:buClr>
                <a:srgbClr val="C00000"/>
              </a:buClr>
              <a:buSzPts val="1700"/>
              <a:buChar char="•"/>
            </a:pPr>
            <a:r>
              <a:rPr b="1" lang="fr-FR" sz="1700">
                <a:solidFill>
                  <a:srgbClr val="C00000"/>
                </a:solidFill>
                <a:latin typeface="Calibri"/>
                <a:ea typeface="Calibri"/>
                <a:cs typeface="Calibri"/>
                <a:sym typeface="Calibri"/>
              </a:rPr>
              <a:t>Retry: </a:t>
            </a:r>
            <a:r>
              <a:rPr b="1" lang="fr-FR" sz="1700">
                <a:solidFill>
                  <a:srgbClr val="000000"/>
                </a:solidFill>
                <a:latin typeface="Calibri"/>
                <a:ea typeface="Calibri"/>
                <a:cs typeface="Calibri"/>
                <a:sym typeface="Calibri"/>
              </a:rPr>
              <a:t>à quel rythme les serveurs secondaires doivent essayer de contacter le primaire en cas d’échecs</a:t>
            </a:r>
            <a:endParaRPr/>
          </a:p>
          <a:p>
            <a:pPr indent="-228600" lvl="0" marL="228600" rtl="0" algn="l">
              <a:lnSpc>
                <a:spcPct val="90000"/>
              </a:lnSpc>
              <a:spcBef>
                <a:spcPts val="1000"/>
              </a:spcBef>
              <a:spcAft>
                <a:spcPts val="0"/>
              </a:spcAft>
              <a:buClr>
                <a:srgbClr val="C00000"/>
              </a:buClr>
              <a:buSzPts val="1700"/>
              <a:buChar char="•"/>
            </a:pPr>
            <a:r>
              <a:rPr b="1" lang="fr-FR" sz="1700">
                <a:solidFill>
                  <a:srgbClr val="C00000"/>
                </a:solidFill>
                <a:latin typeface="Calibri"/>
                <a:ea typeface="Calibri"/>
                <a:cs typeface="Calibri"/>
                <a:sym typeface="Calibri"/>
              </a:rPr>
              <a:t>Expire :</a:t>
            </a:r>
            <a:r>
              <a:rPr b="1" lang="fr-FR" sz="1700">
                <a:solidFill>
                  <a:srgbClr val="000000"/>
                </a:solidFill>
                <a:latin typeface="Calibri"/>
                <a:ea typeface="Calibri"/>
                <a:cs typeface="Calibri"/>
                <a:sym typeface="Calibri"/>
              </a:rPr>
              <a:t>si le secondaire n’a pu contacter le primaire durant la période définie, il supprime les données locales des zones du primaire</a:t>
            </a:r>
            <a:endParaRPr/>
          </a:p>
          <a:p>
            <a:pPr indent="-228600" lvl="0" marL="228600" rtl="0" algn="l">
              <a:lnSpc>
                <a:spcPct val="90000"/>
              </a:lnSpc>
              <a:spcBef>
                <a:spcPts val="1000"/>
              </a:spcBef>
              <a:spcAft>
                <a:spcPts val="0"/>
              </a:spcAft>
              <a:buClr>
                <a:srgbClr val="C00000"/>
              </a:buClr>
              <a:buSzPts val="1700"/>
              <a:buChar char="•"/>
            </a:pPr>
            <a:r>
              <a:rPr b="1" lang="fr-FR" sz="1700">
                <a:solidFill>
                  <a:srgbClr val="C00000"/>
                </a:solidFill>
                <a:latin typeface="Calibri"/>
                <a:ea typeface="Calibri"/>
                <a:cs typeface="Calibri"/>
                <a:sym typeface="Calibri"/>
              </a:rPr>
              <a:t>Negativecache TTL : </a:t>
            </a:r>
            <a:r>
              <a:rPr b="1" lang="fr-FR" sz="1700">
                <a:solidFill>
                  <a:srgbClr val="000000"/>
                </a:solidFill>
                <a:latin typeface="Calibri"/>
                <a:ea typeface="Calibri"/>
                <a:cs typeface="Calibri"/>
                <a:sym typeface="Calibri"/>
              </a:rPr>
              <a:t>pendant combien de temps un cache peut garder une requête non existante</a:t>
            </a:r>
            <a:endParaRPr b="1"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7"/>
          <p:cNvSpPr txBox="1"/>
          <p:nvPr>
            <p:ph idx="1" type="body"/>
          </p:nvPr>
        </p:nvSpPr>
        <p:spPr>
          <a:xfrm>
            <a:off x="144377" y="1980605"/>
            <a:ext cx="11498179"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C00000"/>
              </a:buClr>
              <a:buSzPts val="8000"/>
              <a:buNone/>
            </a:pPr>
            <a:r>
              <a:rPr lang="fr-FR" sz="8000">
                <a:solidFill>
                  <a:srgbClr val="C00000"/>
                </a:solidFill>
                <a:latin typeface="Comic Sans MS"/>
                <a:ea typeface="Comic Sans MS"/>
                <a:cs typeface="Comic Sans MS"/>
                <a:sym typeface="Comic Sans MS"/>
              </a:rPr>
              <a:t>Merci </a:t>
            </a:r>
            <a:endParaRPr/>
          </a:p>
          <a:p>
            <a:pPr indent="0" lvl="0" marL="0" rtl="0" algn="ctr">
              <a:lnSpc>
                <a:spcPct val="90000"/>
              </a:lnSpc>
              <a:spcBef>
                <a:spcPts val="1000"/>
              </a:spcBef>
              <a:spcAft>
                <a:spcPts val="0"/>
              </a:spcAft>
              <a:buClr>
                <a:srgbClr val="C00000"/>
              </a:buClr>
              <a:buSzPts val="8000"/>
              <a:buNone/>
            </a:pPr>
            <a:r>
              <a:rPr lang="fr-FR" sz="8000">
                <a:solidFill>
                  <a:srgbClr val="C00000"/>
                </a:solidFill>
                <a:latin typeface="Comic Sans MS"/>
                <a:ea typeface="Comic Sans MS"/>
                <a:cs typeface="Comic Sans MS"/>
                <a:sym typeface="Comic Sans MS"/>
              </a:rPr>
              <a:t>   Pour Votre Attention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animEffect filter="fade" transition="in">
                                      <p:cBhvr>
                                        <p:cTn dur="500"/>
                                        <p:tgtEl>
                                          <p:spTgt spid="4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animEffect filter="fade" transition="in">
                                      <p:cBhvr>
                                        <p:cTn dur="500"/>
                                        <p:tgtEl>
                                          <p:spTgt spid="4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2" st="2"/>
                                            </p:txEl>
                                          </p:spTgt>
                                        </p:tgtEl>
                                        <p:attrNameLst>
                                          <p:attrName>style.visibility</p:attrName>
                                        </p:attrNameLst>
                                      </p:cBhvr>
                                      <p:to>
                                        <p:strVal val="visible"/>
                                      </p:to>
                                    </p:set>
                                    <p:animEffect filter="fade" transition="in">
                                      <p:cBhvr>
                                        <p:cTn dur="500"/>
                                        <p:tgtEl>
                                          <p:spTgt spid="43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1303421" y="34558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00"/>
              </a:buClr>
              <a:buSzPts val="4000"/>
              <a:buFont typeface="Arial Black"/>
              <a:buNone/>
            </a:pPr>
            <a:r>
              <a:rPr b="1" lang="fr-FR" sz="4000">
                <a:solidFill>
                  <a:srgbClr val="CC0000"/>
                </a:solidFill>
                <a:latin typeface="Arial Black"/>
                <a:ea typeface="Arial Black"/>
                <a:cs typeface="Arial Black"/>
                <a:sym typeface="Arial Black"/>
              </a:rPr>
              <a:t>Cours: Service</a:t>
            </a:r>
            <a:r>
              <a:rPr b="1" lang="fr-FR" sz="3600">
                <a:solidFill>
                  <a:srgbClr val="CC0000"/>
                </a:solidFill>
                <a:latin typeface="Arial Black"/>
                <a:ea typeface="Arial Black"/>
                <a:cs typeface="Arial Black"/>
                <a:sym typeface="Arial Black"/>
              </a:rPr>
              <a:t> WEB</a:t>
            </a:r>
            <a:endParaRPr/>
          </a:p>
        </p:txBody>
      </p:sp>
      <p:sp>
        <p:nvSpPr>
          <p:cNvPr id="126" name="Google Shape;126;p15"/>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127" name="Google Shape;127;p15"/>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grpSp>
        <p:nvGrpSpPr>
          <p:cNvPr id="128" name="Google Shape;128;p15"/>
          <p:cNvGrpSpPr/>
          <p:nvPr/>
        </p:nvGrpSpPr>
        <p:grpSpPr>
          <a:xfrm>
            <a:off x="-1921565" y="822831"/>
            <a:ext cx="11219743" cy="4801635"/>
            <a:chOff x="-4029334" y="-618512"/>
            <a:chExt cx="11219743" cy="4801635"/>
          </a:xfrm>
        </p:grpSpPr>
        <p:sp>
          <p:nvSpPr>
            <p:cNvPr id="129" name="Google Shape;129;p15"/>
            <p:cNvSpPr/>
            <p:nvPr/>
          </p:nvSpPr>
          <p:spPr>
            <a:xfrm>
              <a:off x="-4029334" y="-618512"/>
              <a:ext cx="4801635" cy="4801635"/>
            </a:xfrm>
            <a:prstGeom prst="blockArc">
              <a:avLst>
                <a:gd fmla="val 18900000" name="adj1"/>
                <a:gd fmla="val 2700000" name="adj2"/>
                <a:gd fmla="val 450" name="adj3"/>
              </a:avLst>
            </a:prstGeom>
            <a:noFill/>
            <a:ln cap="flat" cmpd="sng" w="12700">
              <a:solidFill>
                <a:srgbClr val="B6462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404693" y="182072"/>
              <a:ext cx="6785716" cy="732328"/>
            </a:xfrm>
            <a:prstGeom prst="rect">
              <a:avLst/>
            </a:prstGeom>
            <a:gradFill>
              <a:gsLst>
                <a:gs pos="0">
                  <a:srgbClr val="9A9A9A"/>
                </a:gs>
                <a:gs pos="50000">
                  <a:srgbClr val="8D8D8D"/>
                </a:gs>
                <a:gs pos="100000">
                  <a:srgbClr val="787878"/>
                </a:gs>
              </a:gsLst>
              <a:lin ang="5400000" scaled="0"/>
            </a:gra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txBox="1"/>
            <p:nvPr/>
          </p:nvSpPr>
          <p:spPr>
            <a:xfrm>
              <a:off x="404693" y="182072"/>
              <a:ext cx="6785716" cy="732328"/>
            </a:xfrm>
            <a:prstGeom prst="rect">
              <a:avLst/>
            </a:prstGeom>
            <a:noFill/>
            <a:ln>
              <a:noFill/>
            </a:ln>
          </p:spPr>
          <p:txBody>
            <a:bodyPr anchorCtr="0" anchor="ctr" bIns="50800" lIns="435275" spcFirstLastPara="1" rIns="50800" wrap="square" tIns="50800">
              <a:noAutofit/>
            </a:bodyPr>
            <a:lstStyle/>
            <a:p>
              <a:pPr indent="0" lvl="0" marL="0" marR="0" rtl="0" algn="l">
                <a:lnSpc>
                  <a:spcPct val="90000"/>
                </a:lnSpc>
                <a:spcBef>
                  <a:spcPts val="0"/>
                </a:spcBef>
                <a:spcAft>
                  <a:spcPts val="0"/>
                </a:spcAft>
                <a:buClr>
                  <a:srgbClr val="000000"/>
                </a:buClr>
                <a:buSzPts val="2000"/>
                <a:buFont typeface="Arial Black"/>
                <a:buNone/>
              </a:pPr>
              <a:r>
                <a:rPr lang="fr-FR" sz="2000">
                  <a:solidFill>
                    <a:srgbClr val="000000"/>
                  </a:solidFill>
                  <a:latin typeface="Arial Black"/>
                  <a:ea typeface="Arial Black"/>
                  <a:cs typeface="Arial Black"/>
                  <a:sym typeface="Arial Black"/>
                </a:rPr>
                <a:t>Service WEB</a:t>
              </a:r>
              <a:endParaRPr sz="2000">
                <a:solidFill>
                  <a:srgbClr val="000000"/>
                </a:solidFill>
                <a:latin typeface="Arial Black"/>
                <a:ea typeface="Arial Black"/>
                <a:cs typeface="Arial Black"/>
                <a:sym typeface="Arial Black"/>
              </a:endParaRPr>
            </a:p>
          </p:txBody>
        </p:sp>
        <p:sp>
          <p:nvSpPr>
            <p:cNvPr id="132" name="Google Shape;132;p15"/>
            <p:cNvSpPr/>
            <p:nvPr/>
          </p:nvSpPr>
          <p:spPr>
            <a:xfrm>
              <a:off x="147187" y="290731"/>
              <a:ext cx="515010" cy="515010"/>
            </a:xfrm>
            <a:prstGeom prst="ellipse">
              <a:avLst/>
            </a:prstGeom>
            <a:solidFill>
              <a:schemeClr val="lt1"/>
            </a:solidFill>
            <a:ln cap="flat" cmpd="sng" w="9525">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719091" y="1052581"/>
              <a:ext cx="6471317" cy="636734"/>
            </a:xfrm>
            <a:prstGeom prst="rect">
              <a:avLst/>
            </a:prstGeom>
            <a:gradFill>
              <a:gsLst>
                <a:gs pos="0">
                  <a:srgbClr val="9A9A9A"/>
                </a:gs>
                <a:gs pos="50000">
                  <a:srgbClr val="8D8D8D"/>
                </a:gs>
                <a:gs pos="100000">
                  <a:srgbClr val="787878"/>
                </a:gs>
              </a:gsLst>
              <a:lin ang="5400000" scaled="0"/>
            </a:gra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txBox="1"/>
            <p:nvPr/>
          </p:nvSpPr>
          <p:spPr>
            <a:xfrm>
              <a:off x="719091" y="1052581"/>
              <a:ext cx="6471317" cy="636734"/>
            </a:xfrm>
            <a:prstGeom prst="rect">
              <a:avLst/>
            </a:prstGeom>
            <a:noFill/>
            <a:ln>
              <a:noFill/>
            </a:ln>
          </p:spPr>
          <p:txBody>
            <a:bodyPr anchorCtr="0" anchor="ctr" bIns="50800" lIns="435275" spcFirstLastPara="1" rIns="50800" wrap="square" tIns="50800">
              <a:noAutofit/>
            </a:bodyPr>
            <a:lstStyle/>
            <a:p>
              <a:pPr indent="0" lvl="0" marL="0" marR="0" rtl="0" algn="l">
                <a:lnSpc>
                  <a:spcPct val="90000"/>
                </a:lnSpc>
                <a:spcBef>
                  <a:spcPts val="0"/>
                </a:spcBef>
                <a:spcAft>
                  <a:spcPts val="0"/>
                </a:spcAft>
                <a:buClr>
                  <a:srgbClr val="000000"/>
                </a:buClr>
                <a:buSzPts val="2000"/>
                <a:buFont typeface="Arial Black"/>
                <a:buNone/>
              </a:pPr>
              <a:r>
                <a:rPr lang="fr-FR" sz="2000">
                  <a:solidFill>
                    <a:srgbClr val="000000"/>
                  </a:solidFill>
                  <a:latin typeface="Arial Black"/>
                  <a:ea typeface="Arial Black"/>
                  <a:cs typeface="Arial Black"/>
                  <a:sym typeface="Arial Black"/>
                </a:rPr>
                <a:t>Service de messagerie </a:t>
              </a:r>
              <a:endParaRPr/>
            </a:p>
          </p:txBody>
        </p:sp>
        <p:sp>
          <p:nvSpPr>
            <p:cNvPr id="135" name="Google Shape;135;p15"/>
            <p:cNvSpPr/>
            <p:nvPr/>
          </p:nvSpPr>
          <p:spPr>
            <a:xfrm>
              <a:off x="376354" y="1028211"/>
              <a:ext cx="685474" cy="685474"/>
            </a:xfrm>
            <a:prstGeom prst="ellipse">
              <a:avLst/>
            </a:prstGeom>
            <a:solidFill>
              <a:schemeClr val="lt1"/>
            </a:solidFill>
            <a:ln cap="flat" cmpd="sng" w="9525">
              <a:solidFill>
                <a:srgbClr val="F1912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719091" y="1875293"/>
              <a:ext cx="6471317" cy="636734"/>
            </a:xfrm>
            <a:prstGeom prst="rect">
              <a:avLst/>
            </a:prstGeom>
            <a:gradFill>
              <a:gsLst>
                <a:gs pos="0">
                  <a:srgbClr val="F4A89E"/>
                </a:gs>
                <a:gs pos="50000">
                  <a:srgbClr val="F19A90"/>
                </a:gs>
                <a:gs pos="100000">
                  <a:srgbClr val="F4897B"/>
                </a:gs>
              </a:gsLst>
              <a:lin ang="5400000" scaled="0"/>
            </a:gradFill>
            <a:ln cap="flat" cmpd="sng" w="952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txBox="1"/>
            <p:nvPr/>
          </p:nvSpPr>
          <p:spPr>
            <a:xfrm>
              <a:off x="719091" y="1875293"/>
              <a:ext cx="6471317" cy="636734"/>
            </a:xfrm>
            <a:prstGeom prst="rect">
              <a:avLst/>
            </a:prstGeom>
            <a:noFill/>
            <a:ln>
              <a:noFill/>
            </a:ln>
          </p:spPr>
          <p:txBody>
            <a:bodyPr anchorCtr="0" anchor="ctr" bIns="50800" lIns="435275" spcFirstLastPara="1" rIns="50800" wrap="square" tIns="50800">
              <a:noAutofit/>
            </a:bodyPr>
            <a:lstStyle/>
            <a:p>
              <a:pPr indent="0" lvl="0" marL="0" marR="0" rtl="0" algn="l">
                <a:lnSpc>
                  <a:spcPct val="90000"/>
                </a:lnSpc>
                <a:spcBef>
                  <a:spcPts val="0"/>
                </a:spcBef>
                <a:spcAft>
                  <a:spcPts val="0"/>
                </a:spcAft>
                <a:buClr>
                  <a:srgbClr val="000000"/>
                </a:buClr>
                <a:buSzPts val="2000"/>
                <a:buFont typeface="Arial Black"/>
                <a:buNone/>
              </a:pPr>
              <a:r>
                <a:rPr b="1" lang="fr-FR" sz="2000">
                  <a:solidFill>
                    <a:srgbClr val="000000"/>
                  </a:solidFill>
                  <a:latin typeface="Arial Black"/>
                  <a:ea typeface="Arial Black"/>
                  <a:cs typeface="Arial Black"/>
                  <a:sym typeface="Arial Black"/>
                </a:rPr>
                <a:t>Service de résolution de noms</a:t>
              </a:r>
              <a:endParaRPr/>
            </a:p>
          </p:txBody>
        </p:sp>
        <p:sp>
          <p:nvSpPr>
            <p:cNvPr id="138" name="Google Shape;138;p15"/>
            <p:cNvSpPr/>
            <p:nvPr/>
          </p:nvSpPr>
          <p:spPr>
            <a:xfrm>
              <a:off x="376354" y="1850923"/>
              <a:ext cx="685474" cy="685474"/>
            </a:xfrm>
            <a:prstGeom prst="ellipse">
              <a:avLst/>
            </a:prstGeom>
            <a:solidFill>
              <a:schemeClr val="lt1"/>
            </a:solidFill>
            <a:ln cap="flat" cmpd="sng" w="9525">
              <a:solidFill>
                <a:srgbClr val="E0671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404693" y="2742183"/>
              <a:ext cx="6785716" cy="548379"/>
            </a:xfrm>
            <a:prstGeom prst="rect">
              <a:avLst/>
            </a:prstGeom>
            <a:gradFill>
              <a:gsLst>
                <a:gs pos="0">
                  <a:srgbClr val="9A9A9A"/>
                </a:gs>
                <a:gs pos="50000">
                  <a:srgbClr val="8D8D8D"/>
                </a:gs>
                <a:gs pos="100000">
                  <a:srgbClr val="787878"/>
                </a:gs>
              </a:gsLst>
              <a:lin ang="5400000" scaled="0"/>
            </a:gra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txBox="1"/>
            <p:nvPr/>
          </p:nvSpPr>
          <p:spPr>
            <a:xfrm>
              <a:off x="404693" y="2742183"/>
              <a:ext cx="6785716" cy="548379"/>
            </a:xfrm>
            <a:prstGeom prst="rect">
              <a:avLst/>
            </a:prstGeom>
            <a:noFill/>
            <a:ln>
              <a:noFill/>
            </a:ln>
          </p:spPr>
          <p:txBody>
            <a:bodyPr anchorCtr="0" anchor="ctr" bIns="50800" lIns="435275" spcFirstLastPara="1" rIns="50800" wrap="square" tIns="50800">
              <a:noAutofit/>
            </a:bodyPr>
            <a:lstStyle/>
            <a:p>
              <a:pPr indent="0" lvl="0" marL="0" marR="0" rtl="0" algn="l">
                <a:lnSpc>
                  <a:spcPct val="90000"/>
                </a:lnSpc>
                <a:spcBef>
                  <a:spcPts val="0"/>
                </a:spcBef>
                <a:spcAft>
                  <a:spcPts val="0"/>
                </a:spcAft>
                <a:buNone/>
              </a:pPr>
              <a:r>
                <a:rPr lang="fr-FR" sz="2000">
                  <a:solidFill>
                    <a:schemeClr val="dk1"/>
                  </a:solidFill>
                  <a:latin typeface="Arial Black"/>
                  <a:ea typeface="Arial Black"/>
                  <a:cs typeface="Arial Black"/>
                  <a:sym typeface="Arial Black"/>
                </a:rPr>
                <a:t>Service </a:t>
              </a:r>
              <a:r>
                <a:rPr b="1" lang="fr-FR" sz="2000">
                  <a:solidFill>
                    <a:srgbClr val="000000"/>
                  </a:solidFill>
                  <a:latin typeface="Arial Black"/>
                  <a:ea typeface="Arial Black"/>
                  <a:cs typeface="Arial Black"/>
                  <a:sym typeface="Arial Black"/>
                </a:rPr>
                <a:t>Supervision</a:t>
              </a:r>
              <a:r>
                <a:rPr lang="fr-FR" sz="2000">
                  <a:solidFill>
                    <a:schemeClr val="dk1"/>
                  </a:solidFill>
                  <a:latin typeface="Arial Black"/>
                  <a:ea typeface="Arial Black"/>
                  <a:cs typeface="Arial Black"/>
                  <a:sym typeface="Arial Black"/>
                </a:rPr>
                <a:t> </a:t>
              </a:r>
              <a:endParaRPr/>
            </a:p>
          </p:txBody>
        </p:sp>
        <p:sp>
          <p:nvSpPr>
            <p:cNvPr id="141" name="Google Shape;141;p15"/>
            <p:cNvSpPr/>
            <p:nvPr/>
          </p:nvSpPr>
          <p:spPr>
            <a:xfrm>
              <a:off x="61956" y="2673635"/>
              <a:ext cx="685474" cy="685474"/>
            </a:xfrm>
            <a:prstGeom prst="ellipse">
              <a:avLst/>
            </a:prstGeom>
            <a:solidFill>
              <a:schemeClr val="lt1"/>
            </a:solidFill>
            <a:ln cap="flat" cmpd="sng" w="9525">
              <a:solidFill>
                <a:srgbClr val="B5482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1303421" y="34558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Arial Black"/>
              <a:buNone/>
            </a:pPr>
            <a:r>
              <a:rPr b="1" lang="fr-FR" sz="4000">
                <a:solidFill>
                  <a:srgbClr val="C00000"/>
                </a:solidFill>
                <a:latin typeface="Arial Black"/>
                <a:ea typeface="Arial Black"/>
                <a:cs typeface="Arial Black"/>
                <a:sym typeface="Arial Black"/>
              </a:rPr>
              <a:t>Objectifs et Pré requis</a:t>
            </a:r>
            <a:endParaRPr b="1" sz="3200">
              <a:solidFill>
                <a:srgbClr val="CC0000"/>
              </a:solidFill>
              <a:latin typeface="Arial Black"/>
              <a:ea typeface="Arial Black"/>
              <a:cs typeface="Arial Black"/>
              <a:sym typeface="Arial Black"/>
            </a:endParaRPr>
          </a:p>
        </p:txBody>
      </p:sp>
      <p:sp>
        <p:nvSpPr>
          <p:cNvPr id="148" name="Google Shape;148;p16"/>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149" name="Google Shape;149;p16"/>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grpSp>
        <p:nvGrpSpPr>
          <p:cNvPr id="150" name="Google Shape;150;p16"/>
          <p:cNvGrpSpPr/>
          <p:nvPr/>
        </p:nvGrpSpPr>
        <p:grpSpPr>
          <a:xfrm>
            <a:off x="1258612" y="1825353"/>
            <a:ext cx="10392862" cy="4346418"/>
            <a:chOff x="3249" y="12051"/>
            <a:chExt cx="10392862" cy="4346418"/>
          </a:xfrm>
        </p:grpSpPr>
        <p:sp>
          <p:nvSpPr>
            <p:cNvPr id="151" name="Google Shape;151;p16"/>
            <p:cNvSpPr/>
            <p:nvPr/>
          </p:nvSpPr>
          <p:spPr>
            <a:xfrm>
              <a:off x="3249" y="12051"/>
              <a:ext cx="3168555" cy="986538"/>
            </a:xfrm>
            <a:prstGeom prst="rect">
              <a:avLst/>
            </a:prstGeom>
            <a:gradFill>
              <a:gsLst>
                <a:gs pos="0">
                  <a:srgbClr val="C05F4C"/>
                </a:gs>
                <a:gs pos="50000">
                  <a:srgbClr val="BD411A"/>
                </a:gs>
                <a:gs pos="100000">
                  <a:srgbClr val="AD3610"/>
                </a:gs>
              </a:gsLst>
              <a:lin ang="5400000" scaled="0"/>
            </a:gradFill>
            <a:ln cap="flat" cmpd="sng" w="9525">
              <a:solidFill>
                <a:srgbClr val="B64623"/>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nvSpPr>
          <p:spPr>
            <a:xfrm>
              <a:off x="3249" y="12051"/>
              <a:ext cx="3168555" cy="986538"/>
            </a:xfrm>
            <a:prstGeom prst="rect">
              <a:avLst/>
            </a:prstGeom>
            <a:noFill/>
            <a:ln>
              <a:noFill/>
            </a:ln>
          </p:spPr>
          <p:txBody>
            <a:bodyPr anchorCtr="0" anchor="ctr" bIns="113775" lIns="199125" spcFirstLastPara="1" rIns="199125" wrap="square" tIns="113775">
              <a:noAutofit/>
            </a:bodyPr>
            <a:lstStyle/>
            <a:p>
              <a:pPr indent="0" lvl="0" marL="0" marR="0" rtl="0" algn="ctr">
                <a:lnSpc>
                  <a:spcPct val="90000"/>
                </a:lnSpc>
                <a:spcBef>
                  <a:spcPts val="0"/>
                </a:spcBef>
                <a:spcAft>
                  <a:spcPts val="0"/>
                </a:spcAft>
                <a:buNone/>
              </a:pPr>
              <a:r>
                <a:rPr b="1" lang="fr-FR" sz="2800">
                  <a:solidFill>
                    <a:srgbClr val="FFFF00"/>
                  </a:solidFill>
                  <a:latin typeface="Trebuchet MS"/>
                  <a:ea typeface="Trebuchet MS"/>
                  <a:cs typeface="Trebuchet MS"/>
                  <a:sym typeface="Trebuchet MS"/>
                </a:rPr>
                <a:t>Objectifs Généraux </a:t>
              </a:r>
              <a:endParaRPr sz="2800">
                <a:solidFill>
                  <a:srgbClr val="FFFF00"/>
                </a:solidFill>
                <a:latin typeface="Trebuchet MS"/>
                <a:ea typeface="Trebuchet MS"/>
                <a:cs typeface="Trebuchet MS"/>
                <a:sym typeface="Trebuchet MS"/>
              </a:endParaRPr>
            </a:p>
          </p:txBody>
        </p:sp>
        <p:sp>
          <p:nvSpPr>
            <p:cNvPr id="153" name="Google Shape;153;p16"/>
            <p:cNvSpPr/>
            <p:nvPr/>
          </p:nvSpPr>
          <p:spPr>
            <a:xfrm>
              <a:off x="3249" y="998590"/>
              <a:ext cx="3168555" cy="3359879"/>
            </a:xfrm>
            <a:prstGeom prst="rect">
              <a:avLst/>
            </a:prstGeom>
            <a:solidFill>
              <a:srgbClr val="E5CECB">
                <a:alpha val="89803"/>
              </a:srgbClr>
            </a:solidFill>
            <a:ln cap="flat" cmpd="sng" w="9525">
              <a:solidFill>
                <a:srgbClr val="E5CE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nvSpPr>
          <p:spPr>
            <a:xfrm>
              <a:off x="3249" y="998590"/>
              <a:ext cx="3168555" cy="3359879"/>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Trebuchet MS"/>
                <a:buChar char="•"/>
              </a:pPr>
              <a:r>
                <a:rPr b="0" i="0" lang="fr-FR" sz="1800" u="none" cap="none" strike="noStrike">
                  <a:solidFill>
                    <a:schemeClr val="dk1"/>
                  </a:solidFill>
                  <a:latin typeface="Trebuchet MS"/>
                  <a:ea typeface="Trebuchet MS"/>
                  <a:cs typeface="Trebuchet MS"/>
                  <a:sym typeface="Trebuchet MS"/>
                </a:rPr>
                <a:t>Comprendre, installer et configurer le service DNS</a:t>
              </a:r>
              <a:endParaRPr/>
            </a:p>
          </p:txBody>
        </p:sp>
        <p:sp>
          <p:nvSpPr>
            <p:cNvPr id="155" name="Google Shape;155;p16"/>
            <p:cNvSpPr/>
            <p:nvPr/>
          </p:nvSpPr>
          <p:spPr>
            <a:xfrm>
              <a:off x="3615403" y="12051"/>
              <a:ext cx="3168555" cy="986538"/>
            </a:xfrm>
            <a:prstGeom prst="rect">
              <a:avLst/>
            </a:prstGeom>
            <a:gradFill>
              <a:gsLst>
                <a:gs pos="0">
                  <a:srgbClr val="C05F4C"/>
                </a:gs>
                <a:gs pos="50000">
                  <a:srgbClr val="BD411A"/>
                </a:gs>
                <a:gs pos="100000">
                  <a:srgbClr val="AD3610"/>
                </a:gs>
              </a:gsLst>
              <a:lin ang="5400000" scaled="0"/>
            </a:gradFill>
            <a:ln cap="flat" cmpd="sng" w="9525">
              <a:solidFill>
                <a:srgbClr val="B64623"/>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nvSpPr>
          <p:spPr>
            <a:xfrm>
              <a:off x="3615403" y="12051"/>
              <a:ext cx="3168555" cy="986538"/>
            </a:xfrm>
            <a:prstGeom prst="rect">
              <a:avLst/>
            </a:prstGeom>
            <a:noFill/>
            <a:ln>
              <a:noFill/>
            </a:ln>
          </p:spPr>
          <p:txBody>
            <a:bodyPr anchorCtr="0" anchor="ctr" bIns="113775" lIns="199125" spcFirstLastPara="1" rIns="199125" wrap="square" tIns="113775">
              <a:noAutofit/>
            </a:bodyPr>
            <a:lstStyle/>
            <a:p>
              <a:pPr indent="0" lvl="0" marL="0" marR="0" rtl="0" algn="ctr">
                <a:lnSpc>
                  <a:spcPct val="90000"/>
                </a:lnSpc>
                <a:spcBef>
                  <a:spcPts val="0"/>
                </a:spcBef>
                <a:spcAft>
                  <a:spcPts val="0"/>
                </a:spcAft>
                <a:buNone/>
              </a:pPr>
              <a:r>
                <a:rPr b="1" lang="fr-FR" sz="2800">
                  <a:solidFill>
                    <a:srgbClr val="FFFF00"/>
                  </a:solidFill>
                  <a:latin typeface="Trebuchet MS"/>
                  <a:ea typeface="Trebuchet MS"/>
                  <a:cs typeface="Trebuchet MS"/>
                  <a:sym typeface="Trebuchet MS"/>
                </a:rPr>
                <a:t>Objectifs Spécifiques</a:t>
              </a:r>
              <a:endParaRPr b="1" sz="2800">
                <a:solidFill>
                  <a:srgbClr val="FFFF00"/>
                </a:solidFill>
                <a:latin typeface="Trebuchet MS"/>
                <a:ea typeface="Trebuchet MS"/>
                <a:cs typeface="Trebuchet MS"/>
                <a:sym typeface="Trebuchet MS"/>
              </a:endParaRPr>
            </a:p>
          </p:txBody>
        </p:sp>
        <p:sp>
          <p:nvSpPr>
            <p:cNvPr id="157" name="Google Shape;157;p16"/>
            <p:cNvSpPr/>
            <p:nvPr/>
          </p:nvSpPr>
          <p:spPr>
            <a:xfrm>
              <a:off x="3615403" y="998590"/>
              <a:ext cx="3168555" cy="3359879"/>
            </a:xfrm>
            <a:prstGeom prst="rect">
              <a:avLst/>
            </a:prstGeom>
            <a:solidFill>
              <a:srgbClr val="E5CECB">
                <a:alpha val="89803"/>
              </a:srgbClr>
            </a:solidFill>
            <a:ln cap="flat" cmpd="sng" w="9525">
              <a:solidFill>
                <a:srgbClr val="E5CE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nvSpPr>
          <p:spPr>
            <a:xfrm>
              <a:off x="3615403" y="998590"/>
              <a:ext cx="3168555" cy="3359879"/>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Trebuchet MS"/>
                <a:buChar char="•"/>
              </a:pPr>
              <a:r>
                <a:rPr b="0" i="0" lang="fr-FR" sz="1800" u="none" cap="none" strike="noStrike">
                  <a:solidFill>
                    <a:schemeClr val="dk1"/>
                  </a:solidFill>
                  <a:latin typeface="Trebuchet MS"/>
                  <a:ea typeface="Trebuchet MS"/>
                  <a:cs typeface="Trebuchet MS"/>
                  <a:sym typeface="Trebuchet MS"/>
                </a:rPr>
                <a:t>Comprendre le principe de DNS</a:t>
              </a:r>
              <a:endParaRPr/>
            </a:p>
            <a:p>
              <a:pPr indent="-171450" lvl="1" marL="171450" marR="0" rtl="0" algn="l">
                <a:lnSpc>
                  <a:spcPct val="90000"/>
                </a:lnSpc>
                <a:spcBef>
                  <a:spcPts val="270"/>
                </a:spcBef>
                <a:spcAft>
                  <a:spcPts val="0"/>
                </a:spcAft>
                <a:buClr>
                  <a:schemeClr val="dk1"/>
                </a:buClr>
                <a:buSzPts val="1800"/>
                <a:buFont typeface="Trebuchet MS"/>
                <a:buChar char="•"/>
              </a:pPr>
              <a:r>
                <a:rPr b="0" i="0" lang="fr-FR" sz="1800" u="none" cap="none" strike="noStrike">
                  <a:solidFill>
                    <a:schemeClr val="dk1"/>
                  </a:solidFill>
                  <a:latin typeface="Trebuchet MS"/>
                  <a:ea typeface="Trebuchet MS"/>
                  <a:cs typeface="Trebuchet MS"/>
                  <a:sym typeface="Trebuchet MS"/>
                </a:rPr>
                <a:t> Maitriser la notion d’un serveur DNS secondaire et du cache DNS.</a:t>
              </a:r>
              <a:endParaRPr/>
            </a:p>
            <a:p>
              <a:pPr indent="-171450" lvl="1" marL="171450" marR="0" rtl="0" algn="l">
                <a:lnSpc>
                  <a:spcPct val="90000"/>
                </a:lnSpc>
                <a:spcBef>
                  <a:spcPts val="270"/>
                </a:spcBef>
                <a:spcAft>
                  <a:spcPts val="0"/>
                </a:spcAft>
                <a:buClr>
                  <a:schemeClr val="dk1"/>
                </a:buClr>
                <a:buSzPts val="1800"/>
                <a:buFont typeface="Trebuchet MS"/>
                <a:buChar char="•"/>
              </a:pPr>
              <a:r>
                <a:rPr b="0" i="0" lang="fr-FR" sz="1800" u="none" cap="none" strike="noStrike">
                  <a:solidFill>
                    <a:schemeClr val="dk1"/>
                  </a:solidFill>
                  <a:latin typeface="Trebuchet MS"/>
                  <a:ea typeface="Trebuchet MS"/>
                  <a:cs typeface="Trebuchet MS"/>
                  <a:sym typeface="Trebuchet MS"/>
                </a:rPr>
                <a:t>Maitriser la configuration d’un serveur DNS primaire avec Bind.</a:t>
              </a:r>
              <a:endParaRPr/>
            </a:p>
            <a:p>
              <a:pPr indent="-171450" lvl="1" marL="171450" marR="0" rtl="0" algn="l">
                <a:lnSpc>
                  <a:spcPct val="90000"/>
                </a:lnSpc>
                <a:spcBef>
                  <a:spcPts val="270"/>
                </a:spcBef>
                <a:spcAft>
                  <a:spcPts val="0"/>
                </a:spcAft>
                <a:buClr>
                  <a:schemeClr val="dk1"/>
                </a:buClr>
                <a:buSzPts val="1800"/>
                <a:buFont typeface="Trebuchet MS"/>
                <a:buChar char="•"/>
              </a:pPr>
              <a:r>
                <a:rPr b="0" i="0" lang="fr-FR" sz="1800" u="none" cap="none" strike="noStrike">
                  <a:solidFill>
                    <a:schemeClr val="dk1"/>
                  </a:solidFill>
                  <a:latin typeface="Trebuchet MS"/>
                  <a:ea typeface="Trebuchet MS"/>
                  <a:cs typeface="Trebuchet MS"/>
                  <a:sym typeface="Trebuchet MS"/>
                </a:rPr>
                <a:t>Configuration et tests du serveur de nom Bind.</a:t>
              </a:r>
              <a:endParaRPr/>
            </a:p>
            <a:p>
              <a:pPr indent="-171450" lvl="1" marL="171450" marR="0" rtl="0" algn="l">
                <a:lnSpc>
                  <a:spcPct val="90000"/>
                </a:lnSpc>
                <a:spcBef>
                  <a:spcPts val="270"/>
                </a:spcBef>
                <a:spcAft>
                  <a:spcPts val="0"/>
                </a:spcAft>
                <a:buClr>
                  <a:schemeClr val="dk1"/>
                </a:buClr>
                <a:buSzPts val="1800"/>
                <a:buFont typeface="Trebuchet MS"/>
                <a:buChar char="•"/>
              </a:pPr>
              <a:r>
                <a:rPr b="0" i="0" lang="fr-FR" sz="1800" u="none" cap="none" strike="noStrike">
                  <a:solidFill>
                    <a:schemeClr val="dk1"/>
                  </a:solidFill>
                  <a:latin typeface="Trebuchet MS"/>
                  <a:ea typeface="Trebuchet MS"/>
                  <a:cs typeface="Trebuchet MS"/>
                  <a:sym typeface="Trebuchet MS"/>
                </a:rPr>
                <a:t>Intégration avec le service web</a:t>
              </a:r>
              <a:endParaRPr/>
            </a:p>
          </p:txBody>
        </p:sp>
        <p:sp>
          <p:nvSpPr>
            <p:cNvPr id="159" name="Google Shape;159;p16"/>
            <p:cNvSpPr/>
            <p:nvPr/>
          </p:nvSpPr>
          <p:spPr>
            <a:xfrm>
              <a:off x="7227556" y="12051"/>
              <a:ext cx="3168555" cy="986538"/>
            </a:xfrm>
            <a:prstGeom prst="rect">
              <a:avLst/>
            </a:prstGeom>
            <a:gradFill>
              <a:gsLst>
                <a:gs pos="0">
                  <a:srgbClr val="C05F4C"/>
                </a:gs>
                <a:gs pos="50000">
                  <a:srgbClr val="BD411A"/>
                </a:gs>
                <a:gs pos="100000">
                  <a:srgbClr val="AD3610"/>
                </a:gs>
              </a:gsLst>
              <a:lin ang="5400000" scaled="0"/>
            </a:gradFill>
            <a:ln cap="flat" cmpd="sng" w="9525">
              <a:solidFill>
                <a:srgbClr val="B64623"/>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txBox="1"/>
            <p:nvPr/>
          </p:nvSpPr>
          <p:spPr>
            <a:xfrm>
              <a:off x="7227556" y="12051"/>
              <a:ext cx="3168555" cy="986538"/>
            </a:xfrm>
            <a:prstGeom prst="rect">
              <a:avLst/>
            </a:prstGeom>
            <a:noFill/>
            <a:ln>
              <a:noFill/>
            </a:ln>
          </p:spPr>
          <p:txBody>
            <a:bodyPr anchorCtr="0" anchor="ctr" bIns="113775" lIns="199125" spcFirstLastPara="1" rIns="199125" wrap="square" tIns="113775">
              <a:noAutofit/>
            </a:bodyPr>
            <a:lstStyle/>
            <a:p>
              <a:pPr indent="0" lvl="0" marL="0" marR="0" rtl="0" algn="ctr">
                <a:lnSpc>
                  <a:spcPct val="90000"/>
                </a:lnSpc>
                <a:spcBef>
                  <a:spcPts val="0"/>
                </a:spcBef>
                <a:spcAft>
                  <a:spcPts val="0"/>
                </a:spcAft>
                <a:buNone/>
              </a:pPr>
              <a:r>
                <a:rPr b="1" lang="fr-FR" sz="2800">
                  <a:solidFill>
                    <a:srgbClr val="FFFF00"/>
                  </a:solidFill>
                  <a:latin typeface="Trebuchet MS"/>
                  <a:ea typeface="Trebuchet MS"/>
                  <a:cs typeface="Trebuchet MS"/>
                  <a:sym typeface="Trebuchet MS"/>
                </a:rPr>
                <a:t>Pré requis</a:t>
              </a:r>
              <a:endParaRPr/>
            </a:p>
          </p:txBody>
        </p:sp>
        <p:sp>
          <p:nvSpPr>
            <p:cNvPr id="161" name="Google Shape;161;p16"/>
            <p:cNvSpPr/>
            <p:nvPr/>
          </p:nvSpPr>
          <p:spPr>
            <a:xfrm>
              <a:off x="7227556" y="998590"/>
              <a:ext cx="3168555" cy="3359879"/>
            </a:xfrm>
            <a:prstGeom prst="rect">
              <a:avLst/>
            </a:prstGeom>
            <a:solidFill>
              <a:srgbClr val="E5CECB">
                <a:alpha val="89803"/>
              </a:srgbClr>
            </a:solidFill>
            <a:ln cap="flat" cmpd="sng" w="9525">
              <a:solidFill>
                <a:srgbClr val="E5CE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txBox="1"/>
            <p:nvPr/>
          </p:nvSpPr>
          <p:spPr>
            <a:xfrm>
              <a:off x="7227556" y="998590"/>
              <a:ext cx="3168555" cy="3359879"/>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Trebuchet MS"/>
                <a:buChar char="•"/>
              </a:pPr>
              <a:r>
                <a:rPr b="0" i="0" lang="fr-FR" sz="1800" u="none" cap="none" strike="noStrike">
                  <a:solidFill>
                    <a:schemeClr val="dk1"/>
                  </a:solidFill>
                  <a:latin typeface="Trebuchet MS"/>
                  <a:ea typeface="Trebuchet MS"/>
                  <a:cs typeface="Trebuchet MS"/>
                  <a:sym typeface="Trebuchet MS"/>
                </a:rPr>
                <a:t>Réseaux IP et routage , Administration Linux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303421" y="34558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00"/>
              </a:buClr>
              <a:buSzPts val="4400"/>
              <a:buFont typeface="Arial Black"/>
              <a:buNone/>
            </a:pPr>
            <a:r>
              <a:rPr b="1" lang="fr-FR">
                <a:solidFill>
                  <a:srgbClr val="CC0000"/>
                </a:solidFill>
                <a:latin typeface="Arial Black"/>
                <a:ea typeface="Arial Black"/>
                <a:cs typeface="Arial Black"/>
                <a:sym typeface="Arial Black"/>
              </a:rPr>
              <a:t>Plan du Cours</a:t>
            </a:r>
            <a:endParaRPr b="1" sz="3600">
              <a:solidFill>
                <a:srgbClr val="CC0000"/>
              </a:solidFill>
              <a:latin typeface="Arial Black"/>
              <a:ea typeface="Arial Black"/>
              <a:cs typeface="Arial Black"/>
              <a:sym typeface="Arial Black"/>
            </a:endParaRPr>
          </a:p>
        </p:txBody>
      </p:sp>
      <p:sp>
        <p:nvSpPr>
          <p:cNvPr id="169" name="Google Shape;169;p17"/>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170" name="Google Shape;170;p17"/>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grpSp>
        <p:nvGrpSpPr>
          <p:cNvPr id="171" name="Google Shape;171;p17"/>
          <p:cNvGrpSpPr/>
          <p:nvPr/>
        </p:nvGrpSpPr>
        <p:grpSpPr>
          <a:xfrm>
            <a:off x="2202481" y="1615970"/>
            <a:ext cx="7824922" cy="4740931"/>
            <a:chOff x="0" y="28400"/>
            <a:chExt cx="7824922" cy="4740931"/>
          </a:xfrm>
        </p:grpSpPr>
        <p:sp>
          <p:nvSpPr>
            <p:cNvPr id="172" name="Google Shape;172;p17"/>
            <p:cNvSpPr/>
            <p:nvPr/>
          </p:nvSpPr>
          <p:spPr>
            <a:xfrm>
              <a:off x="0" y="554630"/>
              <a:ext cx="7824922" cy="604800"/>
            </a:xfrm>
            <a:prstGeom prst="rect">
              <a:avLst/>
            </a:prstGeom>
            <a:solidFill>
              <a:srgbClr val="CACACA">
                <a:alpha val="89803"/>
              </a:srgbClr>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391246" y="28400"/>
              <a:ext cx="5477445" cy="880470"/>
            </a:xfrm>
            <a:prstGeom prst="roundRect">
              <a:avLst>
                <a:gd fmla="val 16667" name="adj"/>
              </a:avLst>
            </a:prstGeom>
            <a:gradFill>
              <a:gsLst>
                <a:gs pos="0">
                  <a:srgbClr val="BC4D47"/>
                </a:gs>
                <a:gs pos="50000">
                  <a:srgbClr val="BA1F00"/>
                </a:gs>
                <a:gs pos="100000">
                  <a:srgbClr val="AC1700"/>
                </a:gs>
              </a:gsLst>
              <a:lin ang="5400000" scaled="0"/>
            </a:gra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txBox="1"/>
            <p:nvPr/>
          </p:nvSpPr>
          <p:spPr>
            <a:xfrm>
              <a:off x="434227" y="71381"/>
              <a:ext cx="5391483" cy="794508"/>
            </a:xfrm>
            <a:prstGeom prst="rect">
              <a:avLst/>
            </a:prstGeom>
            <a:noFill/>
            <a:ln>
              <a:noFill/>
            </a:ln>
          </p:spPr>
          <p:txBody>
            <a:bodyPr anchorCtr="0" anchor="ctr" bIns="0" lIns="207025" spcFirstLastPara="1" rIns="207025" wrap="square" tIns="0">
              <a:noAutofit/>
            </a:bodyPr>
            <a:lstStyle/>
            <a:p>
              <a:pPr indent="0" lvl="0" marL="0" marR="0" rtl="0" algn="l">
                <a:lnSpc>
                  <a:spcPct val="90000"/>
                </a:lnSpc>
                <a:spcBef>
                  <a:spcPts val="0"/>
                </a:spcBef>
                <a:spcAft>
                  <a:spcPts val="0"/>
                </a:spcAft>
                <a:buNone/>
              </a:pPr>
              <a:r>
                <a:rPr b="1" lang="fr-FR" sz="2000">
                  <a:solidFill>
                    <a:srgbClr val="FFFF00"/>
                  </a:solidFill>
                  <a:latin typeface="Arial Black"/>
                  <a:ea typeface="Arial Black"/>
                  <a:cs typeface="Arial Black"/>
                  <a:sym typeface="Arial Black"/>
                </a:rPr>
                <a:t>Introduction </a:t>
              </a:r>
              <a:endParaRPr sz="2000">
                <a:solidFill>
                  <a:srgbClr val="FFFF00"/>
                </a:solidFill>
                <a:latin typeface="Arial Black"/>
                <a:ea typeface="Arial Black"/>
                <a:cs typeface="Arial Black"/>
                <a:sym typeface="Arial Black"/>
              </a:endParaRPr>
            </a:p>
          </p:txBody>
        </p:sp>
        <p:sp>
          <p:nvSpPr>
            <p:cNvPr id="175" name="Google Shape;175;p17"/>
            <p:cNvSpPr/>
            <p:nvPr/>
          </p:nvSpPr>
          <p:spPr>
            <a:xfrm>
              <a:off x="0" y="1815261"/>
              <a:ext cx="7824922" cy="604800"/>
            </a:xfrm>
            <a:prstGeom prst="rect">
              <a:avLst/>
            </a:prstGeom>
            <a:solidFill>
              <a:srgbClr val="CACACA">
                <a:alpha val="89803"/>
              </a:srgbClr>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391246" y="1289030"/>
              <a:ext cx="5477445" cy="880470"/>
            </a:xfrm>
            <a:prstGeom prst="roundRect">
              <a:avLst>
                <a:gd fmla="val 16667" name="adj"/>
              </a:avLst>
            </a:prstGeom>
            <a:gradFill>
              <a:gsLst>
                <a:gs pos="0">
                  <a:srgbClr val="BC4D47"/>
                </a:gs>
                <a:gs pos="50000">
                  <a:srgbClr val="BA1F00"/>
                </a:gs>
                <a:gs pos="100000">
                  <a:srgbClr val="AC1700"/>
                </a:gs>
              </a:gsLst>
              <a:lin ang="5400000" scaled="0"/>
            </a:gra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txBox="1"/>
            <p:nvPr/>
          </p:nvSpPr>
          <p:spPr>
            <a:xfrm>
              <a:off x="434227" y="1332011"/>
              <a:ext cx="5391483" cy="794508"/>
            </a:xfrm>
            <a:prstGeom prst="rect">
              <a:avLst/>
            </a:prstGeom>
            <a:noFill/>
            <a:ln>
              <a:noFill/>
            </a:ln>
          </p:spPr>
          <p:txBody>
            <a:bodyPr anchorCtr="0" anchor="ctr" bIns="0" lIns="207025" spcFirstLastPara="1" rIns="207025" wrap="square" tIns="0">
              <a:noAutofit/>
            </a:bodyPr>
            <a:lstStyle/>
            <a:p>
              <a:pPr indent="0" lvl="0" marL="0" marR="0" rtl="0" algn="l">
                <a:lnSpc>
                  <a:spcPct val="90000"/>
                </a:lnSpc>
                <a:spcBef>
                  <a:spcPts val="0"/>
                </a:spcBef>
                <a:spcAft>
                  <a:spcPts val="0"/>
                </a:spcAft>
                <a:buNone/>
              </a:pPr>
              <a:r>
                <a:rPr b="1" lang="fr-FR" sz="2000">
                  <a:solidFill>
                    <a:srgbClr val="FFFF00"/>
                  </a:solidFill>
                  <a:latin typeface="Arial Black"/>
                  <a:ea typeface="Arial Black"/>
                  <a:cs typeface="Arial Black"/>
                  <a:sym typeface="Arial Black"/>
                </a:rPr>
                <a:t>Comprendre le principe de DNS</a:t>
              </a:r>
              <a:endParaRPr/>
            </a:p>
          </p:txBody>
        </p:sp>
        <p:sp>
          <p:nvSpPr>
            <p:cNvPr id="178" name="Google Shape;178;p17"/>
            <p:cNvSpPr/>
            <p:nvPr/>
          </p:nvSpPr>
          <p:spPr>
            <a:xfrm>
              <a:off x="0" y="3075891"/>
              <a:ext cx="7824922" cy="604800"/>
            </a:xfrm>
            <a:prstGeom prst="rect">
              <a:avLst/>
            </a:prstGeom>
            <a:solidFill>
              <a:srgbClr val="CACACA">
                <a:alpha val="89803"/>
              </a:srgbClr>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391246" y="2549661"/>
              <a:ext cx="5477445" cy="880470"/>
            </a:xfrm>
            <a:prstGeom prst="roundRect">
              <a:avLst>
                <a:gd fmla="val 16667" name="adj"/>
              </a:avLst>
            </a:prstGeom>
            <a:gradFill>
              <a:gsLst>
                <a:gs pos="0">
                  <a:srgbClr val="BC4D47"/>
                </a:gs>
                <a:gs pos="50000">
                  <a:srgbClr val="BA1F00"/>
                </a:gs>
                <a:gs pos="100000">
                  <a:srgbClr val="AC1700"/>
                </a:gs>
              </a:gsLst>
              <a:lin ang="5400000" scaled="0"/>
            </a:gra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txBox="1"/>
            <p:nvPr/>
          </p:nvSpPr>
          <p:spPr>
            <a:xfrm>
              <a:off x="434227" y="2592642"/>
              <a:ext cx="5391483" cy="794508"/>
            </a:xfrm>
            <a:prstGeom prst="rect">
              <a:avLst/>
            </a:prstGeom>
            <a:noFill/>
            <a:ln>
              <a:noFill/>
            </a:ln>
          </p:spPr>
          <p:txBody>
            <a:bodyPr anchorCtr="0" anchor="ctr" bIns="0" lIns="207025" spcFirstLastPara="1" rIns="207025" wrap="square" tIns="0">
              <a:noAutofit/>
            </a:bodyPr>
            <a:lstStyle/>
            <a:p>
              <a:pPr indent="0" lvl="0" marL="0" marR="0" rtl="0" algn="l">
                <a:lnSpc>
                  <a:spcPct val="90000"/>
                </a:lnSpc>
                <a:spcBef>
                  <a:spcPts val="0"/>
                </a:spcBef>
                <a:spcAft>
                  <a:spcPts val="0"/>
                </a:spcAft>
                <a:buNone/>
              </a:pPr>
              <a:r>
                <a:rPr b="1" lang="fr-FR" sz="2000">
                  <a:solidFill>
                    <a:srgbClr val="FFFF00"/>
                  </a:solidFill>
                  <a:latin typeface="Arial Black"/>
                  <a:ea typeface="Arial Black"/>
                  <a:cs typeface="Arial Black"/>
                  <a:sym typeface="Arial Black"/>
                </a:rPr>
                <a:t>L’hiérarchie DNS</a:t>
              </a:r>
              <a:endParaRPr/>
            </a:p>
          </p:txBody>
        </p:sp>
        <p:sp>
          <p:nvSpPr>
            <p:cNvPr id="181" name="Google Shape;181;p17"/>
            <p:cNvSpPr/>
            <p:nvPr/>
          </p:nvSpPr>
          <p:spPr>
            <a:xfrm>
              <a:off x="0" y="4164531"/>
              <a:ext cx="7824922" cy="604800"/>
            </a:xfrm>
            <a:prstGeom prst="rect">
              <a:avLst/>
            </a:prstGeom>
            <a:solidFill>
              <a:srgbClr val="CACACA">
                <a:alpha val="89803"/>
              </a:srgbClr>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391246" y="3810291"/>
              <a:ext cx="5477445" cy="708480"/>
            </a:xfrm>
            <a:prstGeom prst="roundRect">
              <a:avLst>
                <a:gd fmla="val 16667" name="adj"/>
              </a:avLst>
            </a:prstGeom>
            <a:gradFill>
              <a:gsLst>
                <a:gs pos="0">
                  <a:srgbClr val="BC4D47"/>
                </a:gs>
                <a:gs pos="50000">
                  <a:srgbClr val="BA1F00"/>
                </a:gs>
                <a:gs pos="100000">
                  <a:srgbClr val="AC1700"/>
                </a:gs>
              </a:gsLst>
              <a:lin ang="5400000" scaled="0"/>
            </a:gra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txBox="1"/>
            <p:nvPr/>
          </p:nvSpPr>
          <p:spPr>
            <a:xfrm>
              <a:off x="425831" y="3844876"/>
              <a:ext cx="5408275" cy="639310"/>
            </a:xfrm>
            <a:prstGeom prst="rect">
              <a:avLst/>
            </a:prstGeom>
            <a:noFill/>
            <a:ln>
              <a:noFill/>
            </a:ln>
          </p:spPr>
          <p:txBody>
            <a:bodyPr anchorCtr="0" anchor="ctr" bIns="0" lIns="207025" spcFirstLastPara="1" rIns="207025" wrap="square" tIns="0">
              <a:noAutofit/>
            </a:bodyPr>
            <a:lstStyle/>
            <a:p>
              <a:pPr indent="0" lvl="0" marL="0" marR="0" rtl="0" algn="l">
                <a:lnSpc>
                  <a:spcPct val="90000"/>
                </a:lnSpc>
                <a:spcBef>
                  <a:spcPts val="0"/>
                </a:spcBef>
                <a:spcAft>
                  <a:spcPts val="0"/>
                </a:spcAft>
                <a:buNone/>
              </a:pPr>
              <a:r>
                <a:rPr b="1" lang="fr-FR" sz="2000">
                  <a:solidFill>
                    <a:srgbClr val="FFFF00"/>
                  </a:solidFill>
                  <a:latin typeface="Arial Black"/>
                  <a:ea typeface="Arial Black"/>
                  <a:cs typeface="Arial Black"/>
                  <a:sym typeface="Arial Black"/>
                </a:rPr>
                <a:t>Conclusion </a:t>
              </a:r>
              <a:endParaRPr b="1" sz="2000">
                <a:solidFill>
                  <a:srgbClr val="FFFF00"/>
                </a:solidFill>
                <a:latin typeface="Arial Black"/>
                <a:ea typeface="Arial Black"/>
                <a:cs typeface="Arial Black"/>
                <a:sym typeface="Arial Black"/>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1303421" y="34558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00"/>
              </a:buClr>
              <a:buSzPts val="4000"/>
              <a:buFont typeface="Arial Black"/>
              <a:buNone/>
            </a:pPr>
            <a:r>
              <a:rPr b="1" lang="fr-FR" sz="4000">
                <a:solidFill>
                  <a:srgbClr val="CC0000"/>
                </a:solidFill>
                <a:latin typeface="Arial Black"/>
                <a:ea typeface="Arial Black"/>
                <a:cs typeface="Arial Black"/>
                <a:sym typeface="Arial Black"/>
              </a:rPr>
              <a:t>Introduction </a:t>
            </a:r>
            <a:endParaRPr b="1" sz="3600">
              <a:solidFill>
                <a:srgbClr val="CC0000"/>
              </a:solidFill>
              <a:latin typeface="Arial Black"/>
              <a:ea typeface="Arial Black"/>
              <a:cs typeface="Arial Black"/>
              <a:sym typeface="Arial Black"/>
            </a:endParaRPr>
          </a:p>
        </p:txBody>
      </p:sp>
      <p:sp>
        <p:nvSpPr>
          <p:cNvPr id="190" name="Google Shape;190;p18"/>
          <p:cNvSpPr txBox="1"/>
          <p:nvPr>
            <p:ph idx="11" type="ftr"/>
          </p:nvPr>
        </p:nvSpPr>
        <p:spPr>
          <a:xfrm>
            <a:off x="405409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fr-FR" sz="1400">
                <a:solidFill>
                  <a:srgbClr val="C00000"/>
                </a:solidFill>
              </a:rPr>
              <a:t>sabrine.laffet@esprit.tn</a:t>
            </a:r>
            <a:endParaRPr b="1">
              <a:solidFill>
                <a:srgbClr val="C00000"/>
              </a:solidFill>
            </a:endParaRPr>
          </a:p>
        </p:txBody>
      </p:sp>
      <p:sp>
        <p:nvSpPr>
          <p:cNvPr id="191" name="Google Shape;191;p18"/>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fr-FR" sz="1400">
                <a:solidFill>
                  <a:srgbClr val="C00000"/>
                </a:solidFill>
              </a:rPr>
              <a:t>‹#›</a:t>
            </a:fld>
            <a:endParaRPr b="1" sz="1400">
              <a:solidFill>
                <a:srgbClr val="C00000"/>
              </a:solidFill>
            </a:endParaRPr>
          </a:p>
        </p:txBody>
      </p:sp>
      <p:sp>
        <p:nvSpPr>
          <p:cNvPr id="192" name="Google Shape;192;p18"/>
          <p:cNvSpPr txBox="1"/>
          <p:nvPr/>
        </p:nvSpPr>
        <p:spPr>
          <a:xfrm>
            <a:off x="975385" y="1628570"/>
            <a:ext cx="10400372"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2000">
                <a:solidFill>
                  <a:schemeClr val="dk1"/>
                </a:solidFill>
                <a:latin typeface="Trebuchet MS"/>
                <a:ea typeface="Trebuchet MS"/>
                <a:cs typeface="Trebuchet MS"/>
                <a:sym typeface="Trebuchet MS"/>
              </a:rPr>
              <a:t>La plupart des utilisateurs préfèrent en effet un nom convivial comme esprit.tn  pour accéder à un ordinateur tel qu'un serveur de messagerie ou un serveur Web au lieu de l’utilisation des adresses IP.</a:t>
            </a:r>
            <a:endParaRPr/>
          </a:p>
          <a:p>
            <a:pPr indent="0" lvl="0" marL="0" marR="0" rtl="0" algn="just">
              <a:spcBef>
                <a:spcPts val="0"/>
              </a:spcBef>
              <a:spcAft>
                <a:spcPts val="0"/>
              </a:spcAft>
              <a:buNone/>
            </a:pPr>
            <a:r>
              <a:t/>
            </a:r>
            <a:endParaRPr b="1" sz="2000">
              <a:solidFill>
                <a:schemeClr val="dk1"/>
              </a:solidFill>
              <a:latin typeface="Trebuchet MS"/>
              <a:ea typeface="Trebuchet MS"/>
              <a:cs typeface="Trebuchet MS"/>
              <a:sym typeface="Trebuchet MS"/>
            </a:endParaRPr>
          </a:p>
          <a:p>
            <a:pPr indent="-285750" lvl="0" marL="285750" marR="0" rtl="0" algn="just">
              <a:spcBef>
                <a:spcPts val="0"/>
              </a:spcBef>
              <a:spcAft>
                <a:spcPts val="0"/>
              </a:spcAft>
              <a:buClr>
                <a:schemeClr val="dk1"/>
              </a:buClr>
              <a:buSzPts val="2000"/>
              <a:buFont typeface="Noto Sans Symbols"/>
              <a:buChar char="⇒"/>
            </a:pPr>
            <a:r>
              <a:rPr b="1" lang="fr-FR" sz="2000">
                <a:solidFill>
                  <a:schemeClr val="dk1"/>
                </a:solidFill>
                <a:latin typeface="Trebuchet MS"/>
                <a:ea typeface="Trebuchet MS"/>
                <a:cs typeface="Trebuchet MS"/>
                <a:sym typeface="Trebuchet MS"/>
              </a:rPr>
              <a:t>Utilisation du fichier de résolution locale ( hosts.txt ) pour la résolution des nom pendant les années 80.</a:t>
            </a:r>
            <a:endParaRPr/>
          </a:p>
          <a:p>
            <a:pPr indent="-158750" lvl="0" marL="285750" marR="0" rtl="0" algn="just">
              <a:spcBef>
                <a:spcPts val="0"/>
              </a:spcBef>
              <a:spcAft>
                <a:spcPts val="0"/>
              </a:spcAft>
              <a:buClr>
                <a:schemeClr val="dk1"/>
              </a:buClr>
              <a:buSzPts val="2000"/>
              <a:buFont typeface="Noto Sans Symbols"/>
              <a:buNone/>
            </a:pPr>
            <a:r>
              <a:t/>
            </a:r>
            <a:endParaRPr b="1" sz="2000">
              <a:solidFill>
                <a:schemeClr val="dk1"/>
              </a:solidFill>
              <a:latin typeface="Trebuchet MS"/>
              <a:ea typeface="Trebuchet MS"/>
              <a:cs typeface="Trebuchet MS"/>
              <a:sym typeface="Trebuchet MS"/>
            </a:endParaRPr>
          </a:p>
        </p:txBody>
      </p:sp>
      <p:pic>
        <p:nvPicPr>
          <p:cNvPr descr="C:\Users\Soumaya\Desktop\Poster Cloud\icon cloud\KO.png" id="193" name="Google Shape;193;p18"/>
          <p:cNvPicPr preferRelativeResize="0"/>
          <p:nvPr/>
        </p:nvPicPr>
        <p:blipFill rotWithShape="1">
          <a:blip r:embed="rId3">
            <a:alphaModFix/>
          </a:blip>
          <a:srcRect b="0" l="0" r="0" t="0"/>
          <a:stretch/>
        </p:blipFill>
        <p:spPr>
          <a:xfrm>
            <a:off x="2774904" y="4006577"/>
            <a:ext cx="704850" cy="790575"/>
          </a:xfrm>
          <a:prstGeom prst="rect">
            <a:avLst/>
          </a:prstGeom>
          <a:noFill/>
          <a:ln>
            <a:noFill/>
          </a:ln>
        </p:spPr>
      </p:pic>
      <p:sp>
        <p:nvSpPr>
          <p:cNvPr id="194" name="Google Shape;194;p18"/>
          <p:cNvSpPr txBox="1"/>
          <p:nvPr/>
        </p:nvSpPr>
        <p:spPr>
          <a:xfrm>
            <a:off x="3486472" y="4078698"/>
            <a:ext cx="7651104"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a:solidFill>
                  <a:schemeClr val="dk1"/>
                </a:solidFill>
                <a:latin typeface="Trebuchet MS"/>
                <a:ea typeface="Trebuchet MS"/>
                <a:cs typeface="Trebuchet MS"/>
                <a:sym typeface="Trebuchet MS"/>
              </a:rPr>
              <a:t>Toute modification dans ce fichier doit être faite sur toutes les machines.</a:t>
            </a:r>
            <a:endParaRPr/>
          </a:p>
        </p:txBody>
      </p:sp>
      <p:pic>
        <p:nvPicPr>
          <p:cNvPr descr="C:\Users\Soumaya\Desktop\Poster Cloud\icon cloud\solution.png" id="195" name="Google Shape;195;p18"/>
          <p:cNvPicPr preferRelativeResize="0"/>
          <p:nvPr/>
        </p:nvPicPr>
        <p:blipFill rotWithShape="1">
          <a:blip r:embed="rId4">
            <a:alphaModFix/>
          </a:blip>
          <a:srcRect b="0" l="0" r="0" t="0"/>
          <a:stretch/>
        </p:blipFill>
        <p:spPr>
          <a:xfrm>
            <a:off x="4702593" y="4574365"/>
            <a:ext cx="1962150" cy="2324100"/>
          </a:xfrm>
          <a:prstGeom prst="rect">
            <a:avLst/>
          </a:prstGeom>
          <a:noFill/>
          <a:ln>
            <a:noFill/>
          </a:ln>
        </p:spPr>
      </p:pic>
      <p:sp>
        <p:nvSpPr>
          <p:cNvPr id="196" name="Google Shape;196;p18"/>
          <p:cNvSpPr txBox="1"/>
          <p:nvPr/>
        </p:nvSpPr>
        <p:spPr>
          <a:xfrm>
            <a:off x="6336182" y="5286827"/>
            <a:ext cx="187220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La solution : DNS</a:t>
            </a:r>
            <a:endParaRPr b="1" sz="1800">
              <a:solidFill>
                <a:srgbClr val="003399"/>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1096106"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Garamond"/>
              <a:buNone/>
            </a:pPr>
            <a:br>
              <a:rPr b="1" lang="fr-FR">
                <a:solidFill>
                  <a:srgbClr val="FFFFFF"/>
                </a:solidFill>
              </a:rPr>
            </a:br>
            <a:br>
              <a:rPr b="1" lang="fr-FR">
                <a:solidFill>
                  <a:srgbClr val="FFFFFF"/>
                </a:solidFill>
              </a:rPr>
            </a:br>
            <a:r>
              <a:rPr b="1" lang="fr-FR">
                <a:solidFill>
                  <a:srgbClr val="CC0000"/>
                </a:solidFill>
                <a:latin typeface="Arial Black"/>
                <a:ea typeface="Arial Black"/>
                <a:cs typeface="Arial Black"/>
                <a:sym typeface="Arial Black"/>
              </a:rPr>
              <a:t>Présentation</a:t>
            </a:r>
            <a:br>
              <a:rPr b="1" lang="fr-FR">
                <a:solidFill>
                  <a:srgbClr val="FFFFFF"/>
                </a:solidFill>
              </a:rPr>
            </a:br>
            <a:br>
              <a:rPr b="1" lang="fr-FR">
                <a:solidFill>
                  <a:srgbClr val="C00000"/>
                </a:solidFill>
              </a:rPr>
            </a:br>
            <a:endParaRPr/>
          </a:p>
        </p:txBody>
      </p:sp>
      <p:sp>
        <p:nvSpPr>
          <p:cNvPr id="202" name="Google Shape;20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fr-FR"/>
              <a:t>Le </a:t>
            </a:r>
            <a:r>
              <a:rPr b="1" lang="fr-FR">
                <a:solidFill>
                  <a:srgbClr val="C00000"/>
                </a:solidFill>
              </a:rPr>
              <a:t>S</a:t>
            </a:r>
            <a:r>
              <a:rPr b="1" lang="fr-FR"/>
              <a:t>ystème des </a:t>
            </a:r>
            <a:r>
              <a:rPr b="1" lang="fr-FR">
                <a:solidFill>
                  <a:srgbClr val="C00000"/>
                </a:solidFill>
              </a:rPr>
              <a:t>N</a:t>
            </a:r>
            <a:r>
              <a:rPr b="1" lang="fr-FR"/>
              <a:t>oms de </a:t>
            </a:r>
            <a:r>
              <a:rPr b="1" lang="fr-FR">
                <a:solidFill>
                  <a:srgbClr val="C00000"/>
                </a:solidFill>
              </a:rPr>
              <a:t>D</a:t>
            </a:r>
            <a:r>
              <a:rPr b="1" lang="fr-FR"/>
              <a:t>omaine est un système </a:t>
            </a:r>
            <a:r>
              <a:rPr b="1" lang="fr-FR">
                <a:solidFill>
                  <a:srgbClr val="C00000"/>
                </a:solidFill>
              </a:rPr>
              <a:t>hiérarchique</a:t>
            </a:r>
            <a:r>
              <a:rPr b="1" lang="fr-FR"/>
              <a:t> qui assure la correspondance entre des </a:t>
            </a:r>
            <a:r>
              <a:rPr b="1" lang="fr-FR">
                <a:solidFill>
                  <a:srgbClr val="C00000"/>
                </a:solidFill>
              </a:rPr>
              <a:t>noms</a:t>
            </a:r>
            <a:r>
              <a:rPr b="1" lang="fr-FR"/>
              <a:t> et des </a:t>
            </a:r>
            <a:r>
              <a:rPr b="1" lang="fr-FR">
                <a:solidFill>
                  <a:srgbClr val="C00000"/>
                </a:solidFill>
              </a:rPr>
              <a:t>adresses IP</a:t>
            </a:r>
            <a:r>
              <a:rPr b="1" lang="fr-FR"/>
              <a:t>. Il utilise un protocole de communication client/serveur UDP/TCP sur le port </a:t>
            </a:r>
            <a:r>
              <a:rPr b="1" lang="fr-FR">
                <a:solidFill>
                  <a:srgbClr val="C00000"/>
                </a:solidFill>
              </a:rPr>
              <a:t>53</a:t>
            </a:r>
            <a:r>
              <a:rPr b="1" lang="fr-FR"/>
              <a: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03" name="Google Shape;20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04" name="Google Shape;204;p19"/>
          <p:cNvSpPr txBox="1"/>
          <p:nvPr/>
        </p:nvSpPr>
        <p:spPr>
          <a:xfrm>
            <a:off x="2544161" y="3930513"/>
            <a:ext cx="23042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rgbClr val="003399"/>
                </a:solidFill>
                <a:latin typeface="Trebuchet MS"/>
                <a:ea typeface="Trebuchet MS"/>
                <a:cs typeface="Trebuchet MS"/>
                <a:sym typeface="Trebuchet MS"/>
              </a:rPr>
              <a:t>Résolution directe</a:t>
            </a:r>
            <a:endParaRPr b="1" sz="1800" u="sng">
              <a:solidFill>
                <a:srgbClr val="003399"/>
              </a:solidFill>
              <a:latin typeface="Trebuchet MS"/>
              <a:ea typeface="Trebuchet MS"/>
              <a:cs typeface="Trebuchet MS"/>
              <a:sym typeface="Trebuchet MS"/>
            </a:endParaRPr>
          </a:p>
        </p:txBody>
      </p:sp>
      <p:sp>
        <p:nvSpPr>
          <p:cNvPr id="205" name="Google Shape;205;p19"/>
          <p:cNvSpPr txBox="1"/>
          <p:nvPr/>
        </p:nvSpPr>
        <p:spPr>
          <a:xfrm>
            <a:off x="2544161" y="4562182"/>
            <a:ext cx="23042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www.esprit.tn</a:t>
            </a:r>
            <a:endParaRPr b="1" sz="1800">
              <a:solidFill>
                <a:srgbClr val="003399"/>
              </a:solidFill>
              <a:latin typeface="Trebuchet MS"/>
              <a:ea typeface="Trebuchet MS"/>
              <a:cs typeface="Trebuchet MS"/>
              <a:sym typeface="Trebuchet MS"/>
            </a:endParaRPr>
          </a:p>
        </p:txBody>
      </p:sp>
      <p:sp>
        <p:nvSpPr>
          <p:cNvPr id="206" name="Google Shape;206;p19"/>
          <p:cNvSpPr txBox="1"/>
          <p:nvPr/>
        </p:nvSpPr>
        <p:spPr>
          <a:xfrm>
            <a:off x="2544161" y="6212703"/>
            <a:ext cx="23042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193.95.54.21</a:t>
            </a:r>
            <a:endParaRPr b="1" sz="1800">
              <a:solidFill>
                <a:srgbClr val="003399"/>
              </a:solidFill>
              <a:latin typeface="Trebuchet MS"/>
              <a:ea typeface="Trebuchet MS"/>
              <a:cs typeface="Trebuchet MS"/>
              <a:sym typeface="Trebuchet MS"/>
            </a:endParaRPr>
          </a:p>
        </p:txBody>
      </p:sp>
      <p:sp>
        <p:nvSpPr>
          <p:cNvPr id="207" name="Google Shape;207;p19"/>
          <p:cNvSpPr/>
          <p:nvPr/>
        </p:nvSpPr>
        <p:spPr>
          <a:xfrm>
            <a:off x="3572845" y="5018121"/>
            <a:ext cx="275844" cy="1008112"/>
          </a:xfrm>
          <a:prstGeom prst="downArrow">
            <a:avLst>
              <a:gd fmla="val 50000" name="adj1"/>
              <a:gd fmla="val 50000" name="adj2"/>
            </a:avLst>
          </a:prstGeom>
          <a:solidFill>
            <a:srgbClr val="C00000"/>
          </a:solidFill>
          <a:ln cap="flat" cmpd="sng" w="9525">
            <a:solidFill>
              <a:srgbClr val="FF996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7000"/>
              </a:lnSpc>
              <a:spcBef>
                <a:spcPts val="0"/>
              </a:spcBef>
              <a:spcAft>
                <a:spcPts val="0"/>
              </a:spcAft>
              <a:buClr>
                <a:srgbClr val="000000"/>
              </a:buClr>
              <a:buSzPts val="1080"/>
              <a:buFont typeface="Noto Sans Symbols"/>
              <a:buNone/>
            </a:pPr>
            <a:r>
              <a:t/>
            </a:r>
            <a:endParaRPr b="0" i="0" sz="2400" u="none" cap="none" strike="noStrike">
              <a:solidFill>
                <a:schemeClr val="dk1"/>
              </a:solidFill>
              <a:latin typeface="Arial"/>
              <a:ea typeface="Arial"/>
              <a:cs typeface="Arial"/>
              <a:sym typeface="Arial"/>
            </a:endParaRPr>
          </a:p>
        </p:txBody>
      </p:sp>
      <p:sp>
        <p:nvSpPr>
          <p:cNvPr id="208" name="Google Shape;208;p19"/>
          <p:cNvSpPr txBox="1"/>
          <p:nvPr/>
        </p:nvSpPr>
        <p:spPr>
          <a:xfrm>
            <a:off x="6864641" y="3939805"/>
            <a:ext cx="23042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rgbClr val="003399"/>
                </a:solidFill>
                <a:latin typeface="Trebuchet MS"/>
                <a:ea typeface="Trebuchet MS"/>
                <a:cs typeface="Trebuchet MS"/>
                <a:sym typeface="Trebuchet MS"/>
              </a:rPr>
              <a:t>Résolution inverse</a:t>
            </a:r>
            <a:endParaRPr b="1" sz="1800" u="sng">
              <a:solidFill>
                <a:srgbClr val="003399"/>
              </a:solidFill>
              <a:latin typeface="Trebuchet MS"/>
              <a:ea typeface="Trebuchet MS"/>
              <a:cs typeface="Trebuchet MS"/>
              <a:sym typeface="Trebuchet MS"/>
            </a:endParaRPr>
          </a:p>
        </p:txBody>
      </p:sp>
      <p:sp>
        <p:nvSpPr>
          <p:cNvPr id="209" name="Google Shape;209;p19"/>
          <p:cNvSpPr txBox="1"/>
          <p:nvPr/>
        </p:nvSpPr>
        <p:spPr>
          <a:xfrm>
            <a:off x="7024534" y="6162761"/>
            <a:ext cx="23042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www.esprit.tn</a:t>
            </a:r>
            <a:endParaRPr b="1" sz="1800">
              <a:solidFill>
                <a:srgbClr val="003399"/>
              </a:solidFill>
              <a:latin typeface="Trebuchet MS"/>
              <a:ea typeface="Trebuchet MS"/>
              <a:cs typeface="Trebuchet MS"/>
              <a:sym typeface="Trebuchet MS"/>
            </a:endParaRPr>
          </a:p>
        </p:txBody>
      </p:sp>
      <p:sp>
        <p:nvSpPr>
          <p:cNvPr id="210" name="Google Shape;210;p19"/>
          <p:cNvSpPr txBox="1"/>
          <p:nvPr/>
        </p:nvSpPr>
        <p:spPr>
          <a:xfrm>
            <a:off x="6879119" y="4575511"/>
            <a:ext cx="23042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193.95.54.21</a:t>
            </a:r>
            <a:endParaRPr b="1" sz="1800">
              <a:solidFill>
                <a:srgbClr val="003399"/>
              </a:solidFill>
              <a:latin typeface="Trebuchet MS"/>
              <a:ea typeface="Trebuchet MS"/>
              <a:cs typeface="Trebuchet MS"/>
              <a:sym typeface="Trebuchet MS"/>
            </a:endParaRPr>
          </a:p>
        </p:txBody>
      </p:sp>
      <p:sp>
        <p:nvSpPr>
          <p:cNvPr id="211" name="Google Shape;211;p19"/>
          <p:cNvSpPr/>
          <p:nvPr/>
        </p:nvSpPr>
        <p:spPr>
          <a:xfrm>
            <a:off x="7893325" y="5019925"/>
            <a:ext cx="275844" cy="1008112"/>
          </a:xfrm>
          <a:prstGeom prst="downArrow">
            <a:avLst>
              <a:gd fmla="val 50000" name="adj1"/>
              <a:gd fmla="val 50000" name="adj2"/>
            </a:avLst>
          </a:prstGeom>
          <a:solidFill>
            <a:srgbClr val="C00000"/>
          </a:solidFill>
          <a:ln cap="flat" cmpd="sng" w="9525">
            <a:solidFill>
              <a:srgbClr val="FF996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7000"/>
              </a:lnSpc>
              <a:spcBef>
                <a:spcPts val="0"/>
              </a:spcBef>
              <a:spcAft>
                <a:spcPts val="0"/>
              </a:spcAft>
              <a:buClr>
                <a:srgbClr val="000000"/>
              </a:buClr>
              <a:buSzPts val="108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Garamond"/>
              <a:buNone/>
            </a:pPr>
            <a:br>
              <a:rPr b="1" lang="fr-FR">
                <a:solidFill>
                  <a:srgbClr val="FFFFFF"/>
                </a:solidFill>
              </a:rPr>
            </a:br>
            <a:br>
              <a:rPr b="1" lang="fr-FR">
                <a:solidFill>
                  <a:srgbClr val="FFFFFF"/>
                </a:solidFill>
              </a:rPr>
            </a:br>
            <a:r>
              <a:rPr b="1" lang="fr-FR">
                <a:solidFill>
                  <a:srgbClr val="FFFFFF"/>
                </a:solidFill>
              </a:rPr>
              <a:t>  </a:t>
            </a:r>
            <a:r>
              <a:rPr b="1" lang="fr-FR" sz="2400">
                <a:latin typeface="Trebuchet MS"/>
                <a:ea typeface="Trebuchet MS"/>
                <a:cs typeface="Trebuchet MS"/>
                <a:sym typeface="Trebuchet MS"/>
              </a:rPr>
              <a:t> </a:t>
            </a:r>
            <a:r>
              <a:rPr b="1" lang="fr-FR">
                <a:solidFill>
                  <a:srgbClr val="CC0000"/>
                </a:solidFill>
                <a:latin typeface="Arial Black"/>
                <a:ea typeface="Arial Black"/>
                <a:cs typeface="Arial Black"/>
                <a:sym typeface="Arial Black"/>
              </a:rPr>
              <a:t>Le DNS n’est pas bijectif</a:t>
            </a:r>
            <a:br>
              <a:rPr b="1" lang="fr-FR">
                <a:solidFill>
                  <a:srgbClr val="CC0000"/>
                </a:solidFill>
                <a:latin typeface="Arial Black"/>
                <a:ea typeface="Arial Black"/>
                <a:cs typeface="Arial Black"/>
                <a:sym typeface="Arial Black"/>
              </a:rPr>
            </a:br>
            <a:br>
              <a:rPr b="1" lang="fr-FR">
                <a:solidFill>
                  <a:srgbClr val="CC0000"/>
                </a:solidFill>
                <a:latin typeface="Arial Black"/>
                <a:ea typeface="Arial Black"/>
                <a:cs typeface="Arial Black"/>
                <a:sym typeface="Arial Black"/>
              </a:rPr>
            </a:br>
            <a:endParaRPr b="1">
              <a:solidFill>
                <a:srgbClr val="CC0000"/>
              </a:solidFill>
              <a:latin typeface="Arial Black"/>
              <a:ea typeface="Arial Black"/>
              <a:cs typeface="Arial Black"/>
              <a:sym typeface="Arial Black"/>
            </a:endParaRPr>
          </a:p>
        </p:txBody>
      </p:sp>
      <p:sp>
        <p:nvSpPr>
          <p:cNvPr id="217" name="Google Shape;21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218" name="Google Shape;218;p20"/>
          <p:cNvPicPr preferRelativeResize="0"/>
          <p:nvPr/>
        </p:nvPicPr>
        <p:blipFill rotWithShape="1">
          <a:blip r:embed="rId3">
            <a:alphaModFix/>
          </a:blip>
          <a:srcRect b="0" l="0" r="0" t="0"/>
          <a:stretch/>
        </p:blipFill>
        <p:spPr>
          <a:xfrm>
            <a:off x="2328137" y="3068960"/>
            <a:ext cx="1187946" cy="1502402"/>
          </a:xfrm>
          <a:prstGeom prst="rect">
            <a:avLst/>
          </a:prstGeom>
          <a:noFill/>
          <a:ln>
            <a:noFill/>
          </a:ln>
        </p:spPr>
      </p:pic>
      <p:pic>
        <p:nvPicPr>
          <p:cNvPr id="219" name="Google Shape;219;p20"/>
          <p:cNvPicPr preferRelativeResize="0"/>
          <p:nvPr/>
        </p:nvPicPr>
        <p:blipFill rotWithShape="1">
          <a:blip r:embed="rId4">
            <a:alphaModFix/>
          </a:blip>
          <a:srcRect b="0" l="0" r="0" t="0"/>
          <a:stretch/>
        </p:blipFill>
        <p:spPr>
          <a:xfrm>
            <a:off x="3516083" y="3058941"/>
            <a:ext cx="1187946" cy="1502402"/>
          </a:xfrm>
          <a:prstGeom prst="rect">
            <a:avLst/>
          </a:prstGeom>
          <a:noFill/>
          <a:ln>
            <a:noFill/>
          </a:ln>
        </p:spPr>
      </p:pic>
      <p:sp>
        <p:nvSpPr>
          <p:cNvPr id="220" name="Google Shape;220;p20"/>
          <p:cNvSpPr txBox="1"/>
          <p:nvPr/>
        </p:nvSpPr>
        <p:spPr>
          <a:xfrm>
            <a:off x="2651987" y="2636912"/>
            <a:ext cx="17281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3399"/>
                </a:solidFill>
                <a:latin typeface="Trebuchet MS"/>
                <a:ea typeface="Trebuchet MS"/>
                <a:cs typeface="Trebuchet MS"/>
                <a:sym typeface="Trebuchet MS"/>
              </a:rPr>
              <a:t>www.esprit.tn</a:t>
            </a:r>
            <a:endParaRPr b="1" sz="1800">
              <a:solidFill>
                <a:srgbClr val="003399"/>
              </a:solidFill>
              <a:latin typeface="Trebuchet MS"/>
              <a:ea typeface="Trebuchet MS"/>
              <a:cs typeface="Trebuchet MS"/>
              <a:sym typeface="Trebuchet MS"/>
            </a:endParaRPr>
          </a:p>
        </p:txBody>
      </p:sp>
      <p:sp>
        <p:nvSpPr>
          <p:cNvPr id="221" name="Google Shape;221;p20"/>
          <p:cNvSpPr txBox="1"/>
          <p:nvPr/>
        </p:nvSpPr>
        <p:spPr>
          <a:xfrm>
            <a:off x="2058014" y="4574560"/>
            <a:ext cx="172819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Serveur 1:</a:t>
            </a:r>
            <a:endParaRPr/>
          </a:p>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192.168.1.10</a:t>
            </a:r>
            <a:endParaRPr b="1" sz="1800">
              <a:solidFill>
                <a:srgbClr val="003399"/>
              </a:solidFill>
              <a:latin typeface="Trebuchet MS"/>
              <a:ea typeface="Trebuchet MS"/>
              <a:cs typeface="Trebuchet MS"/>
              <a:sym typeface="Trebuchet MS"/>
            </a:endParaRPr>
          </a:p>
        </p:txBody>
      </p:sp>
      <p:sp>
        <p:nvSpPr>
          <p:cNvPr id="222" name="Google Shape;222;p20"/>
          <p:cNvSpPr txBox="1"/>
          <p:nvPr/>
        </p:nvSpPr>
        <p:spPr>
          <a:xfrm>
            <a:off x="3527818" y="4574560"/>
            <a:ext cx="172819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Serveur 2:</a:t>
            </a:r>
            <a:endParaRPr/>
          </a:p>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192.168.1.11</a:t>
            </a:r>
            <a:endParaRPr b="1" sz="1800">
              <a:solidFill>
                <a:srgbClr val="003399"/>
              </a:solidFill>
              <a:latin typeface="Trebuchet MS"/>
              <a:ea typeface="Trebuchet MS"/>
              <a:cs typeface="Trebuchet MS"/>
              <a:sym typeface="Trebuchet MS"/>
            </a:endParaRPr>
          </a:p>
        </p:txBody>
      </p:sp>
      <p:sp>
        <p:nvSpPr>
          <p:cNvPr id="223" name="Google Shape;223;p20"/>
          <p:cNvSpPr txBox="1"/>
          <p:nvPr/>
        </p:nvSpPr>
        <p:spPr>
          <a:xfrm>
            <a:off x="6072553" y="2666612"/>
            <a:ext cx="4176464"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a:solidFill>
                  <a:schemeClr val="dk1"/>
                </a:solidFill>
                <a:latin typeface="Trebuchet MS"/>
                <a:ea typeface="Trebuchet MS"/>
                <a:cs typeface="Trebuchet MS"/>
                <a:sym typeface="Trebuchet MS"/>
              </a:rPr>
              <a:t>Un service peut être déployer sur deux serveurs pour des raison de répartition de charge ou de haute disponibilité.</a:t>
            </a:r>
            <a:endParaRPr/>
          </a:p>
          <a:p>
            <a:pPr indent="0" lvl="0" marL="0" marR="0" rtl="0" algn="just">
              <a:spcBef>
                <a:spcPts val="0"/>
              </a:spcBef>
              <a:spcAft>
                <a:spcPts val="0"/>
              </a:spcAft>
              <a:buNone/>
            </a:pPr>
            <a:r>
              <a:t/>
            </a:r>
            <a:endParaRPr b="1" sz="18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rPr b="1" lang="fr-FR" sz="1800">
                <a:solidFill>
                  <a:schemeClr val="dk1"/>
                </a:solidFill>
                <a:latin typeface="Trebuchet MS"/>
                <a:ea typeface="Trebuchet MS"/>
                <a:cs typeface="Trebuchet MS"/>
                <a:sym typeface="Trebuchet MS"/>
              </a:rPr>
              <a:t>Dans ce cas, la réponse à la requête de résolution du nom de domaine www.esprit.tn peut être 192.168.1.10 ou bien 192.168.1.11</a:t>
            </a:r>
            <a:endParaRPr b="1" sz="18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Garamond"/>
              <a:buNone/>
            </a:pPr>
            <a:br>
              <a:rPr b="1" lang="fr-FR">
                <a:solidFill>
                  <a:srgbClr val="FFFFFF"/>
                </a:solidFill>
              </a:rPr>
            </a:br>
            <a:br>
              <a:rPr b="1" lang="fr-FR">
                <a:solidFill>
                  <a:srgbClr val="FFFFFF"/>
                </a:solidFill>
              </a:rPr>
            </a:br>
            <a:r>
              <a:rPr b="1" lang="fr-FR">
                <a:solidFill>
                  <a:srgbClr val="FFFFFF"/>
                </a:solidFill>
              </a:rPr>
              <a:t>  </a:t>
            </a:r>
            <a:r>
              <a:rPr b="1" lang="fr-FR" sz="2400">
                <a:latin typeface="Trebuchet MS"/>
                <a:ea typeface="Trebuchet MS"/>
                <a:cs typeface="Trebuchet MS"/>
                <a:sym typeface="Trebuchet MS"/>
              </a:rPr>
              <a:t> </a:t>
            </a:r>
            <a:r>
              <a:rPr b="1" lang="fr-FR">
                <a:solidFill>
                  <a:srgbClr val="CC0000"/>
                </a:solidFill>
                <a:latin typeface="Arial Black"/>
                <a:ea typeface="Arial Black"/>
                <a:cs typeface="Arial Black"/>
                <a:sym typeface="Arial Black"/>
              </a:rPr>
              <a:t>Le DNS n’est pas bijectif</a:t>
            </a:r>
            <a:br>
              <a:rPr b="1" lang="fr-FR">
                <a:solidFill>
                  <a:srgbClr val="CC0000"/>
                </a:solidFill>
                <a:latin typeface="Arial Black"/>
                <a:ea typeface="Arial Black"/>
                <a:cs typeface="Arial Black"/>
                <a:sym typeface="Arial Black"/>
              </a:rPr>
            </a:br>
            <a:br>
              <a:rPr b="1" lang="fr-FR">
                <a:solidFill>
                  <a:srgbClr val="CC0000"/>
                </a:solidFill>
                <a:latin typeface="Arial Black"/>
                <a:ea typeface="Arial Black"/>
                <a:cs typeface="Arial Black"/>
                <a:sym typeface="Arial Black"/>
              </a:rPr>
            </a:br>
            <a:endParaRPr b="1">
              <a:solidFill>
                <a:srgbClr val="CC0000"/>
              </a:solidFill>
              <a:latin typeface="Arial Black"/>
              <a:ea typeface="Arial Black"/>
              <a:cs typeface="Arial Black"/>
              <a:sym typeface="Arial Black"/>
            </a:endParaRPr>
          </a:p>
        </p:txBody>
      </p:sp>
      <p:sp>
        <p:nvSpPr>
          <p:cNvPr id="229" name="Google Shape;22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30" name="Google Shape;230;p21"/>
          <p:cNvSpPr txBox="1"/>
          <p:nvPr/>
        </p:nvSpPr>
        <p:spPr>
          <a:xfrm>
            <a:off x="1828841" y="4535114"/>
            <a:ext cx="172819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Serveur :</a:t>
            </a:r>
            <a:endParaRPr/>
          </a:p>
          <a:p>
            <a:pPr indent="0" lvl="0" marL="0" marR="0" rtl="0" algn="ctr">
              <a:spcBef>
                <a:spcPts val="0"/>
              </a:spcBef>
              <a:spcAft>
                <a:spcPts val="0"/>
              </a:spcAft>
              <a:buNone/>
            </a:pPr>
            <a:r>
              <a:rPr b="1" lang="fr-FR" sz="1800">
                <a:solidFill>
                  <a:srgbClr val="003399"/>
                </a:solidFill>
                <a:latin typeface="Trebuchet MS"/>
                <a:ea typeface="Trebuchet MS"/>
                <a:cs typeface="Trebuchet MS"/>
                <a:sym typeface="Trebuchet MS"/>
              </a:rPr>
              <a:t>192.168.1.10</a:t>
            </a:r>
            <a:endParaRPr b="1" sz="1800">
              <a:solidFill>
                <a:srgbClr val="003399"/>
              </a:solidFill>
              <a:latin typeface="Trebuchet MS"/>
              <a:ea typeface="Trebuchet MS"/>
              <a:cs typeface="Trebuchet MS"/>
              <a:sym typeface="Trebuchet MS"/>
            </a:endParaRPr>
          </a:p>
        </p:txBody>
      </p:sp>
      <p:sp>
        <p:nvSpPr>
          <p:cNvPr id="231" name="Google Shape;231;p21"/>
          <p:cNvSpPr txBox="1"/>
          <p:nvPr/>
        </p:nvSpPr>
        <p:spPr>
          <a:xfrm>
            <a:off x="6072553" y="2666612"/>
            <a:ext cx="4176464"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a:solidFill>
                  <a:schemeClr val="dk1"/>
                </a:solidFill>
                <a:latin typeface="Trebuchet MS"/>
                <a:ea typeface="Trebuchet MS"/>
                <a:cs typeface="Trebuchet MS"/>
                <a:sym typeface="Trebuchet MS"/>
              </a:rPr>
              <a:t>Différents services ( web, mail, transfert de fichier … ) peuvent être installer sur la même machine physique.</a:t>
            </a:r>
            <a:endParaRPr/>
          </a:p>
          <a:p>
            <a:pPr indent="0" lvl="0" marL="0" marR="0" rtl="0" algn="just">
              <a:spcBef>
                <a:spcPts val="0"/>
              </a:spcBef>
              <a:spcAft>
                <a:spcPts val="0"/>
              </a:spcAft>
              <a:buNone/>
            </a:pPr>
            <a:r>
              <a:t/>
            </a:r>
            <a:endParaRPr b="1" sz="18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rPr b="1" lang="fr-FR" sz="1800">
                <a:solidFill>
                  <a:schemeClr val="dk1"/>
                </a:solidFill>
                <a:latin typeface="Trebuchet MS"/>
                <a:ea typeface="Trebuchet MS"/>
                <a:cs typeface="Trebuchet MS"/>
                <a:sym typeface="Trebuchet MS"/>
              </a:rPr>
              <a:t>Dans ce cas, la réponse à la requête de résolution du nom de domaine www.esprit.tn , mail.esprit.tn et ftp.esprit.tn est l’adresse  192.168.1.10.</a:t>
            </a:r>
            <a:endParaRPr b="1" sz="1800">
              <a:solidFill>
                <a:schemeClr val="dk1"/>
              </a:solidFill>
              <a:latin typeface="Trebuchet MS"/>
              <a:ea typeface="Trebuchet MS"/>
              <a:cs typeface="Trebuchet MS"/>
              <a:sym typeface="Trebuchet MS"/>
            </a:endParaRPr>
          </a:p>
        </p:txBody>
      </p:sp>
      <p:pic>
        <p:nvPicPr>
          <p:cNvPr id="232" name="Google Shape;232;p21"/>
          <p:cNvPicPr preferRelativeResize="0"/>
          <p:nvPr/>
        </p:nvPicPr>
        <p:blipFill rotWithShape="1">
          <a:blip r:embed="rId3">
            <a:alphaModFix/>
          </a:blip>
          <a:srcRect b="0" l="0" r="0" t="0"/>
          <a:stretch/>
        </p:blipFill>
        <p:spPr>
          <a:xfrm>
            <a:off x="1868149" y="2636912"/>
            <a:ext cx="1567675" cy="1902112"/>
          </a:xfrm>
          <a:prstGeom prst="rect">
            <a:avLst/>
          </a:prstGeom>
          <a:noFill/>
          <a:ln>
            <a:noFill/>
          </a:ln>
        </p:spPr>
      </p:pic>
      <p:sp>
        <p:nvSpPr>
          <p:cNvPr id="233" name="Google Shape;233;p21"/>
          <p:cNvSpPr txBox="1"/>
          <p:nvPr/>
        </p:nvSpPr>
        <p:spPr>
          <a:xfrm>
            <a:off x="3317993" y="2821578"/>
            <a:ext cx="17281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3399"/>
                </a:solidFill>
                <a:latin typeface="Trebuchet MS"/>
                <a:ea typeface="Trebuchet MS"/>
                <a:cs typeface="Trebuchet MS"/>
                <a:sym typeface="Trebuchet MS"/>
              </a:rPr>
              <a:t>www.esprit.tn</a:t>
            </a:r>
            <a:endParaRPr b="1" sz="1800">
              <a:solidFill>
                <a:srgbClr val="003399"/>
              </a:solidFill>
              <a:latin typeface="Trebuchet MS"/>
              <a:ea typeface="Trebuchet MS"/>
              <a:cs typeface="Trebuchet MS"/>
              <a:sym typeface="Trebuchet MS"/>
            </a:endParaRPr>
          </a:p>
        </p:txBody>
      </p:sp>
      <p:sp>
        <p:nvSpPr>
          <p:cNvPr id="234" name="Google Shape;234;p21"/>
          <p:cNvSpPr txBox="1"/>
          <p:nvPr/>
        </p:nvSpPr>
        <p:spPr>
          <a:xfrm>
            <a:off x="3353311" y="3232106"/>
            <a:ext cx="17281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3399"/>
                </a:solidFill>
                <a:latin typeface="Trebuchet MS"/>
                <a:ea typeface="Trebuchet MS"/>
                <a:cs typeface="Trebuchet MS"/>
                <a:sym typeface="Trebuchet MS"/>
              </a:rPr>
              <a:t>mail.esprit.tn</a:t>
            </a:r>
            <a:endParaRPr b="1" sz="1800">
              <a:solidFill>
                <a:srgbClr val="003399"/>
              </a:solidFill>
              <a:latin typeface="Trebuchet MS"/>
              <a:ea typeface="Trebuchet MS"/>
              <a:cs typeface="Trebuchet MS"/>
              <a:sym typeface="Trebuchet MS"/>
            </a:endParaRPr>
          </a:p>
        </p:txBody>
      </p:sp>
      <p:sp>
        <p:nvSpPr>
          <p:cNvPr id="235" name="Google Shape;235;p21"/>
          <p:cNvSpPr txBox="1"/>
          <p:nvPr/>
        </p:nvSpPr>
        <p:spPr>
          <a:xfrm>
            <a:off x="3353311" y="3737752"/>
            <a:ext cx="17281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3399"/>
                </a:solidFill>
                <a:latin typeface="Trebuchet MS"/>
                <a:ea typeface="Trebuchet MS"/>
                <a:cs typeface="Trebuchet MS"/>
                <a:sym typeface="Trebuchet MS"/>
              </a:rPr>
              <a:t>ftp.esprit.tn</a:t>
            </a:r>
            <a:endParaRPr b="1" sz="1800">
              <a:solidFill>
                <a:srgbClr val="003399"/>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Rouge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