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383" r:id="rId4"/>
    <p:sldId id="265" r:id="rId5"/>
    <p:sldId id="266" r:id="rId6"/>
    <p:sldId id="267" r:id="rId7"/>
    <p:sldId id="268" r:id="rId8"/>
    <p:sldId id="269" r:id="rId9"/>
    <p:sldId id="270" r:id="rId10"/>
    <p:sldId id="336" r:id="rId11"/>
    <p:sldId id="271" r:id="rId12"/>
    <p:sldId id="337" r:id="rId13"/>
    <p:sldId id="384" r:id="rId14"/>
    <p:sldId id="387" r:id="rId15"/>
    <p:sldId id="386" r:id="rId16"/>
    <p:sldId id="388" r:id="rId17"/>
    <p:sldId id="389" r:id="rId18"/>
    <p:sldId id="385" r:id="rId19"/>
    <p:sldId id="348" r:id="rId20"/>
    <p:sldId id="363" r:id="rId21"/>
    <p:sldId id="364" r:id="rId22"/>
    <p:sldId id="367" r:id="rId23"/>
    <p:sldId id="262" r:id="rId24"/>
    <p:sldId id="369" r:id="rId25"/>
    <p:sldId id="368" r:id="rId26"/>
    <p:sldId id="370" r:id="rId27"/>
    <p:sldId id="366" r:id="rId28"/>
    <p:sldId id="371" r:id="rId29"/>
    <p:sldId id="372" r:id="rId30"/>
    <p:sldId id="377" r:id="rId31"/>
    <p:sldId id="373" r:id="rId32"/>
    <p:sldId id="374" r:id="rId33"/>
    <p:sldId id="375" r:id="rId34"/>
    <p:sldId id="376" r:id="rId35"/>
    <p:sldId id="380" r:id="rId36"/>
    <p:sldId id="381" r:id="rId37"/>
    <p:sldId id="349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66" autoAdjust="0"/>
  </p:normalViewPr>
  <p:slideViewPr>
    <p:cSldViewPr>
      <p:cViewPr varScale="1">
        <p:scale>
          <a:sx n="58" d="100"/>
          <a:sy n="58" d="100"/>
        </p:scale>
        <p:origin x="17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7B983-6829-4DC9-813C-B4EFD752A860}" type="datetimeFigureOut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F2AC-4DCF-4DC0-A407-DF780F877FF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29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501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Dépannage : Pour tester la connectivité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74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27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 protocole de communication est un ensemble de règles et de procédures permettant de définir un type de communication </a:t>
            </a:r>
            <a:r>
              <a:rPr lang="fr-F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particulier.Définissent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processus qui s’exécutent au début et enfin de communication.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types de messages.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syntaxe des messages.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définition des champs.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manière dont les messages sont envoyés et la réponse attendue.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L’interaction avec la couche inférieure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70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Protocol Data Unit ou Unité de données de protocole (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PDU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est l'unité de mesure des informations échangées dans un réseau informatique.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une couche qui  assure le transfert fiable: La détection/correction des erreurs et la gestion des flux de donnée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56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 connexion: aucune connexion n’est établie avant l’envoie des donnée.</a:t>
            </a:r>
            <a:endParaRPr lang="fr-F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mieux(peu fiable):aucune sur charge n’est utilisée pour garantir la </a:t>
            </a:r>
            <a:r>
              <a:rPr lang="fr-FR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réception des données</a:t>
            </a:r>
            <a:r>
              <a:rPr lang="fr-F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70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02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serveur </a:t>
            </a:r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 programme serveur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tourne en permanence, attendant des requêtes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peut répondre à plusieurs clients en même temps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Nécessite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une machine robuste et rapide, qui fonctionne 24h/24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alimentation redondante, technologie RAID …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la présence d’administrateurs systèmes et réseau</a:t>
            </a:r>
          </a:p>
          <a:p>
            <a:r>
              <a:rPr lang="fr-F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gérer les serveurs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5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8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virtuelle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784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Configuration statique permanente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4F2AC-4DCF-4DC0-A407-DF780F877FFF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35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DAE0-B4E6-4F2D-A908-F82980603045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3C1-9DF4-4312-9B09-10D1E90B5DFD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2373-20AD-4C3F-B7C4-01D23CBAD679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79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2579">
              <a:lnSpc>
                <a:spcPts val="1390"/>
              </a:lnSpc>
            </a:pPr>
            <a:fld id="{81D60167-4931-47E6-BA6A-407CBD079E47}" type="slidenum">
              <a:rPr lang="fr-FR" spc="-4" smtClean="0"/>
              <a:pPr marL="32579">
                <a:lnSpc>
                  <a:spcPts val="1390"/>
                </a:lnSpc>
              </a:pPr>
              <a:t>‹N°›</a:t>
            </a:fld>
            <a:endParaRPr lang="fr-FR" spc="-4" dirty="0"/>
          </a:p>
        </p:txBody>
      </p:sp>
    </p:spTree>
    <p:extLst>
      <p:ext uri="{BB962C8B-B14F-4D97-AF65-F5344CB8AC3E}">
        <p14:creationId xmlns:p14="http://schemas.microsoft.com/office/powerpoint/2010/main" val="77769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1699" y="2143658"/>
            <a:ext cx="6380601" cy="315792"/>
          </a:xfrm>
        </p:spPr>
        <p:txBody>
          <a:bodyPr lIns="0" tIns="0" rIns="0" bIns="0"/>
          <a:lstStyle>
            <a:lvl1pPr>
              <a:defRPr sz="205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8605" y="2558938"/>
            <a:ext cx="6414918" cy="236860"/>
          </a:xfrm>
        </p:spPr>
        <p:txBody>
          <a:bodyPr lIns="0" tIns="0" rIns="0" bIns="0"/>
          <a:lstStyle>
            <a:lvl1pPr>
              <a:defRPr sz="1539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2579">
              <a:lnSpc>
                <a:spcPts val="1390"/>
              </a:lnSpc>
            </a:pPr>
            <a:fld id="{81D60167-4931-47E6-BA6A-407CBD079E47}" type="slidenum">
              <a:rPr lang="fr-FR" spc="-4" smtClean="0"/>
              <a:pPr marL="32579">
                <a:lnSpc>
                  <a:spcPts val="1390"/>
                </a:lnSpc>
              </a:pPr>
              <a:t>‹N°›</a:t>
            </a:fld>
            <a:endParaRPr lang="fr-FR" spc="-4" dirty="0"/>
          </a:p>
        </p:txBody>
      </p:sp>
    </p:spTree>
    <p:extLst>
      <p:ext uri="{BB962C8B-B14F-4D97-AF65-F5344CB8AC3E}">
        <p14:creationId xmlns:p14="http://schemas.microsoft.com/office/powerpoint/2010/main" val="11307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1699" y="2143658"/>
            <a:ext cx="6380601" cy="315792"/>
          </a:xfrm>
        </p:spPr>
        <p:txBody>
          <a:bodyPr lIns="0" tIns="0" rIns="0" bIns="0"/>
          <a:lstStyle>
            <a:lvl1pPr>
              <a:defRPr sz="205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2579">
              <a:lnSpc>
                <a:spcPts val="1390"/>
              </a:lnSpc>
            </a:pPr>
            <a:fld id="{81D60167-4931-47E6-BA6A-407CBD079E47}" type="slidenum">
              <a:rPr lang="fr-FR" spc="-4" smtClean="0"/>
              <a:pPr marL="32579">
                <a:lnSpc>
                  <a:spcPts val="1390"/>
                </a:lnSpc>
              </a:pPr>
              <a:t>‹N°›</a:t>
            </a:fld>
            <a:endParaRPr lang="fr-FR" spc="-4" dirty="0"/>
          </a:p>
        </p:txBody>
      </p:sp>
    </p:spTree>
    <p:extLst>
      <p:ext uri="{BB962C8B-B14F-4D97-AF65-F5344CB8AC3E}">
        <p14:creationId xmlns:p14="http://schemas.microsoft.com/office/powerpoint/2010/main" val="591551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1699" y="2143658"/>
            <a:ext cx="6380601" cy="315792"/>
          </a:xfrm>
        </p:spPr>
        <p:txBody>
          <a:bodyPr lIns="0" tIns="0" rIns="0" bIns="0"/>
          <a:lstStyle>
            <a:lvl1pPr>
              <a:defRPr sz="2052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2579">
              <a:lnSpc>
                <a:spcPts val="1390"/>
              </a:lnSpc>
            </a:pPr>
            <a:fld id="{81D60167-4931-47E6-BA6A-407CBD079E47}" type="slidenum">
              <a:rPr lang="fr-FR" spc="-4" smtClean="0"/>
              <a:pPr marL="32579">
                <a:lnSpc>
                  <a:spcPts val="1390"/>
                </a:lnSpc>
              </a:pPr>
              <a:t>‹N°›</a:t>
            </a:fld>
            <a:endParaRPr lang="fr-FR" spc="-4" dirty="0"/>
          </a:p>
        </p:txBody>
      </p:sp>
    </p:spTree>
    <p:extLst>
      <p:ext uri="{BB962C8B-B14F-4D97-AF65-F5344CB8AC3E}">
        <p14:creationId xmlns:p14="http://schemas.microsoft.com/office/powerpoint/2010/main" val="1873068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2579">
              <a:lnSpc>
                <a:spcPts val="1390"/>
              </a:lnSpc>
            </a:pPr>
            <a:fld id="{81D60167-4931-47E6-BA6A-407CBD079E47}" type="slidenum">
              <a:rPr lang="fr-FR" spc="-4" smtClean="0"/>
              <a:pPr marL="32579">
                <a:lnSpc>
                  <a:spcPts val="1390"/>
                </a:lnSpc>
              </a:pPr>
              <a:t>‹N°›</a:t>
            </a:fld>
            <a:endParaRPr lang="fr-FR" spc="-4" dirty="0"/>
          </a:p>
        </p:txBody>
      </p:sp>
    </p:spTree>
    <p:extLst>
      <p:ext uri="{BB962C8B-B14F-4D97-AF65-F5344CB8AC3E}">
        <p14:creationId xmlns:p14="http://schemas.microsoft.com/office/powerpoint/2010/main" val="200728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BB44-930E-480A-AF0C-1D0DFC20B5EA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C1E3-3416-4899-9BF1-BC92516BCA9F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D4C1-AEFA-442B-AC3A-8C71CE4FB400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9621-3DF3-4A7D-A88A-998A31D303B3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242C-BD4D-48ED-A7C1-F4F80D889A5C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DC28-88AE-4557-9F5B-A682779A86AE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5DF-0B00-4485-8D29-8E9B5A294016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B085-FAD4-4EF0-947B-1ED190CAAF7C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BD0D-DD10-4848-982F-CC24E85325EB}" type="datetime1">
              <a:rPr lang="fr-FR" smtClean="0"/>
              <a:pPr/>
              <a:t>11/09/2021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DFF3-EC50-4D31-BF58-4713CBD90A9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1842" y="0"/>
            <a:ext cx="8608169" cy="67833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1699" y="2143658"/>
            <a:ext cx="638060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8605" y="2558938"/>
            <a:ext cx="64149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39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39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75409" y="6267696"/>
            <a:ext cx="217739" cy="359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97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2579">
              <a:lnSpc>
                <a:spcPts val="1390"/>
              </a:lnSpc>
            </a:pPr>
            <a:fld id="{81D60167-4931-47E6-BA6A-407CBD079E47}" type="slidenum">
              <a:rPr lang="fr-FR" spc="-4" smtClean="0"/>
              <a:pPr marL="32579">
                <a:lnSpc>
                  <a:spcPts val="1390"/>
                </a:lnSpc>
              </a:pPr>
              <a:t>‹N°›</a:t>
            </a:fld>
            <a:endParaRPr lang="fr-FR" spc="-4" dirty="0"/>
          </a:p>
        </p:txBody>
      </p:sp>
    </p:spTree>
    <p:extLst>
      <p:ext uri="{BB962C8B-B14F-4D97-AF65-F5344CB8AC3E}">
        <p14:creationId xmlns:p14="http://schemas.microsoft.com/office/powerpoint/2010/main" val="249565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0952">
        <a:defRPr>
          <a:latin typeface="+mn-lt"/>
          <a:ea typeface="+mn-ea"/>
          <a:cs typeface="+mn-cs"/>
        </a:defRPr>
      </a:lvl2pPr>
      <a:lvl3pPr marL="781903">
        <a:defRPr>
          <a:latin typeface="+mn-lt"/>
          <a:ea typeface="+mn-ea"/>
          <a:cs typeface="+mn-cs"/>
        </a:defRPr>
      </a:lvl3pPr>
      <a:lvl4pPr marL="1172855">
        <a:defRPr>
          <a:latin typeface="+mn-lt"/>
          <a:ea typeface="+mn-ea"/>
          <a:cs typeface="+mn-cs"/>
        </a:defRPr>
      </a:lvl4pPr>
      <a:lvl5pPr marL="1563807">
        <a:defRPr>
          <a:latin typeface="+mn-lt"/>
          <a:ea typeface="+mn-ea"/>
          <a:cs typeface="+mn-cs"/>
        </a:defRPr>
      </a:lvl5pPr>
      <a:lvl6pPr marL="1954759">
        <a:defRPr>
          <a:latin typeface="+mn-lt"/>
          <a:ea typeface="+mn-ea"/>
          <a:cs typeface="+mn-cs"/>
        </a:defRPr>
      </a:lvl6pPr>
      <a:lvl7pPr marL="2345710">
        <a:defRPr>
          <a:latin typeface="+mn-lt"/>
          <a:ea typeface="+mn-ea"/>
          <a:cs typeface="+mn-cs"/>
        </a:defRPr>
      </a:lvl7pPr>
      <a:lvl8pPr marL="2736662">
        <a:defRPr>
          <a:latin typeface="+mn-lt"/>
          <a:ea typeface="+mn-ea"/>
          <a:cs typeface="+mn-cs"/>
        </a:defRPr>
      </a:lvl8pPr>
      <a:lvl9pPr marL="312761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brine.laffet@esprit.t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end.benmoussa@esprit.t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stonme.net/didactels/103.html" TargetMode="External"/><Relationship Id="rId2" Type="http://schemas.openxmlformats.org/officeDocument/2006/relationships/hyperlink" Target="http://www.redhat.com/docs/manuals/enterprise/RHEL-4-Manual/fr/ref-guide/s1-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2643205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Services et Administration des Réseaux</a:t>
            </a:r>
            <a:r>
              <a:rPr lang="fr-FR" dirty="0">
                <a:solidFill>
                  <a:srgbClr val="FF0000"/>
                </a:solidFill>
              </a:rPr>
              <a:t/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/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sz="3200" dirty="0">
                <a:solidFill>
                  <a:srgbClr val="FF0000"/>
                </a:solidFill>
              </a:rPr>
              <a:t>Niveau: 4 Software Engineering  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Sabrine </a:t>
            </a:r>
            <a:r>
              <a:rPr lang="fr-FR" dirty="0" err="1" smtClean="0">
                <a:solidFill>
                  <a:schemeClr val="tx1"/>
                </a:solidFill>
              </a:rPr>
              <a:t>Laffet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Hend</a:t>
            </a:r>
            <a:r>
              <a:rPr lang="fr-FR" dirty="0" smtClean="0">
                <a:solidFill>
                  <a:schemeClr val="tx1"/>
                </a:solidFill>
              </a:rPr>
              <a:t> BEN MOUSSA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  <a:hlinkClick r:id="rId3"/>
              </a:rPr>
              <a:t>Sabrine.laffet@esprit.tn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  <a:hlinkClick r:id="rId4"/>
              </a:rPr>
              <a:t>Hend.benmoussa@esprit.tn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843808" y="59492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ESPRIT- </a:t>
            </a:r>
            <a:r>
              <a:rPr lang="fr-FR" dirty="0" smtClean="0"/>
              <a:t>2021/2022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1B213D7-E0F3-42A5-A6F4-A7788F8B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Architecture Client Serveur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6EE0026-82E7-4955-BDB4-56A5F122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Repose sur une communication d’égal à égal entre les</a:t>
            </a:r>
          </a:p>
          <a:p>
            <a:pPr marL="0" indent="0" algn="just">
              <a:buNone/>
            </a:pPr>
            <a:r>
              <a:rPr lang="fr-FR" dirty="0"/>
              <a:t>applications ; communication réalisée par dialogue entre</a:t>
            </a:r>
          </a:p>
          <a:p>
            <a:pPr marL="0" indent="0" algn="just">
              <a:buNone/>
            </a:pPr>
            <a:r>
              <a:rPr lang="fr-FR" dirty="0"/>
              <a:t>processus deux à deux</a:t>
            </a:r>
          </a:p>
          <a:p>
            <a:pPr marL="400050" lvl="1" indent="0" algn="just">
              <a:buNone/>
            </a:pPr>
            <a:r>
              <a:rPr lang="fr-FR" dirty="0"/>
              <a:t>• un processus client</a:t>
            </a:r>
          </a:p>
          <a:p>
            <a:pPr marL="400050" lvl="1" indent="0" algn="just">
              <a:buNone/>
            </a:pPr>
            <a:r>
              <a:rPr lang="fr-FR" dirty="0"/>
              <a:t>• un processus serveur</a:t>
            </a:r>
          </a:p>
          <a:p>
            <a:pPr algn="just"/>
            <a:r>
              <a:rPr lang="fr-FR" dirty="0"/>
              <a:t> Les processus ne sont pas identiques mais forment plutôt</a:t>
            </a:r>
          </a:p>
          <a:p>
            <a:pPr marL="0" indent="0" algn="just">
              <a:buNone/>
            </a:pPr>
            <a:r>
              <a:rPr lang="fr-FR" dirty="0"/>
              <a:t>un système coopératif se traduisant par un échange de</a:t>
            </a:r>
          </a:p>
          <a:p>
            <a:pPr marL="0" indent="0" algn="just">
              <a:buNone/>
            </a:pPr>
            <a:r>
              <a:rPr lang="fr-FR" dirty="0"/>
              <a:t>données</a:t>
            </a:r>
          </a:p>
          <a:p>
            <a:pPr marL="400050" lvl="1" indent="0" algn="just">
              <a:buNone/>
            </a:pPr>
            <a:r>
              <a:rPr lang="fr-FR" dirty="0"/>
              <a:t>le client réceptionne les résultats finaux délivrés par le serveur</a:t>
            </a:r>
          </a:p>
          <a:p>
            <a:pPr algn="just"/>
            <a:r>
              <a:rPr lang="fr-FR" dirty="0"/>
              <a:t>Le client initie l’échange</a:t>
            </a:r>
          </a:p>
          <a:p>
            <a:pPr algn="just"/>
            <a:r>
              <a:rPr lang="fr-FR" dirty="0"/>
              <a:t>Le serveur est à l’écoute d’une requête cliente éventuelle</a:t>
            </a:r>
          </a:p>
          <a:p>
            <a:pPr algn="just"/>
            <a:r>
              <a:rPr lang="fr-FR" dirty="0"/>
              <a:t>Le service rendu = traitement effectué par le serveur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D7A6F64-0889-4C4B-B8A1-18A7AC3F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91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7A6C04F-24E5-4FA6-86B2-35D5F50C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="" xmlns:a16="http://schemas.microsoft.com/office/drawing/2014/main" id="{BE754EC4-15C6-4BAF-B767-EC5B8D8A7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76672"/>
            <a:ext cx="8003232" cy="5544616"/>
          </a:xfrm>
        </p:spPr>
      </p:pic>
    </p:spTree>
    <p:extLst>
      <p:ext uri="{BB962C8B-B14F-4D97-AF65-F5344CB8AC3E}">
        <p14:creationId xmlns:p14="http://schemas.microsoft.com/office/powerpoint/2010/main" val="276465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des ports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820472" cy="510770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79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des ports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720630" cy="396044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514" y="5800402"/>
            <a:ext cx="8273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400" dirty="0" smtClean="0">
                <a:sym typeface="Wingdings" panose="05000000000000000000" pitchFamily="2" charset="2"/>
              </a:rPr>
              <a:t>l’unicité de la communication est assurée grâce à </a:t>
            </a:r>
            <a:r>
              <a:rPr lang="fr-FR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une </a:t>
            </a:r>
            <a:r>
              <a:rPr lang="fr-FR" sz="2400" b="1" smtClean="0">
                <a:solidFill>
                  <a:srgbClr val="FF0000"/>
                </a:solidFill>
                <a:sym typeface="Wingdings" panose="05000000000000000000" pitchFamily="2" charset="2"/>
              </a:rPr>
              <a:t>SOCKET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400" smtClean="0">
                <a:sym typeface="Wingdings" panose="05000000000000000000" pitchFamily="2" charset="2"/>
              </a:rPr>
              <a:t>(</a:t>
            </a:r>
            <a:r>
              <a:rPr lang="fr-FR" sz="2400" dirty="0" smtClean="0">
                <a:sym typeface="Wingdings" panose="05000000000000000000" pitchFamily="2" charset="2"/>
              </a:rPr>
              <a:t>adresse IP + Numéro de port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04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des ports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Numéros codés sur 16 bits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plage: 0 – 1023 </a:t>
            </a:r>
            <a:r>
              <a:rPr lang="fr-FR" dirty="0" smtClean="0">
                <a:sym typeface="Wingdings" panose="05000000000000000000" pitchFamily="2" charset="2"/>
              </a:rPr>
              <a:t> PORTS CONNUS</a:t>
            </a:r>
            <a:endParaRPr lang="fr-FR" dirty="0" smtClean="0"/>
          </a:p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plage: 1024- 49151 </a:t>
            </a:r>
            <a:r>
              <a:rPr lang="fr-FR" dirty="0" smtClean="0">
                <a:sym typeface="Wingdings" panose="05000000000000000000" pitchFamily="2" charset="2"/>
              </a:rPr>
              <a:t> PORTS ENREGISTES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3</a:t>
            </a:r>
            <a:r>
              <a:rPr lang="fr-FR" baseline="30000" dirty="0" smtClean="0">
                <a:sym typeface="Wingdings" panose="05000000000000000000" pitchFamily="2" charset="2"/>
              </a:rPr>
              <a:t>ème</a:t>
            </a:r>
            <a:r>
              <a:rPr lang="fr-FR" dirty="0" smtClean="0">
                <a:sym typeface="Wingdings" panose="05000000000000000000" pitchFamily="2" charset="2"/>
              </a:rPr>
              <a:t> plage: 49152-65535  PORTS DYNAMIQUES/PRIVES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315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PROTOCOLE DHCP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2332037"/>
            <a:ext cx="8229600" cy="4525963"/>
          </a:xfrm>
        </p:spPr>
        <p:txBody>
          <a:bodyPr>
            <a:normAutofit/>
          </a:bodyPr>
          <a:lstStyle/>
          <a:p>
            <a:r>
              <a:rPr lang="fr-FR" sz="2500" dirty="0"/>
              <a:t>DHCP signifie </a:t>
            </a:r>
            <a:r>
              <a:rPr lang="fr-FR" sz="2500" b="1" dirty="0" err="1"/>
              <a:t>Dynamic</a:t>
            </a:r>
            <a:r>
              <a:rPr lang="fr-FR" sz="2500" b="1" dirty="0"/>
              <a:t> Host Configuration Protocol</a:t>
            </a:r>
            <a:r>
              <a:rPr lang="fr-FR" sz="2500" dirty="0"/>
              <a:t>. Il s'agit d'un protocole qui permet à un ordinateur qui se connecte sur un réseau d'obtenir dynamiquement (c'est-à-dire sans intervention particulière) sa configuration (principalement, sa configuration réseau).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06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DHCP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5"/>
            <a:ext cx="9144000" cy="487665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89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Protocole DHCP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DHCPDISCOVER</a:t>
            </a:r>
            <a:r>
              <a:rPr lang="fr-FR" dirty="0"/>
              <a:t> (</a:t>
            </a:r>
            <a:r>
              <a:rPr lang="fr-FR" sz="2500" dirty="0"/>
              <a:t>pour localiser les serveurs DHCP disponibles) </a:t>
            </a:r>
          </a:p>
          <a:p>
            <a:r>
              <a:rPr lang="fr-FR" b="1" dirty="0"/>
              <a:t>DHCPOFFER</a:t>
            </a:r>
            <a:r>
              <a:rPr lang="fr-FR" dirty="0"/>
              <a:t> </a:t>
            </a:r>
            <a:r>
              <a:rPr lang="fr-FR" sz="2500" dirty="0"/>
              <a:t>(réponse du serveur à un paquet DHCPDISCOVER, qui contient les premiers paramètres) </a:t>
            </a:r>
          </a:p>
          <a:p>
            <a:r>
              <a:rPr lang="fr-FR" b="1" dirty="0"/>
              <a:t>DHCPREQUEST</a:t>
            </a:r>
            <a:r>
              <a:rPr lang="fr-FR" dirty="0"/>
              <a:t> </a:t>
            </a:r>
            <a:r>
              <a:rPr lang="fr-FR" sz="2500" dirty="0"/>
              <a:t>(requête diverse du client pour par exemple prolonger son bail) </a:t>
            </a:r>
          </a:p>
          <a:p>
            <a:r>
              <a:rPr lang="fr-FR" b="1" dirty="0"/>
              <a:t>DHCPACK</a:t>
            </a:r>
            <a:r>
              <a:rPr lang="fr-FR" dirty="0"/>
              <a:t> </a:t>
            </a:r>
            <a:r>
              <a:rPr lang="fr-FR" sz="2500" dirty="0"/>
              <a:t>(réponse du serveur qui contient des paramètres et l'adresse IP du client)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3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DD8BB7C-2268-4A20-B936-63BA822F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Next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EB2A357A-3966-414D-BA39-CE763317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baseline="-25000" smtClean="0"/>
              <a:pPr/>
              <a:t>18</a:t>
            </a:fld>
            <a:endParaRPr lang="fr-FR" baseline="-2500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6DC3DA6-790B-4C84-8B92-1F78E4DA93D5}"/>
              </a:ext>
            </a:extLst>
          </p:cNvPr>
          <p:cNvSpPr/>
          <p:nvPr/>
        </p:nvSpPr>
        <p:spPr>
          <a:xfrm>
            <a:off x="951208" y="2164500"/>
            <a:ext cx="7241583" cy="630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B64926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grpSp>
        <p:nvGrpSpPr>
          <p:cNvPr id="21" name="Groupe 20">
            <a:extLst>
              <a:ext uri="{FF2B5EF4-FFF2-40B4-BE49-F238E27FC236}">
                <a16:creationId xmlns="" xmlns:a16="http://schemas.microsoft.com/office/drawing/2014/main" id="{9EAB7781-97AA-4355-A4E5-F113E3A5B034}"/>
              </a:ext>
            </a:extLst>
          </p:cNvPr>
          <p:cNvGrpSpPr/>
          <p:nvPr/>
        </p:nvGrpSpPr>
        <p:grpSpPr>
          <a:xfrm>
            <a:off x="1295961" y="1795500"/>
            <a:ext cx="6895055" cy="738000"/>
            <a:chOff x="344753" y="51941"/>
            <a:chExt cx="6895055" cy="73800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="" xmlns:a16="http://schemas.microsoft.com/office/drawing/2014/main" id="{CD6C7040-C768-4EB3-9489-101E087FC9B8}"/>
                </a:ext>
              </a:extLst>
            </p:cNvPr>
            <p:cNvSpPr/>
            <p:nvPr/>
          </p:nvSpPr>
          <p:spPr>
            <a:xfrm>
              <a:off x="344753" y="51941"/>
              <a:ext cx="6895055" cy="738000"/>
            </a:xfrm>
            <a:prstGeom prst="roundRect">
              <a:avLst/>
            </a:prstGeom>
            <a:solidFill>
              <a:srgbClr val="B64926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31" name="Rectangle : coins arrondis 5">
              <a:extLst>
                <a:ext uri="{FF2B5EF4-FFF2-40B4-BE49-F238E27FC236}">
                  <a16:creationId xmlns="" xmlns:a16="http://schemas.microsoft.com/office/drawing/2014/main" id="{62C0DA65-6BAB-429F-B0B4-92B33934B3EE}"/>
                </a:ext>
              </a:extLst>
            </p:cNvPr>
            <p:cNvSpPr txBox="1"/>
            <p:nvPr/>
          </p:nvSpPr>
          <p:spPr>
            <a:xfrm>
              <a:off x="380779" y="87967"/>
              <a:ext cx="6823003" cy="665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91600" tIns="0" rIns="191600" bIns="0" numCol="1" spcCol="1270" anchor="ctr" anchorCtr="0">
              <a:noAutofit/>
            </a:bodyPr>
            <a:lstStyle/>
            <a:p>
              <a:pPr marL="0" marR="0" lvl="0" indent="0" algn="l" defTabSz="1422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 "/>
                  <a:ea typeface="+mn-ea"/>
                  <a:cs typeface="+mn-cs"/>
                </a:rPr>
                <a:t>1.Installer et configurer</a:t>
              </a:r>
              <a:r>
                <a:rPr lang="fr-FR" sz="3200" b="1" baseline="-25000" dirty="0">
                  <a:solidFill>
                    <a:srgbClr val="FFFF00"/>
                  </a:solidFill>
                  <a:latin typeface="Arial "/>
                </a:rPr>
                <a:t> VM</a:t>
              </a:r>
              <a:endParaRPr kumimoji="0" lang="fr-FR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297DFF3-538E-4DA2-8AAC-FABFE6F82E5D}"/>
              </a:ext>
            </a:extLst>
          </p:cNvPr>
          <p:cNvSpPr/>
          <p:nvPr/>
        </p:nvSpPr>
        <p:spPr>
          <a:xfrm>
            <a:off x="951208" y="3298500"/>
            <a:ext cx="7241583" cy="630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B64926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grpSp>
        <p:nvGrpSpPr>
          <p:cNvPr id="23" name="Groupe 22">
            <a:extLst>
              <a:ext uri="{FF2B5EF4-FFF2-40B4-BE49-F238E27FC236}">
                <a16:creationId xmlns="" xmlns:a16="http://schemas.microsoft.com/office/drawing/2014/main" id="{D3FC2C01-7621-492A-8BF5-5B36486189DF}"/>
              </a:ext>
            </a:extLst>
          </p:cNvPr>
          <p:cNvGrpSpPr/>
          <p:nvPr/>
        </p:nvGrpSpPr>
        <p:grpSpPr>
          <a:xfrm>
            <a:off x="1295961" y="2929500"/>
            <a:ext cx="6895055" cy="738000"/>
            <a:chOff x="344753" y="1185941"/>
            <a:chExt cx="6895055" cy="738000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="" xmlns:a16="http://schemas.microsoft.com/office/drawing/2014/main" id="{6C8E50C7-C6B2-417C-AFB6-6A72CCA61193}"/>
                </a:ext>
              </a:extLst>
            </p:cNvPr>
            <p:cNvSpPr/>
            <p:nvPr/>
          </p:nvSpPr>
          <p:spPr>
            <a:xfrm>
              <a:off x="344753" y="1185941"/>
              <a:ext cx="6895055" cy="738000"/>
            </a:xfrm>
            <a:prstGeom prst="roundRect">
              <a:avLst/>
            </a:prstGeom>
            <a:solidFill>
              <a:srgbClr val="B64926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29" name="Rectangle : coins arrondis 8">
              <a:extLst>
                <a:ext uri="{FF2B5EF4-FFF2-40B4-BE49-F238E27FC236}">
                  <a16:creationId xmlns="" xmlns:a16="http://schemas.microsoft.com/office/drawing/2014/main" id="{94030BCD-0DD7-4615-8FF1-41B8855234FD}"/>
                </a:ext>
              </a:extLst>
            </p:cNvPr>
            <p:cNvSpPr txBox="1"/>
            <p:nvPr/>
          </p:nvSpPr>
          <p:spPr>
            <a:xfrm>
              <a:off x="380779" y="1221967"/>
              <a:ext cx="6823003" cy="665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91600" tIns="0" rIns="191600" bIns="0" numCol="1" spcCol="1270" anchor="ctr" anchorCtr="0">
              <a:noAutofit/>
            </a:bodyPr>
            <a:lstStyle/>
            <a:p>
              <a:pPr marL="0" marR="0" lvl="0" indent="0" algn="l" defTabSz="1422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 "/>
                  <a:ea typeface="+mn-ea"/>
                  <a:cs typeface="+mn-cs"/>
                </a:rPr>
                <a:t>2.</a:t>
              </a:r>
              <a:r>
                <a:rPr lang="fr-FR" sz="3200" b="1" baseline="-25000" dirty="0">
                  <a:solidFill>
                    <a:srgbClr val="FFFF00"/>
                  </a:solidFill>
                  <a:latin typeface="Arial "/>
                </a:rPr>
                <a:t>Assurer la configuration de base</a:t>
              </a:r>
              <a:endParaRPr kumimoji="0" lang="fr-FR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5F587F8-9FA5-46A6-8682-37A687B0888A}"/>
              </a:ext>
            </a:extLst>
          </p:cNvPr>
          <p:cNvSpPr/>
          <p:nvPr/>
        </p:nvSpPr>
        <p:spPr>
          <a:xfrm>
            <a:off x="951208" y="4432500"/>
            <a:ext cx="7241583" cy="630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B64926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grpSp>
        <p:nvGrpSpPr>
          <p:cNvPr id="25" name="Groupe 24">
            <a:extLst>
              <a:ext uri="{FF2B5EF4-FFF2-40B4-BE49-F238E27FC236}">
                <a16:creationId xmlns="" xmlns:a16="http://schemas.microsoft.com/office/drawing/2014/main" id="{16D060B4-A004-4B33-9443-0D1CF07B6099}"/>
              </a:ext>
            </a:extLst>
          </p:cNvPr>
          <p:cNvGrpSpPr/>
          <p:nvPr/>
        </p:nvGrpSpPr>
        <p:grpSpPr>
          <a:xfrm>
            <a:off x="1295961" y="4063500"/>
            <a:ext cx="6895055" cy="738000"/>
            <a:chOff x="344753" y="2319941"/>
            <a:chExt cx="6895055" cy="73800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="" xmlns:a16="http://schemas.microsoft.com/office/drawing/2014/main" id="{CCFD588F-9C72-4C46-BE9E-73A403F10E2D}"/>
                </a:ext>
              </a:extLst>
            </p:cNvPr>
            <p:cNvSpPr/>
            <p:nvPr/>
          </p:nvSpPr>
          <p:spPr>
            <a:xfrm>
              <a:off x="344753" y="2319941"/>
              <a:ext cx="6895055" cy="738000"/>
            </a:xfrm>
            <a:prstGeom prst="roundRect">
              <a:avLst/>
            </a:prstGeom>
            <a:solidFill>
              <a:srgbClr val="B64926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27" name="Rectangle : coins arrondis 11">
              <a:extLst>
                <a:ext uri="{FF2B5EF4-FFF2-40B4-BE49-F238E27FC236}">
                  <a16:creationId xmlns="" xmlns:a16="http://schemas.microsoft.com/office/drawing/2014/main" id="{03F3D2E1-8D3F-421A-A625-C8F71EDE3EBD}"/>
                </a:ext>
              </a:extLst>
            </p:cNvPr>
            <p:cNvSpPr txBox="1"/>
            <p:nvPr/>
          </p:nvSpPr>
          <p:spPr>
            <a:xfrm>
              <a:off x="380779" y="2355967"/>
              <a:ext cx="6823003" cy="6659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91600" tIns="0" rIns="191600" bIns="0" numCol="1" spcCol="1270" anchor="ctr" anchorCtr="0">
              <a:noAutofit/>
            </a:bodyPr>
            <a:lstStyle/>
            <a:p>
              <a:pPr lvl="0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fr-FR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 "/>
                  <a:ea typeface="+mn-ea"/>
                  <a:cs typeface="+mn-cs"/>
                </a:rPr>
                <a:t>3.Activité </a:t>
              </a:r>
              <a:r>
                <a:rPr lang="fr-FR" sz="3200" b="1" baseline="-25000" dirty="0">
                  <a:solidFill>
                    <a:srgbClr val="FFFF00"/>
                  </a:solidFill>
                  <a:latin typeface="Arial "/>
                </a:rPr>
                <a:t>: le tableau récapitulatif des services</a:t>
              </a:r>
              <a:endParaRPr kumimoji="0" lang="fr-FR" sz="3200" b="1" i="0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05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888" y="1285744"/>
            <a:ext cx="67656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781903">
              <a:lnSpc>
                <a:spcPts val="2647"/>
              </a:lnSpc>
            </a:pPr>
            <a:r>
              <a:rPr sz="2394" b="1" dirty="0">
                <a:solidFill>
                  <a:srgbClr val="FFFFFF"/>
                </a:solidFill>
                <a:latin typeface="Arial"/>
                <a:cs typeface="Arial"/>
              </a:rPr>
              <a:t>intro</a:t>
            </a:r>
            <a:endParaRPr sz="23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3365" y="6080458"/>
            <a:ext cx="207965" cy="203957"/>
          </a:xfrm>
          <a:prstGeom prst="rect">
            <a:avLst/>
          </a:prstGeom>
        </p:spPr>
        <p:txBody>
          <a:bodyPr vert="horz" wrap="square" lIns="0" tIns="19548" rIns="0" bIns="0" rtlCol="0">
            <a:spAutoFit/>
          </a:bodyPr>
          <a:lstStyle/>
          <a:p>
            <a:pPr marL="10860" defTabSz="781903">
              <a:spcBef>
                <a:spcPts val="154"/>
              </a:spcBef>
            </a:pPr>
            <a:fld id="{81D60167-4931-47E6-BA6A-407CBD079E47}" type="slidenum">
              <a:rPr sz="1197" spc="-4" dirty="0">
                <a:solidFill>
                  <a:prstClr val="black"/>
                </a:solidFill>
                <a:latin typeface="Times New Roman"/>
                <a:cs typeface="Times New Roman"/>
              </a:rPr>
              <a:pPr marL="10860" defTabSz="781903">
                <a:spcBef>
                  <a:spcPts val="154"/>
                </a:spcBef>
              </a:pPr>
              <a:t>19</a:t>
            </a:fld>
            <a:endParaRPr sz="119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63130"/>
              </p:ext>
            </p:extLst>
          </p:nvPr>
        </p:nvGraphicFramePr>
        <p:xfrm>
          <a:off x="179512" y="1088092"/>
          <a:ext cx="8712967" cy="4933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1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83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66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414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3373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24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78190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151765" indent="-635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 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ocol  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Port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Serveur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16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Couche 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6482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15" dirty="0">
                          <a:latin typeface="Arial"/>
                          <a:cs typeface="Arial"/>
                        </a:rPr>
                        <a:t>Web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http</a:t>
                      </a:r>
                      <a:r>
                        <a:rPr lang="fr-FR" sz="1500" dirty="0">
                          <a:latin typeface="Arial"/>
                          <a:cs typeface="Arial"/>
                        </a:rPr>
                        <a:t>/</a:t>
                      </a: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fr-FR" sz="1500" dirty="0">
                          <a:latin typeface="Arial"/>
                          <a:cs typeface="Arial"/>
                        </a:rPr>
                        <a:t>https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80 </a:t>
                      </a:r>
                      <a:endParaRPr lang="fr-FR" sz="1500" spc="-5" dirty="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443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9720" indent="-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Firefox,</a:t>
                      </a:r>
                      <a:r>
                        <a:rPr sz="15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opera,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chrom,</a:t>
                      </a:r>
                    </a:p>
                  </a:txBody>
                  <a:tcPr marL="0" marR="0" marT="33666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4382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Apache,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IIS,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Lighthttpd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958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TC</a:t>
                      </a:r>
                      <a:r>
                        <a:rPr sz="1500" spc="-235" dirty="0">
                          <a:latin typeface="Arial"/>
                          <a:cs typeface="Arial"/>
                        </a:rPr>
                        <a:t>P</a:t>
                      </a:r>
                      <a:r>
                        <a:rPr lang="fr-FR" sz="1500" spc="-235" dirty="0">
                          <a:latin typeface="Arial"/>
                          <a:cs typeface="Arial"/>
                        </a:rPr>
                        <a:t> 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16482">
                <a:tc gridSpan="2">
                  <a:txBody>
                    <a:bodyPr/>
                    <a:lstStyle/>
                    <a:p>
                      <a:pPr marL="91440" marR="3409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15" dirty="0">
                          <a:latin typeface="Arial"/>
                          <a:cs typeface="Arial"/>
                        </a:rPr>
                        <a:t>Transfert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fichier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ftp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20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989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/990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696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FileZilla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FlashFXP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CuteFTP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795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VSftpd,  Role</a:t>
                      </a:r>
                      <a:r>
                        <a:rPr sz="1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FTP,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Filezilla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server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TCP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6157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Messagerie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87630" indent="-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Smtp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Pop  Imap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25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110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995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143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5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993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76884" indent="-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Outlook,  Thenderbird,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Evolution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143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Postfix-dovecot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eXchange,  Lotus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Domino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23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TCP  TCP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1909">
                <a:tc gridSpan="2">
                  <a:txBody>
                    <a:bodyPr/>
                    <a:lstStyle/>
                    <a:p>
                      <a:pPr marL="91440" marR="1879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Resolution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nom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DNS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53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Resolver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BIND,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Role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79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UDP</a:t>
                      </a:r>
                      <a:r>
                        <a:rPr sz="15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c/s  TCP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s/s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4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0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Rappel et Notions de base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14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888" y="1285744"/>
            <a:ext cx="67656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781903">
              <a:lnSpc>
                <a:spcPts val="2647"/>
              </a:lnSpc>
            </a:pPr>
            <a:r>
              <a:rPr sz="2394" b="1" dirty="0">
                <a:solidFill>
                  <a:srgbClr val="FFFFFF"/>
                </a:solidFill>
                <a:latin typeface="Arial"/>
                <a:cs typeface="Arial"/>
              </a:rPr>
              <a:t>intro</a:t>
            </a:r>
            <a:endParaRPr sz="239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825" y="6124308"/>
            <a:ext cx="8688" cy="85793"/>
          </a:xfrm>
          <a:custGeom>
            <a:avLst/>
            <a:gdLst/>
            <a:ahLst/>
            <a:cxnLst/>
            <a:rect l="l" t="t" r="r" b="b"/>
            <a:pathLst>
              <a:path w="10159" h="100329">
                <a:moveTo>
                  <a:pt x="0" y="99822"/>
                </a:moveTo>
                <a:lnTo>
                  <a:pt x="9906" y="99822"/>
                </a:lnTo>
                <a:lnTo>
                  <a:pt x="9906" y="0"/>
                </a:lnTo>
                <a:lnTo>
                  <a:pt x="0" y="0"/>
                </a:lnTo>
                <a:lnTo>
                  <a:pt x="0" y="99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3293" y="2621353"/>
            <a:ext cx="5057979" cy="624985"/>
            <a:chOff x="2389517" y="2836926"/>
            <a:chExt cx="5915025" cy="730885"/>
          </a:xfrm>
        </p:grpSpPr>
        <p:sp>
          <p:nvSpPr>
            <p:cNvPr id="5" name="object 5"/>
            <p:cNvSpPr/>
            <p:nvPr/>
          </p:nvSpPr>
          <p:spPr>
            <a:xfrm>
              <a:off x="2394089" y="2842260"/>
              <a:ext cx="5905500" cy="721360"/>
            </a:xfrm>
            <a:custGeom>
              <a:avLst/>
              <a:gdLst/>
              <a:ahLst/>
              <a:cxnLst/>
              <a:rect l="l" t="t" r="r" b="b"/>
              <a:pathLst>
                <a:path w="5905500" h="721360">
                  <a:moveTo>
                    <a:pt x="5905487" y="600455"/>
                  </a:moveTo>
                  <a:lnTo>
                    <a:pt x="5905487" y="119634"/>
                  </a:lnTo>
                  <a:lnTo>
                    <a:pt x="5895998" y="72973"/>
                  </a:lnTo>
                  <a:lnTo>
                    <a:pt x="5870151" y="34956"/>
                  </a:lnTo>
                  <a:lnTo>
                    <a:pt x="5831876" y="9370"/>
                  </a:lnTo>
                  <a:lnTo>
                    <a:pt x="5785103" y="0"/>
                  </a:lnTo>
                  <a:lnTo>
                    <a:pt x="120395" y="0"/>
                  </a:lnTo>
                  <a:lnTo>
                    <a:pt x="73616" y="9370"/>
                  </a:lnTo>
                  <a:lnTo>
                    <a:pt x="35337" y="34956"/>
                  </a:lnTo>
                  <a:lnTo>
                    <a:pt x="9489" y="72973"/>
                  </a:lnTo>
                  <a:lnTo>
                    <a:pt x="0" y="119634"/>
                  </a:lnTo>
                  <a:lnTo>
                    <a:pt x="0" y="600456"/>
                  </a:lnTo>
                  <a:lnTo>
                    <a:pt x="9489" y="647235"/>
                  </a:lnTo>
                  <a:lnTo>
                    <a:pt x="35337" y="685514"/>
                  </a:lnTo>
                  <a:lnTo>
                    <a:pt x="73616" y="711362"/>
                  </a:lnTo>
                  <a:lnTo>
                    <a:pt x="120396" y="720852"/>
                  </a:lnTo>
                  <a:lnTo>
                    <a:pt x="5785103" y="720851"/>
                  </a:lnTo>
                  <a:lnTo>
                    <a:pt x="5831876" y="711362"/>
                  </a:lnTo>
                  <a:lnTo>
                    <a:pt x="5870151" y="685514"/>
                  </a:lnTo>
                  <a:lnTo>
                    <a:pt x="5895998" y="647235"/>
                  </a:lnTo>
                  <a:lnTo>
                    <a:pt x="5905487" y="600455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pPr defTabSz="781903"/>
              <a:endParaRPr sz="153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389517" y="2836926"/>
              <a:ext cx="5915025" cy="730885"/>
            </a:xfrm>
            <a:custGeom>
              <a:avLst/>
              <a:gdLst/>
              <a:ahLst/>
              <a:cxnLst/>
              <a:rect l="l" t="t" r="r" b="b"/>
              <a:pathLst>
                <a:path w="5915025" h="730885">
                  <a:moveTo>
                    <a:pt x="5914631" y="618743"/>
                  </a:moveTo>
                  <a:lnTo>
                    <a:pt x="5914631" y="124967"/>
                  </a:lnTo>
                  <a:lnTo>
                    <a:pt x="5911747" y="97830"/>
                  </a:lnTo>
                  <a:lnTo>
                    <a:pt x="5888310" y="48099"/>
                  </a:lnTo>
                  <a:lnTo>
                    <a:pt x="5857459" y="19900"/>
                  </a:lnTo>
                  <a:lnTo>
                    <a:pt x="5814809" y="3047"/>
                  </a:lnTo>
                  <a:lnTo>
                    <a:pt x="5802630" y="761"/>
                  </a:lnTo>
                  <a:lnTo>
                    <a:pt x="5796521" y="761"/>
                  </a:lnTo>
                  <a:lnTo>
                    <a:pt x="5790437" y="84"/>
                  </a:lnTo>
                  <a:lnTo>
                    <a:pt x="124967" y="0"/>
                  </a:lnTo>
                  <a:lnTo>
                    <a:pt x="76197" y="10141"/>
                  </a:lnTo>
                  <a:lnTo>
                    <a:pt x="36580" y="36809"/>
                  </a:lnTo>
                  <a:lnTo>
                    <a:pt x="9916" y="76314"/>
                  </a:lnTo>
                  <a:lnTo>
                    <a:pt x="0" y="124968"/>
                  </a:lnTo>
                  <a:lnTo>
                    <a:pt x="0" y="605789"/>
                  </a:lnTo>
                  <a:lnTo>
                    <a:pt x="2937" y="633312"/>
                  </a:lnTo>
                  <a:lnTo>
                    <a:pt x="9143" y="651198"/>
                  </a:lnTo>
                  <a:lnTo>
                    <a:pt x="9143" y="124968"/>
                  </a:lnTo>
                  <a:lnTo>
                    <a:pt x="12280" y="99054"/>
                  </a:lnTo>
                  <a:lnTo>
                    <a:pt x="33570" y="54669"/>
                  </a:lnTo>
                  <a:lnTo>
                    <a:pt x="63575" y="27456"/>
                  </a:lnTo>
                  <a:lnTo>
                    <a:pt x="101345" y="12192"/>
                  </a:lnTo>
                  <a:lnTo>
                    <a:pt x="107441" y="11430"/>
                  </a:lnTo>
                  <a:lnTo>
                    <a:pt x="112775" y="10668"/>
                  </a:lnTo>
                  <a:lnTo>
                    <a:pt x="118109" y="10001"/>
                  </a:lnTo>
                  <a:lnTo>
                    <a:pt x="5790437" y="9989"/>
                  </a:lnTo>
                  <a:lnTo>
                    <a:pt x="5815516" y="12734"/>
                  </a:lnTo>
                  <a:lnTo>
                    <a:pt x="5860040" y="33635"/>
                  </a:lnTo>
                  <a:lnTo>
                    <a:pt x="5887951" y="64056"/>
                  </a:lnTo>
                  <a:lnTo>
                    <a:pt x="5903213" y="102107"/>
                  </a:lnTo>
                  <a:lnTo>
                    <a:pt x="5905499" y="119633"/>
                  </a:lnTo>
                  <a:lnTo>
                    <a:pt x="5905499" y="653236"/>
                  </a:lnTo>
                  <a:lnTo>
                    <a:pt x="5907775" y="647540"/>
                  </a:lnTo>
                  <a:lnTo>
                    <a:pt x="5912345" y="630935"/>
                  </a:lnTo>
                  <a:lnTo>
                    <a:pt x="5913107" y="624839"/>
                  </a:lnTo>
                  <a:lnTo>
                    <a:pt x="5914631" y="618743"/>
                  </a:lnTo>
                  <a:close/>
                </a:path>
                <a:path w="5915025" h="730885">
                  <a:moveTo>
                    <a:pt x="5905499" y="653236"/>
                  </a:moveTo>
                  <a:lnTo>
                    <a:pt x="5905499" y="605789"/>
                  </a:lnTo>
                  <a:lnTo>
                    <a:pt x="5902696" y="631016"/>
                  </a:lnTo>
                  <a:lnTo>
                    <a:pt x="5894274" y="654838"/>
                  </a:lnTo>
                  <a:lnTo>
                    <a:pt x="5863589" y="694943"/>
                  </a:lnTo>
                  <a:lnTo>
                    <a:pt x="5825951" y="715669"/>
                  </a:lnTo>
                  <a:lnTo>
                    <a:pt x="5813297" y="718565"/>
                  </a:lnTo>
                  <a:lnTo>
                    <a:pt x="5807201" y="720089"/>
                  </a:lnTo>
                  <a:lnTo>
                    <a:pt x="5802630" y="720741"/>
                  </a:lnTo>
                  <a:lnTo>
                    <a:pt x="124968" y="720851"/>
                  </a:lnTo>
                  <a:lnTo>
                    <a:pt x="80165" y="712242"/>
                  </a:lnTo>
                  <a:lnTo>
                    <a:pt x="43400" y="687647"/>
                  </a:lnTo>
                  <a:lnTo>
                    <a:pt x="18463" y="650889"/>
                  </a:lnTo>
                  <a:lnTo>
                    <a:pt x="9143" y="605789"/>
                  </a:lnTo>
                  <a:lnTo>
                    <a:pt x="9143" y="651198"/>
                  </a:lnTo>
                  <a:lnTo>
                    <a:pt x="45719" y="702563"/>
                  </a:lnTo>
                  <a:lnTo>
                    <a:pt x="86251" y="724891"/>
                  </a:lnTo>
                  <a:lnTo>
                    <a:pt x="118109" y="730758"/>
                  </a:lnTo>
                  <a:lnTo>
                    <a:pt x="5790437" y="730757"/>
                  </a:lnTo>
                  <a:lnTo>
                    <a:pt x="5843597" y="718565"/>
                  </a:lnTo>
                  <a:lnTo>
                    <a:pt x="5886449" y="685037"/>
                  </a:lnTo>
                  <a:lnTo>
                    <a:pt x="5902879" y="659796"/>
                  </a:lnTo>
                  <a:lnTo>
                    <a:pt x="5905499" y="653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781903"/>
              <a:endParaRPr sz="1539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26209"/>
              </p:ext>
            </p:extLst>
          </p:nvPr>
        </p:nvGraphicFramePr>
        <p:xfrm>
          <a:off x="251520" y="1124744"/>
          <a:ext cx="8704280" cy="5349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46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26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369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319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6590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473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95885" indent="-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 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Port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Serveur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16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Couche 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879"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Admin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à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telnet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Cmd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30" dirty="0">
                          <a:latin typeface="Arial"/>
                          <a:cs typeface="Arial"/>
                        </a:rPr>
                        <a:t>Telnetd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TCP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572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distance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Shell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linux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Ssh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22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Putty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openSSH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3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879"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Auto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Dhcp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67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500" dirty="0">
                          <a:latin typeface="Times New Roman"/>
                          <a:cs typeface="Times New Roman"/>
                        </a:rPr>
                        <a:t>   OS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Role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dhcp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lang="fr-FR" sz="1500" dirty="0" err="1">
                          <a:latin typeface="Arial"/>
                          <a:cs typeface="Arial"/>
                        </a:rPr>
                        <a:t>udp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4572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lang="fr-FR" sz="1500" spc="-5" dirty="0">
                          <a:latin typeface="Arial"/>
                          <a:cs typeface="Arial"/>
                        </a:rPr>
                        <a:t>configuration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3030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IP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Dhcpd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8879"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Contrôleur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Ldap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389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Client/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serveur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OpenLdap,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30" dirty="0">
                          <a:latin typeface="Arial"/>
                          <a:cs typeface="Arial"/>
                        </a:rPr>
                        <a:t>Tcp/udp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4573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messgerie,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ActiveDiractory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03030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domaine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OS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client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8879"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lang="fr-FR" sz="1500" spc="-5" dirty="0">
                          <a:latin typeface="Arial"/>
                          <a:cs typeface="Arial"/>
                        </a:rPr>
                        <a:t>Surveillance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Snmp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161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Nagios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Agent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SNMP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55"/>
                        </a:lnSpc>
                        <a:spcBef>
                          <a:spcPts val="310"/>
                        </a:spcBef>
                      </a:pPr>
                      <a:r>
                        <a:rPr sz="1500" spc="-30" dirty="0">
                          <a:latin typeface="Arial"/>
                          <a:cs typeface="Arial"/>
                        </a:rPr>
                        <a:t>Tcp/udp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366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4573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réseaux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Cacti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4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Snmp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162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Zabbix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-trap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273365" y="6080458"/>
            <a:ext cx="207965" cy="203957"/>
          </a:xfrm>
          <a:prstGeom prst="rect">
            <a:avLst/>
          </a:prstGeom>
        </p:spPr>
        <p:txBody>
          <a:bodyPr vert="horz" wrap="square" lIns="0" tIns="19548" rIns="0" bIns="0" rtlCol="0">
            <a:spAutoFit/>
          </a:bodyPr>
          <a:lstStyle/>
          <a:p>
            <a:pPr marL="10860" defTabSz="781903">
              <a:spcBef>
                <a:spcPts val="154"/>
              </a:spcBef>
            </a:pPr>
            <a:fld id="{81D60167-4931-47E6-BA6A-407CBD079E47}" type="slidenum">
              <a:rPr sz="1197" spc="-4" dirty="0">
                <a:solidFill>
                  <a:prstClr val="black"/>
                </a:solidFill>
                <a:latin typeface="Times New Roman"/>
                <a:cs typeface="Times New Roman"/>
              </a:rPr>
              <a:pPr marL="10860" defTabSz="781903">
                <a:spcBef>
                  <a:spcPts val="154"/>
                </a:spcBef>
              </a:pPr>
              <a:t>20</a:t>
            </a:fld>
            <a:endParaRPr sz="119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9" y="1246060"/>
            <a:ext cx="5215447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Les commandes utilitaires :</a:t>
            </a:r>
            <a:r>
              <a:rPr sz="2394" spc="-56" dirty="0">
                <a:solidFill>
                  <a:srgbClr val="FFFFFF"/>
                </a:solidFill>
              </a:rPr>
              <a:t> </a:t>
            </a:r>
            <a:r>
              <a:rPr sz="2394" dirty="0">
                <a:solidFill>
                  <a:srgbClr val="FFFFFF"/>
                </a:solidFill>
              </a:rPr>
              <a:t>ifconfig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4" y="1913942"/>
            <a:ext cx="5207302" cy="2315664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781903">
              <a:spcBef>
                <a:spcPts val="81"/>
              </a:spcBef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La commande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affiche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l’état de vos cartes</a:t>
            </a:r>
            <a:r>
              <a:rPr sz="1710" spc="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réseaux.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3078202" defTabSz="781903">
              <a:lnSpc>
                <a:spcPct val="194000"/>
              </a:lnSpc>
              <a:tabLst>
                <a:tab pos="1843989" algn="l"/>
              </a:tabLst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Exemple</a:t>
            </a:r>
            <a:r>
              <a:rPr sz="1710" spc="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1710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ifconfig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/all  Les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interfaces: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4344" defTabSz="781903">
              <a:lnSpc>
                <a:spcPct val="194000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lo : loopback network interface = localhost = 127.0.0.1  </a:t>
            </a:r>
            <a:r>
              <a:rPr lang="fr-FR" sz="1710" spc="-4" dirty="0" smtClean="0">
                <a:solidFill>
                  <a:prstClr val="black"/>
                </a:solidFill>
                <a:latin typeface="Arial"/>
                <a:cs typeface="Arial"/>
              </a:rPr>
              <a:t>ens33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la carte</a:t>
            </a:r>
            <a:r>
              <a:rPr sz="1710" spc="-9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 err="1" smtClean="0">
                <a:solidFill>
                  <a:prstClr val="black"/>
                </a:solidFill>
                <a:latin typeface="Arial"/>
                <a:cs typeface="Arial"/>
              </a:rPr>
              <a:t>ethernet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3365" y="6080458"/>
            <a:ext cx="207965" cy="203957"/>
          </a:xfrm>
          <a:prstGeom prst="rect">
            <a:avLst/>
          </a:prstGeom>
        </p:spPr>
        <p:txBody>
          <a:bodyPr vert="horz" wrap="square" lIns="0" tIns="19548" rIns="0" bIns="0" rtlCol="0">
            <a:spAutoFit/>
          </a:bodyPr>
          <a:lstStyle/>
          <a:p>
            <a:pPr marL="10860" defTabSz="781903">
              <a:spcBef>
                <a:spcPts val="154"/>
              </a:spcBef>
            </a:pPr>
            <a:fld id="{81D60167-4931-47E6-BA6A-407CBD079E47}" type="slidenum">
              <a:rPr sz="1197" spc="-4" dirty="0">
                <a:solidFill>
                  <a:prstClr val="black"/>
                </a:solidFill>
                <a:latin typeface="Times New Roman"/>
                <a:cs typeface="Times New Roman"/>
              </a:rPr>
              <a:pPr marL="10860" defTabSz="781903">
                <a:spcBef>
                  <a:spcPts val="154"/>
                </a:spcBef>
              </a:pPr>
              <a:t>21</a:t>
            </a:fld>
            <a:endParaRPr sz="119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9" y="1246060"/>
            <a:ext cx="5215447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Les commandes utilitaires :</a:t>
            </a:r>
            <a:r>
              <a:rPr sz="2394" spc="-56" dirty="0">
                <a:solidFill>
                  <a:srgbClr val="FFFFFF"/>
                </a:solidFill>
              </a:rPr>
              <a:t> </a:t>
            </a:r>
            <a:r>
              <a:rPr sz="2394" dirty="0">
                <a:solidFill>
                  <a:srgbClr val="FFFFFF"/>
                </a:solidFill>
              </a:rPr>
              <a:t>ifconfig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4" y="1913941"/>
            <a:ext cx="7568336" cy="309716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781903">
              <a:spcBef>
                <a:spcPts val="81"/>
              </a:spcBef>
            </a:pP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Affecter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une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IP/Masque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pour une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interface réseau temporairement</a:t>
            </a:r>
            <a:r>
              <a:rPr sz="1710" b="1" spc="13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3"/>
              </a:spcBef>
            </a:pPr>
            <a:endParaRPr sz="1667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Remarque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désactivez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le</a:t>
            </a:r>
            <a:r>
              <a:rPr sz="1710" b="1" spc="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Networkmanager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/etc/init.d/Networkmanager</a:t>
            </a:r>
            <a:r>
              <a:rPr sz="171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stop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26"/>
              </a:spcBef>
            </a:pP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1625165" defTabSz="781903">
              <a:lnSpc>
                <a:spcPct val="194000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syntaxe : ifconfig [nom interface] [IP] netmask [masque]  exemple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30"/>
              </a:spcBef>
            </a:pPr>
            <a:endParaRPr sz="1753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2246343" defTabSz="781903">
              <a:lnSpc>
                <a:spcPts val="1992"/>
              </a:lnSpc>
            </a:pPr>
            <a:r>
              <a:rPr sz="1710" spc="-4" dirty="0" err="1">
                <a:solidFill>
                  <a:prstClr val="black"/>
                </a:solidFill>
                <a:latin typeface="Arial"/>
                <a:cs typeface="Arial"/>
              </a:rPr>
              <a:t>ifconfig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710" spc="-4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192.168.0.1 netmask 255.255.255.0 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ou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1933"/>
              </a:lnSpc>
            </a:pPr>
            <a:r>
              <a:rPr sz="1710" spc="-4" dirty="0" err="1">
                <a:solidFill>
                  <a:prstClr val="black"/>
                </a:solidFill>
                <a:latin typeface="Arial"/>
                <a:cs typeface="Arial"/>
              </a:rPr>
              <a:t>ifconfig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710" spc="-4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192.168.0.1/24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3365" y="6080458"/>
            <a:ext cx="207965" cy="203957"/>
          </a:xfrm>
          <a:prstGeom prst="rect">
            <a:avLst/>
          </a:prstGeom>
        </p:spPr>
        <p:txBody>
          <a:bodyPr vert="horz" wrap="square" lIns="0" tIns="19548" rIns="0" bIns="0" rtlCol="0">
            <a:spAutoFit/>
          </a:bodyPr>
          <a:lstStyle/>
          <a:p>
            <a:pPr marL="10860" defTabSz="781903">
              <a:spcBef>
                <a:spcPts val="154"/>
              </a:spcBef>
            </a:pPr>
            <a:fld id="{81D60167-4931-47E6-BA6A-407CBD079E47}" type="slidenum">
              <a:rPr sz="1197" spc="-4" dirty="0">
                <a:solidFill>
                  <a:prstClr val="black"/>
                </a:solidFill>
                <a:latin typeface="Times New Roman"/>
                <a:cs typeface="Times New Roman"/>
              </a:rPr>
              <a:pPr marL="10860" defTabSz="781903">
                <a:spcBef>
                  <a:spcPts val="154"/>
                </a:spcBef>
              </a:pPr>
              <a:t>22</a:t>
            </a:fld>
            <a:endParaRPr sz="119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9" y="1246060"/>
            <a:ext cx="5215447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Les commandes utilitaires :</a:t>
            </a:r>
            <a:r>
              <a:rPr sz="2394" spc="-56" dirty="0">
                <a:solidFill>
                  <a:srgbClr val="FFFFFF"/>
                </a:solidFill>
              </a:rPr>
              <a:t> </a:t>
            </a:r>
            <a:r>
              <a:rPr sz="2394" dirty="0">
                <a:solidFill>
                  <a:srgbClr val="FFFFFF"/>
                </a:solidFill>
              </a:rPr>
              <a:t>ifconfig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741926"/>
                </a:moveTo>
                <a:lnTo>
                  <a:pt x="401574" y="4741926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741926"/>
                </a:lnTo>
                <a:lnTo>
                  <a:pt x="0" y="4741926"/>
                </a:lnTo>
                <a:lnTo>
                  <a:pt x="0" y="4751819"/>
                </a:lnTo>
                <a:lnTo>
                  <a:pt x="391668" y="4751819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751819"/>
                </a:lnTo>
                <a:lnTo>
                  <a:pt x="8890241" y="4751819"/>
                </a:lnTo>
                <a:lnTo>
                  <a:pt x="8890241" y="4741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016" y="1842265"/>
            <a:ext cx="7102889" cy="41427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70589" defTabSz="781903">
              <a:spcBef>
                <a:spcPts val="81"/>
              </a:spcBef>
            </a:pP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Création d'interface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alias :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30"/>
              </a:spcBef>
            </a:pPr>
            <a:endParaRPr sz="1753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4344" defTabSz="781903">
              <a:lnSpc>
                <a:spcPts val="1992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Sous linux il est possible de créer des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alias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pour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chaque interface réseau, 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ce qui veux dire pour une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même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carte réseau nous pouvons lui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affecter 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254 adresses IP différentes et fonctionnelles en même</a:t>
            </a:r>
            <a:r>
              <a:rPr sz="1710" spc="-2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temps.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/>
            <a:endParaRPr sz="162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spcBef>
                <a:spcPts val="4"/>
              </a:spcBef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Exemple de création d'une interface alias</a:t>
            </a:r>
            <a:r>
              <a:rPr sz="1710" spc="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372489" defTabSz="781903">
              <a:lnSpc>
                <a:spcPct val="194000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syntaxe : ifconfig [nom 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interface]:[numéro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alias] [ip] netmask [masque]  exemple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1958"/>
              </a:lnSpc>
            </a:pPr>
            <a:r>
              <a:rPr sz="1710" spc="-4" dirty="0" err="1">
                <a:solidFill>
                  <a:prstClr val="black"/>
                </a:solidFill>
                <a:latin typeface="Arial"/>
                <a:cs typeface="Arial"/>
              </a:rPr>
              <a:t>ifconfig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710" spc="-4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:1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192.168.1.1 netmask</a:t>
            </a:r>
            <a:r>
              <a:rPr sz="1710" spc="-1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255.255.255.0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spc="-4" dirty="0" err="1">
                <a:solidFill>
                  <a:prstClr val="black"/>
                </a:solidFill>
                <a:latin typeface="Arial"/>
                <a:cs typeface="Arial"/>
              </a:rPr>
              <a:t>ifconfig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710" spc="-4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:2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192.168.24.1 netmask</a:t>
            </a:r>
            <a:r>
              <a:rPr sz="1710" spc="-1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255.255.255.0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26"/>
              </a:spcBef>
            </a:pPr>
            <a:endParaRPr sz="1753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874754" defTabSz="781903">
              <a:lnSpc>
                <a:spcPts val="1992"/>
              </a:lnSpc>
              <a:spcBef>
                <a:spcPts val="4"/>
              </a:spcBef>
              <a:tabLst>
                <a:tab pos="1576296" algn="l"/>
                <a:tab pos="4713683" algn="l"/>
              </a:tabLst>
            </a:pP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Ainsi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notre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machine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sera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accessible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soit</a:t>
            </a:r>
            <a:r>
              <a:rPr sz="1710" spc="9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par</a:t>
            </a:r>
            <a:r>
              <a:rPr sz="1710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l'IP	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192.168.0.1, ou  192.168.1.1</a:t>
            </a:r>
            <a:r>
              <a:rPr sz="1710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ou	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192.168.24.1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3365" y="6080458"/>
            <a:ext cx="207965" cy="203957"/>
          </a:xfrm>
          <a:prstGeom prst="rect">
            <a:avLst/>
          </a:prstGeom>
        </p:spPr>
        <p:txBody>
          <a:bodyPr vert="horz" wrap="square" lIns="0" tIns="19548" rIns="0" bIns="0" rtlCol="0">
            <a:spAutoFit/>
          </a:bodyPr>
          <a:lstStyle/>
          <a:p>
            <a:pPr marL="10860" defTabSz="781903">
              <a:spcBef>
                <a:spcPts val="154"/>
              </a:spcBef>
            </a:pPr>
            <a:fld id="{81D60167-4931-47E6-BA6A-407CBD079E47}" type="slidenum">
              <a:rPr sz="1197" spc="-4" dirty="0">
                <a:solidFill>
                  <a:prstClr val="black"/>
                </a:solidFill>
                <a:latin typeface="Times New Roman"/>
                <a:cs typeface="Times New Roman"/>
              </a:rPr>
              <a:pPr marL="10860" defTabSz="781903">
                <a:spcBef>
                  <a:spcPts val="154"/>
                </a:spcBef>
              </a:pPr>
              <a:t>23</a:t>
            </a:fld>
            <a:endParaRPr sz="119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9" y="1246060"/>
            <a:ext cx="5215447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Les commandes utilitaires :</a:t>
            </a:r>
            <a:r>
              <a:rPr sz="2394" spc="-56" dirty="0">
                <a:solidFill>
                  <a:srgbClr val="FFFFFF"/>
                </a:solidFill>
              </a:rPr>
              <a:t> </a:t>
            </a:r>
            <a:r>
              <a:rPr sz="2394" dirty="0">
                <a:solidFill>
                  <a:srgbClr val="FFFFFF"/>
                </a:solidFill>
              </a:rPr>
              <a:t>ifconfig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4" y="1913942"/>
            <a:ext cx="7121356" cy="364820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781903">
              <a:spcBef>
                <a:spcPts val="81"/>
              </a:spcBef>
            </a:pP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Activé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la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carte réseau: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syntaxe : ifconfig [nom interface] [up /</a:t>
            </a:r>
            <a:r>
              <a:rPr sz="171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down]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30"/>
              </a:spcBef>
            </a:pPr>
            <a:endParaRPr sz="1753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5120382" defTabSz="781903">
              <a:lnSpc>
                <a:spcPts val="1992"/>
              </a:lnSpc>
            </a:pPr>
            <a:r>
              <a:rPr sz="1710" spc="-9" dirty="0" err="1">
                <a:solidFill>
                  <a:prstClr val="black"/>
                </a:solidFill>
                <a:latin typeface="Arial"/>
                <a:cs typeface="Arial"/>
              </a:rPr>
              <a:t>ifconfig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710" spc="-4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up  Ou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4"/>
              </a:spcBef>
            </a:pPr>
            <a:endParaRPr sz="162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spc="-4" dirty="0" err="1">
                <a:solidFill>
                  <a:prstClr val="black"/>
                </a:solidFill>
                <a:latin typeface="Arial"/>
                <a:cs typeface="Arial"/>
              </a:rPr>
              <a:t>ifup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9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710" spc="-9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/>
            <a:endParaRPr sz="1881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34"/>
              </a:spcBef>
            </a:pPr>
            <a:endParaRPr sz="1496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Désactivé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la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carte réeau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 :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30"/>
              </a:spcBef>
            </a:pPr>
            <a:endParaRPr sz="1753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4843457" defTabSz="781903">
              <a:lnSpc>
                <a:spcPts val="1992"/>
              </a:lnSpc>
            </a:pPr>
            <a:r>
              <a:rPr sz="1710" spc="-9" dirty="0" err="1">
                <a:solidFill>
                  <a:prstClr val="black"/>
                </a:solidFill>
                <a:latin typeface="Arial"/>
                <a:cs typeface="Arial"/>
              </a:rPr>
              <a:t>ifconfig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710" spc="-4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r>
              <a:rPr sz="1710" spc="-4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down  Ou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4"/>
              </a:spcBef>
            </a:pPr>
            <a:endParaRPr sz="162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spc="-9" dirty="0" err="1">
                <a:solidFill>
                  <a:prstClr val="black"/>
                </a:solidFill>
                <a:latin typeface="Arial"/>
                <a:cs typeface="Arial"/>
              </a:rPr>
              <a:t>ifdown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9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710" spc="-9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3365" y="6080458"/>
            <a:ext cx="207965" cy="203957"/>
          </a:xfrm>
          <a:prstGeom prst="rect">
            <a:avLst/>
          </a:prstGeom>
        </p:spPr>
        <p:txBody>
          <a:bodyPr vert="horz" wrap="square" lIns="0" tIns="19548" rIns="0" bIns="0" rtlCol="0">
            <a:spAutoFit/>
          </a:bodyPr>
          <a:lstStyle/>
          <a:p>
            <a:pPr marL="10860" defTabSz="781903">
              <a:spcBef>
                <a:spcPts val="154"/>
              </a:spcBef>
            </a:pPr>
            <a:fld id="{81D60167-4931-47E6-BA6A-407CBD079E47}" type="slidenum">
              <a:rPr sz="1197" spc="-4" dirty="0">
                <a:solidFill>
                  <a:prstClr val="black"/>
                </a:solidFill>
                <a:latin typeface="Times New Roman"/>
                <a:cs typeface="Times New Roman"/>
              </a:rPr>
              <a:pPr marL="10860" defTabSz="781903">
                <a:spcBef>
                  <a:spcPts val="154"/>
                </a:spcBef>
              </a:pPr>
              <a:t>24</a:t>
            </a:fld>
            <a:endParaRPr sz="119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8" y="1280594"/>
            <a:ext cx="6347587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FFFFFF"/>
                </a:solidFill>
              </a:rPr>
              <a:t>Le fichier de configuration des paramètres</a:t>
            </a:r>
            <a:r>
              <a:rPr spc="-13" dirty="0">
                <a:solidFill>
                  <a:srgbClr val="FFFFFF"/>
                </a:solidFill>
              </a:rPr>
              <a:t> </a:t>
            </a:r>
            <a:r>
              <a:rPr spc="-9" dirty="0">
                <a:solidFill>
                  <a:srgbClr val="FFFFFF"/>
                </a:solidFill>
              </a:rPr>
              <a:t>réseaux</a:t>
            </a:r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741926"/>
                </a:moveTo>
                <a:lnTo>
                  <a:pt x="401574" y="4741926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741926"/>
                </a:lnTo>
                <a:lnTo>
                  <a:pt x="0" y="4741926"/>
                </a:lnTo>
                <a:lnTo>
                  <a:pt x="0" y="4751819"/>
                </a:lnTo>
                <a:lnTo>
                  <a:pt x="391668" y="4751819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751819"/>
                </a:lnTo>
                <a:lnTo>
                  <a:pt x="8890241" y="4751819"/>
                </a:lnTo>
                <a:lnTo>
                  <a:pt x="8890241" y="4741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017" y="1842266"/>
            <a:ext cx="7107234" cy="1051399"/>
          </a:xfrm>
          <a:prstGeom prst="rect">
            <a:avLst/>
          </a:prstGeom>
        </p:spPr>
        <p:txBody>
          <a:bodyPr vert="horz" wrap="square" lIns="0" tIns="24977" rIns="0" bIns="0" rtlCol="0">
            <a:spAutoFit/>
          </a:bodyPr>
          <a:lstStyle/>
          <a:p>
            <a:pPr marL="10860" marR="4344" indent="120000" defTabSz="781903">
              <a:lnSpc>
                <a:spcPts val="1992"/>
              </a:lnSpc>
              <a:spcBef>
                <a:spcPts val="196"/>
              </a:spcBef>
            </a:pP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Pour que la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configuration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soit sauvegardée il faut modifier le fichier 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correspondant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à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l'interface</a:t>
            </a:r>
            <a:r>
              <a:rPr sz="1710" b="1" spc="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4"/>
              </a:spcBef>
            </a:pPr>
            <a:endParaRPr sz="162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Sous redhat :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/</a:t>
            </a:r>
            <a:r>
              <a:rPr sz="1710" b="1" spc="-9" dirty="0" err="1" smtClean="0">
                <a:solidFill>
                  <a:prstClr val="black"/>
                </a:solidFill>
                <a:latin typeface="Arial"/>
                <a:cs typeface="Arial"/>
              </a:rPr>
              <a:t>etc</a:t>
            </a:r>
            <a:r>
              <a:rPr sz="1710" b="1" spc="-9" dirty="0" smtClean="0">
                <a:solidFill>
                  <a:prstClr val="black"/>
                </a:solidFill>
                <a:latin typeface="Arial"/>
                <a:cs typeface="Arial"/>
              </a:rPr>
              <a:t>/</a:t>
            </a:r>
            <a:r>
              <a:rPr sz="1710" b="1" spc="-9" dirty="0" err="1" smtClean="0">
                <a:solidFill>
                  <a:prstClr val="black"/>
                </a:solidFill>
                <a:latin typeface="Arial"/>
                <a:cs typeface="Arial"/>
              </a:rPr>
              <a:t>sysconfig</a:t>
            </a:r>
            <a:r>
              <a:rPr sz="1710" b="1" spc="-9" dirty="0" smtClean="0">
                <a:solidFill>
                  <a:prstClr val="black"/>
                </a:solidFill>
                <a:latin typeface="Arial"/>
                <a:cs typeface="Arial"/>
              </a:rPr>
              <a:t>/network-scripts/</a:t>
            </a:r>
            <a:r>
              <a:rPr sz="1710" b="1" spc="-9" dirty="0" err="1" smtClean="0">
                <a:solidFill>
                  <a:prstClr val="black"/>
                </a:solidFill>
                <a:latin typeface="Arial"/>
                <a:cs typeface="Arial"/>
              </a:rPr>
              <a:t>ifcfg</a:t>
            </a:r>
            <a:r>
              <a:rPr sz="1710" b="1" spc="-9" dirty="0" smtClean="0">
                <a:solidFill>
                  <a:prstClr val="black"/>
                </a:solidFill>
                <a:latin typeface="Arial"/>
                <a:cs typeface="Arial"/>
              </a:rPr>
              <a:t>-e</a:t>
            </a:r>
            <a:r>
              <a:rPr lang="fr-FR" sz="1710" b="1" spc="-9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25</a:t>
            </a:fld>
            <a:endParaRPr spc="-4" dirty="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994" y="3007964"/>
            <a:ext cx="2429350" cy="123726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defTabSz="781903">
              <a:lnSpc>
                <a:spcPts val="1615"/>
              </a:lnSpc>
              <a:spcBef>
                <a:spcPts val="86"/>
              </a:spcBef>
            </a:pPr>
            <a:r>
              <a:rPr sz="1368" spc="-4" dirty="0" smtClean="0">
                <a:solidFill>
                  <a:prstClr val="black"/>
                </a:solidFill>
                <a:latin typeface="Arial"/>
                <a:cs typeface="Arial"/>
              </a:rPr>
              <a:t>DEVICE=e</a:t>
            </a:r>
            <a:r>
              <a:rPr lang="fr-FR" sz="1368" spc="-4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endParaRPr sz="1368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4344" defTabSz="781903">
              <a:lnSpc>
                <a:spcPct val="97000"/>
              </a:lnSpc>
              <a:spcBef>
                <a:spcPts val="26"/>
              </a:spcBef>
            </a:pPr>
            <a:r>
              <a:rPr sz="1368" spc="-9" dirty="0">
                <a:solidFill>
                  <a:prstClr val="black"/>
                </a:solidFill>
                <a:latin typeface="Arial"/>
                <a:cs typeface="Arial"/>
              </a:rPr>
              <a:t>BOOTPROTO=none </a:t>
            </a:r>
            <a:r>
              <a:rPr sz="1368" spc="-4" dirty="0">
                <a:solidFill>
                  <a:prstClr val="black"/>
                </a:solidFill>
                <a:latin typeface="Arial"/>
                <a:cs typeface="Arial"/>
              </a:rPr>
              <a:t>#ou dhcp  </a:t>
            </a:r>
            <a:r>
              <a:rPr sz="1368" dirty="0">
                <a:solidFill>
                  <a:prstClr val="black"/>
                </a:solidFill>
                <a:latin typeface="Arial"/>
                <a:cs typeface="Arial"/>
              </a:rPr>
              <a:t>ONBOOT=yes  </a:t>
            </a:r>
            <a:r>
              <a:rPr sz="1368" spc="-13" dirty="0">
                <a:solidFill>
                  <a:prstClr val="black"/>
                </a:solidFill>
                <a:latin typeface="Arial"/>
                <a:cs typeface="Arial"/>
              </a:rPr>
              <a:t>IPADDR=10.0.1.27  </a:t>
            </a:r>
            <a:r>
              <a:rPr sz="1368" spc="-4" dirty="0">
                <a:solidFill>
                  <a:prstClr val="black"/>
                </a:solidFill>
                <a:latin typeface="Arial"/>
                <a:cs typeface="Arial"/>
              </a:rPr>
              <a:t>NETMASK=255.255.255.0  NETWORK=10.0.1.0</a:t>
            </a:r>
            <a:endParaRPr sz="1368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994" y="4358060"/>
            <a:ext cx="3760226" cy="156879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781903">
              <a:spcBef>
                <a:spcPts val="81"/>
              </a:spcBef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Sous debian :</a:t>
            </a:r>
            <a:r>
              <a:rPr sz="171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/etc/network/interfaces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1821"/>
              </a:lnSpc>
              <a:spcBef>
                <a:spcPts val="1142"/>
              </a:spcBef>
            </a:pPr>
            <a:r>
              <a:rPr sz="1539" spc="-4" dirty="0">
                <a:solidFill>
                  <a:prstClr val="black"/>
                </a:solidFill>
                <a:latin typeface="Arial"/>
                <a:cs typeface="Arial"/>
              </a:rPr>
              <a:t>auto </a:t>
            </a:r>
            <a:r>
              <a:rPr sz="1539" spc="-4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539" spc="-4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endParaRPr sz="1539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1797835" defTabSz="781903">
              <a:lnSpc>
                <a:spcPts val="1787"/>
              </a:lnSpc>
              <a:spcBef>
                <a:spcPts val="86"/>
              </a:spcBef>
            </a:pPr>
            <a:r>
              <a:rPr sz="1539" spc="-4" dirty="0" err="1">
                <a:solidFill>
                  <a:prstClr val="black"/>
                </a:solidFill>
                <a:latin typeface="Arial"/>
                <a:cs typeface="Arial"/>
              </a:rPr>
              <a:t>iface</a:t>
            </a:r>
            <a:r>
              <a:rPr sz="1539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39" spc="-4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fr-FR" sz="1539" spc="-4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r>
              <a:rPr sz="1539" spc="-4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prstClr val="black"/>
                </a:solidFill>
                <a:latin typeface="Arial"/>
                <a:cs typeface="Arial"/>
              </a:rPr>
              <a:t>inet static  address</a:t>
            </a:r>
            <a:r>
              <a:rPr sz="1539" spc="40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39" spc="-4" dirty="0">
                <a:solidFill>
                  <a:prstClr val="black"/>
                </a:solidFill>
                <a:latin typeface="Arial"/>
                <a:cs typeface="Arial"/>
              </a:rPr>
              <a:t>192.168.10.2</a:t>
            </a:r>
            <a:endParaRPr sz="1539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1714"/>
              </a:lnSpc>
            </a:pPr>
            <a:r>
              <a:rPr sz="1539" spc="-4" dirty="0">
                <a:solidFill>
                  <a:prstClr val="black"/>
                </a:solidFill>
                <a:latin typeface="Arial"/>
                <a:cs typeface="Arial"/>
              </a:rPr>
              <a:t>netmask 255.255.255.0</a:t>
            </a:r>
            <a:endParaRPr sz="1539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1817"/>
              </a:lnSpc>
            </a:pPr>
            <a:r>
              <a:rPr sz="1539" spc="-4" dirty="0">
                <a:solidFill>
                  <a:prstClr val="black"/>
                </a:solidFill>
                <a:latin typeface="Arial"/>
                <a:cs typeface="Arial"/>
              </a:rPr>
              <a:t>gateway</a:t>
            </a:r>
            <a:r>
              <a:rPr sz="1539" spc="4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39" spc="-9" dirty="0">
                <a:solidFill>
                  <a:prstClr val="black"/>
                </a:solidFill>
                <a:latin typeface="Arial"/>
                <a:cs typeface="Arial"/>
              </a:rPr>
              <a:t>192.168.10.1</a:t>
            </a:r>
            <a:endParaRPr sz="1539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3857" y="2952596"/>
            <a:ext cx="2156768" cy="523379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781903">
              <a:lnSpc>
                <a:spcPts val="2022"/>
              </a:lnSpc>
              <a:spcBef>
                <a:spcPts val="81"/>
              </a:spcBef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Pour la passerelle</a:t>
            </a:r>
            <a:r>
              <a:rPr sz="171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/etc/sysconfig/network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3857" y="3711072"/>
            <a:ext cx="2820848" cy="538182"/>
          </a:xfrm>
          <a:prstGeom prst="rect">
            <a:avLst/>
          </a:prstGeom>
        </p:spPr>
        <p:txBody>
          <a:bodyPr vert="horz" wrap="square" lIns="0" tIns="24977" rIns="0" bIns="0" rtlCol="0">
            <a:spAutoFit/>
          </a:bodyPr>
          <a:lstStyle/>
          <a:p>
            <a:pPr marL="10860" marR="4344" defTabSz="781903">
              <a:lnSpc>
                <a:spcPts val="1992"/>
              </a:lnSpc>
              <a:spcBef>
                <a:spcPts val="196"/>
              </a:spcBef>
            </a:pPr>
            <a:r>
              <a:rPr sz="1710" spc="-21" dirty="0">
                <a:solidFill>
                  <a:prstClr val="black"/>
                </a:solidFill>
                <a:latin typeface="Arial"/>
                <a:cs typeface="Arial"/>
              </a:rPr>
              <a:t>GATEWAY=192.168.109.254  </a:t>
            </a:r>
            <a:r>
              <a:rPr sz="1710" spc="-26" dirty="0" smtClean="0">
                <a:solidFill>
                  <a:prstClr val="black"/>
                </a:solidFill>
                <a:latin typeface="Arial"/>
                <a:cs typeface="Arial"/>
              </a:rPr>
              <a:t>GATEWAYDEV=e</a:t>
            </a:r>
            <a:r>
              <a:rPr lang="fr-FR" sz="1710" spc="-26" dirty="0" smtClean="0">
                <a:solidFill>
                  <a:prstClr val="black"/>
                </a:solidFill>
                <a:latin typeface="Arial"/>
                <a:cs typeface="Arial"/>
              </a:rPr>
              <a:t>ns33</a:t>
            </a:r>
            <a:endParaRPr sz="171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8" y="1246060"/>
            <a:ext cx="4757704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Les commandes utilitaires :</a:t>
            </a:r>
            <a:r>
              <a:rPr sz="2394" spc="-73" dirty="0">
                <a:solidFill>
                  <a:srgbClr val="FFFFFF"/>
                </a:solidFill>
              </a:rPr>
              <a:t> </a:t>
            </a:r>
            <a:r>
              <a:rPr sz="2394" dirty="0">
                <a:solidFill>
                  <a:srgbClr val="FFFFFF"/>
                </a:solidFill>
              </a:rPr>
              <a:t>ping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5" y="1913942"/>
            <a:ext cx="6915556" cy="3349785"/>
          </a:xfrm>
          <a:prstGeom prst="rect">
            <a:avLst/>
          </a:prstGeom>
        </p:spPr>
        <p:txBody>
          <a:bodyPr vert="horz" wrap="square" lIns="0" tIns="24977" rIns="0" bIns="0" rtlCol="0">
            <a:spAutoFit/>
          </a:bodyPr>
          <a:lstStyle/>
          <a:p>
            <a:pPr marL="10860" marR="4344" defTabSz="781903">
              <a:lnSpc>
                <a:spcPts val="1992"/>
              </a:lnSpc>
              <a:spcBef>
                <a:spcPts val="196"/>
              </a:spcBef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La commande ping est un véritable outil à tout faire. Il permet de vérifier 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l’éxistance d’une machine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sur le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réseaux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et de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détecter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bon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nombre de 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problèmes concernant votre configuration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IP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7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4134857" defTabSz="781903">
              <a:lnSpc>
                <a:spcPct val="194000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Exemple : ping localhost 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Exemple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 ping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192.168.24.3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1003443" defTabSz="781903">
              <a:lnSpc>
                <a:spcPct val="194000"/>
              </a:lnSpc>
              <a:tabLst>
                <a:tab pos="3687435" algn="l"/>
                <a:tab pos="5783914" algn="l"/>
              </a:tabLst>
            </a:pP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Pou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envoye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seulemen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t 5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requê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pin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192.168.24.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 –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5  On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augmente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la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taille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des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paquets envoyés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à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128Ko</a:t>
            </a:r>
            <a:r>
              <a:rPr sz="171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1992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ping -s 128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 192.168.24.3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3365" y="6080458"/>
            <a:ext cx="207965" cy="203957"/>
          </a:xfrm>
          <a:prstGeom prst="rect">
            <a:avLst/>
          </a:prstGeom>
        </p:spPr>
        <p:txBody>
          <a:bodyPr vert="horz" wrap="square" lIns="0" tIns="19548" rIns="0" bIns="0" rtlCol="0">
            <a:spAutoFit/>
          </a:bodyPr>
          <a:lstStyle/>
          <a:p>
            <a:pPr marL="10860" defTabSz="781903">
              <a:spcBef>
                <a:spcPts val="154"/>
              </a:spcBef>
            </a:pPr>
            <a:fld id="{81D60167-4931-47E6-BA6A-407CBD079E47}" type="slidenum">
              <a:rPr sz="1197" spc="-4" dirty="0">
                <a:solidFill>
                  <a:prstClr val="black"/>
                </a:solidFill>
                <a:latin typeface="Times New Roman"/>
                <a:cs typeface="Times New Roman"/>
              </a:rPr>
              <a:pPr marL="10860" defTabSz="781903">
                <a:spcBef>
                  <a:spcPts val="154"/>
                </a:spcBef>
              </a:pPr>
              <a:t>26</a:t>
            </a:fld>
            <a:endParaRPr sz="119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8" y="1246060"/>
            <a:ext cx="4877162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Les commandes utilitaires :</a:t>
            </a:r>
            <a:r>
              <a:rPr sz="2394" spc="-60" dirty="0">
                <a:solidFill>
                  <a:srgbClr val="FFFFFF"/>
                </a:solidFill>
              </a:rPr>
              <a:t> </a:t>
            </a:r>
            <a:r>
              <a:rPr sz="2394" dirty="0">
                <a:solidFill>
                  <a:srgbClr val="FFFFFF"/>
                </a:solidFill>
              </a:rPr>
              <a:t>route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4" y="1913941"/>
            <a:ext cx="6082606" cy="260215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781903">
              <a:spcBef>
                <a:spcPts val="81"/>
              </a:spcBef>
            </a:pP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Affecter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l'IP de la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passerelle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par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défaut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pour une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interface</a:t>
            </a:r>
            <a:r>
              <a:rPr sz="1710" b="1" spc="4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3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syntaxe :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route add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default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gw [IP de la</a:t>
            </a:r>
            <a:r>
              <a:rPr sz="1710" b="1" spc="-3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paserelle]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3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exemple</a:t>
            </a:r>
            <a:r>
              <a:rPr sz="17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route add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default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gw</a:t>
            </a:r>
            <a:r>
              <a:rPr sz="1710" b="1" spc="13" dirty="0">
                <a:solidFill>
                  <a:srgbClr val="26269A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192.168.0.254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9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spcBef>
                <a:spcPts val="4"/>
              </a:spcBef>
            </a:pP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Pour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afficher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la table de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routage</a:t>
            </a:r>
            <a:r>
              <a:rPr sz="1710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9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tabLst>
                <a:tab pos="624437" algn="l"/>
              </a:tabLst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route	-n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27</a:t>
            </a:fld>
            <a:endParaRPr spc="-4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8" y="1246060"/>
            <a:ext cx="4877162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Les commandes utilitaires :</a:t>
            </a:r>
            <a:r>
              <a:rPr sz="2394" spc="-60" dirty="0">
                <a:solidFill>
                  <a:srgbClr val="FFFFFF"/>
                </a:solidFill>
              </a:rPr>
              <a:t> </a:t>
            </a:r>
            <a:r>
              <a:rPr sz="2394" dirty="0">
                <a:solidFill>
                  <a:srgbClr val="FFFFFF"/>
                </a:solidFill>
              </a:rPr>
              <a:t>route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4" y="1913941"/>
            <a:ext cx="6436638" cy="1555969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781903">
              <a:lnSpc>
                <a:spcPts val="2022"/>
              </a:lnSpc>
              <a:spcBef>
                <a:spcPts val="81"/>
              </a:spcBef>
            </a:pP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route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[-n][add|del][-host|-net]</a:t>
            </a:r>
            <a:r>
              <a:rPr sz="1710" b="1" spc="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destination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[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netmask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mask]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[gw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passerelle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]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[metric</a:t>
            </a:r>
            <a:r>
              <a:rPr sz="1710" b="1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N]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/>
            <a:endParaRPr sz="1881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38"/>
              </a:spcBef>
            </a:pPr>
            <a:endParaRPr sz="1496">
              <a:solidFill>
                <a:prstClr val="black"/>
              </a:solidFill>
              <a:latin typeface="Arial"/>
              <a:cs typeface="Arial"/>
            </a:endParaRPr>
          </a:p>
          <a:p>
            <a:pPr marL="146064" indent="-135747" defTabSz="781903">
              <a:lnSpc>
                <a:spcPts val="2022"/>
              </a:lnSpc>
              <a:buFontTx/>
              <a:buChar char="•"/>
              <a:tabLst>
                <a:tab pos="146607" algn="l"/>
              </a:tabLst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Exemples</a:t>
            </a:r>
            <a:r>
              <a:rPr sz="1710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#route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add –net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192.168.1.0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netmask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255.255.255.0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gw</a:t>
            </a:r>
            <a:r>
              <a:rPr sz="1710" b="1" spc="81" dirty="0">
                <a:solidFill>
                  <a:srgbClr val="26269A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10.0.8.1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28</a:t>
            </a:fld>
            <a:endParaRPr spc="-4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9" y="1246060"/>
            <a:ext cx="1511691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traceroute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4" y="1913941"/>
            <a:ext cx="7125152" cy="3372997"/>
          </a:xfrm>
          <a:prstGeom prst="rect">
            <a:avLst/>
          </a:prstGeom>
        </p:spPr>
        <p:txBody>
          <a:bodyPr vert="horz" wrap="square" lIns="0" tIns="24977" rIns="0" bIns="0" rtlCol="0">
            <a:spAutoFit/>
          </a:bodyPr>
          <a:lstStyle/>
          <a:p>
            <a:pPr marL="10860" marR="4344" defTabSz="781903">
              <a:lnSpc>
                <a:spcPts val="1992"/>
              </a:lnSpc>
              <a:spcBef>
                <a:spcPts val="196"/>
              </a:spcBef>
            </a:pP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Problème d'accès d'une machine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ou d'un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réseau,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et ping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confirme ceci 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Mais plusieurs routeurs intermédiaires et vous voulez savoir à quel niveau  vous avez un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 problème.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/>
            <a:endParaRPr sz="1881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26"/>
              </a:spcBef>
            </a:pPr>
            <a:endParaRPr sz="1454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$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traceroute mailserver1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300816" defTabSz="781903">
              <a:lnSpc>
                <a:spcPts val="1992"/>
              </a:lnSpc>
              <a:spcBef>
                <a:spcPts val="86"/>
              </a:spcBef>
            </a:pP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traceroute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to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mailserver1.alrac.net (192.168.2.76),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30 hops max,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40 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byte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packets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1903"/>
              </a:lnSpc>
            </a:pP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1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pyramid.alrac.net (192.168.1.45) 3.605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ms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6.902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ms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9.165</a:t>
            </a:r>
            <a:r>
              <a:rPr sz="1710" b="1" spc="26" dirty="0">
                <a:solidFill>
                  <a:srgbClr val="26269A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ms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022"/>
              </a:lnSpc>
            </a:pP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2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mailserver1.alrac.net (192.168.2.76) 3.010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ms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0.070 </a:t>
            </a:r>
            <a:r>
              <a:rPr sz="1710" b="1" spc="-4" dirty="0">
                <a:solidFill>
                  <a:srgbClr val="26269A"/>
                </a:solidFill>
                <a:latin typeface="Arial"/>
                <a:cs typeface="Arial"/>
              </a:rPr>
              <a:t>ms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0.068</a:t>
            </a:r>
            <a:r>
              <a:rPr sz="1710" b="1" spc="43" dirty="0">
                <a:solidFill>
                  <a:srgbClr val="26269A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srgbClr val="26269A"/>
                </a:solidFill>
                <a:latin typeface="Arial"/>
                <a:cs typeface="Arial"/>
              </a:rPr>
              <a:t>ms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30"/>
              </a:spcBef>
            </a:pPr>
            <a:endParaRPr sz="1753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88507" defTabSz="781903">
              <a:lnSpc>
                <a:spcPts val="1992"/>
              </a:lnSpc>
              <a:tabLst>
                <a:tab pos="1167425" algn="l"/>
              </a:tabLst>
            </a:pP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 ’option « -n » de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traceroute damande l’affichage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de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l’adresse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IP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du  serveur</a:t>
            </a:r>
            <a:r>
              <a:rPr sz="1710" b="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et	non pas le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 nom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29</a:t>
            </a:fld>
            <a:endParaRPr spc="-4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6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33639EE-56A8-4627-AA16-FBE4E5A5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Rappel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CCECE49D-2BCF-4668-B0A3-74707E59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="" xmlns:a16="http://schemas.microsoft.com/office/drawing/2014/main" id="{5CC778B5-3FCA-4A9B-84DB-A72C93DE6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03" y="1600200"/>
            <a:ext cx="6956721" cy="4525963"/>
          </a:xfrm>
        </p:spPr>
      </p:pic>
    </p:spTree>
    <p:extLst>
      <p:ext uri="{BB962C8B-B14F-4D97-AF65-F5344CB8AC3E}">
        <p14:creationId xmlns:p14="http://schemas.microsoft.com/office/powerpoint/2010/main" val="7322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8" y="1246060"/>
            <a:ext cx="4738156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spc="-4" dirty="0">
                <a:solidFill>
                  <a:srgbClr val="FFFFFF"/>
                </a:solidFill>
              </a:rPr>
              <a:t>Configurer le nom de la</a:t>
            </a:r>
            <a:r>
              <a:rPr sz="2394" spc="-43" dirty="0">
                <a:solidFill>
                  <a:srgbClr val="FFFFFF"/>
                </a:solidFill>
              </a:rPr>
              <a:t> </a:t>
            </a:r>
            <a:r>
              <a:rPr sz="2394" spc="-4" dirty="0">
                <a:solidFill>
                  <a:srgbClr val="FFFFFF"/>
                </a:solidFill>
              </a:rPr>
              <a:t>machine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4" y="1913941"/>
            <a:ext cx="6604965" cy="2873565"/>
          </a:xfrm>
          <a:prstGeom prst="rect">
            <a:avLst/>
          </a:prstGeom>
        </p:spPr>
        <p:txBody>
          <a:bodyPr vert="horz" wrap="square" lIns="0" tIns="24977" rIns="0" bIns="0" rtlCol="0">
            <a:spAutoFit/>
          </a:bodyPr>
          <a:lstStyle/>
          <a:p>
            <a:pPr marL="10860" marR="4344" defTabSz="781903">
              <a:lnSpc>
                <a:spcPts val="1992"/>
              </a:lnSpc>
              <a:spcBef>
                <a:spcPts val="196"/>
              </a:spcBef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Le nom de la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machine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est utile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dans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cadre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d’un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partage réseau, la  configuration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d’un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serveur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DNS, un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serveur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de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messagerie</a:t>
            </a:r>
            <a:r>
              <a:rPr sz="1710" spc="6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etc..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4"/>
              </a:spcBef>
            </a:pPr>
            <a:endParaRPr sz="1625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Pour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afficher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le nom de la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machine,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la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commande</a:t>
            </a:r>
            <a:r>
              <a:rPr sz="1710" b="1" spc="2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3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hostname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/>
            <a:endParaRPr sz="1881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34"/>
              </a:spcBef>
            </a:pPr>
            <a:endParaRPr sz="1496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Pour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changer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le nom de la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machine,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le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fichier</a:t>
            </a:r>
            <a:r>
              <a:rPr sz="1710" b="1" spc="2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3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tabLst>
                <a:tab pos="1492675" algn="l"/>
                <a:tab pos="1851591" algn="l"/>
              </a:tabLst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/etc/hostname	!!!!	Pas N’existe sous</a:t>
            </a:r>
            <a:r>
              <a:rPr sz="1710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centos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30</a:t>
            </a:fld>
            <a:endParaRPr spc="-4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9" y="1246060"/>
            <a:ext cx="3709184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Configurer l’adresse</a:t>
            </a:r>
            <a:r>
              <a:rPr sz="2394" spc="-64" dirty="0">
                <a:solidFill>
                  <a:srgbClr val="FFFFFF"/>
                </a:solidFill>
              </a:rPr>
              <a:t> </a:t>
            </a:r>
            <a:r>
              <a:rPr sz="2394" dirty="0">
                <a:solidFill>
                  <a:srgbClr val="FFFFFF"/>
                </a:solidFill>
              </a:rPr>
              <a:t>DNS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4" y="1913941"/>
            <a:ext cx="4899968" cy="259048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781903">
              <a:spcBef>
                <a:spcPts val="81"/>
              </a:spcBef>
            </a:pP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Pour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configurer l’adresse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IP du DNS, le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fichier</a:t>
            </a:r>
            <a:r>
              <a:rPr sz="1710" b="1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3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spc="-13" dirty="0">
                <a:solidFill>
                  <a:prstClr val="black"/>
                </a:solidFill>
                <a:latin typeface="Arial"/>
                <a:cs typeface="Arial"/>
              </a:rPr>
              <a:t>/etc/resolv.conf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3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Syntaxe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du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fichier</a:t>
            </a:r>
            <a:r>
              <a:rPr sz="1710" b="1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2061727" defTabSz="781903">
              <a:lnSpc>
                <a:spcPct val="194000"/>
              </a:lnSpc>
              <a:tabLst>
                <a:tab pos="1276566" algn="l"/>
              </a:tabLst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#la liste des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serveurs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de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nom 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nameserver	</a:t>
            </a:r>
            <a:r>
              <a:rPr sz="1710" spc="-13" dirty="0">
                <a:solidFill>
                  <a:prstClr val="black"/>
                </a:solidFill>
                <a:latin typeface="Arial"/>
                <a:cs typeface="Arial"/>
              </a:rPr>
              <a:t>193.95.66.11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1992"/>
              </a:lnSpc>
              <a:tabLst>
                <a:tab pos="1276566" algn="l"/>
              </a:tabLst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nameserver	8.8.8.8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31</a:t>
            </a:fld>
            <a:endParaRPr spc="-4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9" y="1246060"/>
            <a:ext cx="1593140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spc="-4" dirty="0">
                <a:solidFill>
                  <a:srgbClr val="FFFFFF"/>
                </a:solidFill>
              </a:rPr>
              <a:t>Client</a:t>
            </a:r>
            <a:r>
              <a:rPr sz="2394" spc="-68" dirty="0">
                <a:solidFill>
                  <a:srgbClr val="FFFFFF"/>
                </a:solidFill>
              </a:rPr>
              <a:t> </a:t>
            </a:r>
            <a:r>
              <a:rPr sz="2394" spc="-4" dirty="0">
                <a:solidFill>
                  <a:srgbClr val="FFFFFF"/>
                </a:solidFill>
              </a:rPr>
              <a:t>DNS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94" y="1913942"/>
            <a:ext cx="5743779" cy="183264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 defTabSz="781903">
              <a:spcBef>
                <a:spcPts val="81"/>
              </a:spcBef>
            </a:pP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Il y a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plusieurs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pour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tester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et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interroger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un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serveur</a:t>
            </a:r>
            <a:r>
              <a:rPr sz="1710" b="1" spc="6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DNS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3"/>
              </a:spcBef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48236" indent="-137919" defTabSz="781903">
              <a:buSzPct val="45000"/>
              <a:buFont typeface="Wingdings"/>
              <a:buChar char=""/>
              <a:tabLst>
                <a:tab pos="148779" algn="l"/>
                <a:tab pos="1233127" algn="l"/>
              </a:tabLst>
            </a:pP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nslookup	URL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13"/>
              </a:spcBef>
              <a:buFont typeface="Wingdings"/>
              <a:buChar char=""/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48236" indent="-137919" defTabSz="781903">
              <a:buSzPct val="45000"/>
              <a:buFont typeface="Wingdings"/>
              <a:buChar char=""/>
              <a:tabLst>
                <a:tab pos="148779" algn="l"/>
              </a:tabLst>
            </a:pP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host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9"/>
              </a:spcBef>
              <a:buFont typeface="Wingdings"/>
              <a:buChar char=""/>
            </a:pPr>
            <a:endParaRPr sz="1667">
              <a:solidFill>
                <a:prstClr val="black"/>
              </a:solidFill>
              <a:latin typeface="Arial"/>
              <a:cs typeface="Arial"/>
            </a:endParaRPr>
          </a:p>
          <a:p>
            <a:pPr marL="148236" indent="-137919" defTabSz="781903">
              <a:spcBef>
                <a:spcPts val="4"/>
              </a:spcBef>
              <a:buSzPct val="45000"/>
              <a:buFont typeface="Wingdings"/>
              <a:buChar char=""/>
              <a:tabLst>
                <a:tab pos="148779" algn="l"/>
              </a:tabLst>
            </a:pP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dig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32</a:t>
            </a:fld>
            <a:endParaRPr spc="-4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9" y="1246060"/>
            <a:ext cx="1934684" cy="37940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2394" dirty="0">
                <a:solidFill>
                  <a:srgbClr val="FFFFFF"/>
                </a:solidFill>
              </a:rPr>
              <a:t>/etc/nsswitch</a:t>
            </a:r>
            <a:endParaRPr sz="2394"/>
          </a:p>
        </p:txBody>
      </p:sp>
      <p:sp>
        <p:nvSpPr>
          <p:cNvPr id="3" name="object 3"/>
          <p:cNvSpPr/>
          <p:nvPr/>
        </p:nvSpPr>
        <p:spPr>
          <a:xfrm>
            <a:off x="431907" y="1933282"/>
            <a:ext cx="7602443" cy="4276612"/>
          </a:xfrm>
          <a:custGeom>
            <a:avLst/>
            <a:gdLst/>
            <a:ahLst/>
            <a:cxnLst/>
            <a:rect l="l" t="t" r="r" b="b"/>
            <a:pathLst>
              <a:path w="8890635" h="5001259">
                <a:moveTo>
                  <a:pt x="8890241" y="4440174"/>
                </a:moveTo>
                <a:lnTo>
                  <a:pt x="401574" y="4440174"/>
                </a:lnTo>
                <a:lnTo>
                  <a:pt x="401574" y="0"/>
                </a:lnTo>
                <a:lnTo>
                  <a:pt x="391668" y="0"/>
                </a:lnTo>
                <a:lnTo>
                  <a:pt x="391668" y="4440174"/>
                </a:lnTo>
                <a:lnTo>
                  <a:pt x="0" y="4440174"/>
                </a:lnTo>
                <a:lnTo>
                  <a:pt x="0" y="4450080"/>
                </a:lnTo>
                <a:lnTo>
                  <a:pt x="391668" y="4450080"/>
                </a:lnTo>
                <a:lnTo>
                  <a:pt x="391668" y="5001006"/>
                </a:lnTo>
                <a:lnTo>
                  <a:pt x="401574" y="5001006"/>
                </a:lnTo>
                <a:lnTo>
                  <a:pt x="401574" y="4450080"/>
                </a:lnTo>
                <a:lnTo>
                  <a:pt x="8890241" y="4450080"/>
                </a:lnTo>
                <a:lnTo>
                  <a:pt x="8890241" y="4440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781903"/>
            <a:endParaRPr sz="153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973" y="1913942"/>
            <a:ext cx="7379273" cy="2964423"/>
          </a:xfrm>
          <a:prstGeom prst="rect">
            <a:avLst/>
          </a:prstGeom>
        </p:spPr>
        <p:txBody>
          <a:bodyPr vert="horz" wrap="square" lIns="0" tIns="24977" rIns="0" bIns="0" rtlCol="0">
            <a:spAutoFit/>
          </a:bodyPr>
          <a:lstStyle/>
          <a:p>
            <a:pPr marL="10860" marR="450137" defTabSz="781903">
              <a:lnSpc>
                <a:spcPts val="1992"/>
              </a:lnSpc>
              <a:spcBef>
                <a:spcPts val="196"/>
              </a:spcBef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Le fichier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/etc/nsswitch.conf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permet d'indiquer comment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doit se faire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la 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résolution d'adresse (sur la ligne "hosts"). Par exemple, la</a:t>
            </a:r>
            <a:r>
              <a:rPr sz="171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suite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lnSpc>
                <a:spcPts val="2326"/>
              </a:lnSpc>
              <a:tabLst>
                <a:tab pos="1007787" algn="l"/>
                <a:tab pos="1744622" algn="l"/>
                <a:tab pos="2423901" algn="l"/>
              </a:tabLst>
            </a:pPr>
            <a:r>
              <a:rPr sz="2052" b="1" spc="-4" dirty="0">
                <a:solidFill>
                  <a:srgbClr val="26269A"/>
                </a:solidFill>
                <a:latin typeface="Arial"/>
                <a:cs typeface="Arial"/>
              </a:rPr>
              <a:t>hosts </a:t>
            </a:r>
            <a:r>
              <a:rPr sz="2052" b="1" dirty="0">
                <a:solidFill>
                  <a:srgbClr val="26269A"/>
                </a:solidFill>
                <a:latin typeface="Arial"/>
                <a:cs typeface="Arial"/>
              </a:rPr>
              <a:t>:	</a:t>
            </a:r>
            <a:r>
              <a:rPr sz="2052" b="1" spc="-4" dirty="0">
                <a:solidFill>
                  <a:srgbClr val="26269A"/>
                </a:solidFill>
                <a:latin typeface="Arial"/>
                <a:cs typeface="Arial"/>
              </a:rPr>
              <a:t>files	dns	nis</a:t>
            </a:r>
            <a:endParaRPr sz="2052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43"/>
              </a:spcBef>
            </a:pPr>
            <a:endParaRPr sz="2095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4344" defTabSz="781903">
              <a:lnSpc>
                <a:spcPts val="1992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signifie qu'on cherche d'abord dans les fichiers locaux (i.e. fichier /etc/hosts),  puis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qu'on interroge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serveur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DNS, et enfin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qu'on interroge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le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serveur</a:t>
            </a:r>
            <a:r>
              <a:rPr sz="1710" spc="13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NIS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/>
            <a:endParaRPr sz="1625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spcBef>
                <a:spcPts val="4"/>
              </a:spcBef>
            </a:pPr>
            <a:r>
              <a:rPr sz="1710" b="1" u="heavy" spc="-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Autres exemples</a:t>
            </a:r>
            <a:r>
              <a:rPr sz="1710" b="1" u="heavy" spc="1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10" b="1" u="heavy" spc="-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26"/>
              </a:spcBef>
            </a:pPr>
            <a:endParaRPr sz="1753">
              <a:solidFill>
                <a:prstClr val="black"/>
              </a:solidFill>
              <a:latin typeface="Arial"/>
              <a:cs typeface="Arial"/>
            </a:endParaRPr>
          </a:p>
          <a:p>
            <a:pPr marL="10860" marR="216109" indent="-543" defTabSz="781903">
              <a:lnSpc>
                <a:spcPts val="1992"/>
              </a:lnSpc>
            </a:pP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Les </a:t>
            </a:r>
            <a:r>
              <a:rPr sz="1710" spc="-9" dirty="0">
                <a:solidFill>
                  <a:prstClr val="black"/>
                </a:solidFill>
                <a:latin typeface="Arial"/>
                <a:cs typeface="Arial"/>
              </a:rPr>
              <a:t>lignes </a:t>
            </a:r>
            <a:r>
              <a:rPr sz="1710" b="1" spc="-9" dirty="0">
                <a:solidFill>
                  <a:prstClr val="black"/>
                </a:solidFill>
                <a:latin typeface="Arial"/>
                <a:cs typeface="Arial"/>
              </a:rPr>
              <a:t>passwd, </a:t>
            </a:r>
            <a:r>
              <a:rPr sz="1710" b="1" spc="-17" dirty="0">
                <a:solidFill>
                  <a:prstClr val="black"/>
                </a:solidFill>
                <a:latin typeface="Arial"/>
                <a:cs typeface="Arial"/>
              </a:rPr>
              <a:t>shadow, </a:t>
            </a:r>
            <a:r>
              <a:rPr sz="1710" b="1" spc="-4" dirty="0">
                <a:solidFill>
                  <a:prstClr val="black"/>
                </a:solidFill>
                <a:latin typeface="Arial"/>
                <a:cs typeface="Arial"/>
              </a:rPr>
              <a:t>et group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contrôles la manière avec la quelle  linux authentifie les utilisateurs et gère les</a:t>
            </a:r>
            <a:r>
              <a:rPr sz="1710" spc="2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0" spc="-4" dirty="0">
                <a:solidFill>
                  <a:prstClr val="black"/>
                </a:solidFill>
                <a:latin typeface="Arial"/>
                <a:cs typeface="Arial"/>
              </a:rPr>
              <a:t>groupes.</a:t>
            </a:r>
            <a:endParaRPr sz="171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33</a:t>
            </a:fld>
            <a:endParaRPr spc="-4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679" y="1296884"/>
            <a:ext cx="1453592" cy="326758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>
                <a:solidFill>
                  <a:srgbClr val="FFFFFF"/>
                </a:solidFill>
              </a:rPr>
              <a:t>Liens</a:t>
            </a:r>
            <a:r>
              <a:rPr spc="-73" dirty="0">
                <a:solidFill>
                  <a:srgbClr val="FFFFFF"/>
                </a:solidFill>
              </a:rPr>
              <a:t> </a:t>
            </a:r>
            <a:r>
              <a:rPr spc="-4" dirty="0">
                <a:solidFill>
                  <a:srgbClr val="FFFFFF"/>
                </a:solidFill>
              </a:rPr>
              <a:t>utiles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34</a:t>
            </a:fld>
            <a:endParaRPr spc="-4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8605" y="1908728"/>
            <a:ext cx="6929675" cy="993544"/>
          </a:xfrm>
          <a:prstGeom prst="rect">
            <a:avLst/>
          </a:prstGeom>
        </p:spPr>
        <p:txBody>
          <a:bodyPr vert="horz" wrap="square" lIns="0" tIns="37467" rIns="0" bIns="0" rtlCol="0">
            <a:spAutoFit/>
          </a:bodyPr>
          <a:lstStyle/>
          <a:p>
            <a:pPr marL="287784" marR="4344" indent="-277467" defTabSz="781903">
              <a:lnSpc>
                <a:spcPts val="1658"/>
              </a:lnSpc>
              <a:spcBef>
                <a:spcPts val="295"/>
              </a:spcBef>
            </a:pPr>
            <a:r>
              <a:rPr sz="1539" u="sng" spc="-9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2"/>
              </a:rPr>
              <a:t>http://www.redhat.com/docs/manuals/enterprise/RHEL-4-Manual/fr/ref-guide/s1- </a:t>
            </a:r>
            <a:r>
              <a:rPr sz="1539" spc="-9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539" u="sng" spc="-4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</a:rPr>
              <a:t>networkscripts-interfaces.html</a:t>
            </a:r>
            <a:endParaRPr sz="1539">
              <a:solidFill>
                <a:prstClr val="black"/>
              </a:solidFill>
              <a:latin typeface="Arial"/>
              <a:cs typeface="Arial"/>
            </a:endParaRPr>
          </a:p>
          <a:p>
            <a:pPr defTabSz="781903">
              <a:spcBef>
                <a:spcPts val="26"/>
              </a:spcBef>
            </a:pPr>
            <a:endParaRPr sz="1838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/>
            <a:r>
              <a:rPr sz="1539" u="sng" spc="-4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3"/>
              </a:rPr>
              <a:t>http://www.trustonme.net/didactels/103.html</a:t>
            </a:r>
            <a:endParaRPr sz="1539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329" y="1851387"/>
            <a:ext cx="6746686" cy="2295818"/>
          </a:xfrm>
          <a:prstGeom prst="rect">
            <a:avLst/>
          </a:prstGeom>
        </p:spPr>
        <p:txBody>
          <a:bodyPr vert="horz" wrap="square" lIns="0" tIns="153667" rIns="0" bIns="0" rtlCol="0">
            <a:spAutoFit/>
          </a:bodyPr>
          <a:lstStyle/>
          <a:p>
            <a:pPr marL="287784" indent="-277467" defTabSz="781903">
              <a:spcBef>
                <a:spcPts val="1210"/>
              </a:spcBef>
              <a:buSzPct val="43750"/>
              <a:buFont typeface="Wingdings"/>
              <a:buChar char=""/>
              <a:tabLst>
                <a:tab pos="287241" algn="l"/>
                <a:tab pos="288327" algn="l"/>
              </a:tabLst>
            </a:pPr>
            <a:r>
              <a:rPr sz="2052" b="1" spc="-4" dirty="0">
                <a:solidFill>
                  <a:prstClr val="black"/>
                </a:solidFill>
                <a:latin typeface="Arial"/>
                <a:cs typeface="Arial"/>
              </a:rPr>
              <a:t>Arrêter le service</a:t>
            </a:r>
            <a:r>
              <a:rPr sz="2052" b="1" spc="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52" b="1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052" dirty="0">
              <a:solidFill>
                <a:prstClr val="black"/>
              </a:solidFill>
              <a:latin typeface="Arial"/>
              <a:cs typeface="Arial"/>
            </a:endParaRPr>
          </a:p>
          <a:p>
            <a:pPr marL="10860" defTabSz="781903">
              <a:spcBef>
                <a:spcPts val="1120"/>
              </a:spcBef>
            </a:pPr>
            <a:r>
              <a:rPr sz="2052" spc="-4" dirty="0">
                <a:solidFill>
                  <a:prstClr val="black"/>
                </a:solidFill>
                <a:latin typeface="Arial"/>
                <a:cs typeface="Arial"/>
              </a:rPr>
              <a:t>Pour Karmic</a:t>
            </a:r>
            <a:r>
              <a:rPr sz="2052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52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</a:p>
          <a:p>
            <a:pPr marL="10860" marR="2322362" indent="-543" defTabSz="781903">
              <a:lnSpc>
                <a:spcPts val="3583"/>
              </a:lnSpc>
              <a:spcBef>
                <a:spcPts val="307"/>
              </a:spcBef>
              <a:buSzPct val="43750"/>
              <a:buFont typeface="Wingdings"/>
              <a:buChar char=""/>
              <a:tabLst>
                <a:tab pos="287241" algn="l"/>
                <a:tab pos="288327" algn="l"/>
              </a:tabLst>
            </a:pPr>
            <a:r>
              <a:rPr sz="2052" spc="-4" dirty="0">
                <a:solidFill>
                  <a:prstClr val="black"/>
                </a:solidFill>
                <a:latin typeface="Arial"/>
                <a:cs typeface="Arial"/>
              </a:rPr>
              <a:t>sudo service network-manager stop  Pour Jaunty</a:t>
            </a:r>
            <a:r>
              <a:rPr sz="2052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52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</a:p>
          <a:p>
            <a:pPr marL="10860" marR="2149691" indent="-543" defTabSz="781903">
              <a:lnSpc>
                <a:spcPts val="3583"/>
              </a:lnSpc>
              <a:spcBef>
                <a:spcPts val="4"/>
              </a:spcBef>
              <a:buSzPct val="43750"/>
              <a:buFont typeface="Wingdings"/>
              <a:buChar char=""/>
              <a:tabLst>
                <a:tab pos="287241" algn="l"/>
                <a:tab pos="288327" algn="l"/>
              </a:tabLst>
            </a:pPr>
            <a:r>
              <a:rPr sz="2052" spc="-4" dirty="0">
                <a:solidFill>
                  <a:prstClr val="black"/>
                </a:solidFill>
                <a:latin typeface="Arial"/>
                <a:cs typeface="Arial"/>
              </a:rPr>
              <a:t>sudo /etc/init.d/</a:t>
            </a:r>
            <a:r>
              <a:rPr sz="2052" spc="-4" dirty="0" err="1">
                <a:solidFill>
                  <a:prstClr val="black"/>
                </a:solidFill>
                <a:latin typeface="Arial"/>
                <a:cs typeface="Arial"/>
              </a:rPr>
              <a:t>NetworkManager</a:t>
            </a:r>
            <a:r>
              <a:rPr sz="2052" spc="-4" dirty="0">
                <a:solidFill>
                  <a:prstClr val="black"/>
                </a:solidFill>
                <a:latin typeface="Arial"/>
                <a:cs typeface="Arial"/>
              </a:rPr>
              <a:t> stop</a:t>
            </a:r>
            <a:endParaRPr sz="205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6990849" y="5555028"/>
            <a:ext cx="1861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79" defTabSz="781903">
              <a:lnSpc>
                <a:spcPts val="1390"/>
              </a:lnSpc>
            </a:pPr>
            <a:fld id="{81D60167-4931-47E6-BA6A-407CBD079E47}" type="slidenum">
              <a:rPr spc="-4" dirty="0">
                <a:solidFill>
                  <a:prstClr val="black"/>
                </a:solidFill>
              </a:rPr>
              <a:pPr marL="32579" defTabSz="781903">
                <a:lnSpc>
                  <a:spcPts val="1390"/>
                </a:lnSpc>
              </a:pPr>
              <a:t>35</a:t>
            </a:fld>
            <a:endParaRPr spc="-4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27ACFB0-4149-4F19-9B64-2F016627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="" xmlns:a16="http://schemas.microsoft.com/office/drawing/2014/main" id="{DE4E3F9B-96D8-468A-83FF-54BF915CA4B2}"/>
              </a:ext>
            </a:extLst>
          </p:cNvPr>
          <p:cNvSpPr txBox="1">
            <a:spLocks/>
          </p:cNvSpPr>
          <p:nvPr/>
        </p:nvSpPr>
        <p:spPr>
          <a:xfrm>
            <a:off x="108283" y="2342704"/>
            <a:ext cx="862363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fr-FR" sz="6000">
                <a:solidFill>
                  <a:srgbClr val="C00000"/>
                </a:solidFill>
                <a:latin typeface="Comic Sans MS" panose="030F0702030302020204" pitchFamily="66" charset="0"/>
              </a:rPr>
              <a:t>Merci </a:t>
            </a:r>
          </a:p>
          <a:p>
            <a:pPr marL="0" indent="0" algn="ctr">
              <a:buFont typeface="Arial" pitchFamily="34" charset="0"/>
              <a:buNone/>
            </a:pPr>
            <a:r>
              <a:rPr lang="fr-FR" sz="6000">
                <a:solidFill>
                  <a:srgbClr val="C00000"/>
                </a:solidFill>
                <a:latin typeface="Comic Sans MS" panose="030F0702030302020204" pitchFamily="66" charset="0"/>
              </a:rPr>
              <a:t>   Pour Votre Attention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2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F909605F-395C-42CE-8CEC-67930BF98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664"/>
            <a:ext cx="7704856" cy="572149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644CBD8-4A81-4F64-9A86-F9A1E647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31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644CBD8-4A81-4F64-9A86-F9A1E647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="" xmlns:a16="http://schemas.microsoft.com/office/drawing/2014/main" id="{CF7E8E33-752F-4C1F-BD6D-BCEF6870C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8208911" cy="5577483"/>
          </a:xfrm>
        </p:spPr>
      </p:pic>
    </p:spTree>
    <p:extLst>
      <p:ext uri="{BB962C8B-B14F-4D97-AF65-F5344CB8AC3E}">
        <p14:creationId xmlns:p14="http://schemas.microsoft.com/office/powerpoint/2010/main" val="28206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644CBD8-4A81-4F64-9A86-F9A1E647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5B9E7D32-2A3D-450C-9FE8-AAF97B5C1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8064896" cy="5577483"/>
          </a:xfrm>
        </p:spPr>
      </p:pic>
    </p:spTree>
    <p:extLst>
      <p:ext uri="{BB962C8B-B14F-4D97-AF65-F5344CB8AC3E}">
        <p14:creationId xmlns:p14="http://schemas.microsoft.com/office/powerpoint/2010/main" val="308861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644CBD8-4A81-4F64-9A86-F9A1E647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="" xmlns:a16="http://schemas.microsoft.com/office/drawing/2014/main" id="{EDE33CCA-55A1-432B-B26A-5743DD4BE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848872" cy="5721499"/>
          </a:xfrm>
        </p:spPr>
      </p:pic>
    </p:spTree>
    <p:extLst>
      <p:ext uri="{BB962C8B-B14F-4D97-AF65-F5344CB8AC3E}">
        <p14:creationId xmlns:p14="http://schemas.microsoft.com/office/powerpoint/2010/main" val="147661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7644CBD8-4A81-4F64-9A86-F9A1E647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="" xmlns:a16="http://schemas.microsoft.com/office/drawing/2014/main" id="{4198B48E-D730-444F-BD99-C3C2A0431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8568952" cy="5577483"/>
          </a:xfrm>
        </p:spPr>
      </p:pic>
    </p:spTree>
    <p:extLst>
      <p:ext uri="{BB962C8B-B14F-4D97-AF65-F5344CB8AC3E}">
        <p14:creationId xmlns:p14="http://schemas.microsoft.com/office/powerpoint/2010/main" val="126707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B81606-D12F-4E0E-BEEC-28CCAA1F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900" dirty="0">
                <a:solidFill>
                  <a:srgbClr val="FF0000"/>
                </a:solidFill>
              </a:rPr>
              <a:t>Architecture Client serveur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570A88BF-6734-4B06-9AB8-D7274C3B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0DFF3-EC50-4D31-BF58-4713CBD90A9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="" xmlns:a16="http://schemas.microsoft.com/office/drawing/2014/main" id="{6CB41BCB-8DDA-4AC7-BFDD-8D3C7C77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726907"/>
            <a:ext cx="2057400" cy="273844"/>
          </a:xfrm>
        </p:spPr>
        <p:txBody>
          <a:bodyPr/>
          <a:lstStyle/>
          <a:p>
            <a:pPr defTabSz="685800"/>
            <a:r>
              <a:rPr lang="en-US" sz="1050" b="1" dirty="0">
                <a:solidFill>
                  <a:srgbClr val="C00000"/>
                </a:solidFill>
                <a:latin typeface="Trebuchet MS"/>
              </a:rPr>
              <a:t>04/07/2018</a:t>
            </a:r>
            <a:endParaRPr lang="fr-FR" b="1" dirty="0">
              <a:solidFill>
                <a:srgbClr val="C00000"/>
              </a:solidFill>
              <a:latin typeface="Trebuchet MS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="" xmlns:a16="http://schemas.microsoft.com/office/drawing/2014/main" id="{80ECFE8D-D835-426E-9705-F1CF00A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0574" y="5726907"/>
            <a:ext cx="3086100" cy="273844"/>
          </a:xfrm>
        </p:spPr>
        <p:txBody>
          <a:bodyPr/>
          <a:lstStyle/>
          <a:p>
            <a:pPr defTabSz="685800"/>
            <a:r>
              <a:rPr lang="fr-FR" sz="1050" b="1" dirty="0">
                <a:solidFill>
                  <a:srgbClr val="C00000"/>
                </a:solidFill>
                <a:latin typeface="Trebuchet MS"/>
              </a:rPr>
              <a:t>sabrine.laffet@esprit.tn</a:t>
            </a:r>
            <a:endParaRPr lang="fr-FR" b="1" dirty="0">
              <a:solidFill>
                <a:srgbClr val="C00000"/>
              </a:solidFill>
              <a:latin typeface="Trebuchet MS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="" xmlns:a16="http://schemas.microsoft.com/office/drawing/2014/main" id="{149BC6BF-4F3F-4D70-AEB4-F9E9968D1DF0}"/>
              </a:ext>
            </a:extLst>
          </p:cNvPr>
          <p:cNvSpPr txBox="1">
            <a:spLocks/>
          </p:cNvSpPr>
          <p:nvPr/>
        </p:nvSpPr>
        <p:spPr>
          <a:xfrm>
            <a:off x="6946146" y="572690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fld id="{194EA0E9-6AA5-4C72-ADD8-CBD3FCBC5038}" type="slidenum">
              <a:rPr lang="fr-FR" sz="1050" b="1" smtClean="0">
                <a:solidFill>
                  <a:srgbClr val="C00000"/>
                </a:solidFill>
                <a:latin typeface="Trebuchet MS"/>
              </a:rPr>
              <a:pPr defTabSz="685800"/>
              <a:t>9</a:t>
            </a:fld>
            <a:endParaRPr lang="fr-FR" sz="1050" b="1" dirty="0">
              <a:solidFill>
                <a:srgbClr val="C00000"/>
              </a:solidFill>
              <a:latin typeface="Trebuchet MS"/>
            </a:endParaRPr>
          </a:p>
        </p:txBody>
      </p:sp>
      <p:pic>
        <p:nvPicPr>
          <p:cNvPr id="9" name="Espace réservé du contenu 4">
            <a:extLst>
              <a:ext uri="{FF2B5EF4-FFF2-40B4-BE49-F238E27FC236}">
                <a16:creationId xmlns="" xmlns:a16="http://schemas.microsoft.com/office/drawing/2014/main" id="{A69AF737-1E9B-47D1-B611-54A666C4D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1" y="3345193"/>
            <a:ext cx="2130233" cy="2207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EE2C678B-B702-4561-82BD-64309EBF3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63" y="2060823"/>
            <a:ext cx="1463198" cy="1165348"/>
          </a:xfrm>
          <a:prstGeom prst="rect">
            <a:avLst/>
          </a:prstGeom>
          <a:solidFill>
            <a:srgbClr val="F5F5F5"/>
          </a:solidFill>
        </p:spPr>
      </p:pic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645F7E26-76B1-4F29-8550-54E1605C92D0}"/>
              </a:ext>
            </a:extLst>
          </p:cNvPr>
          <p:cNvCxnSpPr>
            <a:cxnSpLocks/>
          </p:cNvCxnSpPr>
          <p:nvPr/>
        </p:nvCxnSpPr>
        <p:spPr>
          <a:xfrm>
            <a:off x="3199055" y="4091599"/>
            <a:ext cx="3051407" cy="100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958552FE-4DA4-4B04-B202-85C693245234}"/>
              </a:ext>
            </a:extLst>
          </p:cNvPr>
          <p:cNvSpPr txBox="1"/>
          <p:nvPr/>
        </p:nvSpPr>
        <p:spPr>
          <a:xfrm>
            <a:off x="3933266" y="3415050"/>
            <a:ext cx="1904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1500" b="1" dirty="0">
                <a:solidFill>
                  <a:prstClr val="black"/>
                </a:solidFill>
                <a:latin typeface="Trebuchet MS"/>
              </a:rPr>
              <a:t>Passe la Commande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7A4CAC48-AD43-4862-83F4-1B1622335A7E}"/>
              </a:ext>
            </a:extLst>
          </p:cNvPr>
          <p:cNvCxnSpPr/>
          <p:nvPr/>
        </p:nvCxnSpPr>
        <p:spPr>
          <a:xfrm rot="10800000">
            <a:off x="3174300" y="4631292"/>
            <a:ext cx="3067643" cy="36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AD9B465D-083B-49DE-B490-3981E00F2D85}"/>
              </a:ext>
            </a:extLst>
          </p:cNvPr>
          <p:cNvSpPr txBox="1"/>
          <p:nvPr/>
        </p:nvSpPr>
        <p:spPr>
          <a:xfrm>
            <a:off x="3939967" y="4850717"/>
            <a:ext cx="29064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1500" b="1" dirty="0">
                <a:solidFill>
                  <a:prstClr val="black"/>
                </a:solidFill>
                <a:latin typeface="Trebuchet MS"/>
              </a:rPr>
              <a:t>Donne ce que l’on a demandé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310B04C-7B28-4A26-B819-5D4C990AD97D}"/>
              </a:ext>
            </a:extLst>
          </p:cNvPr>
          <p:cNvSpPr/>
          <p:nvPr/>
        </p:nvSpPr>
        <p:spPr>
          <a:xfrm>
            <a:off x="1202281" y="1856890"/>
            <a:ext cx="1947749" cy="14043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350">
              <a:solidFill>
                <a:prstClr val="white"/>
              </a:solidFill>
              <a:latin typeface="Trebuchet M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="" xmlns:a16="http://schemas.microsoft.com/office/drawing/2014/main" id="{E9DB349B-B856-44C6-8D66-1B2F274D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764" y="3284672"/>
            <a:ext cx="2273951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>
            <a:extLst>
              <a:ext uri="{FF2B5EF4-FFF2-40B4-BE49-F238E27FC236}">
                <a16:creationId xmlns="" xmlns:a16="http://schemas.microsoft.com/office/drawing/2014/main" id="{0BE98E8E-4CA9-4624-80A6-E156B587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8357" y="3614592"/>
            <a:ext cx="2286714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>
            <a:extLst>
              <a:ext uri="{FF2B5EF4-FFF2-40B4-BE49-F238E27FC236}">
                <a16:creationId xmlns="" xmlns:a16="http://schemas.microsoft.com/office/drawing/2014/main" id="{E5321B9E-8B83-4583-84A7-F1A8E5856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74058" y="3274805"/>
            <a:ext cx="1419488" cy="212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79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1335</Words>
  <Application>Microsoft Office PowerPoint</Application>
  <PresentationFormat>Affichage à l'écran (4:3)</PresentationFormat>
  <Paragraphs>342</Paragraphs>
  <Slides>36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Arial</vt:lpstr>
      <vt:lpstr>Arial </vt:lpstr>
      <vt:lpstr>Calibri</vt:lpstr>
      <vt:lpstr>Comic Sans MS</vt:lpstr>
      <vt:lpstr>Times New Roman</vt:lpstr>
      <vt:lpstr>Trebuchet MS</vt:lpstr>
      <vt:lpstr>Wingdings</vt:lpstr>
      <vt:lpstr>Thème Office</vt:lpstr>
      <vt:lpstr>Office Theme</vt:lpstr>
      <vt:lpstr>Services et Administration des Réseaux  Niveau: 4 Software Engineering  </vt:lpstr>
      <vt:lpstr>Rappel et Notions de base</vt:lpstr>
      <vt:lpstr>Rappel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Client serveur</vt:lpstr>
      <vt:lpstr>Architecture Client Serveur </vt:lpstr>
      <vt:lpstr>Présentation PowerPoint</vt:lpstr>
      <vt:lpstr>Notion des ports</vt:lpstr>
      <vt:lpstr>Notion des ports</vt:lpstr>
      <vt:lpstr>Notion des ports</vt:lpstr>
      <vt:lpstr>PROTOCOLE DHCP</vt:lpstr>
      <vt:lpstr>PROTOCOLE DHCP</vt:lpstr>
      <vt:lpstr>Protocole DHCP</vt:lpstr>
      <vt:lpstr>Next </vt:lpstr>
      <vt:lpstr>Présentation PowerPoint</vt:lpstr>
      <vt:lpstr>Présentation PowerPoint</vt:lpstr>
      <vt:lpstr>Les commandes utilitaires : ifconfig</vt:lpstr>
      <vt:lpstr>Les commandes utilitaires : ifconfig</vt:lpstr>
      <vt:lpstr>Les commandes utilitaires : ifconfig</vt:lpstr>
      <vt:lpstr>Les commandes utilitaires : ifconfig</vt:lpstr>
      <vt:lpstr>Le fichier de configuration des paramètres réseaux</vt:lpstr>
      <vt:lpstr>Les commandes utilitaires : ping</vt:lpstr>
      <vt:lpstr>Les commandes utilitaires : route</vt:lpstr>
      <vt:lpstr>Les commandes utilitaires : route</vt:lpstr>
      <vt:lpstr>traceroute</vt:lpstr>
      <vt:lpstr>Configurer le nom de la machine</vt:lpstr>
      <vt:lpstr>Configurer l’adresse DNS</vt:lpstr>
      <vt:lpstr>Client DNS</vt:lpstr>
      <vt:lpstr>/etc/nsswitch</vt:lpstr>
      <vt:lpstr>Liens utiles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SAR: Services et administration Réseaux   Rappel</dc:title>
  <dc:creator>AXIOM-INFORMATIQUE</dc:creator>
  <cp:lastModifiedBy>ASUS</cp:lastModifiedBy>
  <cp:revision>94</cp:revision>
  <dcterms:created xsi:type="dcterms:W3CDTF">2014-09-03T09:40:49Z</dcterms:created>
  <dcterms:modified xsi:type="dcterms:W3CDTF">2021-09-11T08:52:33Z</dcterms:modified>
</cp:coreProperties>
</file>