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Garamond"/>
      <p:regular r:id="rId26"/>
      <p:bold r:id="rId27"/>
      <p:italic r:id="rId28"/>
      <p:boldItalic r:id="rId29"/>
    </p:embeddedFont>
    <p:embeddedFont>
      <p:font typeface="Libre Baskerville"/>
      <p:regular r:id="rId30"/>
      <p:bold r:id="rId31"/>
      <p:italic r:id="rId32"/>
    </p:embeddedFont>
    <p:embeddedFont>
      <p:font typeface="Arial Black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regular.fntdata"/><Relationship Id="rId25" Type="http://schemas.openxmlformats.org/officeDocument/2006/relationships/slide" Target="slides/slide20.xml"/><Relationship Id="rId28" Type="http://schemas.openxmlformats.org/officeDocument/2006/relationships/font" Target="fonts/Garamond-italic.fntdata"/><Relationship Id="rId27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bold.fntdata"/><Relationship Id="rId30" Type="http://schemas.openxmlformats.org/officeDocument/2006/relationships/font" Target="fonts/LibreBaskerville-regular.fntdata"/><Relationship Id="rId11" Type="http://schemas.openxmlformats.org/officeDocument/2006/relationships/slide" Target="slides/slide6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32" Type="http://schemas.openxmlformats.org/officeDocument/2006/relationships/font" Target="fonts/LibreBaskervill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4 éme GL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premier chiffre indique la nature du traitement</a:t>
            </a:r>
            <a:endParaRPr/>
          </a:p>
        </p:txBody>
      </p:sp>
      <p:sp>
        <p:nvSpPr>
          <p:cNvPr id="364" name="Google Shape;36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aramon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aramon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  <a:defRPr b="0" i="0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5.jpg"/><Relationship Id="rId5" Type="http://schemas.openxmlformats.org/officeDocument/2006/relationships/image" Target="../media/image14.png"/><Relationship Id="rId6" Type="http://schemas.openxmlformats.org/officeDocument/2006/relationships/image" Target="../media/image9.jpg"/><Relationship Id="rId7" Type="http://schemas.openxmlformats.org/officeDocument/2006/relationships/image" Target="../media/image11.jpg"/><Relationship Id="rId8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8627" y="5978924"/>
            <a:ext cx="7415869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7655856" y="5800166"/>
            <a:ext cx="4146175" cy="105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311158" y="2287279"/>
            <a:ext cx="962809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 Service WEB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Niveau: 4</a:t>
            </a:r>
            <a:r>
              <a:rPr b="1" baseline="30000" i="0" lang="fr-FR" sz="40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ème</a:t>
            </a:r>
            <a:r>
              <a:rPr b="1" i="0" lang="fr-FR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Sabrine Laffet</a:t>
            </a:r>
            <a:endParaRPr b="1" i="0" sz="4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0260635" y="6527683"/>
            <a:ext cx="1868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A.U: 2020/2021</a:t>
            </a:r>
            <a:endParaRPr sz="18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-1763043" y="4593668"/>
            <a:ext cx="100299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400">
                <a:solidFill>
                  <a:srgbClr val="B43512"/>
                </a:solidFill>
                <a:latin typeface="Cambria"/>
                <a:ea typeface="Cambria"/>
                <a:cs typeface="Cambria"/>
                <a:sym typeface="Cambria"/>
              </a:rPr>
              <a:t>Unité Pédagogique: Réseaux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400">
                <a:solidFill>
                  <a:srgbClr val="B43512"/>
                </a:solidFill>
                <a:latin typeface="Cambria"/>
                <a:ea typeface="Cambria"/>
                <a:cs typeface="Cambria"/>
                <a:sym typeface="Cambria"/>
              </a:rPr>
              <a:t> 	 Module : Services et administration des réseaux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76" name="Google Shape;276;p22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pic>
        <p:nvPicPr>
          <p:cNvPr id="277" name="Google Shape;27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906" y="2606040"/>
            <a:ext cx="1798868" cy="2552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0841" y="2829859"/>
            <a:ext cx="1591159" cy="217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7741" y="2843129"/>
            <a:ext cx="2305372" cy="192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2"/>
          <p:cNvSpPr/>
          <p:nvPr/>
        </p:nvSpPr>
        <p:spPr>
          <a:xfrm>
            <a:off x="4062828" y="2466840"/>
            <a:ext cx="4380132" cy="687840"/>
          </a:xfrm>
          <a:prstGeom prst="curvedDownArrow">
            <a:avLst>
              <a:gd fmla="val 25000" name="adj1"/>
              <a:gd fmla="val 83872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22"/>
          <p:cNvSpPr/>
          <p:nvPr/>
        </p:nvSpPr>
        <p:spPr>
          <a:xfrm flipH="1">
            <a:off x="3718560" y="4937760"/>
            <a:ext cx="4726192" cy="746760"/>
          </a:xfrm>
          <a:prstGeom prst="curvedUpArrow">
            <a:avLst>
              <a:gd fmla="val 25000" name="adj1"/>
              <a:gd fmla="val 84269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5440680" y="1865555"/>
            <a:ext cx="197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Requeté HTTP</a:t>
            </a: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5488195" y="5718587"/>
            <a:ext cx="197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Réponse  HTTP</a:t>
            </a:r>
            <a:endParaRPr/>
          </a:p>
        </p:txBody>
      </p:sp>
      <p:sp>
        <p:nvSpPr>
          <p:cNvPr id="284" name="Google Shape;284;p22"/>
          <p:cNvSpPr txBox="1"/>
          <p:nvPr/>
        </p:nvSpPr>
        <p:spPr>
          <a:xfrm>
            <a:off x="2346972" y="2720781"/>
            <a:ext cx="1649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 WEB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8658835" y="2459915"/>
            <a:ext cx="1649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Serveur  WEB</a:t>
            </a:r>
            <a:endParaRPr/>
          </a:p>
        </p:txBody>
      </p:sp>
      <p:pic>
        <p:nvPicPr>
          <p:cNvPr descr="IE.jpg" id="286" name="Google Shape;28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7220" y="761840"/>
            <a:ext cx="10572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zilla.jpg" id="287" name="Google Shape;28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84676" y="1146640"/>
            <a:ext cx="1143008" cy="10715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ra.jpg" id="288" name="Google Shape;28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6127" y="1906292"/>
            <a:ext cx="1004972" cy="88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04017" y="696561"/>
            <a:ext cx="1767383" cy="121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90710" y="715721"/>
            <a:ext cx="1585914" cy="71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97" name="Google Shape;297;p23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pic>
        <p:nvPicPr>
          <p:cNvPr id="298" name="Google Shape;29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13" y="387457"/>
            <a:ext cx="11410780" cy="596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/>
          <p:nvPr/>
        </p:nvSpPr>
        <p:spPr>
          <a:xfrm>
            <a:off x="3737992" y="1076543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rgbClr val="DE102D"/>
                </a:solidFill>
                <a:latin typeface="Trebuchet MS"/>
                <a:ea typeface="Trebuchet MS"/>
                <a:cs typeface="Trebuchet MS"/>
                <a:sym typeface="Trebuchet MS"/>
              </a:rPr>
              <a:t>Apache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DE102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1703512" y="2655244"/>
            <a:ext cx="864096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Le plus populaire des serveurs HTTP.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Il est produit par la « Apache Software Foundation ».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C'est un logiciel libre fourni sous la licence spécifique Apache.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24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07" name="Google Shape;307;p24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 Black"/>
              <a:buNone/>
            </a:pPr>
            <a:r>
              <a:rPr b="1" lang="fr-FR" sz="40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Protocoles HTTP/HTTPS</a:t>
            </a:r>
            <a:endParaRPr/>
          </a:p>
        </p:txBody>
      </p:sp>
      <p:sp>
        <p:nvSpPr>
          <p:cNvPr id="314" name="Google Shape;314;p25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15" name="Google Shape;315;p25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grpSp>
        <p:nvGrpSpPr>
          <p:cNvPr id="316" name="Google Shape;316;p25"/>
          <p:cNvGrpSpPr/>
          <p:nvPr/>
        </p:nvGrpSpPr>
        <p:grpSpPr>
          <a:xfrm>
            <a:off x="2202481" y="1663253"/>
            <a:ext cx="7824922" cy="4646365"/>
            <a:chOff x="0" y="75683"/>
            <a:chExt cx="7824922" cy="4646365"/>
          </a:xfrm>
        </p:grpSpPr>
        <p:sp>
          <p:nvSpPr>
            <p:cNvPr id="317" name="Google Shape;317;p25"/>
            <p:cNvSpPr/>
            <p:nvPr/>
          </p:nvSpPr>
          <p:spPr>
            <a:xfrm>
              <a:off x="0" y="404577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391246" y="75683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 txBox="1"/>
            <p:nvPr/>
          </p:nvSpPr>
          <p:spPr>
            <a:xfrm>
              <a:off x="418109" y="102546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Introduction </a:t>
              </a:r>
              <a:endParaRPr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0" y="1192471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91246" y="863577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 txBox="1"/>
            <p:nvPr/>
          </p:nvSpPr>
          <p:spPr>
            <a:xfrm>
              <a:off x="418109" y="890440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Architecture du service WEB</a:t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0" y="1980366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391246" y="1651471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4D47"/>
                </a:gs>
                <a:gs pos="50000">
                  <a:srgbClr val="BA1F00"/>
                </a:gs>
                <a:gs pos="100000">
                  <a:srgbClr val="AC1700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 txBox="1"/>
            <p:nvPr/>
          </p:nvSpPr>
          <p:spPr>
            <a:xfrm>
              <a:off x="418109" y="1678334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FFFF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Protocoles HTTP/HTTPS</a:t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0" y="2768260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391246" y="2439366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 txBox="1"/>
            <p:nvPr/>
          </p:nvSpPr>
          <p:spPr>
            <a:xfrm>
              <a:off x="418109" y="2466229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Technique  VirtualHost</a:t>
              </a:r>
              <a:endParaRPr b="1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0" y="3556154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91246" y="3227260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 txBox="1"/>
            <p:nvPr/>
          </p:nvSpPr>
          <p:spPr>
            <a:xfrm>
              <a:off x="418109" y="3254123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Haute disponibilité </a:t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0" y="4344048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391246" y="4015154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 txBox="1"/>
            <p:nvPr/>
          </p:nvSpPr>
          <p:spPr>
            <a:xfrm>
              <a:off x="418109" y="4042017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Conclusion 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b="1" lang="fr-FR" sz="40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Protocoles HTTP/HTTPS </a:t>
            </a:r>
            <a:endParaRPr b="1" sz="4000">
              <a:solidFill>
                <a:srgbClr val="CC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1" name="Google Shape;341;p26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42" name="Google Shape;342;p26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sp>
        <p:nvSpPr>
          <p:cNvPr id="343" name="Google Shape;343;p26"/>
          <p:cNvSpPr txBox="1"/>
          <p:nvPr>
            <p:ph idx="1" type="body"/>
          </p:nvPr>
        </p:nvSpPr>
        <p:spPr>
          <a:xfrm>
            <a:off x="247973" y="1810127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fr-FR">
                <a:solidFill>
                  <a:srgbClr val="C00000"/>
                </a:solidFill>
              </a:rPr>
              <a:t>HTTP</a:t>
            </a:r>
            <a:r>
              <a:rPr b="1" lang="fr-FR"/>
              <a:t>:</a:t>
            </a:r>
            <a:r>
              <a:rPr lang="fr-FR"/>
              <a:t> (</a:t>
            </a:r>
            <a:r>
              <a:rPr b="1" i="1" lang="fr-FR"/>
              <a:t>Hypertext Transfer Protocol </a:t>
            </a:r>
            <a:r>
              <a:rPr lang="fr-FR"/>
              <a:t>) port par défaut 80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http : </a:t>
            </a:r>
            <a:r>
              <a:rPr b="1" lang="fr-FR"/>
              <a:t>Protocole de Transfert HyperTexte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L'adresse de la page se découpe ainsi : FQDN	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/>
              <a:t>	</a:t>
            </a:r>
            <a:r>
              <a:rPr lang="fr-FR" sz="4000"/>
              <a:t>protocole://sd.SLD.TLD./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fr-FR">
                <a:latin typeface="Libre Baskerville"/>
                <a:ea typeface="Libre Baskerville"/>
                <a:cs typeface="Libre Baskerville"/>
                <a:sym typeface="Libre Baskerville"/>
              </a:rPr>
              <a:t>80 pour le mode non sécurisé (http)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b="1" lang="fr-FR">
                <a:latin typeface="Libre Baskerville"/>
                <a:ea typeface="Libre Baskerville"/>
                <a:cs typeface="Libre Baskerville"/>
                <a:sym typeface="Libre Baskerville"/>
              </a:rPr>
              <a:t>443 pour le mode sécurisé (https)</a:t>
            </a: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. 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/>
              <a:t>		  	</a:t>
            </a:r>
            <a:r>
              <a:rPr lang="fr-FR" sz="1600"/>
              <a:t>		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3671171" y="3247131"/>
            <a:ext cx="144016" cy="3600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66"/>
          </a:solidFill>
          <a:ln cap="flat" cmpd="sng" w="9525">
            <a:solidFill>
              <a:srgbClr val="FF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>
            <a:off x="1724169" y="3643406"/>
            <a:ext cx="157053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Sous-domaine </a:t>
            </a:r>
            <a:r>
              <a:rPr lang="fr-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www, ftp, doc, mail… </a:t>
            </a:r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3148315" y="3636967"/>
            <a:ext cx="187042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Domaine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deuxième niveau</a:t>
            </a:r>
            <a:r>
              <a:rPr lang="fr-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esprit, apache</a:t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2716786" y="3216134"/>
            <a:ext cx="144016" cy="3600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66"/>
          </a:solidFill>
          <a:ln cap="flat" cmpd="sng" w="9525">
            <a:solidFill>
              <a:srgbClr val="FF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4964833" y="3287188"/>
            <a:ext cx="144016" cy="3600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66"/>
          </a:solidFill>
          <a:ln cap="flat" cmpd="sng" w="9525">
            <a:solidFill>
              <a:srgbClr val="FF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4222196" y="3630282"/>
            <a:ext cx="1771652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TLD (Top Level Domain):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tn,org, com, fr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0" name="Google Shape;3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5905" y="2226799"/>
            <a:ext cx="4101330" cy="237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342" y="5186090"/>
            <a:ext cx="3318062" cy="126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58" name="Google Shape;358;p27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1298615" y="702612"/>
            <a:ext cx="48310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Types Requêtes </a:t>
            </a:r>
            <a:endParaRPr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fr-FR">
                <a:solidFill>
                  <a:srgbClr val="FF0000"/>
                </a:solidFill>
              </a:rPr>
              <a:t>GET</a:t>
            </a:r>
            <a:r>
              <a:rPr b="1" lang="fr-FR"/>
              <a:t> </a:t>
            </a:r>
            <a:r>
              <a:rPr lang="fr-FR"/>
              <a:t>demande des informations et la ressource désignée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fr-FR">
                <a:solidFill>
                  <a:srgbClr val="FF0000"/>
                </a:solidFill>
              </a:rPr>
              <a:t>HEAD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/>
              <a:t>demande des informations concernant la ressource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fr-FR">
                <a:solidFill>
                  <a:srgbClr val="FF0000"/>
                </a:solidFill>
              </a:rPr>
              <a:t>POST</a:t>
            </a:r>
            <a:r>
              <a:rPr lang="fr-FR"/>
              <a:t> envoie de données (formulaire vers le serveur) et demande la ressource désignée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fr-FR">
                <a:solidFill>
                  <a:srgbClr val="FF0000"/>
                </a:solidFill>
              </a:rPr>
              <a:t>PUT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/>
              <a:t>enregistrement du corps de la requête à l ’URL indiquée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fr-FR">
                <a:solidFill>
                  <a:srgbClr val="FF0000"/>
                </a:solidFill>
              </a:rPr>
              <a:t>DELETE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/>
              <a:t>suppression de la ressource désignée par l ’URL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67" name="Google Shape;367;p28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1298615" y="702612"/>
            <a:ext cx="45857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Types réponses</a:t>
            </a:r>
            <a:endParaRPr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990600" y="1623848"/>
            <a:ext cx="10515600" cy="4869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 codes sont utilisés par le serveur pour informer le client de la manière dont sa requête a été traitée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102D"/>
              </a:buClr>
              <a:buSzPct val="100000"/>
              <a:buFont typeface="Arial"/>
              <a:buChar char="•"/>
            </a:pPr>
            <a:r>
              <a:rPr b="1" i="0" lang="fr-FR" sz="2800" u="none" cap="none" strike="noStrike">
                <a:solidFill>
                  <a:srgbClr val="DE10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1xx</a:t>
            </a: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102D"/>
              </a:buClr>
              <a:buSzPct val="100000"/>
              <a:buFont typeface="Arial"/>
              <a:buChar char="•"/>
            </a:pPr>
            <a:r>
              <a:rPr b="1" i="0" lang="fr-FR" sz="2800" u="none" cap="none" strike="noStrike">
                <a:solidFill>
                  <a:srgbClr val="DE10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2xx</a:t>
            </a: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Succès.</a:t>
            </a: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4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200=OK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102D"/>
              </a:buClr>
              <a:buSzPct val="100000"/>
              <a:buFont typeface="Arial"/>
              <a:buChar char="•"/>
            </a:pPr>
            <a:r>
              <a:rPr b="1" i="0" lang="fr-FR" sz="2800" u="none" cap="none" strike="noStrike">
                <a:solidFill>
                  <a:srgbClr val="DE10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3xx</a:t>
            </a: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Redirection</a:t>
            </a: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🡪 une procédure supplémentaire doit être exécutée 		pour satisfaire la requête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102D"/>
              </a:buClr>
              <a:buSzPct val="100000"/>
              <a:buFont typeface="Arial"/>
              <a:buChar char="•"/>
            </a:pPr>
            <a:r>
              <a:rPr b="1" i="0" lang="fr-FR" sz="2800" u="none" cap="none" strike="noStrike">
                <a:solidFill>
                  <a:srgbClr val="DE10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4xx</a:t>
            </a: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Erreur du client WEB.</a:t>
            </a: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4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404 = ressource non trouvée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102D"/>
              </a:buClr>
              <a:buSzPct val="100000"/>
              <a:buFont typeface="Arial"/>
              <a:buChar char="•"/>
            </a:pPr>
            <a:r>
              <a:rPr b="1" i="0" lang="fr-FR" sz="2800" u="none" cap="none" strike="noStrike">
                <a:solidFill>
                  <a:srgbClr val="DE10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5xx	</a:t>
            </a: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Erreur du  serveur WEB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Exemple 500 = erreur interne au serveur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Arial Black"/>
              <a:buNone/>
            </a:pPr>
            <a:r>
              <a:rPr b="1" lang="fr-FR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Technique  VirtualHost</a:t>
            </a:r>
            <a:endParaRPr b="1">
              <a:solidFill>
                <a:schemeClr val="accent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6" name="Google Shape;376;p29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77" name="Google Shape;377;p29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grpSp>
        <p:nvGrpSpPr>
          <p:cNvPr id="378" name="Google Shape;378;p29"/>
          <p:cNvGrpSpPr/>
          <p:nvPr/>
        </p:nvGrpSpPr>
        <p:grpSpPr>
          <a:xfrm>
            <a:off x="2202481" y="1663253"/>
            <a:ext cx="7824922" cy="4646365"/>
            <a:chOff x="0" y="75683"/>
            <a:chExt cx="7824922" cy="4646365"/>
          </a:xfrm>
        </p:grpSpPr>
        <p:sp>
          <p:nvSpPr>
            <p:cNvPr id="379" name="Google Shape;379;p29"/>
            <p:cNvSpPr/>
            <p:nvPr/>
          </p:nvSpPr>
          <p:spPr>
            <a:xfrm>
              <a:off x="0" y="404577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391246" y="75683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 txBox="1"/>
            <p:nvPr/>
          </p:nvSpPr>
          <p:spPr>
            <a:xfrm>
              <a:off x="418109" y="102546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Introduction </a:t>
              </a:r>
              <a:endParaRPr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0" y="1192471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391246" y="863577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 txBox="1"/>
            <p:nvPr/>
          </p:nvSpPr>
          <p:spPr>
            <a:xfrm>
              <a:off x="418109" y="890440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Architecture du service WEB</a:t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0" y="1980366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91246" y="1651471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 txBox="1"/>
            <p:nvPr/>
          </p:nvSpPr>
          <p:spPr>
            <a:xfrm>
              <a:off x="418109" y="1678334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Protocoles HTTP/HTTPS</a:t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0" y="2768260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91246" y="2439366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4D47"/>
                </a:gs>
                <a:gs pos="50000">
                  <a:srgbClr val="BA1F00"/>
                </a:gs>
                <a:gs pos="100000">
                  <a:srgbClr val="AC17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 txBox="1"/>
            <p:nvPr/>
          </p:nvSpPr>
          <p:spPr>
            <a:xfrm>
              <a:off x="418109" y="2466229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FFFF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Technique  VirtualHost</a:t>
              </a:r>
              <a:endParaRPr b="1" sz="2000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0" y="3556154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91246" y="3227260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 txBox="1"/>
            <p:nvPr/>
          </p:nvSpPr>
          <p:spPr>
            <a:xfrm>
              <a:off x="418109" y="3254123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Haute disponibilité </a:t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0" y="4344048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91246" y="4015154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 txBox="1"/>
            <p:nvPr/>
          </p:nvSpPr>
          <p:spPr>
            <a:xfrm>
              <a:off x="418109" y="4042017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Conclusion 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b="1" lang="fr-FR" sz="40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Notion de VirtualHost</a:t>
            </a:r>
            <a:endParaRPr b="1" sz="4000">
              <a:solidFill>
                <a:srgbClr val="C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3" name="Google Shape;403;p30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404" name="Google Shape;404;p30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sp>
        <p:nvSpPr>
          <p:cNvPr id="405" name="Google Shape;405;p30"/>
          <p:cNvSpPr txBox="1"/>
          <p:nvPr>
            <p:ph idx="1" type="body"/>
          </p:nvPr>
        </p:nvSpPr>
        <p:spPr>
          <a:xfrm>
            <a:off x="247974" y="1701637"/>
            <a:ext cx="7682082" cy="479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/>
              <a:t> Virtual Host permet d’héberger  plusieurs sites web sur un même serveur.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/>
              <a:t> Il peut être divisé en trois principales catégories 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812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fr-FR" sz="2400">
                <a:latin typeface="Arial"/>
                <a:ea typeface="Arial"/>
                <a:cs typeface="Arial"/>
                <a:sym typeface="Arial"/>
              </a:rPr>
              <a:t>Par Nom : la machine ne possède qu'une seule adresse IP et ce sont les noms des sites qui vont aiguiller la requête</a:t>
            </a:r>
            <a:endParaRPr/>
          </a:p>
          <a:p>
            <a:pPr indent="-342900" lvl="0" marL="812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fr-FR" sz="2400">
                <a:latin typeface="Arial"/>
                <a:ea typeface="Arial"/>
                <a:cs typeface="Arial"/>
                <a:sym typeface="Arial"/>
              </a:rPr>
              <a:t>Par Port : la machine possède une ou plusieurs adresses IP, mais elle peut différencier les sites par port logique</a:t>
            </a:r>
            <a:endParaRPr/>
          </a:p>
          <a:p>
            <a:pPr indent="-342900" lvl="0" marL="812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fr-FR" sz="2400">
                <a:latin typeface="Arial"/>
                <a:ea typeface="Arial"/>
                <a:cs typeface="Arial"/>
                <a:sym typeface="Arial"/>
              </a:rPr>
              <a:t>Par IP : la machine serveur possède plusieurs adresses IP, et chacune mène vers un site distinct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406" name="Google Shape;4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0600" y="2241175"/>
            <a:ext cx="3455894" cy="393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54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b="1" lang="fr-FR" sz="40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NEXT</a:t>
            </a:r>
            <a:endParaRPr b="1" sz="4000">
              <a:solidFill>
                <a:srgbClr val="C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3" name="Google Shape;413;p31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414" name="Google Shape;414;p31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grpSp>
        <p:nvGrpSpPr>
          <p:cNvPr id="415" name="Google Shape;415;p31"/>
          <p:cNvGrpSpPr/>
          <p:nvPr/>
        </p:nvGrpSpPr>
        <p:grpSpPr>
          <a:xfrm>
            <a:off x="1813302" y="1947483"/>
            <a:ext cx="9655444" cy="4443120"/>
            <a:chOff x="0" y="25694"/>
            <a:chExt cx="9655444" cy="4443120"/>
          </a:xfrm>
        </p:grpSpPr>
        <p:sp>
          <p:nvSpPr>
            <p:cNvPr id="416" name="Google Shape;416;p31"/>
            <p:cNvSpPr/>
            <p:nvPr/>
          </p:nvSpPr>
          <p:spPr>
            <a:xfrm>
              <a:off x="0" y="527534"/>
              <a:ext cx="9655444" cy="856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64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59670" y="25694"/>
              <a:ext cx="9193406" cy="1003680"/>
            </a:xfrm>
            <a:prstGeom prst="roundRect">
              <a:avLst>
                <a:gd fmla="val 16667" name="adj"/>
              </a:avLst>
            </a:prstGeom>
            <a:solidFill>
              <a:srgbClr val="B6462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 txBox="1"/>
            <p:nvPr/>
          </p:nvSpPr>
          <p:spPr>
            <a:xfrm>
              <a:off x="508666" y="74690"/>
              <a:ext cx="9095414" cy="90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55450" spcFirstLastPara="1" rIns="255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32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1.Installer et configurer: Apache.</a:t>
              </a:r>
              <a:endParaRPr sz="3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0" y="2069774"/>
              <a:ext cx="9655444" cy="856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64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59670" y="1567934"/>
              <a:ext cx="9193406" cy="1003680"/>
            </a:xfrm>
            <a:prstGeom prst="roundRect">
              <a:avLst>
                <a:gd fmla="val 16667" name="adj"/>
              </a:avLst>
            </a:prstGeom>
            <a:solidFill>
              <a:srgbClr val="B6462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 txBox="1"/>
            <p:nvPr/>
          </p:nvSpPr>
          <p:spPr>
            <a:xfrm>
              <a:off x="508666" y="1616930"/>
              <a:ext cx="9095414" cy="90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55450" spcFirstLastPara="1" rIns="255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32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2.Configurer les sites en utilisant la technologie de VirtualHost.</a:t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0" y="3612014"/>
              <a:ext cx="9655444" cy="856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64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59670" y="3110174"/>
              <a:ext cx="9193406" cy="1003680"/>
            </a:xfrm>
            <a:prstGeom prst="roundRect">
              <a:avLst>
                <a:gd fmla="val 16667" name="adj"/>
              </a:avLst>
            </a:prstGeom>
            <a:solidFill>
              <a:srgbClr val="B6462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 txBox="1"/>
            <p:nvPr/>
          </p:nvSpPr>
          <p:spPr>
            <a:xfrm>
              <a:off x="508666" y="3159170"/>
              <a:ext cx="9095414" cy="90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55450" spcFirstLastPara="1" rIns="255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32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3.Assurer une consommation de service web. 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b="1" lang="fr-FR" sz="40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Structure du Module: SAR </a:t>
            </a:r>
            <a:endParaRPr b="1" sz="3200">
              <a:solidFill>
                <a:srgbClr val="CC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-1921565" y="822831"/>
            <a:ext cx="11219743" cy="4801635"/>
            <a:chOff x="-4029334" y="-618512"/>
            <a:chExt cx="11219743" cy="4801635"/>
          </a:xfrm>
        </p:grpSpPr>
        <p:sp>
          <p:nvSpPr>
            <p:cNvPr id="104" name="Google Shape;104;p14"/>
            <p:cNvSpPr/>
            <p:nvPr/>
          </p:nvSpPr>
          <p:spPr>
            <a:xfrm>
              <a:off x="-4029334" y="-618512"/>
              <a:ext cx="4801635" cy="4801635"/>
            </a:xfrm>
            <a:prstGeom prst="blockArc">
              <a:avLst>
                <a:gd fmla="val 18900000" name="adj1"/>
                <a:gd fmla="val 2700000" name="adj2"/>
                <a:gd fmla="val 450" name="adj3"/>
              </a:avLst>
            </a:prstGeom>
            <a:noFill/>
            <a:ln cap="flat" cmpd="sng" w="12700">
              <a:solidFill>
                <a:srgbClr val="B64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04693" y="182072"/>
              <a:ext cx="6785716" cy="732328"/>
            </a:xfrm>
            <a:prstGeom prst="rect">
              <a:avLst/>
            </a:prstGeom>
            <a:gradFill>
              <a:gsLst>
                <a:gs pos="0">
                  <a:srgbClr val="F4A89E"/>
                </a:gs>
                <a:gs pos="50000">
                  <a:srgbClr val="F19A90"/>
                </a:gs>
                <a:gs pos="100000">
                  <a:srgbClr val="F4897B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404693" y="182072"/>
              <a:ext cx="6785716" cy="732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435275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Service WEB</a:t>
              </a:r>
              <a:endParaRPr b="1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47187" y="290731"/>
              <a:ext cx="515010" cy="51501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19091" y="1052581"/>
              <a:ext cx="6471317" cy="636734"/>
            </a:xfrm>
            <a:prstGeom prst="rect">
              <a:avLst/>
            </a:prstGeom>
            <a:gradFill>
              <a:gsLst>
                <a:gs pos="0">
                  <a:srgbClr val="FFDDAB"/>
                </a:gs>
                <a:gs pos="50000">
                  <a:srgbClr val="FFD59B"/>
                </a:gs>
                <a:gs pos="100000">
                  <a:srgbClr val="FFD18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719091" y="1052581"/>
              <a:ext cx="6471317" cy="636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435275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Service de messagerie </a:t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76354" y="1028211"/>
              <a:ext cx="685474" cy="68547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F191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19091" y="1875293"/>
              <a:ext cx="6471317" cy="636734"/>
            </a:xfrm>
            <a:prstGeom prst="rect">
              <a:avLst/>
            </a:prstGeom>
            <a:gradFill>
              <a:gsLst>
                <a:gs pos="0">
                  <a:srgbClr val="EECB9A"/>
                </a:gs>
                <a:gs pos="50000">
                  <a:srgbClr val="E4C08D"/>
                </a:gs>
                <a:gs pos="100000">
                  <a:srgbClr val="E5BA78"/>
                </a:gs>
              </a:gsLst>
              <a:lin ang="5400000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719091" y="1875293"/>
              <a:ext cx="6471317" cy="636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435275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Service DNS</a:t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76354" y="1850923"/>
              <a:ext cx="685474" cy="68547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E0671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04693" y="2698005"/>
              <a:ext cx="6785716" cy="636734"/>
            </a:xfrm>
            <a:prstGeom prst="rect">
              <a:avLst/>
            </a:prstGeom>
            <a:gradFill>
              <a:gsLst>
                <a:gs pos="0">
                  <a:srgbClr val="FFBFA0"/>
                </a:gs>
                <a:gs pos="50000">
                  <a:srgbClr val="FFB491"/>
                </a:gs>
                <a:gs pos="100000">
                  <a:srgbClr val="FFA87C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404693" y="2698005"/>
              <a:ext cx="6785716" cy="636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435275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Service Supervision </a:t>
              </a:r>
              <a:endParaRPr/>
            </a:p>
            <a:p>
              <a:pPr indent="-698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1956" y="2673635"/>
              <a:ext cx="685474" cy="68547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B548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idx="1" type="body"/>
          </p:nvPr>
        </p:nvSpPr>
        <p:spPr>
          <a:xfrm>
            <a:off x="144377" y="1980605"/>
            <a:ext cx="1149817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000"/>
              <a:buNone/>
            </a:pPr>
            <a:r>
              <a:rPr lang="fr-FR" sz="8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Merci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8000"/>
              <a:buNone/>
            </a:pPr>
            <a:r>
              <a:rPr lang="fr-FR" sz="8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Pour Votre Attention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000"/>
              <a:buFont typeface="Arial Black"/>
              <a:buNone/>
            </a:pPr>
            <a:r>
              <a:rPr b="1" lang="fr-FR" sz="4000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Cours: Service</a:t>
            </a:r>
            <a:r>
              <a:rPr b="1" lang="fr-FR" sz="3600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 WEB</a:t>
            </a:r>
            <a:endParaRPr/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grpSp>
        <p:nvGrpSpPr>
          <p:cNvPr id="125" name="Google Shape;125;p15"/>
          <p:cNvGrpSpPr/>
          <p:nvPr/>
        </p:nvGrpSpPr>
        <p:grpSpPr>
          <a:xfrm>
            <a:off x="-1921565" y="822831"/>
            <a:ext cx="11219743" cy="4801635"/>
            <a:chOff x="-4029334" y="-618512"/>
            <a:chExt cx="11219743" cy="4801635"/>
          </a:xfrm>
        </p:grpSpPr>
        <p:sp>
          <p:nvSpPr>
            <p:cNvPr id="126" name="Google Shape;126;p15"/>
            <p:cNvSpPr/>
            <p:nvPr/>
          </p:nvSpPr>
          <p:spPr>
            <a:xfrm>
              <a:off x="-4029334" y="-618512"/>
              <a:ext cx="4801635" cy="4801635"/>
            </a:xfrm>
            <a:prstGeom prst="blockArc">
              <a:avLst>
                <a:gd fmla="val 18900000" name="adj1"/>
                <a:gd fmla="val 2700000" name="adj2"/>
                <a:gd fmla="val 450" name="adj3"/>
              </a:avLst>
            </a:prstGeom>
            <a:noFill/>
            <a:ln cap="flat" cmpd="sng" w="12700">
              <a:solidFill>
                <a:srgbClr val="B64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04693" y="182072"/>
              <a:ext cx="6785716" cy="732328"/>
            </a:xfrm>
            <a:prstGeom prst="rect">
              <a:avLst/>
            </a:prstGeom>
            <a:gradFill>
              <a:gsLst>
                <a:gs pos="0">
                  <a:srgbClr val="F4A89E"/>
                </a:gs>
                <a:gs pos="50000">
                  <a:srgbClr val="F19A90"/>
                </a:gs>
                <a:gs pos="100000">
                  <a:srgbClr val="F4897B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404693" y="182072"/>
              <a:ext cx="6785716" cy="732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435275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Service WEB</a:t>
              </a:r>
              <a:endParaRPr b="1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47187" y="290731"/>
              <a:ext cx="515010" cy="51501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19091" y="1052581"/>
              <a:ext cx="6471317" cy="636734"/>
            </a:xfrm>
            <a:prstGeom prst="rect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719091" y="1052581"/>
              <a:ext cx="6471317" cy="636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435275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Service de messagerie </a:t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76354" y="1028211"/>
              <a:ext cx="685474" cy="68547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F191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19091" y="1875293"/>
              <a:ext cx="6471317" cy="636734"/>
            </a:xfrm>
            <a:prstGeom prst="rect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719091" y="1875293"/>
              <a:ext cx="6471317" cy="636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435275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Service DNS</a:t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76354" y="1850923"/>
              <a:ext cx="685474" cy="68547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E0671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04693" y="2698005"/>
              <a:ext cx="6785716" cy="636734"/>
            </a:xfrm>
            <a:prstGeom prst="rect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404693" y="2698005"/>
              <a:ext cx="6785716" cy="636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435275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Service </a:t>
              </a:r>
              <a:r>
                <a:rPr b="1" lang="fr-FR" sz="2000">
                  <a:solidFill>
                    <a:srgbClr val="0000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Supervision</a:t>
              </a:r>
              <a:r>
                <a:rPr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1956" y="2673635"/>
              <a:ext cx="685474" cy="68547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B548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b="1" lang="fr-FR" sz="40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Objectifs et Pré requis</a:t>
            </a:r>
            <a:endParaRPr b="1" sz="3200">
              <a:solidFill>
                <a:srgbClr val="CC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" name="Google Shape;145;p16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grpSp>
        <p:nvGrpSpPr>
          <p:cNvPr id="147" name="Google Shape;147;p16"/>
          <p:cNvGrpSpPr/>
          <p:nvPr/>
        </p:nvGrpSpPr>
        <p:grpSpPr>
          <a:xfrm>
            <a:off x="1258612" y="1832562"/>
            <a:ext cx="10392862" cy="4332000"/>
            <a:chOff x="3249" y="19260"/>
            <a:chExt cx="10392862" cy="4332000"/>
          </a:xfrm>
        </p:grpSpPr>
        <p:sp>
          <p:nvSpPr>
            <p:cNvPr id="148" name="Google Shape;148;p16"/>
            <p:cNvSpPr/>
            <p:nvPr/>
          </p:nvSpPr>
          <p:spPr>
            <a:xfrm>
              <a:off x="3249" y="19260"/>
              <a:ext cx="3168555" cy="986531"/>
            </a:xfrm>
            <a:prstGeom prst="rect">
              <a:avLst/>
            </a:prstGeom>
            <a:gradFill>
              <a:gsLst>
                <a:gs pos="0">
                  <a:srgbClr val="C05F4C"/>
                </a:gs>
                <a:gs pos="50000">
                  <a:srgbClr val="BD411A"/>
                </a:gs>
                <a:gs pos="100000">
                  <a:srgbClr val="AD3610"/>
                </a:gs>
              </a:gsLst>
              <a:lin ang="5400000" scaled="0"/>
            </a:gradFill>
            <a:ln cap="flat" cmpd="sng" w="9525">
              <a:solidFill>
                <a:srgbClr val="B6462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3249" y="19260"/>
              <a:ext cx="3168555" cy="98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99125" spcFirstLastPara="1" rIns="19912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800">
                  <a:solidFill>
                    <a:srgbClr val="FFFF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Objectifs Généraux </a:t>
              </a:r>
              <a:endParaRPr sz="28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3249" y="1005792"/>
              <a:ext cx="3168555" cy="3345468"/>
            </a:xfrm>
            <a:prstGeom prst="rect">
              <a:avLst/>
            </a:prstGeom>
            <a:solidFill>
              <a:srgbClr val="E5CECB">
                <a:alpha val="89803"/>
              </a:srgbClr>
            </a:solidFill>
            <a:ln cap="flat" cmpd="sng" w="9525">
              <a:solidFill>
                <a:srgbClr val="E5CE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3249" y="1005792"/>
              <a:ext cx="3168555" cy="3345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b="0" i="0" lang="fr-FR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Comprendre, installer et configurer le service WEB</a:t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615403" y="19260"/>
              <a:ext cx="3168555" cy="986531"/>
            </a:xfrm>
            <a:prstGeom prst="rect">
              <a:avLst/>
            </a:prstGeom>
            <a:gradFill>
              <a:gsLst>
                <a:gs pos="0">
                  <a:srgbClr val="C05F4C"/>
                </a:gs>
                <a:gs pos="50000">
                  <a:srgbClr val="BD411A"/>
                </a:gs>
                <a:gs pos="100000">
                  <a:srgbClr val="AD3610"/>
                </a:gs>
              </a:gsLst>
              <a:lin ang="5400000" scaled="0"/>
            </a:gradFill>
            <a:ln cap="flat" cmpd="sng" w="9525">
              <a:solidFill>
                <a:srgbClr val="B6462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3615403" y="19260"/>
              <a:ext cx="3168555" cy="98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99125" spcFirstLastPara="1" rIns="19912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800">
                  <a:solidFill>
                    <a:srgbClr val="FFFF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Objectifs Spécifiques</a:t>
              </a:r>
              <a:endParaRPr b="1" sz="28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615403" y="1005792"/>
              <a:ext cx="3168555" cy="3345468"/>
            </a:xfrm>
            <a:prstGeom prst="rect">
              <a:avLst/>
            </a:prstGeom>
            <a:solidFill>
              <a:srgbClr val="E5CECB">
                <a:alpha val="89803"/>
              </a:srgbClr>
            </a:solidFill>
            <a:ln cap="flat" cmpd="sng" w="9525">
              <a:solidFill>
                <a:srgbClr val="E5CE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3615403" y="1005792"/>
              <a:ext cx="3168555" cy="3345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b="0" i="0" lang="fr-FR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Comprendre le principe de base de service  web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b="0" i="0" lang="fr-FR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Assimiler les protocoles utilisées 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b="0" i="0" lang="fr-FR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Comprendre la notion de virtual Host la HA pour le service web 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b="1" i="0" lang="fr-FR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Tp:  Installation et configuration un serveur WEB </a:t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227556" y="19260"/>
              <a:ext cx="3168555" cy="986531"/>
            </a:xfrm>
            <a:prstGeom prst="rect">
              <a:avLst/>
            </a:prstGeom>
            <a:gradFill>
              <a:gsLst>
                <a:gs pos="0">
                  <a:srgbClr val="C05F4C"/>
                </a:gs>
                <a:gs pos="50000">
                  <a:srgbClr val="BD411A"/>
                </a:gs>
                <a:gs pos="100000">
                  <a:srgbClr val="AD3610"/>
                </a:gs>
              </a:gsLst>
              <a:lin ang="5400000" scaled="0"/>
            </a:gradFill>
            <a:ln cap="flat" cmpd="sng" w="9525">
              <a:solidFill>
                <a:srgbClr val="B6462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7227556" y="19260"/>
              <a:ext cx="3168555" cy="98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99125" spcFirstLastPara="1" rIns="19912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800">
                  <a:solidFill>
                    <a:srgbClr val="FFFF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Pré requis</a:t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227556" y="1005792"/>
              <a:ext cx="3168555" cy="3345468"/>
            </a:xfrm>
            <a:prstGeom prst="rect">
              <a:avLst/>
            </a:prstGeom>
            <a:solidFill>
              <a:srgbClr val="E5CECB">
                <a:alpha val="89803"/>
              </a:srgbClr>
            </a:solidFill>
            <a:ln cap="flat" cmpd="sng" w="9525">
              <a:solidFill>
                <a:srgbClr val="E5CE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7227556" y="1005792"/>
              <a:ext cx="3168555" cy="3345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Char char="•"/>
              </a:pPr>
              <a:r>
                <a:rPr b="0" i="0" lang="fr-FR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Réseaux IP et routage , Administration Linux 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400"/>
              <a:buFont typeface="Arial Black"/>
              <a:buNone/>
            </a:pPr>
            <a:r>
              <a:rPr b="1" lang="fr-FR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Plan du Cours</a:t>
            </a:r>
            <a:endParaRPr b="1" sz="3600">
              <a:solidFill>
                <a:srgbClr val="CC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6" name="Google Shape;166;p17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grpSp>
        <p:nvGrpSpPr>
          <p:cNvPr id="168" name="Google Shape;168;p17"/>
          <p:cNvGrpSpPr/>
          <p:nvPr/>
        </p:nvGrpSpPr>
        <p:grpSpPr>
          <a:xfrm>
            <a:off x="2202481" y="1663253"/>
            <a:ext cx="7824922" cy="4646365"/>
            <a:chOff x="0" y="75683"/>
            <a:chExt cx="7824922" cy="4646365"/>
          </a:xfrm>
        </p:grpSpPr>
        <p:sp>
          <p:nvSpPr>
            <p:cNvPr id="169" name="Google Shape;169;p17"/>
            <p:cNvSpPr/>
            <p:nvPr/>
          </p:nvSpPr>
          <p:spPr>
            <a:xfrm>
              <a:off x="0" y="404577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91246" y="75683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4D47"/>
                </a:gs>
                <a:gs pos="50000">
                  <a:srgbClr val="BA1F00"/>
                </a:gs>
                <a:gs pos="100000">
                  <a:srgbClr val="AC1700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418109" y="102546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FFFF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Introduction </a:t>
              </a:r>
              <a:endParaRPr sz="2000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0" y="1192471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91246" y="863577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4D47"/>
                </a:gs>
                <a:gs pos="50000">
                  <a:srgbClr val="BA1F00"/>
                </a:gs>
                <a:gs pos="100000">
                  <a:srgbClr val="AC1700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418109" y="890440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FFFF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Architecture du service WEB</a:t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0" y="1980366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391246" y="1651471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4D47"/>
                </a:gs>
                <a:gs pos="50000">
                  <a:srgbClr val="BA1F00"/>
                </a:gs>
                <a:gs pos="100000">
                  <a:srgbClr val="AC1700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418109" y="1678334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FFFF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Protocoles HTTP/HTTPS</a:t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0" y="2768260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91246" y="2439366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4D47"/>
                </a:gs>
                <a:gs pos="50000">
                  <a:srgbClr val="BA1F00"/>
                </a:gs>
                <a:gs pos="100000">
                  <a:srgbClr val="AC1700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418109" y="2466229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FFFF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Technique  VirtualHost</a:t>
              </a:r>
              <a:endParaRPr b="1" sz="2000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0" y="3556154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391246" y="3227260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4D47"/>
                </a:gs>
                <a:gs pos="50000">
                  <a:srgbClr val="BA1F00"/>
                </a:gs>
                <a:gs pos="100000">
                  <a:srgbClr val="AC1700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418109" y="3254123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FFFF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Haute disponibilité </a:t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0" y="4344048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391246" y="4015154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4D47"/>
                </a:gs>
                <a:gs pos="50000">
                  <a:srgbClr val="BA1F00"/>
                </a:gs>
                <a:gs pos="100000">
                  <a:srgbClr val="AC1700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418109" y="4042017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FFFF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Conclusion 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400"/>
              <a:buFont typeface="Arial Black"/>
              <a:buNone/>
            </a:pPr>
            <a:r>
              <a:rPr b="1" lang="fr-FR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  <a:endParaRPr b="1" sz="3600">
              <a:solidFill>
                <a:srgbClr val="CC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3" name="Google Shape;193;p18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2202481" y="1663253"/>
            <a:ext cx="7824922" cy="4646365"/>
            <a:chOff x="0" y="75683"/>
            <a:chExt cx="7824922" cy="4646365"/>
          </a:xfrm>
        </p:grpSpPr>
        <p:sp>
          <p:nvSpPr>
            <p:cNvPr id="196" name="Google Shape;196;p18"/>
            <p:cNvSpPr/>
            <p:nvPr/>
          </p:nvSpPr>
          <p:spPr>
            <a:xfrm>
              <a:off x="0" y="404577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91246" y="75683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4D47"/>
                </a:gs>
                <a:gs pos="50000">
                  <a:srgbClr val="BA1F00"/>
                </a:gs>
                <a:gs pos="100000">
                  <a:srgbClr val="AC1700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418109" y="102546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FFFF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Introduction </a:t>
              </a:r>
              <a:endParaRPr sz="2000">
                <a:solidFill>
                  <a:srgbClr val="FFFF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0" y="1192471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91246" y="863577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418109" y="890440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Architecture du service WEB</a:t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0" y="1980366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91246" y="1651471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418109" y="1678334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Protocoles HTTP/HTTPS</a:t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0" y="2768260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391246" y="2439366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418109" y="2466229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Technique  VirtualHost</a:t>
              </a:r>
              <a:endParaRPr b="1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0" y="3556154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391246" y="3227260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418109" y="3254123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Haute disponibilité </a:t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0" y="4344048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391246" y="4015154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418109" y="4042017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Conclusion 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000"/>
              <a:buFont typeface="Arial Black"/>
              <a:buNone/>
            </a:pPr>
            <a:r>
              <a:rPr b="1" lang="fr-FR" sz="4000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  <a:endParaRPr b="1" sz="3600">
              <a:solidFill>
                <a:srgbClr val="CC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0" name="Google Shape;220;p19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21" name="Google Shape;221;p19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975385" y="1628570"/>
            <a:ext cx="104003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service Web, le service de réseau le plus répandu, par sa simplicité et sa vitesse d’exécution</a:t>
            </a: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id="223" name="Google Shape;2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9438" y="2712203"/>
            <a:ext cx="5275768" cy="34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563" y="2650209"/>
            <a:ext cx="4968551" cy="365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000"/>
              <a:buFont typeface="Arial Black"/>
              <a:buNone/>
            </a:pPr>
            <a:r>
              <a:rPr b="1" lang="fr-FR" sz="4000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Architecture du service WEB</a:t>
            </a:r>
            <a:endParaRPr/>
          </a:p>
        </p:txBody>
      </p:sp>
      <p:sp>
        <p:nvSpPr>
          <p:cNvPr id="231" name="Google Shape;231;p20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2202481" y="1663253"/>
            <a:ext cx="7824922" cy="4646365"/>
            <a:chOff x="0" y="75683"/>
            <a:chExt cx="7824922" cy="4646365"/>
          </a:xfrm>
        </p:grpSpPr>
        <p:sp>
          <p:nvSpPr>
            <p:cNvPr id="234" name="Google Shape;234;p20"/>
            <p:cNvSpPr/>
            <p:nvPr/>
          </p:nvSpPr>
          <p:spPr>
            <a:xfrm>
              <a:off x="0" y="404577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391246" y="75683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 txBox="1"/>
            <p:nvPr/>
          </p:nvSpPr>
          <p:spPr>
            <a:xfrm>
              <a:off x="418109" y="102546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Introduction </a:t>
              </a:r>
              <a:endParaRPr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0" y="1192471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91246" y="863577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4D47"/>
                </a:gs>
                <a:gs pos="50000">
                  <a:srgbClr val="BA1F00"/>
                </a:gs>
                <a:gs pos="100000">
                  <a:srgbClr val="AC1700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418109" y="890440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FFFF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Architecture du service WEB</a:t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0" y="1980366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91246" y="1651471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418109" y="1678334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Protocoles HTTP/HTTPS</a:t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0" y="2768260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391246" y="2439366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418109" y="2466229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Technique  VirtualHost</a:t>
              </a:r>
              <a:endParaRPr b="1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0" y="3556154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391246" y="3227260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418109" y="3254123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Haute disponibilité </a:t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0" y="4344048"/>
              <a:ext cx="7824922" cy="3780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91246" y="4015154"/>
              <a:ext cx="5477445" cy="55029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418109" y="4042017"/>
              <a:ext cx="5423719" cy="496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7025" spcFirstLastPara="1" rIns="207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Conclusion 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1303421" y="345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000"/>
              <a:buFont typeface="Arial Black"/>
              <a:buNone/>
            </a:pPr>
            <a:r>
              <a:rPr b="1" lang="fr-FR" sz="4000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Architecture du service WEB</a:t>
            </a:r>
            <a:endParaRPr/>
          </a:p>
        </p:txBody>
      </p:sp>
      <p:sp>
        <p:nvSpPr>
          <p:cNvPr id="258" name="Google Shape;258;p21"/>
          <p:cNvSpPr txBox="1"/>
          <p:nvPr>
            <p:ph idx="11" type="ftr"/>
          </p:nvPr>
        </p:nvSpPr>
        <p:spPr>
          <a:xfrm>
            <a:off x="4054099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C00000"/>
                </a:solidFill>
              </a:rPr>
              <a:t>sabrine.laffet@esprit.tn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926152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400">
                <a:solidFill>
                  <a:srgbClr val="C00000"/>
                </a:solidFill>
              </a:rPr>
              <a:t>‹#›</a:t>
            </a:fld>
            <a:endParaRPr b="1" sz="1400">
              <a:solidFill>
                <a:srgbClr val="C00000"/>
              </a:solidFill>
            </a:endParaRPr>
          </a:p>
        </p:txBody>
      </p:sp>
      <p:pic>
        <p:nvPicPr>
          <p:cNvPr id="260" name="Google Shape;26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41" y="3317257"/>
            <a:ext cx="2840311" cy="294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417" y="1604764"/>
            <a:ext cx="1950931" cy="1553797"/>
          </a:xfrm>
          <a:prstGeom prst="rect">
            <a:avLst/>
          </a:prstGeom>
          <a:solidFill>
            <a:srgbClr val="F5F5F5"/>
          </a:solidFill>
          <a:ln>
            <a:noFill/>
          </a:ln>
        </p:spPr>
      </p:pic>
      <p:cxnSp>
        <p:nvCxnSpPr>
          <p:cNvPr id="262" name="Google Shape;262;p21"/>
          <p:cNvCxnSpPr/>
          <p:nvPr/>
        </p:nvCxnSpPr>
        <p:spPr>
          <a:xfrm>
            <a:off x="4265407" y="4312466"/>
            <a:ext cx="4068542" cy="1342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3" name="Google Shape;263;p21"/>
          <p:cNvSpPr txBox="1"/>
          <p:nvPr/>
        </p:nvSpPr>
        <p:spPr>
          <a:xfrm>
            <a:off x="5244354" y="3410400"/>
            <a:ext cx="25390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Passe la Commande</a:t>
            </a:r>
            <a:endParaRPr/>
          </a:p>
        </p:txBody>
      </p:sp>
      <p:cxnSp>
        <p:nvCxnSpPr>
          <p:cNvPr id="264" name="Google Shape;264;p21"/>
          <p:cNvCxnSpPr/>
          <p:nvPr/>
        </p:nvCxnSpPr>
        <p:spPr>
          <a:xfrm rot="10800000">
            <a:off x="4232399" y="5032055"/>
            <a:ext cx="4090191" cy="4895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21"/>
          <p:cNvSpPr txBox="1"/>
          <p:nvPr/>
        </p:nvSpPr>
        <p:spPr>
          <a:xfrm>
            <a:off x="5253289" y="5324622"/>
            <a:ext cx="38752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Donne ce que l’on a demandé</a:t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1603041" y="1332853"/>
            <a:ext cx="2596999" cy="187242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685" y="3236563"/>
            <a:ext cx="303193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064" y="3798376"/>
            <a:ext cx="277177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65410" y="3223406"/>
            <a:ext cx="1892651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Rouge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