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elvetica World Bold" charset="1" panose="020B0800040000020004"/>
      <p:regular r:id="rId16"/>
    </p:embeddedFont>
    <p:embeddedFont>
      <p:font typeface="Open Sans 2" charset="1" panose="00000000000000000000"/>
      <p:regular r:id="rId17"/>
    </p:embeddedFont>
    <p:embeddedFont>
      <p:font typeface="Open Sans 2 Bold" charset="1" panose="00000000000000000000"/>
      <p:regular r:id="rId18"/>
    </p:embeddedFont>
    <p:embeddedFont>
      <p:font typeface="Lato" charset="1" panose="020F0502020204030203"/>
      <p:regular r:id="rId19"/>
    </p:embeddedFont>
    <p:embeddedFont>
      <p:font typeface="Helvetica World" charset="1" panose="020B0500040000020004"/>
      <p:regular r:id="rId20"/>
    </p:embeddedFont>
    <p:embeddedFont>
      <p:font typeface="Poppins"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21.jpeg" Type="http://schemas.openxmlformats.org/officeDocument/2006/relationships/image"/><Relationship Id="rId4" Target="../media/image17.jpeg" Type="http://schemas.openxmlformats.org/officeDocument/2006/relationships/image"/><Relationship Id="rId5" Target="../media/image22.jpeg" Type="http://schemas.openxmlformats.org/officeDocument/2006/relationships/image"/><Relationship Id="rId6" Target="../media/image2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 Id="rId4" Target="../media/image1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jpeg" Type="http://schemas.openxmlformats.org/officeDocument/2006/relationships/image"/><Relationship Id="rId4" Target="../media/image1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8.jpeg" Type="http://schemas.openxmlformats.org/officeDocument/2006/relationships/image"/><Relationship Id="rId4" Target="../media/image17.jpeg" Type="http://schemas.openxmlformats.org/officeDocument/2006/relationships/image"/><Relationship Id="rId5" Target="../media/image19.jpeg" Type="http://schemas.openxmlformats.org/officeDocument/2006/relationships/image"/><Relationship Id="rId6" Target="../media/image2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373757"/>
            <a:ext cx="18288000" cy="3913243"/>
            <a:chOff x="0" y="0"/>
            <a:chExt cx="4816593" cy="1030648"/>
          </a:xfrm>
        </p:grpSpPr>
        <p:sp>
          <p:nvSpPr>
            <p:cNvPr name="Freeform 3" id="3"/>
            <p:cNvSpPr/>
            <p:nvPr/>
          </p:nvSpPr>
          <p:spPr>
            <a:xfrm flipH="false" flipV="false" rot="0">
              <a:off x="0" y="0"/>
              <a:ext cx="4816592" cy="1030648"/>
            </a:xfrm>
            <a:custGeom>
              <a:avLst/>
              <a:gdLst/>
              <a:ahLst/>
              <a:cxnLst/>
              <a:rect r="r" b="b" t="t" l="l"/>
              <a:pathLst>
                <a:path h="1030648" w="4816592">
                  <a:moveTo>
                    <a:pt x="0" y="0"/>
                  </a:moveTo>
                  <a:lnTo>
                    <a:pt x="4816592" y="0"/>
                  </a:lnTo>
                  <a:lnTo>
                    <a:pt x="4816592" y="1030648"/>
                  </a:lnTo>
                  <a:lnTo>
                    <a:pt x="0" y="1030648"/>
                  </a:lnTo>
                  <a:close/>
                </a:path>
              </a:pathLst>
            </a:custGeom>
            <a:solidFill>
              <a:srgbClr val="FF3131"/>
            </a:solidFill>
          </p:spPr>
        </p:sp>
        <p:sp>
          <p:nvSpPr>
            <p:cNvPr name="TextBox 4" id="4"/>
            <p:cNvSpPr txBox="true"/>
            <p:nvPr/>
          </p:nvSpPr>
          <p:spPr>
            <a:xfrm>
              <a:off x="0" y="-38100"/>
              <a:ext cx="4816593" cy="106874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0" y="0"/>
            <a:ext cx="18288000" cy="6373757"/>
            <a:chOff x="0" y="0"/>
            <a:chExt cx="2833290" cy="987462"/>
          </a:xfrm>
        </p:grpSpPr>
        <p:sp>
          <p:nvSpPr>
            <p:cNvPr name="Freeform 6" id="6"/>
            <p:cNvSpPr/>
            <p:nvPr/>
          </p:nvSpPr>
          <p:spPr>
            <a:xfrm flipH="false" flipV="false" rot="0">
              <a:off x="0" y="0"/>
              <a:ext cx="2833290" cy="987462"/>
            </a:xfrm>
            <a:custGeom>
              <a:avLst/>
              <a:gdLst/>
              <a:ahLst/>
              <a:cxnLst/>
              <a:rect r="r" b="b" t="t" l="l"/>
              <a:pathLst>
                <a:path h="987462" w="2833290">
                  <a:moveTo>
                    <a:pt x="0" y="0"/>
                  </a:moveTo>
                  <a:lnTo>
                    <a:pt x="2833290" y="0"/>
                  </a:lnTo>
                  <a:lnTo>
                    <a:pt x="2833290" y="987462"/>
                  </a:lnTo>
                  <a:lnTo>
                    <a:pt x="0" y="987462"/>
                  </a:lnTo>
                  <a:close/>
                </a:path>
              </a:pathLst>
            </a:custGeom>
            <a:blipFill>
              <a:blip r:embed="rId2"/>
              <a:stretch>
                <a:fillRect l="0" t="-46359" r="0" b="-46359"/>
              </a:stretch>
            </a:blipFill>
          </p:spPr>
        </p:sp>
      </p:grpSp>
      <p:grpSp>
        <p:nvGrpSpPr>
          <p:cNvPr name="Group 7" id="7"/>
          <p:cNvGrpSpPr/>
          <p:nvPr/>
        </p:nvGrpSpPr>
        <p:grpSpPr>
          <a:xfrm rot="5400000">
            <a:off x="15522779" y="7518025"/>
            <a:ext cx="1736521" cy="1740275"/>
            <a:chOff x="0" y="0"/>
            <a:chExt cx="2315362" cy="2320367"/>
          </a:xfrm>
        </p:grpSpPr>
        <p:grpSp>
          <p:nvGrpSpPr>
            <p:cNvPr name="Group 8" id="8"/>
            <p:cNvGrpSpPr/>
            <p:nvPr/>
          </p:nvGrpSpPr>
          <p:grpSpPr>
            <a:xfrm rot="0">
              <a:off x="1420986" y="0"/>
              <a:ext cx="183882" cy="183969"/>
              <a:chOff x="0" y="0"/>
              <a:chExt cx="1811417" cy="1812273"/>
            </a:xfrm>
          </p:grpSpPr>
          <p:sp>
            <p:nvSpPr>
              <p:cNvPr name="Freeform 9" id="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0" id="1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1" id="11"/>
            <p:cNvGrpSpPr/>
            <p:nvPr/>
          </p:nvGrpSpPr>
          <p:grpSpPr>
            <a:xfrm rot="0">
              <a:off x="1420986" y="708765"/>
              <a:ext cx="183882" cy="183969"/>
              <a:chOff x="0" y="0"/>
              <a:chExt cx="1811417" cy="1812273"/>
            </a:xfrm>
          </p:grpSpPr>
          <p:sp>
            <p:nvSpPr>
              <p:cNvPr name="Freeform 12" id="1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3" id="1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4" id="14"/>
            <p:cNvGrpSpPr/>
            <p:nvPr/>
          </p:nvGrpSpPr>
          <p:grpSpPr>
            <a:xfrm rot="0">
              <a:off x="1420935" y="1419311"/>
              <a:ext cx="183882" cy="183969"/>
              <a:chOff x="0" y="0"/>
              <a:chExt cx="1811417" cy="1812273"/>
            </a:xfrm>
          </p:grpSpPr>
          <p:sp>
            <p:nvSpPr>
              <p:cNvPr name="Freeform 15" id="1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6" id="1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7" id="17"/>
            <p:cNvGrpSpPr/>
            <p:nvPr/>
          </p:nvGrpSpPr>
          <p:grpSpPr>
            <a:xfrm rot="0">
              <a:off x="710493" y="0"/>
              <a:ext cx="183882" cy="183969"/>
              <a:chOff x="0" y="0"/>
              <a:chExt cx="1811417" cy="1812273"/>
            </a:xfrm>
          </p:grpSpPr>
          <p:sp>
            <p:nvSpPr>
              <p:cNvPr name="Freeform 18" id="1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9" id="1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0" id="20"/>
            <p:cNvGrpSpPr/>
            <p:nvPr/>
          </p:nvGrpSpPr>
          <p:grpSpPr>
            <a:xfrm rot="0">
              <a:off x="710493" y="708765"/>
              <a:ext cx="183882" cy="183969"/>
              <a:chOff x="0" y="0"/>
              <a:chExt cx="1811417" cy="1812273"/>
            </a:xfrm>
          </p:grpSpPr>
          <p:sp>
            <p:nvSpPr>
              <p:cNvPr name="Freeform 21" id="2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2" id="2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3" id="23"/>
            <p:cNvGrpSpPr/>
            <p:nvPr/>
          </p:nvGrpSpPr>
          <p:grpSpPr>
            <a:xfrm rot="0">
              <a:off x="0" y="0"/>
              <a:ext cx="183882" cy="183969"/>
              <a:chOff x="0" y="0"/>
              <a:chExt cx="1811417" cy="1812273"/>
            </a:xfrm>
          </p:grpSpPr>
          <p:sp>
            <p:nvSpPr>
              <p:cNvPr name="Freeform 24" id="2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5" id="2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6" id="26"/>
            <p:cNvGrpSpPr/>
            <p:nvPr/>
          </p:nvGrpSpPr>
          <p:grpSpPr>
            <a:xfrm rot="0">
              <a:off x="2131479" y="0"/>
              <a:ext cx="183882" cy="183969"/>
              <a:chOff x="0" y="0"/>
              <a:chExt cx="1811417" cy="1812273"/>
            </a:xfrm>
          </p:grpSpPr>
          <p:sp>
            <p:nvSpPr>
              <p:cNvPr name="Freeform 27" id="2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8" id="2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9" id="29"/>
            <p:cNvGrpSpPr/>
            <p:nvPr/>
          </p:nvGrpSpPr>
          <p:grpSpPr>
            <a:xfrm rot="0">
              <a:off x="2131479" y="708765"/>
              <a:ext cx="183882" cy="183969"/>
              <a:chOff x="0" y="0"/>
              <a:chExt cx="1811417" cy="1812273"/>
            </a:xfrm>
          </p:grpSpPr>
          <p:sp>
            <p:nvSpPr>
              <p:cNvPr name="Freeform 30" id="3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1" id="3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2" id="32"/>
            <p:cNvGrpSpPr/>
            <p:nvPr/>
          </p:nvGrpSpPr>
          <p:grpSpPr>
            <a:xfrm rot="0">
              <a:off x="2131428" y="1419311"/>
              <a:ext cx="183882" cy="183969"/>
              <a:chOff x="0" y="0"/>
              <a:chExt cx="1811417" cy="1812273"/>
            </a:xfrm>
          </p:grpSpPr>
          <p:sp>
            <p:nvSpPr>
              <p:cNvPr name="Freeform 33" id="3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4" id="3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5" id="35"/>
            <p:cNvGrpSpPr/>
            <p:nvPr/>
          </p:nvGrpSpPr>
          <p:grpSpPr>
            <a:xfrm rot="0">
              <a:off x="2131428" y="2136398"/>
              <a:ext cx="183882" cy="183969"/>
              <a:chOff x="0" y="0"/>
              <a:chExt cx="1811417" cy="1812273"/>
            </a:xfrm>
          </p:grpSpPr>
          <p:sp>
            <p:nvSpPr>
              <p:cNvPr name="Freeform 36" id="3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7" id="3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sp>
        <p:nvSpPr>
          <p:cNvPr name="TextBox 38" id="38"/>
          <p:cNvSpPr txBox="true"/>
          <p:nvPr/>
        </p:nvSpPr>
        <p:spPr>
          <a:xfrm rot="0">
            <a:off x="3500615" y="7076219"/>
            <a:ext cx="11286771" cy="1827232"/>
          </a:xfrm>
          <a:prstGeom prst="rect">
            <a:avLst/>
          </a:prstGeom>
        </p:spPr>
        <p:txBody>
          <a:bodyPr anchor="t" rtlCol="false" tIns="0" lIns="0" bIns="0" rIns="0">
            <a:spAutoFit/>
          </a:bodyPr>
          <a:lstStyle/>
          <a:p>
            <a:pPr algn="ctr">
              <a:lnSpc>
                <a:spcPts val="13736"/>
              </a:lnSpc>
            </a:pPr>
            <a:r>
              <a:rPr lang="en-US" b="true" sz="9811" spc="-323">
                <a:solidFill>
                  <a:srgbClr val="1FDD26"/>
                </a:solidFill>
                <a:latin typeface="Helvetica World Bold"/>
                <a:ea typeface="Helvetica World Bold"/>
                <a:cs typeface="Helvetica World Bold"/>
                <a:sym typeface="Helvetica World Bold"/>
              </a:rPr>
              <a:t>Culture de Maroc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7246" y="3668958"/>
            <a:ext cx="5486272" cy="3884657"/>
            <a:chOff x="0" y="0"/>
            <a:chExt cx="849967" cy="601835"/>
          </a:xfrm>
        </p:grpSpPr>
        <p:sp>
          <p:nvSpPr>
            <p:cNvPr name="Freeform 3" id="3"/>
            <p:cNvSpPr/>
            <p:nvPr/>
          </p:nvSpPr>
          <p:spPr>
            <a:xfrm flipH="false" flipV="false" rot="0">
              <a:off x="0" y="0"/>
              <a:ext cx="849967" cy="601835"/>
            </a:xfrm>
            <a:custGeom>
              <a:avLst/>
              <a:gdLst/>
              <a:ahLst/>
              <a:cxnLst/>
              <a:rect r="r" b="b" t="t" l="l"/>
              <a:pathLst>
                <a:path h="601835" w="849967">
                  <a:moveTo>
                    <a:pt x="0" y="0"/>
                  </a:moveTo>
                  <a:lnTo>
                    <a:pt x="849967" y="0"/>
                  </a:lnTo>
                  <a:lnTo>
                    <a:pt x="849967" y="601835"/>
                  </a:lnTo>
                  <a:lnTo>
                    <a:pt x="0" y="601835"/>
                  </a:lnTo>
                  <a:close/>
                </a:path>
              </a:pathLst>
            </a:custGeom>
            <a:blipFill>
              <a:blip r:embed="rId2"/>
              <a:stretch>
                <a:fillRect l="-20806" t="0" r="-20806" b="0"/>
              </a:stretch>
            </a:blipFill>
          </p:spPr>
        </p:sp>
      </p:grpSp>
      <p:grpSp>
        <p:nvGrpSpPr>
          <p:cNvPr name="Group 4" id="4"/>
          <p:cNvGrpSpPr/>
          <p:nvPr/>
        </p:nvGrpSpPr>
        <p:grpSpPr>
          <a:xfrm rot="0">
            <a:off x="12274590" y="3668958"/>
            <a:ext cx="5515117" cy="3884657"/>
            <a:chOff x="0" y="0"/>
            <a:chExt cx="854436" cy="601835"/>
          </a:xfrm>
        </p:grpSpPr>
        <p:sp>
          <p:nvSpPr>
            <p:cNvPr name="Freeform 5" id="5"/>
            <p:cNvSpPr/>
            <p:nvPr/>
          </p:nvSpPr>
          <p:spPr>
            <a:xfrm flipH="false" flipV="false" rot="0">
              <a:off x="0" y="0"/>
              <a:ext cx="854436" cy="601835"/>
            </a:xfrm>
            <a:custGeom>
              <a:avLst/>
              <a:gdLst/>
              <a:ahLst/>
              <a:cxnLst/>
              <a:rect r="r" b="b" t="t" l="l"/>
              <a:pathLst>
                <a:path h="601835" w="854436">
                  <a:moveTo>
                    <a:pt x="0" y="0"/>
                  </a:moveTo>
                  <a:lnTo>
                    <a:pt x="854436" y="0"/>
                  </a:lnTo>
                  <a:lnTo>
                    <a:pt x="854436" y="601835"/>
                  </a:lnTo>
                  <a:lnTo>
                    <a:pt x="0" y="601835"/>
                  </a:lnTo>
                  <a:close/>
                </a:path>
              </a:pathLst>
            </a:custGeom>
            <a:blipFill>
              <a:blip r:embed="rId3"/>
              <a:stretch>
                <a:fillRect l="-2923" t="0" r="-2923" b="0"/>
              </a:stretch>
            </a:blipFill>
          </p:spPr>
        </p:sp>
      </p:grpSp>
      <p:grpSp>
        <p:nvGrpSpPr>
          <p:cNvPr name="Group 6" id="6"/>
          <p:cNvGrpSpPr/>
          <p:nvPr/>
        </p:nvGrpSpPr>
        <p:grpSpPr>
          <a:xfrm rot="0">
            <a:off x="6093569" y="3668958"/>
            <a:ext cx="5856865" cy="3884657"/>
            <a:chOff x="0" y="0"/>
            <a:chExt cx="907382" cy="601835"/>
          </a:xfrm>
        </p:grpSpPr>
        <p:sp>
          <p:nvSpPr>
            <p:cNvPr name="Freeform 7" id="7"/>
            <p:cNvSpPr/>
            <p:nvPr/>
          </p:nvSpPr>
          <p:spPr>
            <a:xfrm flipH="false" flipV="false" rot="0">
              <a:off x="0" y="0"/>
              <a:ext cx="907382" cy="601835"/>
            </a:xfrm>
            <a:custGeom>
              <a:avLst/>
              <a:gdLst/>
              <a:ahLst/>
              <a:cxnLst/>
              <a:rect r="r" b="b" t="t" l="l"/>
              <a:pathLst>
                <a:path h="601835" w="907382">
                  <a:moveTo>
                    <a:pt x="0" y="0"/>
                  </a:moveTo>
                  <a:lnTo>
                    <a:pt x="907382" y="0"/>
                  </a:lnTo>
                  <a:lnTo>
                    <a:pt x="907382" y="601835"/>
                  </a:lnTo>
                  <a:lnTo>
                    <a:pt x="0" y="601835"/>
                  </a:lnTo>
                  <a:close/>
                </a:path>
              </a:pathLst>
            </a:custGeom>
            <a:blipFill>
              <a:blip r:embed="rId4"/>
              <a:stretch>
                <a:fillRect l="0" t="-5243" r="0" b="-5243"/>
              </a:stretch>
            </a:blipFill>
          </p:spPr>
        </p:sp>
      </p:grpSp>
      <p:sp>
        <p:nvSpPr>
          <p:cNvPr name="TextBox 8" id="8"/>
          <p:cNvSpPr txBox="true"/>
          <p:nvPr/>
        </p:nvSpPr>
        <p:spPr>
          <a:xfrm rot="0">
            <a:off x="559795" y="-5850"/>
            <a:ext cx="12372628" cy="8057838"/>
          </a:xfrm>
          <a:prstGeom prst="rect">
            <a:avLst/>
          </a:prstGeom>
        </p:spPr>
        <p:txBody>
          <a:bodyPr anchor="t" rtlCol="false" tIns="0" lIns="0" bIns="0" rIns="0">
            <a:spAutoFit/>
          </a:bodyPr>
          <a:lstStyle/>
          <a:p>
            <a:pPr algn="l">
              <a:lnSpc>
                <a:spcPts val="10517"/>
              </a:lnSpc>
            </a:pPr>
            <a:r>
              <a:rPr lang="en-US" sz="7512" spc="-247" b="true">
                <a:solidFill>
                  <a:srgbClr val="000000"/>
                </a:solidFill>
                <a:latin typeface="Helvetica World Bold"/>
                <a:ea typeface="Helvetica World Bold"/>
                <a:cs typeface="Helvetica World Bold"/>
                <a:sym typeface="Helvetica World Bold"/>
              </a:rPr>
              <a:t>Culture du Sahara</a:t>
            </a:r>
          </a:p>
          <a:p>
            <a:pPr algn="l">
              <a:lnSpc>
                <a:spcPts val="10517"/>
              </a:lnSpc>
            </a:pPr>
          </a:p>
          <a:p>
            <a:pPr algn="l">
              <a:lnSpc>
                <a:spcPts val="10517"/>
              </a:lnSpc>
            </a:pPr>
          </a:p>
          <a:p>
            <a:pPr algn="l">
              <a:lnSpc>
                <a:spcPts val="10517"/>
              </a:lnSpc>
            </a:pPr>
          </a:p>
          <a:p>
            <a:pPr algn="l">
              <a:lnSpc>
                <a:spcPts val="10517"/>
              </a:lnSpc>
            </a:pPr>
          </a:p>
          <a:p>
            <a:pPr algn="l">
              <a:lnSpc>
                <a:spcPts val="10517"/>
              </a:lnSpc>
            </a:pPr>
          </a:p>
        </p:txBody>
      </p:sp>
      <p:grpSp>
        <p:nvGrpSpPr>
          <p:cNvPr name="Group 9" id="9"/>
          <p:cNvGrpSpPr/>
          <p:nvPr/>
        </p:nvGrpSpPr>
        <p:grpSpPr>
          <a:xfrm rot="0">
            <a:off x="16053186" y="514350"/>
            <a:ext cx="1736521" cy="1740275"/>
            <a:chOff x="0" y="0"/>
            <a:chExt cx="2315362" cy="2320367"/>
          </a:xfrm>
        </p:grpSpPr>
        <p:grpSp>
          <p:nvGrpSpPr>
            <p:cNvPr name="Group 10" id="10"/>
            <p:cNvGrpSpPr/>
            <p:nvPr/>
          </p:nvGrpSpPr>
          <p:grpSpPr>
            <a:xfrm rot="0">
              <a:off x="1420986" y="0"/>
              <a:ext cx="183882" cy="183969"/>
              <a:chOff x="0" y="0"/>
              <a:chExt cx="1811417" cy="1812273"/>
            </a:xfrm>
          </p:grpSpPr>
          <p:sp>
            <p:nvSpPr>
              <p:cNvPr name="Freeform 11" id="1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2" id="1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3" id="13"/>
            <p:cNvGrpSpPr/>
            <p:nvPr/>
          </p:nvGrpSpPr>
          <p:grpSpPr>
            <a:xfrm rot="0">
              <a:off x="1420986" y="708765"/>
              <a:ext cx="183882" cy="183969"/>
              <a:chOff x="0" y="0"/>
              <a:chExt cx="1811417" cy="1812273"/>
            </a:xfrm>
          </p:grpSpPr>
          <p:sp>
            <p:nvSpPr>
              <p:cNvPr name="Freeform 14" id="1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5" id="1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6" id="16"/>
            <p:cNvGrpSpPr/>
            <p:nvPr/>
          </p:nvGrpSpPr>
          <p:grpSpPr>
            <a:xfrm rot="0">
              <a:off x="1420935" y="1419311"/>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8" id="1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9" id="19"/>
            <p:cNvGrpSpPr/>
            <p:nvPr/>
          </p:nvGrpSpPr>
          <p:grpSpPr>
            <a:xfrm rot="0">
              <a:off x="710493" y="0"/>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1" id="2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2" id="22"/>
            <p:cNvGrpSpPr/>
            <p:nvPr/>
          </p:nvGrpSpPr>
          <p:grpSpPr>
            <a:xfrm rot="0">
              <a:off x="710493" y="708765"/>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4" id="2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5" id="25"/>
            <p:cNvGrpSpPr/>
            <p:nvPr/>
          </p:nvGrpSpPr>
          <p:grpSpPr>
            <a:xfrm rot="0">
              <a:off x="0" y="0"/>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7" id="2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8" id="28"/>
            <p:cNvGrpSpPr/>
            <p:nvPr/>
          </p:nvGrpSpPr>
          <p:grpSpPr>
            <a:xfrm rot="0">
              <a:off x="2131479" y="0"/>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0" id="3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1" id="31"/>
            <p:cNvGrpSpPr/>
            <p:nvPr/>
          </p:nvGrpSpPr>
          <p:grpSpPr>
            <a:xfrm rot="0">
              <a:off x="2131479" y="708765"/>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3" id="3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4" id="34"/>
            <p:cNvGrpSpPr/>
            <p:nvPr/>
          </p:nvGrpSpPr>
          <p:grpSpPr>
            <a:xfrm rot="0">
              <a:off x="2131428" y="1419311"/>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6" id="3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7" id="37"/>
            <p:cNvGrpSpPr/>
            <p:nvPr/>
          </p:nvGrpSpPr>
          <p:grpSpPr>
            <a:xfrm rot="0">
              <a:off x="2131428" y="2136398"/>
              <a:ext cx="183882" cy="183969"/>
              <a:chOff x="0" y="0"/>
              <a:chExt cx="1811417" cy="1812273"/>
            </a:xfrm>
          </p:grpSpPr>
          <p:sp>
            <p:nvSpPr>
              <p:cNvPr name="Freeform 38" id="3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9" id="3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0" id="40"/>
          <p:cNvGrpSpPr/>
          <p:nvPr/>
        </p:nvGrpSpPr>
        <p:grpSpPr>
          <a:xfrm rot="0">
            <a:off x="1028700" y="1497883"/>
            <a:ext cx="3432099" cy="1513485"/>
            <a:chOff x="0" y="0"/>
            <a:chExt cx="1032770" cy="455430"/>
          </a:xfrm>
        </p:grpSpPr>
        <p:sp>
          <p:nvSpPr>
            <p:cNvPr name="Freeform 41" id="41"/>
            <p:cNvSpPr/>
            <p:nvPr/>
          </p:nvSpPr>
          <p:spPr>
            <a:xfrm flipH="false" flipV="false" rot="0">
              <a:off x="0" y="0"/>
              <a:ext cx="1032770" cy="455430"/>
            </a:xfrm>
            <a:custGeom>
              <a:avLst/>
              <a:gdLst/>
              <a:ahLst/>
              <a:cxnLst/>
              <a:rect r="r" b="b" t="t" l="l"/>
              <a:pathLst>
                <a:path h="455430" w="1032770">
                  <a:moveTo>
                    <a:pt x="0" y="0"/>
                  </a:moveTo>
                  <a:lnTo>
                    <a:pt x="1032770" y="0"/>
                  </a:lnTo>
                  <a:lnTo>
                    <a:pt x="1032770" y="455430"/>
                  </a:lnTo>
                  <a:lnTo>
                    <a:pt x="0" y="455430"/>
                  </a:lnTo>
                  <a:close/>
                </a:path>
              </a:pathLst>
            </a:custGeom>
            <a:solidFill>
              <a:srgbClr val="FFDE59"/>
            </a:solidFill>
          </p:spPr>
        </p:sp>
        <p:sp>
          <p:nvSpPr>
            <p:cNvPr name="TextBox 42" id="42"/>
            <p:cNvSpPr txBox="true"/>
            <p:nvPr/>
          </p:nvSpPr>
          <p:spPr>
            <a:xfrm>
              <a:off x="0" y="-85725"/>
              <a:ext cx="1032770"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Peuple</a:t>
              </a:r>
            </a:p>
          </p:txBody>
        </p:sp>
      </p:grpSp>
      <p:grpSp>
        <p:nvGrpSpPr>
          <p:cNvPr name="Group 43" id="43"/>
          <p:cNvGrpSpPr/>
          <p:nvPr/>
        </p:nvGrpSpPr>
        <p:grpSpPr>
          <a:xfrm rot="0">
            <a:off x="7619840" y="1497883"/>
            <a:ext cx="2232244" cy="1513485"/>
            <a:chOff x="0" y="0"/>
            <a:chExt cx="671716" cy="455430"/>
          </a:xfrm>
        </p:grpSpPr>
        <p:sp>
          <p:nvSpPr>
            <p:cNvPr name="Freeform 44" id="44"/>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FF3131"/>
            </a:solidFill>
          </p:spPr>
        </p:sp>
        <p:sp>
          <p:nvSpPr>
            <p:cNvPr name="TextBox 45" id="45"/>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Musique</a:t>
              </a:r>
            </a:p>
          </p:txBody>
        </p:sp>
      </p:grpSp>
      <p:grpSp>
        <p:nvGrpSpPr>
          <p:cNvPr name="Group 46" id="46"/>
          <p:cNvGrpSpPr/>
          <p:nvPr/>
        </p:nvGrpSpPr>
        <p:grpSpPr>
          <a:xfrm rot="0">
            <a:off x="14032391" y="1497883"/>
            <a:ext cx="2423028" cy="1513485"/>
            <a:chOff x="0" y="0"/>
            <a:chExt cx="729125" cy="455430"/>
          </a:xfrm>
        </p:grpSpPr>
        <p:sp>
          <p:nvSpPr>
            <p:cNvPr name="Freeform 47" id="47"/>
            <p:cNvSpPr/>
            <p:nvPr/>
          </p:nvSpPr>
          <p:spPr>
            <a:xfrm flipH="false" flipV="false" rot="0">
              <a:off x="0" y="0"/>
              <a:ext cx="729125" cy="455430"/>
            </a:xfrm>
            <a:custGeom>
              <a:avLst/>
              <a:gdLst/>
              <a:ahLst/>
              <a:cxnLst/>
              <a:rect r="r" b="b" t="t" l="l"/>
              <a:pathLst>
                <a:path h="455430" w="729125">
                  <a:moveTo>
                    <a:pt x="0" y="0"/>
                  </a:moveTo>
                  <a:lnTo>
                    <a:pt x="729125" y="0"/>
                  </a:lnTo>
                  <a:lnTo>
                    <a:pt x="729125" y="455430"/>
                  </a:lnTo>
                  <a:lnTo>
                    <a:pt x="0" y="455430"/>
                  </a:lnTo>
                  <a:close/>
                </a:path>
              </a:pathLst>
            </a:custGeom>
            <a:solidFill>
              <a:srgbClr val="1FDD26"/>
            </a:solidFill>
          </p:spPr>
        </p:sp>
        <p:sp>
          <p:nvSpPr>
            <p:cNvPr name="TextBox 48" id="48"/>
            <p:cNvSpPr txBox="true"/>
            <p:nvPr/>
          </p:nvSpPr>
          <p:spPr>
            <a:xfrm>
              <a:off x="0" y="-85725"/>
              <a:ext cx="729125"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cuisine</a:t>
              </a:r>
            </a:p>
          </p:txBody>
        </p:sp>
      </p:grpSp>
      <p:sp>
        <p:nvSpPr>
          <p:cNvPr name="Freeform 49" id="49"/>
          <p:cNvSpPr/>
          <p:nvPr/>
        </p:nvSpPr>
        <p:spPr>
          <a:xfrm flipH="false" flipV="false" rot="0">
            <a:off x="320050" y="3668958"/>
            <a:ext cx="5470745" cy="3884657"/>
          </a:xfrm>
          <a:custGeom>
            <a:avLst/>
            <a:gdLst/>
            <a:ahLst/>
            <a:cxnLst/>
            <a:rect r="r" b="b" t="t" l="l"/>
            <a:pathLst>
              <a:path h="3884657" w="5470745">
                <a:moveTo>
                  <a:pt x="0" y="0"/>
                </a:moveTo>
                <a:lnTo>
                  <a:pt x="5470745" y="0"/>
                </a:lnTo>
                <a:lnTo>
                  <a:pt x="5470745" y="3884657"/>
                </a:lnTo>
                <a:lnTo>
                  <a:pt x="0" y="3884657"/>
                </a:lnTo>
                <a:lnTo>
                  <a:pt x="0" y="0"/>
                </a:lnTo>
                <a:close/>
              </a:path>
            </a:pathLst>
          </a:custGeom>
          <a:blipFill>
            <a:blip r:embed="rId5"/>
            <a:stretch>
              <a:fillRect l="-3352" t="0" r="-3352" b="0"/>
            </a:stretch>
          </a:blipFill>
        </p:spPr>
      </p:sp>
      <p:sp>
        <p:nvSpPr>
          <p:cNvPr name="Freeform 50" id="50"/>
          <p:cNvSpPr/>
          <p:nvPr/>
        </p:nvSpPr>
        <p:spPr>
          <a:xfrm flipH="false" flipV="false" rot="0">
            <a:off x="6093569" y="3668958"/>
            <a:ext cx="5856865" cy="3884657"/>
          </a:xfrm>
          <a:custGeom>
            <a:avLst/>
            <a:gdLst/>
            <a:ahLst/>
            <a:cxnLst/>
            <a:rect r="r" b="b" t="t" l="l"/>
            <a:pathLst>
              <a:path h="3884657" w="5856865">
                <a:moveTo>
                  <a:pt x="0" y="0"/>
                </a:moveTo>
                <a:lnTo>
                  <a:pt x="5856865" y="0"/>
                </a:lnTo>
                <a:lnTo>
                  <a:pt x="5856865" y="3884657"/>
                </a:lnTo>
                <a:lnTo>
                  <a:pt x="0" y="3884657"/>
                </a:lnTo>
                <a:lnTo>
                  <a:pt x="0" y="0"/>
                </a:lnTo>
                <a:close/>
              </a:path>
            </a:pathLst>
          </a:custGeom>
          <a:blipFill>
            <a:blip r:embed="rId6"/>
            <a:stretch>
              <a:fillRect l="-10688" t="0" r="-10688" b="-2479"/>
            </a:stretch>
          </a:blipFill>
        </p:spPr>
      </p:sp>
      <p:sp>
        <p:nvSpPr>
          <p:cNvPr name="TextBox 51" id="51"/>
          <p:cNvSpPr txBox="true"/>
          <p:nvPr/>
        </p:nvSpPr>
        <p:spPr>
          <a:xfrm rot="0">
            <a:off x="320050" y="7759066"/>
            <a:ext cx="5773519" cy="1810385"/>
          </a:xfrm>
          <a:prstGeom prst="rect">
            <a:avLst/>
          </a:prstGeom>
        </p:spPr>
        <p:txBody>
          <a:bodyPr anchor="t" rtlCol="false" tIns="0" lIns="0" bIns="0" rIns="0">
            <a:spAutoFit/>
          </a:bodyPr>
          <a:lstStyle/>
          <a:p>
            <a:pPr algn="l">
              <a:lnSpc>
                <a:spcPts val="3640"/>
              </a:lnSpc>
            </a:pPr>
            <a:r>
              <a:rPr lang="en-US" sz="2600">
                <a:solidFill>
                  <a:srgbClr val="000000"/>
                </a:solidFill>
                <a:latin typeface="Helvetica World"/>
                <a:ea typeface="Helvetica World"/>
                <a:cs typeface="Helvetica World"/>
                <a:sym typeface="Helvetica World"/>
              </a:rPr>
              <a:t> Les Touaregs et autres groupes berbères sahariens sont les habitants traditionnels de cette région.</a:t>
            </a:r>
          </a:p>
          <a:p>
            <a:pPr algn="l">
              <a:lnSpc>
                <a:spcPts val="3640"/>
              </a:lnSpc>
            </a:pPr>
          </a:p>
        </p:txBody>
      </p:sp>
      <p:sp>
        <p:nvSpPr>
          <p:cNvPr name="TextBox 52" id="52"/>
          <p:cNvSpPr txBox="true"/>
          <p:nvPr/>
        </p:nvSpPr>
        <p:spPr>
          <a:xfrm rot="0">
            <a:off x="12534644" y="7505990"/>
            <a:ext cx="5255063" cy="1736724"/>
          </a:xfrm>
          <a:prstGeom prst="rect">
            <a:avLst/>
          </a:prstGeom>
        </p:spPr>
        <p:txBody>
          <a:bodyPr anchor="t" rtlCol="false" tIns="0" lIns="0" bIns="0" rIns="0">
            <a:spAutoFit/>
          </a:bodyPr>
          <a:lstStyle/>
          <a:p>
            <a:pPr algn="l">
              <a:lnSpc>
                <a:spcPts val="3500"/>
              </a:lnSpc>
            </a:pPr>
            <a:r>
              <a:rPr lang="en-US" sz="2500">
                <a:solidFill>
                  <a:srgbClr val="000000"/>
                </a:solidFill>
                <a:latin typeface="Helvetica World"/>
                <a:ea typeface="Helvetica World"/>
                <a:cs typeface="Helvetica World"/>
                <a:sym typeface="Helvetica World"/>
              </a:rPr>
              <a:t> La cuisine saharienne inclut des plats tels que le couscous aux dattes, les viandes </a:t>
            </a:r>
          </a:p>
          <a:p>
            <a:pPr algn="l">
              <a:lnSpc>
                <a:spcPts val="3500"/>
              </a:lnSpc>
            </a:pPr>
          </a:p>
        </p:txBody>
      </p:sp>
      <p:sp>
        <p:nvSpPr>
          <p:cNvPr name="TextBox 53" id="53"/>
          <p:cNvSpPr txBox="true"/>
          <p:nvPr/>
        </p:nvSpPr>
        <p:spPr>
          <a:xfrm rot="0">
            <a:off x="6773644" y="7768591"/>
            <a:ext cx="4740713" cy="2072639"/>
          </a:xfrm>
          <a:prstGeom prst="rect">
            <a:avLst/>
          </a:prstGeom>
        </p:spPr>
        <p:txBody>
          <a:bodyPr anchor="t" rtlCol="false" tIns="0" lIns="0" bIns="0" rIns="0">
            <a:spAutoFit/>
          </a:bodyPr>
          <a:lstStyle/>
          <a:p>
            <a:pPr algn="l">
              <a:lnSpc>
                <a:spcPts val="3360"/>
              </a:lnSpc>
            </a:pPr>
            <a:r>
              <a:rPr lang="en-US" sz="2400">
                <a:solidFill>
                  <a:srgbClr val="000000"/>
                </a:solidFill>
                <a:latin typeface="Helvetica World"/>
                <a:ea typeface="Helvetica World"/>
                <a:cs typeface="Helvetica World"/>
                <a:sym typeface="Helvetica World"/>
              </a:rPr>
              <a:t> La musique saharienne est marquée par des instruments tels que le Tassou (un tambour traditionnel) et la guembri.</a:t>
            </a:r>
          </a:p>
          <a:p>
            <a:pPr algn="l">
              <a:lnSpc>
                <a:spcPts val="3360"/>
              </a:lnSpc>
            </a:pPr>
          </a:p>
        </p:txBody>
      </p:sp>
      <p:grpSp>
        <p:nvGrpSpPr>
          <p:cNvPr name="Group 54" id="54"/>
          <p:cNvGrpSpPr/>
          <p:nvPr/>
        </p:nvGrpSpPr>
        <p:grpSpPr>
          <a:xfrm rot="0">
            <a:off x="17139351" y="9572554"/>
            <a:ext cx="1148649" cy="714446"/>
            <a:chOff x="0" y="0"/>
            <a:chExt cx="557345" cy="346662"/>
          </a:xfrm>
        </p:grpSpPr>
        <p:sp>
          <p:nvSpPr>
            <p:cNvPr name="Freeform 55" id="55"/>
            <p:cNvSpPr/>
            <p:nvPr/>
          </p:nvSpPr>
          <p:spPr>
            <a:xfrm flipH="false" flipV="false" rot="0">
              <a:off x="0" y="0"/>
              <a:ext cx="557345" cy="346662"/>
            </a:xfrm>
            <a:custGeom>
              <a:avLst/>
              <a:gdLst/>
              <a:ahLst/>
              <a:cxnLst/>
              <a:rect r="r" b="b" t="t" l="l"/>
              <a:pathLst>
                <a:path h="346662" w="557345">
                  <a:moveTo>
                    <a:pt x="0" y="0"/>
                  </a:moveTo>
                  <a:lnTo>
                    <a:pt x="557345" y="0"/>
                  </a:lnTo>
                  <a:lnTo>
                    <a:pt x="557345" y="346662"/>
                  </a:lnTo>
                  <a:lnTo>
                    <a:pt x="0" y="346662"/>
                  </a:lnTo>
                  <a:close/>
                </a:path>
              </a:pathLst>
            </a:custGeom>
            <a:solidFill>
              <a:srgbClr val="DAE3E7"/>
            </a:solidFill>
          </p:spPr>
        </p:sp>
        <p:sp>
          <p:nvSpPr>
            <p:cNvPr name="TextBox 56" id="56"/>
            <p:cNvSpPr txBox="true"/>
            <p:nvPr/>
          </p:nvSpPr>
          <p:spPr>
            <a:xfrm>
              <a:off x="0" y="-38100"/>
              <a:ext cx="557345" cy="384762"/>
            </a:xfrm>
            <a:prstGeom prst="rect">
              <a:avLst/>
            </a:prstGeom>
          </p:spPr>
          <p:txBody>
            <a:bodyPr anchor="ctr" rtlCol="false" tIns="50800" lIns="50800" bIns="50800" rIns="50800"/>
            <a:lstStyle/>
            <a:p>
              <a:pPr algn="ctr">
                <a:lnSpc>
                  <a:spcPts val="2100"/>
                </a:lnSpc>
              </a:pPr>
              <a:r>
                <a:rPr lang="en-US" sz="1500">
                  <a:solidFill>
                    <a:srgbClr val="000000"/>
                  </a:solidFill>
                  <a:latin typeface="Lato"/>
                  <a:ea typeface="Lato"/>
                  <a:cs typeface="Lato"/>
                  <a:sym typeface="Lato"/>
                </a:rPr>
                <a:t>9</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9877271"/>
            <a:ext cx="3826560" cy="290867"/>
          </a:xfrm>
          <a:prstGeom prst="rect">
            <a:avLst/>
          </a:prstGeom>
        </p:spPr>
        <p:txBody>
          <a:bodyPr anchor="t" rtlCol="false" tIns="0" lIns="0" bIns="0" rIns="0">
            <a:spAutoFit/>
          </a:bodyPr>
          <a:lstStyle/>
          <a:p>
            <a:pPr algn="just">
              <a:lnSpc>
                <a:spcPts val="2342"/>
              </a:lnSpc>
            </a:pPr>
            <a:r>
              <a:rPr lang="en-US" sz="1673">
                <a:solidFill>
                  <a:srgbClr val="000000"/>
                </a:solidFill>
                <a:latin typeface="Open Sans 2"/>
                <a:ea typeface="Open Sans 2"/>
                <a:cs typeface="Open Sans 2"/>
                <a:sym typeface="Open Sans 2"/>
              </a:rPr>
              <a:t>V1.1   I   Rapport   I   Avril 2030</a:t>
            </a:r>
          </a:p>
        </p:txBody>
      </p:sp>
      <p:grpSp>
        <p:nvGrpSpPr>
          <p:cNvPr name="Group 3" id="3"/>
          <p:cNvGrpSpPr/>
          <p:nvPr/>
        </p:nvGrpSpPr>
        <p:grpSpPr>
          <a:xfrm rot="0">
            <a:off x="514350" y="514350"/>
            <a:ext cx="17259300" cy="9258300"/>
            <a:chOff x="0" y="0"/>
            <a:chExt cx="4545659" cy="2438400"/>
          </a:xfrm>
        </p:grpSpPr>
        <p:sp>
          <p:nvSpPr>
            <p:cNvPr name="Freeform 4" id="4"/>
            <p:cNvSpPr/>
            <p:nvPr/>
          </p:nvSpPr>
          <p:spPr>
            <a:xfrm flipH="false" flipV="false" rot="0">
              <a:off x="0" y="0"/>
              <a:ext cx="4545659" cy="2438400"/>
            </a:xfrm>
            <a:custGeom>
              <a:avLst/>
              <a:gdLst/>
              <a:ahLst/>
              <a:cxnLst/>
              <a:rect r="r" b="b" t="t" l="l"/>
              <a:pathLst>
                <a:path h="2438400" w="4545659">
                  <a:moveTo>
                    <a:pt x="0" y="0"/>
                  </a:moveTo>
                  <a:lnTo>
                    <a:pt x="4545659" y="0"/>
                  </a:lnTo>
                  <a:lnTo>
                    <a:pt x="4545659" y="2438400"/>
                  </a:lnTo>
                  <a:lnTo>
                    <a:pt x="0" y="2438400"/>
                  </a:lnTo>
                  <a:close/>
                </a:path>
              </a:pathLst>
            </a:custGeom>
            <a:solidFill>
              <a:srgbClr val="E60118"/>
            </a:solidFill>
          </p:spPr>
        </p:sp>
        <p:sp>
          <p:nvSpPr>
            <p:cNvPr name="TextBox 5" id="5"/>
            <p:cNvSpPr txBox="true"/>
            <p:nvPr/>
          </p:nvSpPr>
          <p:spPr>
            <a:xfrm>
              <a:off x="0" y="-38100"/>
              <a:ext cx="4545659" cy="2476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5522779" y="1028700"/>
            <a:ext cx="1736521" cy="1740275"/>
            <a:chOff x="0" y="0"/>
            <a:chExt cx="2315362" cy="2320367"/>
          </a:xfrm>
        </p:grpSpPr>
        <p:grpSp>
          <p:nvGrpSpPr>
            <p:cNvPr name="Group 7" id="7"/>
            <p:cNvGrpSpPr/>
            <p:nvPr/>
          </p:nvGrpSpPr>
          <p:grpSpPr>
            <a:xfrm rot="0">
              <a:off x="1420986" y="0"/>
              <a:ext cx="183882" cy="183969"/>
              <a:chOff x="0" y="0"/>
              <a:chExt cx="1811417" cy="1812273"/>
            </a:xfrm>
          </p:grpSpPr>
          <p:sp>
            <p:nvSpPr>
              <p:cNvPr name="Freeform 8" id="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9" id="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0" id="10"/>
            <p:cNvGrpSpPr/>
            <p:nvPr/>
          </p:nvGrpSpPr>
          <p:grpSpPr>
            <a:xfrm rot="0">
              <a:off x="1420986" y="708765"/>
              <a:ext cx="183882" cy="183969"/>
              <a:chOff x="0" y="0"/>
              <a:chExt cx="1811417" cy="1812273"/>
            </a:xfrm>
          </p:grpSpPr>
          <p:sp>
            <p:nvSpPr>
              <p:cNvPr name="Freeform 11" id="1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2" id="1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3" id="13"/>
            <p:cNvGrpSpPr/>
            <p:nvPr/>
          </p:nvGrpSpPr>
          <p:grpSpPr>
            <a:xfrm rot="0">
              <a:off x="1420935" y="1419311"/>
              <a:ext cx="183882" cy="183969"/>
              <a:chOff x="0" y="0"/>
              <a:chExt cx="1811417" cy="1812273"/>
            </a:xfrm>
          </p:grpSpPr>
          <p:sp>
            <p:nvSpPr>
              <p:cNvPr name="Freeform 14" id="1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5" id="1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6" id="16"/>
            <p:cNvGrpSpPr/>
            <p:nvPr/>
          </p:nvGrpSpPr>
          <p:grpSpPr>
            <a:xfrm rot="0">
              <a:off x="710493" y="0"/>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8" id="1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9" id="19"/>
            <p:cNvGrpSpPr/>
            <p:nvPr/>
          </p:nvGrpSpPr>
          <p:grpSpPr>
            <a:xfrm rot="0">
              <a:off x="710493" y="708765"/>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1" id="2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2" id="22"/>
            <p:cNvGrpSpPr/>
            <p:nvPr/>
          </p:nvGrpSpPr>
          <p:grpSpPr>
            <a:xfrm rot="0">
              <a:off x="0" y="0"/>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4" id="2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5" id="25"/>
            <p:cNvGrpSpPr/>
            <p:nvPr/>
          </p:nvGrpSpPr>
          <p:grpSpPr>
            <a:xfrm rot="0">
              <a:off x="2131479" y="0"/>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7" id="2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8" id="28"/>
            <p:cNvGrpSpPr/>
            <p:nvPr/>
          </p:nvGrpSpPr>
          <p:grpSpPr>
            <a:xfrm rot="0">
              <a:off x="2131479" y="708765"/>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0" id="3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1" id="31"/>
            <p:cNvGrpSpPr/>
            <p:nvPr/>
          </p:nvGrpSpPr>
          <p:grpSpPr>
            <a:xfrm rot="0">
              <a:off x="2131428" y="1419311"/>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3" id="3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4" id="34"/>
            <p:cNvGrpSpPr/>
            <p:nvPr/>
          </p:nvGrpSpPr>
          <p:grpSpPr>
            <a:xfrm rot="0">
              <a:off x="2131428" y="2136398"/>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6" id="3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grpSp>
        <p:nvGrpSpPr>
          <p:cNvPr name="Group 37" id="37"/>
          <p:cNvGrpSpPr/>
          <p:nvPr/>
        </p:nvGrpSpPr>
        <p:grpSpPr>
          <a:xfrm rot="-5400000">
            <a:off x="1028700" y="1028700"/>
            <a:ext cx="1736521" cy="1740275"/>
            <a:chOff x="0" y="0"/>
            <a:chExt cx="2315362" cy="2320367"/>
          </a:xfrm>
        </p:grpSpPr>
        <p:grpSp>
          <p:nvGrpSpPr>
            <p:cNvPr name="Group 38" id="38"/>
            <p:cNvGrpSpPr/>
            <p:nvPr/>
          </p:nvGrpSpPr>
          <p:grpSpPr>
            <a:xfrm rot="0">
              <a:off x="1420986" y="0"/>
              <a:ext cx="183882" cy="183969"/>
              <a:chOff x="0" y="0"/>
              <a:chExt cx="1811417" cy="1812273"/>
            </a:xfrm>
          </p:grpSpPr>
          <p:sp>
            <p:nvSpPr>
              <p:cNvPr name="Freeform 39" id="3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40" id="4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1" id="41"/>
            <p:cNvGrpSpPr/>
            <p:nvPr/>
          </p:nvGrpSpPr>
          <p:grpSpPr>
            <a:xfrm rot="0">
              <a:off x="1420986" y="708765"/>
              <a:ext cx="183882" cy="183969"/>
              <a:chOff x="0" y="0"/>
              <a:chExt cx="1811417" cy="1812273"/>
            </a:xfrm>
          </p:grpSpPr>
          <p:sp>
            <p:nvSpPr>
              <p:cNvPr name="Freeform 42" id="4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43" id="4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4" id="44"/>
            <p:cNvGrpSpPr/>
            <p:nvPr/>
          </p:nvGrpSpPr>
          <p:grpSpPr>
            <a:xfrm rot="0">
              <a:off x="1420935" y="1419311"/>
              <a:ext cx="183882" cy="183969"/>
              <a:chOff x="0" y="0"/>
              <a:chExt cx="1811417" cy="1812273"/>
            </a:xfrm>
          </p:grpSpPr>
          <p:sp>
            <p:nvSpPr>
              <p:cNvPr name="Freeform 45" id="4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46" id="4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7" id="47"/>
            <p:cNvGrpSpPr/>
            <p:nvPr/>
          </p:nvGrpSpPr>
          <p:grpSpPr>
            <a:xfrm rot="0">
              <a:off x="710493" y="0"/>
              <a:ext cx="183882" cy="183969"/>
              <a:chOff x="0" y="0"/>
              <a:chExt cx="1811417" cy="1812273"/>
            </a:xfrm>
          </p:grpSpPr>
          <p:sp>
            <p:nvSpPr>
              <p:cNvPr name="Freeform 48" id="4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49" id="4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0" id="50"/>
            <p:cNvGrpSpPr/>
            <p:nvPr/>
          </p:nvGrpSpPr>
          <p:grpSpPr>
            <a:xfrm rot="0">
              <a:off x="710493" y="708765"/>
              <a:ext cx="183882" cy="183969"/>
              <a:chOff x="0" y="0"/>
              <a:chExt cx="1811417" cy="1812273"/>
            </a:xfrm>
          </p:grpSpPr>
          <p:sp>
            <p:nvSpPr>
              <p:cNvPr name="Freeform 51" id="5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52" id="5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3" id="53"/>
            <p:cNvGrpSpPr/>
            <p:nvPr/>
          </p:nvGrpSpPr>
          <p:grpSpPr>
            <a:xfrm rot="0">
              <a:off x="0" y="0"/>
              <a:ext cx="183882" cy="183969"/>
              <a:chOff x="0" y="0"/>
              <a:chExt cx="1811417" cy="1812273"/>
            </a:xfrm>
          </p:grpSpPr>
          <p:sp>
            <p:nvSpPr>
              <p:cNvPr name="Freeform 54" id="5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55" id="5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6" id="56"/>
            <p:cNvGrpSpPr/>
            <p:nvPr/>
          </p:nvGrpSpPr>
          <p:grpSpPr>
            <a:xfrm rot="0">
              <a:off x="2131479" y="0"/>
              <a:ext cx="183882" cy="183969"/>
              <a:chOff x="0" y="0"/>
              <a:chExt cx="1811417" cy="1812273"/>
            </a:xfrm>
          </p:grpSpPr>
          <p:sp>
            <p:nvSpPr>
              <p:cNvPr name="Freeform 57" id="5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58" id="5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9" id="59"/>
            <p:cNvGrpSpPr/>
            <p:nvPr/>
          </p:nvGrpSpPr>
          <p:grpSpPr>
            <a:xfrm rot="0">
              <a:off x="2131479" y="708765"/>
              <a:ext cx="183882" cy="183969"/>
              <a:chOff x="0" y="0"/>
              <a:chExt cx="1811417" cy="1812273"/>
            </a:xfrm>
          </p:grpSpPr>
          <p:sp>
            <p:nvSpPr>
              <p:cNvPr name="Freeform 60" id="6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61" id="6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62" id="62"/>
            <p:cNvGrpSpPr/>
            <p:nvPr/>
          </p:nvGrpSpPr>
          <p:grpSpPr>
            <a:xfrm rot="0">
              <a:off x="2131428" y="1419311"/>
              <a:ext cx="183882" cy="183969"/>
              <a:chOff x="0" y="0"/>
              <a:chExt cx="1811417" cy="1812273"/>
            </a:xfrm>
          </p:grpSpPr>
          <p:sp>
            <p:nvSpPr>
              <p:cNvPr name="Freeform 63" id="6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64" id="6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65" id="65"/>
            <p:cNvGrpSpPr/>
            <p:nvPr/>
          </p:nvGrpSpPr>
          <p:grpSpPr>
            <a:xfrm rot="0">
              <a:off x="2131428" y="2136398"/>
              <a:ext cx="183882" cy="183969"/>
              <a:chOff x="0" y="0"/>
              <a:chExt cx="1811417" cy="1812273"/>
            </a:xfrm>
          </p:grpSpPr>
          <p:sp>
            <p:nvSpPr>
              <p:cNvPr name="Freeform 66" id="6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67" id="6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sp>
        <p:nvSpPr>
          <p:cNvPr name="TextBox 68" id="68"/>
          <p:cNvSpPr txBox="true"/>
          <p:nvPr/>
        </p:nvSpPr>
        <p:spPr>
          <a:xfrm rot="0">
            <a:off x="3737981" y="1755963"/>
            <a:ext cx="7060045" cy="1390338"/>
          </a:xfrm>
          <a:prstGeom prst="rect">
            <a:avLst/>
          </a:prstGeom>
        </p:spPr>
        <p:txBody>
          <a:bodyPr anchor="t" rtlCol="false" tIns="0" lIns="0" bIns="0" rIns="0">
            <a:spAutoFit/>
          </a:bodyPr>
          <a:lstStyle/>
          <a:p>
            <a:pPr algn="l">
              <a:lnSpc>
                <a:spcPts val="10517"/>
              </a:lnSpc>
            </a:pPr>
            <a:r>
              <a:rPr lang="en-US" sz="7512" spc="-247" b="true">
                <a:solidFill>
                  <a:srgbClr val="FFFFFF"/>
                </a:solidFill>
                <a:latin typeface="Helvetica World Bold"/>
                <a:ea typeface="Helvetica World Bold"/>
                <a:cs typeface="Helvetica World Bold"/>
                <a:sym typeface="Helvetica World Bold"/>
              </a:rPr>
              <a:t>Sommaire</a:t>
            </a:r>
          </a:p>
        </p:txBody>
      </p:sp>
      <p:grpSp>
        <p:nvGrpSpPr>
          <p:cNvPr name="Group 69" id="69"/>
          <p:cNvGrpSpPr/>
          <p:nvPr/>
        </p:nvGrpSpPr>
        <p:grpSpPr>
          <a:xfrm rot="0">
            <a:off x="2075435" y="4198060"/>
            <a:ext cx="14550019" cy="3497607"/>
            <a:chOff x="0" y="0"/>
            <a:chExt cx="19400026" cy="4663476"/>
          </a:xfrm>
        </p:grpSpPr>
        <p:sp>
          <p:nvSpPr>
            <p:cNvPr name="TextBox 70" id="70"/>
            <p:cNvSpPr txBox="true"/>
            <p:nvPr/>
          </p:nvSpPr>
          <p:spPr>
            <a:xfrm rot="0">
              <a:off x="3094522" y="32521"/>
              <a:ext cx="16305504" cy="1170983"/>
            </a:xfrm>
            <a:prstGeom prst="rect">
              <a:avLst/>
            </a:prstGeom>
          </p:spPr>
          <p:txBody>
            <a:bodyPr anchor="t" rtlCol="false" tIns="0" lIns="0" bIns="0" rIns="0">
              <a:spAutoFit/>
            </a:bodyPr>
            <a:lstStyle/>
            <a:p>
              <a:pPr algn="l">
                <a:lnSpc>
                  <a:spcPts val="3442"/>
                </a:lnSpc>
              </a:pPr>
              <a:r>
                <a:rPr lang="en-US" sz="2458" b="true">
                  <a:solidFill>
                    <a:srgbClr val="FFFFFF"/>
                  </a:solidFill>
                  <a:latin typeface="Helvetica World Bold"/>
                  <a:ea typeface="Helvetica World Bold"/>
                  <a:cs typeface="Helvetica World Bold"/>
                  <a:sym typeface="Helvetica World Bold"/>
                </a:rPr>
                <a:t>1. LE NORD DU MAROC : RIF ET TANGER-TÉTOUAN-AL HOCEÏMA</a:t>
              </a:r>
            </a:p>
            <a:p>
              <a:pPr algn="l">
                <a:lnSpc>
                  <a:spcPts val="3442"/>
                </a:lnSpc>
              </a:pPr>
            </a:p>
          </p:txBody>
        </p:sp>
        <p:grpSp>
          <p:nvGrpSpPr>
            <p:cNvPr name="Group 71" id="71"/>
            <p:cNvGrpSpPr/>
            <p:nvPr/>
          </p:nvGrpSpPr>
          <p:grpSpPr>
            <a:xfrm rot="0">
              <a:off x="0" y="0"/>
              <a:ext cx="1983357" cy="706998"/>
              <a:chOff x="0" y="0"/>
              <a:chExt cx="582025" cy="207472"/>
            </a:xfrm>
          </p:grpSpPr>
          <p:sp>
            <p:nvSpPr>
              <p:cNvPr name="Freeform 72" id="72"/>
              <p:cNvSpPr/>
              <p:nvPr/>
            </p:nvSpPr>
            <p:spPr>
              <a:xfrm flipH="false" flipV="false" rot="0">
                <a:off x="0" y="0"/>
                <a:ext cx="582025" cy="207472"/>
              </a:xfrm>
              <a:custGeom>
                <a:avLst/>
                <a:gdLst/>
                <a:ahLst/>
                <a:cxnLst/>
                <a:rect r="r" b="b" t="t" l="l"/>
                <a:pathLst>
                  <a:path h="207472" w="582025">
                    <a:moveTo>
                      <a:pt x="0" y="0"/>
                    </a:moveTo>
                    <a:lnTo>
                      <a:pt x="582025" y="0"/>
                    </a:lnTo>
                    <a:lnTo>
                      <a:pt x="582025" y="207472"/>
                    </a:lnTo>
                    <a:lnTo>
                      <a:pt x="0" y="207472"/>
                    </a:lnTo>
                    <a:close/>
                  </a:path>
                </a:pathLst>
              </a:custGeom>
              <a:solidFill>
                <a:srgbClr val="1FDD26"/>
              </a:solidFill>
            </p:spPr>
          </p:sp>
          <p:sp>
            <p:nvSpPr>
              <p:cNvPr name="TextBox 73" id="73"/>
              <p:cNvSpPr txBox="true"/>
              <p:nvPr/>
            </p:nvSpPr>
            <p:spPr>
              <a:xfrm>
                <a:off x="0" y="-28575"/>
                <a:ext cx="582025" cy="236047"/>
              </a:xfrm>
              <a:prstGeom prst="rect">
                <a:avLst/>
              </a:prstGeom>
            </p:spPr>
            <p:txBody>
              <a:bodyPr anchor="ctr" rtlCol="false" tIns="50800" lIns="50800" bIns="50800" rIns="50800"/>
              <a:lstStyle/>
              <a:p>
                <a:pPr algn="ctr">
                  <a:lnSpc>
                    <a:spcPts val="2100"/>
                  </a:lnSpc>
                </a:pPr>
                <a:r>
                  <a:rPr lang="en-US" b="true" sz="1500">
                    <a:solidFill>
                      <a:srgbClr val="FFFFFF"/>
                    </a:solidFill>
                    <a:latin typeface="Open Sans 2 Bold"/>
                    <a:ea typeface="Open Sans 2 Bold"/>
                    <a:cs typeface="Open Sans 2 Bold"/>
                    <a:sym typeface="Open Sans 2 Bold"/>
                  </a:rPr>
                  <a:t>1</a:t>
                </a:r>
              </a:p>
            </p:txBody>
          </p:sp>
        </p:grpSp>
        <p:sp>
          <p:nvSpPr>
            <p:cNvPr name="TextBox 74" id="74"/>
            <p:cNvSpPr txBox="true"/>
            <p:nvPr/>
          </p:nvSpPr>
          <p:spPr>
            <a:xfrm rot="0">
              <a:off x="3094522" y="1053489"/>
              <a:ext cx="16305504" cy="1170983"/>
            </a:xfrm>
            <a:prstGeom prst="rect">
              <a:avLst/>
            </a:prstGeom>
          </p:spPr>
          <p:txBody>
            <a:bodyPr anchor="t" rtlCol="false" tIns="0" lIns="0" bIns="0" rIns="0">
              <a:spAutoFit/>
            </a:bodyPr>
            <a:lstStyle/>
            <a:p>
              <a:pPr algn="l">
                <a:lnSpc>
                  <a:spcPts val="3442"/>
                </a:lnSpc>
              </a:pPr>
              <a:r>
                <a:rPr lang="en-US" sz="2458" b="true">
                  <a:solidFill>
                    <a:srgbClr val="FFFFFF"/>
                  </a:solidFill>
                  <a:latin typeface="Helvetica World Bold"/>
                  <a:ea typeface="Helvetica World Bold"/>
                  <a:cs typeface="Helvetica World Bold"/>
                  <a:sym typeface="Helvetica World Bold"/>
                </a:rPr>
                <a:t>2. LE CENTRE DU MAROC : FÈS, MEKNÈS ET RABAT</a:t>
              </a:r>
            </a:p>
            <a:p>
              <a:pPr algn="l">
                <a:lnSpc>
                  <a:spcPts val="3442"/>
                </a:lnSpc>
              </a:pPr>
            </a:p>
          </p:txBody>
        </p:sp>
        <p:grpSp>
          <p:nvGrpSpPr>
            <p:cNvPr name="Group 75" id="75"/>
            <p:cNvGrpSpPr/>
            <p:nvPr/>
          </p:nvGrpSpPr>
          <p:grpSpPr>
            <a:xfrm rot="0">
              <a:off x="0" y="1020968"/>
              <a:ext cx="1983357" cy="706998"/>
              <a:chOff x="0" y="0"/>
              <a:chExt cx="582025" cy="207472"/>
            </a:xfrm>
          </p:grpSpPr>
          <p:sp>
            <p:nvSpPr>
              <p:cNvPr name="Freeform 76" id="76"/>
              <p:cNvSpPr/>
              <p:nvPr/>
            </p:nvSpPr>
            <p:spPr>
              <a:xfrm flipH="false" flipV="false" rot="0">
                <a:off x="0" y="0"/>
                <a:ext cx="582025" cy="207472"/>
              </a:xfrm>
              <a:custGeom>
                <a:avLst/>
                <a:gdLst/>
                <a:ahLst/>
                <a:cxnLst/>
                <a:rect r="r" b="b" t="t" l="l"/>
                <a:pathLst>
                  <a:path h="207472" w="582025">
                    <a:moveTo>
                      <a:pt x="0" y="0"/>
                    </a:moveTo>
                    <a:lnTo>
                      <a:pt x="582025" y="0"/>
                    </a:lnTo>
                    <a:lnTo>
                      <a:pt x="582025" y="207472"/>
                    </a:lnTo>
                    <a:lnTo>
                      <a:pt x="0" y="207472"/>
                    </a:lnTo>
                    <a:close/>
                  </a:path>
                </a:pathLst>
              </a:custGeom>
              <a:solidFill>
                <a:srgbClr val="1FDD26"/>
              </a:solidFill>
            </p:spPr>
          </p:sp>
          <p:sp>
            <p:nvSpPr>
              <p:cNvPr name="TextBox 77" id="77"/>
              <p:cNvSpPr txBox="true"/>
              <p:nvPr/>
            </p:nvSpPr>
            <p:spPr>
              <a:xfrm>
                <a:off x="0" y="-28575"/>
                <a:ext cx="582025" cy="236047"/>
              </a:xfrm>
              <a:prstGeom prst="rect">
                <a:avLst/>
              </a:prstGeom>
            </p:spPr>
            <p:txBody>
              <a:bodyPr anchor="ctr" rtlCol="false" tIns="50800" lIns="50800" bIns="50800" rIns="50800"/>
              <a:lstStyle/>
              <a:p>
                <a:pPr algn="ctr">
                  <a:lnSpc>
                    <a:spcPts val="2100"/>
                  </a:lnSpc>
                </a:pPr>
                <a:r>
                  <a:rPr lang="en-US" b="true" sz="1500">
                    <a:solidFill>
                      <a:srgbClr val="FFFFFF"/>
                    </a:solidFill>
                    <a:latin typeface="Open Sans 2 Bold"/>
                    <a:ea typeface="Open Sans 2 Bold"/>
                    <a:cs typeface="Open Sans 2 Bold"/>
                    <a:sym typeface="Open Sans 2 Bold"/>
                  </a:rPr>
                  <a:t>2</a:t>
                </a:r>
              </a:p>
            </p:txBody>
          </p:sp>
        </p:grpSp>
        <p:sp>
          <p:nvSpPr>
            <p:cNvPr name="TextBox 78" id="78"/>
            <p:cNvSpPr txBox="true"/>
            <p:nvPr/>
          </p:nvSpPr>
          <p:spPr>
            <a:xfrm rot="0">
              <a:off x="3094522" y="2074457"/>
              <a:ext cx="16305504" cy="1170983"/>
            </a:xfrm>
            <a:prstGeom prst="rect">
              <a:avLst/>
            </a:prstGeom>
          </p:spPr>
          <p:txBody>
            <a:bodyPr anchor="t" rtlCol="false" tIns="0" lIns="0" bIns="0" rIns="0">
              <a:spAutoFit/>
            </a:bodyPr>
            <a:lstStyle/>
            <a:p>
              <a:pPr algn="l">
                <a:lnSpc>
                  <a:spcPts val="3442"/>
                </a:lnSpc>
              </a:pPr>
              <a:r>
                <a:rPr lang="en-US" sz="2458" b="true">
                  <a:solidFill>
                    <a:srgbClr val="FFFFFF"/>
                  </a:solidFill>
                  <a:latin typeface="Helvetica World Bold"/>
                  <a:ea typeface="Helvetica World Bold"/>
                  <a:cs typeface="Helvetica World Bold"/>
                  <a:sym typeface="Helvetica World Bold"/>
                </a:rPr>
                <a:t>3. LE SUD DU MAROC : MARRAKECH, OUARZAZATE, SOUSS-MASSA ET ATLAS</a:t>
              </a:r>
            </a:p>
            <a:p>
              <a:pPr algn="l">
                <a:lnSpc>
                  <a:spcPts val="3442"/>
                </a:lnSpc>
              </a:pPr>
            </a:p>
          </p:txBody>
        </p:sp>
        <p:grpSp>
          <p:nvGrpSpPr>
            <p:cNvPr name="Group 79" id="79"/>
            <p:cNvGrpSpPr/>
            <p:nvPr/>
          </p:nvGrpSpPr>
          <p:grpSpPr>
            <a:xfrm rot="0">
              <a:off x="0" y="2041936"/>
              <a:ext cx="1983357" cy="706998"/>
              <a:chOff x="0" y="0"/>
              <a:chExt cx="582025" cy="207472"/>
            </a:xfrm>
          </p:grpSpPr>
          <p:sp>
            <p:nvSpPr>
              <p:cNvPr name="Freeform 80" id="80"/>
              <p:cNvSpPr/>
              <p:nvPr/>
            </p:nvSpPr>
            <p:spPr>
              <a:xfrm flipH="false" flipV="false" rot="0">
                <a:off x="0" y="0"/>
                <a:ext cx="582025" cy="207472"/>
              </a:xfrm>
              <a:custGeom>
                <a:avLst/>
                <a:gdLst/>
                <a:ahLst/>
                <a:cxnLst/>
                <a:rect r="r" b="b" t="t" l="l"/>
                <a:pathLst>
                  <a:path h="207472" w="582025">
                    <a:moveTo>
                      <a:pt x="0" y="0"/>
                    </a:moveTo>
                    <a:lnTo>
                      <a:pt x="582025" y="0"/>
                    </a:lnTo>
                    <a:lnTo>
                      <a:pt x="582025" y="207472"/>
                    </a:lnTo>
                    <a:lnTo>
                      <a:pt x="0" y="207472"/>
                    </a:lnTo>
                    <a:close/>
                  </a:path>
                </a:pathLst>
              </a:custGeom>
              <a:solidFill>
                <a:srgbClr val="1FDD26"/>
              </a:solidFill>
            </p:spPr>
          </p:sp>
          <p:sp>
            <p:nvSpPr>
              <p:cNvPr name="TextBox 81" id="81"/>
              <p:cNvSpPr txBox="true"/>
              <p:nvPr/>
            </p:nvSpPr>
            <p:spPr>
              <a:xfrm>
                <a:off x="0" y="-28575"/>
                <a:ext cx="582025" cy="236047"/>
              </a:xfrm>
              <a:prstGeom prst="rect">
                <a:avLst/>
              </a:prstGeom>
            </p:spPr>
            <p:txBody>
              <a:bodyPr anchor="ctr" rtlCol="false" tIns="50800" lIns="50800" bIns="50800" rIns="50800"/>
              <a:lstStyle/>
              <a:p>
                <a:pPr algn="ctr">
                  <a:lnSpc>
                    <a:spcPts val="2100"/>
                  </a:lnSpc>
                </a:pPr>
                <a:r>
                  <a:rPr lang="en-US" b="true" sz="1500">
                    <a:solidFill>
                      <a:srgbClr val="FFFFFF"/>
                    </a:solidFill>
                    <a:latin typeface="Open Sans 2 Bold"/>
                    <a:ea typeface="Open Sans 2 Bold"/>
                    <a:cs typeface="Open Sans 2 Bold"/>
                    <a:sym typeface="Open Sans 2 Bold"/>
                  </a:rPr>
                  <a:t>3</a:t>
                </a:r>
              </a:p>
            </p:txBody>
          </p:sp>
        </p:grpSp>
        <p:sp>
          <p:nvSpPr>
            <p:cNvPr name="TextBox 82" id="82"/>
            <p:cNvSpPr txBox="true"/>
            <p:nvPr/>
          </p:nvSpPr>
          <p:spPr>
            <a:xfrm rot="0">
              <a:off x="3094522" y="3095424"/>
              <a:ext cx="16305504" cy="1170983"/>
            </a:xfrm>
            <a:prstGeom prst="rect">
              <a:avLst/>
            </a:prstGeom>
          </p:spPr>
          <p:txBody>
            <a:bodyPr anchor="t" rtlCol="false" tIns="0" lIns="0" bIns="0" rIns="0">
              <a:spAutoFit/>
            </a:bodyPr>
            <a:lstStyle/>
            <a:p>
              <a:pPr algn="l">
                <a:lnSpc>
                  <a:spcPts val="3442"/>
                </a:lnSpc>
              </a:pPr>
              <a:r>
                <a:rPr lang="en-US" sz="2458" b="true">
                  <a:solidFill>
                    <a:srgbClr val="FFFFFF"/>
                  </a:solidFill>
                  <a:latin typeface="Helvetica World Bold"/>
                  <a:ea typeface="Helvetica World Bold"/>
                  <a:cs typeface="Helvetica World Bold"/>
                  <a:sym typeface="Helvetica World Bold"/>
                </a:rPr>
                <a:t>4. LE SUD-EST DU MAROC : SAHARA</a:t>
              </a:r>
            </a:p>
            <a:p>
              <a:pPr algn="l">
                <a:lnSpc>
                  <a:spcPts val="3442"/>
                </a:lnSpc>
              </a:pPr>
            </a:p>
          </p:txBody>
        </p:sp>
        <p:grpSp>
          <p:nvGrpSpPr>
            <p:cNvPr name="Group 83" id="83"/>
            <p:cNvGrpSpPr/>
            <p:nvPr/>
          </p:nvGrpSpPr>
          <p:grpSpPr>
            <a:xfrm rot="0">
              <a:off x="0" y="3062903"/>
              <a:ext cx="1983357" cy="706998"/>
              <a:chOff x="0" y="0"/>
              <a:chExt cx="582025" cy="207472"/>
            </a:xfrm>
          </p:grpSpPr>
          <p:sp>
            <p:nvSpPr>
              <p:cNvPr name="Freeform 84" id="84"/>
              <p:cNvSpPr/>
              <p:nvPr/>
            </p:nvSpPr>
            <p:spPr>
              <a:xfrm flipH="false" flipV="false" rot="0">
                <a:off x="0" y="0"/>
                <a:ext cx="582025" cy="207472"/>
              </a:xfrm>
              <a:custGeom>
                <a:avLst/>
                <a:gdLst/>
                <a:ahLst/>
                <a:cxnLst/>
                <a:rect r="r" b="b" t="t" l="l"/>
                <a:pathLst>
                  <a:path h="207472" w="582025">
                    <a:moveTo>
                      <a:pt x="0" y="0"/>
                    </a:moveTo>
                    <a:lnTo>
                      <a:pt x="582025" y="0"/>
                    </a:lnTo>
                    <a:lnTo>
                      <a:pt x="582025" y="207472"/>
                    </a:lnTo>
                    <a:lnTo>
                      <a:pt x="0" y="207472"/>
                    </a:lnTo>
                    <a:close/>
                  </a:path>
                </a:pathLst>
              </a:custGeom>
              <a:solidFill>
                <a:srgbClr val="1FDD26"/>
              </a:solidFill>
            </p:spPr>
          </p:sp>
          <p:sp>
            <p:nvSpPr>
              <p:cNvPr name="TextBox 85" id="85"/>
              <p:cNvSpPr txBox="true"/>
              <p:nvPr/>
            </p:nvSpPr>
            <p:spPr>
              <a:xfrm>
                <a:off x="0" y="-28575"/>
                <a:ext cx="582025" cy="236047"/>
              </a:xfrm>
              <a:prstGeom prst="rect">
                <a:avLst/>
              </a:prstGeom>
            </p:spPr>
            <p:txBody>
              <a:bodyPr anchor="ctr" rtlCol="false" tIns="50800" lIns="50800" bIns="50800" rIns="50800"/>
              <a:lstStyle/>
              <a:p>
                <a:pPr algn="ctr">
                  <a:lnSpc>
                    <a:spcPts val="2100"/>
                  </a:lnSpc>
                </a:pPr>
                <a:r>
                  <a:rPr lang="en-US" b="true" sz="1500">
                    <a:solidFill>
                      <a:srgbClr val="FFFFFF"/>
                    </a:solidFill>
                    <a:latin typeface="Open Sans 2 Bold"/>
                    <a:ea typeface="Open Sans 2 Bold"/>
                    <a:cs typeface="Open Sans 2 Bold"/>
                    <a:sym typeface="Open Sans 2 Bold"/>
                  </a:rPr>
                  <a:t>4</a:t>
                </a:r>
              </a:p>
            </p:txBody>
          </p:sp>
        </p:grpSp>
        <p:sp>
          <p:nvSpPr>
            <p:cNvPr name="TextBox 86" id="86"/>
            <p:cNvSpPr txBox="true"/>
            <p:nvPr/>
          </p:nvSpPr>
          <p:spPr>
            <a:xfrm rot="0">
              <a:off x="3094522" y="4116392"/>
              <a:ext cx="16305504" cy="547083"/>
            </a:xfrm>
            <a:prstGeom prst="rect">
              <a:avLst/>
            </a:prstGeom>
          </p:spPr>
          <p:txBody>
            <a:bodyPr anchor="t" rtlCol="false" tIns="0" lIns="0" bIns="0" rIns="0">
              <a:spAutoFit/>
            </a:bodyPr>
            <a:lstStyle/>
            <a:p>
              <a:pPr algn="l">
                <a:lnSpc>
                  <a:spcPts val="3442"/>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3070744"/>
            <a:ext cx="6658758" cy="6701906"/>
            <a:chOff x="0" y="0"/>
            <a:chExt cx="1753747" cy="1765111"/>
          </a:xfrm>
        </p:grpSpPr>
        <p:sp>
          <p:nvSpPr>
            <p:cNvPr name="Freeform 3" id="3"/>
            <p:cNvSpPr/>
            <p:nvPr/>
          </p:nvSpPr>
          <p:spPr>
            <a:xfrm flipH="false" flipV="false" rot="0">
              <a:off x="0" y="0"/>
              <a:ext cx="1753747" cy="1765111"/>
            </a:xfrm>
            <a:custGeom>
              <a:avLst/>
              <a:gdLst/>
              <a:ahLst/>
              <a:cxnLst/>
              <a:rect r="r" b="b" t="t" l="l"/>
              <a:pathLst>
                <a:path h="1765111" w="1753747">
                  <a:moveTo>
                    <a:pt x="0" y="0"/>
                  </a:moveTo>
                  <a:lnTo>
                    <a:pt x="1753747" y="0"/>
                  </a:lnTo>
                  <a:lnTo>
                    <a:pt x="1753747" y="1765111"/>
                  </a:lnTo>
                  <a:lnTo>
                    <a:pt x="0" y="1765111"/>
                  </a:lnTo>
                  <a:close/>
                </a:path>
              </a:pathLst>
            </a:custGeom>
            <a:solidFill>
              <a:srgbClr val="FF3131"/>
            </a:solidFill>
          </p:spPr>
        </p:sp>
        <p:sp>
          <p:nvSpPr>
            <p:cNvPr name="TextBox 4" id="4"/>
            <p:cNvSpPr txBox="true"/>
            <p:nvPr/>
          </p:nvSpPr>
          <p:spPr>
            <a:xfrm>
              <a:off x="0" y="-38100"/>
              <a:ext cx="1753747" cy="1803211"/>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349683" y="9772650"/>
            <a:ext cx="423967" cy="427585"/>
            <a:chOff x="0" y="0"/>
            <a:chExt cx="205716" cy="207472"/>
          </a:xfrm>
        </p:grpSpPr>
        <p:sp>
          <p:nvSpPr>
            <p:cNvPr name="Freeform 6" id="6"/>
            <p:cNvSpPr/>
            <p:nvPr/>
          </p:nvSpPr>
          <p:spPr>
            <a:xfrm flipH="false" flipV="false" rot="0">
              <a:off x="0" y="0"/>
              <a:ext cx="205716" cy="207472"/>
            </a:xfrm>
            <a:custGeom>
              <a:avLst/>
              <a:gdLst/>
              <a:ahLst/>
              <a:cxnLst/>
              <a:rect r="r" b="b" t="t" l="l"/>
              <a:pathLst>
                <a:path h="207472" w="205716">
                  <a:moveTo>
                    <a:pt x="0" y="0"/>
                  </a:moveTo>
                  <a:lnTo>
                    <a:pt x="205716" y="0"/>
                  </a:lnTo>
                  <a:lnTo>
                    <a:pt x="205716" y="207472"/>
                  </a:lnTo>
                  <a:lnTo>
                    <a:pt x="0" y="207472"/>
                  </a:lnTo>
                  <a:close/>
                </a:path>
              </a:pathLst>
            </a:custGeom>
            <a:solidFill>
              <a:srgbClr val="DAE3E7"/>
            </a:solidFill>
          </p:spPr>
        </p:sp>
        <p:sp>
          <p:nvSpPr>
            <p:cNvPr name="TextBox 7" id="7"/>
            <p:cNvSpPr txBox="true"/>
            <p:nvPr/>
          </p:nvSpPr>
          <p:spPr>
            <a:xfrm>
              <a:off x="0" y="-38100"/>
              <a:ext cx="205716" cy="245572"/>
            </a:xfrm>
            <a:prstGeom prst="rect">
              <a:avLst/>
            </a:prstGeom>
          </p:spPr>
          <p:txBody>
            <a:bodyPr anchor="ctr" rtlCol="false" tIns="50800" lIns="50800" bIns="50800" rIns="50800"/>
            <a:lstStyle/>
            <a:p>
              <a:pPr algn="ctr">
                <a:lnSpc>
                  <a:spcPts val="2100"/>
                </a:lnSpc>
              </a:pPr>
              <a:r>
                <a:rPr lang="en-US" sz="1500">
                  <a:solidFill>
                    <a:srgbClr val="000000"/>
                  </a:solidFill>
                  <a:latin typeface="Lato"/>
                  <a:ea typeface="Lato"/>
                  <a:cs typeface="Lato"/>
                  <a:sym typeface="Lato"/>
                </a:rPr>
                <a:t>2</a:t>
              </a:r>
            </a:p>
          </p:txBody>
        </p:sp>
      </p:grpSp>
      <p:grpSp>
        <p:nvGrpSpPr>
          <p:cNvPr name="Group 8" id="8"/>
          <p:cNvGrpSpPr/>
          <p:nvPr/>
        </p:nvGrpSpPr>
        <p:grpSpPr>
          <a:xfrm rot="0">
            <a:off x="5152639" y="3289165"/>
            <a:ext cx="1736521" cy="1740275"/>
            <a:chOff x="0" y="0"/>
            <a:chExt cx="2315362" cy="2320367"/>
          </a:xfrm>
        </p:grpSpPr>
        <p:grpSp>
          <p:nvGrpSpPr>
            <p:cNvPr name="Group 9" id="9"/>
            <p:cNvGrpSpPr/>
            <p:nvPr/>
          </p:nvGrpSpPr>
          <p:grpSpPr>
            <a:xfrm rot="0">
              <a:off x="1420986" y="0"/>
              <a:ext cx="183882" cy="183969"/>
              <a:chOff x="0" y="0"/>
              <a:chExt cx="1811417" cy="1812273"/>
            </a:xfrm>
          </p:grpSpPr>
          <p:sp>
            <p:nvSpPr>
              <p:cNvPr name="Freeform 10" id="1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1" id="1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2" id="12"/>
            <p:cNvGrpSpPr/>
            <p:nvPr/>
          </p:nvGrpSpPr>
          <p:grpSpPr>
            <a:xfrm rot="0">
              <a:off x="1420986" y="708765"/>
              <a:ext cx="183882" cy="183969"/>
              <a:chOff x="0" y="0"/>
              <a:chExt cx="1811417" cy="1812273"/>
            </a:xfrm>
          </p:grpSpPr>
          <p:sp>
            <p:nvSpPr>
              <p:cNvPr name="Freeform 13" id="1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4" id="1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5" id="15"/>
            <p:cNvGrpSpPr/>
            <p:nvPr/>
          </p:nvGrpSpPr>
          <p:grpSpPr>
            <a:xfrm rot="0">
              <a:off x="1420935" y="1419311"/>
              <a:ext cx="183882" cy="183969"/>
              <a:chOff x="0" y="0"/>
              <a:chExt cx="1811417" cy="1812273"/>
            </a:xfrm>
          </p:grpSpPr>
          <p:sp>
            <p:nvSpPr>
              <p:cNvPr name="Freeform 16" id="1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17" id="1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8" id="18"/>
            <p:cNvGrpSpPr/>
            <p:nvPr/>
          </p:nvGrpSpPr>
          <p:grpSpPr>
            <a:xfrm rot="0">
              <a:off x="710493" y="0"/>
              <a:ext cx="183882" cy="183969"/>
              <a:chOff x="0" y="0"/>
              <a:chExt cx="1811417" cy="1812273"/>
            </a:xfrm>
          </p:grpSpPr>
          <p:sp>
            <p:nvSpPr>
              <p:cNvPr name="Freeform 19" id="1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0" id="2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1" id="21"/>
            <p:cNvGrpSpPr/>
            <p:nvPr/>
          </p:nvGrpSpPr>
          <p:grpSpPr>
            <a:xfrm rot="0">
              <a:off x="710493" y="708765"/>
              <a:ext cx="183882" cy="183969"/>
              <a:chOff x="0" y="0"/>
              <a:chExt cx="1811417" cy="1812273"/>
            </a:xfrm>
          </p:grpSpPr>
          <p:sp>
            <p:nvSpPr>
              <p:cNvPr name="Freeform 22" id="2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3" id="2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4" id="24"/>
            <p:cNvGrpSpPr/>
            <p:nvPr/>
          </p:nvGrpSpPr>
          <p:grpSpPr>
            <a:xfrm rot="0">
              <a:off x="0" y="0"/>
              <a:ext cx="183882" cy="183969"/>
              <a:chOff x="0" y="0"/>
              <a:chExt cx="1811417" cy="1812273"/>
            </a:xfrm>
          </p:grpSpPr>
          <p:sp>
            <p:nvSpPr>
              <p:cNvPr name="Freeform 25" id="2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6" id="2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7" id="27"/>
            <p:cNvGrpSpPr/>
            <p:nvPr/>
          </p:nvGrpSpPr>
          <p:grpSpPr>
            <a:xfrm rot="0">
              <a:off x="2131479" y="0"/>
              <a:ext cx="183882" cy="183969"/>
              <a:chOff x="0" y="0"/>
              <a:chExt cx="1811417" cy="1812273"/>
            </a:xfrm>
          </p:grpSpPr>
          <p:sp>
            <p:nvSpPr>
              <p:cNvPr name="Freeform 28" id="2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29" id="2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0" id="30"/>
            <p:cNvGrpSpPr/>
            <p:nvPr/>
          </p:nvGrpSpPr>
          <p:grpSpPr>
            <a:xfrm rot="0">
              <a:off x="2131479" y="708765"/>
              <a:ext cx="183882" cy="183969"/>
              <a:chOff x="0" y="0"/>
              <a:chExt cx="1811417" cy="1812273"/>
            </a:xfrm>
          </p:grpSpPr>
          <p:sp>
            <p:nvSpPr>
              <p:cNvPr name="Freeform 31" id="3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2" id="3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3" id="33"/>
            <p:cNvGrpSpPr/>
            <p:nvPr/>
          </p:nvGrpSpPr>
          <p:grpSpPr>
            <a:xfrm rot="0">
              <a:off x="2131428" y="1419311"/>
              <a:ext cx="183882" cy="183969"/>
              <a:chOff x="0" y="0"/>
              <a:chExt cx="1811417" cy="1812273"/>
            </a:xfrm>
          </p:grpSpPr>
          <p:sp>
            <p:nvSpPr>
              <p:cNvPr name="Freeform 34" id="3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5" id="3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6" id="36"/>
            <p:cNvGrpSpPr/>
            <p:nvPr/>
          </p:nvGrpSpPr>
          <p:grpSpPr>
            <a:xfrm rot="0">
              <a:off x="2131428" y="2136398"/>
              <a:ext cx="183882" cy="183969"/>
              <a:chOff x="0" y="0"/>
              <a:chExt cx="1811417" cy="1812273"/>
            </a:xfrm>
          </p:grpSpPr>
          <p:sp>
            <p:nvSpPr>
              <p:cNvPr name="Freeform 37" id="3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84A2AE"/>
              </a:solidFill>
            </p:spPr>
          </p:sp>
          <p:sp>
            <p:nvSpPr>
              <p:cNvPr name="TextBox 38" id="3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grpSp>
        <p:nvGrpSpPr>
          <p:cNvPr name="Group 39" id="39"/>
          <p:cNvGrpSpPr/>
          <p:nvPr/>
        </p:nvGrpSpPr>
        <p:grpSpPr>
          <a:xfrm rot="0">
            <a:off x="1028700" y="514350"/>
            <a:ext cx="2815029" cy="6932267"/>
            <a:chOff x="0" y="0"/>
            <a:chExt cx="436122" cy="1073990"/>
          </a:xfrm>
        </p:grpSpPr>
        <p:sp>
          <p:nvSpPr>
            <p:cNvPr name="Freeform 40" id="40"/>
            <p:cNvSpPr/>
            <p:nvPr/>
          </p:nvSpPr>
          <p:spPr>
            <a:xfrm flipH="false" flipV="false" rot="0">
              <a:off x="0" y="0"/>
              <a:ext cx="436122" cy="1073990"/>
            </a:xfrm>
            <a:custGeom>
              <a:avLst/>
              <a:gdLst/>
              <a:ahLst/>
              <a:cxnLst/>
              <a:rect r="r" b="b" t="t" l="l"/>
              <a:pathLst>
                <a:path h="1073990" w="436122">
                  <a:moveTo>
                    <a:pt x="0" y="0"/>
                  </a:moveTo>
                  <a:lnTo>
                    <a:pt x="436122" y="0"/>
                  </a:lnTo>
                  <a:lnTo>
                    <a:pt x="436122" y="1073990"/>
                  </a:lnTo>
                  <a:lnTo>
                    <a:pt x="0" y="1073990"/>
                  </a:lnTo>
                  <a:close/>
                </a:path>
              </a:pathLst>
            </a:custGeom>
            <a:solidFill>
              <a:srgbClr val="1FDD26"/>
            </a:solidFill>
            <a:ln w="12700">
              <a:solidFill>
                <a:srgbClr val="000000"/>
              </a:solidFill>
            </a:ln>
          </p:spPr>
        </p:sp>
      </p:grpSp>
      <p:sp>
        <p:nvSpPr>
          <p:cNvPr name="Freeform 41" id="41"/>
          <p:cNvSpPr/>
          <p:nvPr/>
        </p:nvSpPr>
        <p:spPr>
          <a:xfrm flipH="false" flipV="false" rot="0">
            <a:off x="8485992" y="1888822"/>
            <a:ext cx="7883828" cy="7883828"/>
          </a:xfrm>
          <a:custGeom>
            <a:avLst/>
            <a:gdLst/>
            <a:ahLst/>
            <a:cxnLst/>
            <a:rect r="r" b="b" t="t" l="l"/>
            <a:pathLst>
              <a:path h="7883828" w="7883828">
                <a:moveTo>
                  <a:pt x="0" y="0"/>
                </a:moveTo>
                <a:lnTo>
                  <a:pt x="7883828" y="0"/>
                </a:lnTo>
                <a:lnTo>
                  <a:pt x="7883828" y="7883828"/>
                </a:lnTo>
                <a:lnTo>
                  <a:pt x="0" y="7883828"/>
                </a:lnTo>
                <a:lnTo>
                  <a:pt x="0" y="0"/>
                </a:lnTo>
                <a:close/>
              </a:path>
            </a:pathLst>
          </a:custGeom>
          <a:blipFill>
            <a:blip r:embed="rId2"/>
            <a:stretch>
              <a:fillRect l="0" t="0" r="0" b="0"/>
            </a:stretch>
          </a:blipFill>
        </p:spPr>
      </p:sp>
      <p:sp>
        <p:nvSpPr>
          <p:cNvPr name="TextBox 42" id="42"/>
          <p:cNvSpPr txBox="true"/>
          <p:nvPr/>
        </p:nvSpPr>
        <p:spPr>
          <a:xfrm rot="0">
            <a:off x="8485992" y="4024630"/>
            <a:ext cx="9075675" cy="3917315"/>
          </a:xfrm>
          <a:prstGeom prst="rect">
            <a:avLst/>
          </a:prstGeom>
        </p:spPr>
        <p:txBody>
          <a:bodyPr anchor="t" rtlCol="false" tIns="0" lIns="0" bIns="0" rIns="0">
            <a:spAutoFit/>
          </a:bodyPr>
          <a:lstStyle/>
          <a:p>
            <a:pPr algn="l">
              <a:lnSpc>
                <a:spcPts val="4060"/>
              </a:lnSpc>
            </a:pPr>
            <a:r>
              <a:rPr lang="en-US" sz="2900" b="true">
                <a:solidFill>
                  <a:srgbClr val="000000"/>
                </a:solidFill>
                <a:latin typeface="Helvetica World Bold"/>
                <a:ea typeface="Helvetica World Bold"/>
                <a:cs typeface="Helvetica World Bold"/>
                <a:sym typeface="Helvetica World Bold"/>
              </a:rPr>
              <a:t>Le Maroc est un pays aux régions diverses, chacune ayant ses propres spécificités culturelles en raison de son histoire, de sa géographie et de ses influences. Chaque région du Maroc possède des coutumes, des arts, une cuisine et des traditions qui lui sont propres. Voici un aperçu des principales régions culturelles du Maroc </a:t>
            </a:r>
          </a:p>
        </p:txBody>
      </p:sp>
      <p:sp>
        <p:nvSpPr>
          <p:cNvPr name="TextBox 43" id="43"/>
          <p:cNvSpPr txBox="true"/>
          <p:nvPr/>
        </p:nvSpPr>
        <p:spPr>
          <a:xfrm rot="0">
            <a:off x="8485992" y="1361956"/>
            <a:ext cx="7060045" cy="1390338"/>
          </a:xfrm>
          <a:prstGeom prst="rect">
            <a:avLst/>
          </a:prstGeom>
        </p:spPr>
        <p:txBody>
          <a:bodyPr anchor="t" rtlCol="false" tIns="0" lIns="0" bIns="0" rIns="0">
            <a:spAutoFit/>
          </a:bodyPr>
          <a:lstStyle/>
          <a:p>
            <a:pPr algn="l">
              <a:lnSpc>
                <a:spcPts val="10517"/>
              </a:lnSpc>
            </a:pPr>
            <a:r>
              <a:rPr lang="en-US" sz="7512" spc="-247" b="true">
                <a:solidFill>
                  <a:srgbClr val="000000"/>
                </a:solidFill>
                <a:latin typeface="Helvetica World Bold"/>
                <a:ea typeface="Helvetica World Bold"/>
                <a:cs typeface="Helvetica World Bold"/>
                <a:sym typeface="Helvetica World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7246" y="3668958"/>
            <a:ext cx="5486272" cy="3884657"/>
            <a:chOff x="0" y="0"/>
            <a:chExt cx="849967" cy="601835"/>
          </a:xfrm>
        </p:grpSpPr>
        <p:sp>
          <p:nvSpPr>
            <p:cNvPr name="Freeform 3" id="3"/>
            <p:cNvSpPr/>
            <p:nvPr/>
          </p:nvSpPr>
          <p:spPr>
            <a:xfrm flipH="false" flipV="false" rot="0">
              <a:off x="0" y="0"/>
              <a:ext cx="849967" cy="601835"/>
            </a:xfrm>
            <a:custGeom>
              <a:avLst/>
              <a:gdLst/>
              <a:ahLst/>
              <a:cxnLst/>
              <a:rect r="r" b="b" t="t" l="l"/>
              <a:pathLst>
                <a:path h="601835" w="849967">
                  <a:moveTo>
                    <a:pt x="0" y="0"/>
                  </a:moveTo>
                  <a:lnTo>
                    <a:pt x="849967" y="0"/>
                  </a:lnTo>
                  <a:lnTo>
                    <a:pt x="849967" y="601835"/>
                  </a:lnTo>
                  <a:lnTo>
                    <a:pt x="0" y="601835"/>
                  </a:lnTo>
                  <a:close/>
                </a:path>
              </a:pathLst>
            </a:custGeom>
            <a:blipFill>
              <a:blip r:embed="rId2"/>
              <a:stretch>
                <a:fillRect l="-11040" t="0" r="-11040" b="0"/>
              </a:stretch>
            </a:blipFill>
          </p:spPr>
        </p:sp>
      </p:grpSp>
      <p:grpSp>
        <p:nvGrpSpPr>
          <p:cNvPr name="Group 4" id="4"/>
          <p:cNvGrpSpPr/>
          <p:nvPr/>
        </p:nvGrpSpPr>
        <p:grpSpPr>
          <a:xfrm rot="0">
            <a:off x="12274590" y="3668958"/>
            <a:ext cx="5515117" cy="3884657"/>
            <a:chOff x="0" y="0"/>
            <a:chExt cx="854436" cy="601835"/>
          </a:xfrm>
        </p:grpSpPr>
        <p:sp>
          <p:nvSpPr>
            <p:cNvPr name="Freeform 5" id="5"/>
            <p:cNvSpPr/>
            <p:nvPr/>
          </p:nvSpPr>
          <p:spPr>
            <a:xfrm flipH="false" flipV="false" rot="0">
              <a:off x="0" y="0"/>
              <a:ext cx="854436" cy="601835"/>
            </a:xfrm>
            <a:custGeom>
              <a:avLst/>
              <a:gdLst/>
              <a:ahLst/>
              <a:cxnLst/>
              <a:rect r="r" b="b" t="t" l="l"/>
              <a:pathLst>
                <a:path h="601835" w="854436">
                  <a:moveTo>
                    <a:pt x="0" y="0"/>
                  </a:moveTo>
                  <a:lnTo>
                    <a:pt x="854436" y="0"/>
                  </a:lnTo>
                  <a:lnTo>
                    <a:pt x="854436" y="601835"/>
                  </a:lnTo>
                  <a:lnTo>
                    <a:pt x="0" y="601835"/>
                  </a:lnTo>
                  <a:close/>
                </a:path>
              </a:pathLst>
            </a:custGeom>
            <a:blipFill>
              <a:blip r:embed="rId3"/>
              <a:stretch>
                <a:fillRect l="-2923" t="0" r="-2923" b="0"/>
              </a:stretch>
            </a:blipFill>
          </p:spPr>
        </p:sp>
      </p:grpSp>
      <p:grpSp>
        <p:nvGrpSpPr>
          <p:cNvPr name="Group 6" id="6"/>
          <p:cNvGrpSpPr/>
          <p:nvPr/>
        </p:nvGrpSpPr>
        <p:grpSpPr>
          <a:xfrm rot="0">
            <a:off x="6093569" y="3668958"/>
            <a:ext cx="5856865" cy="3884657"/>
            <a:chOff x="0" y="0"/>
            <a:chExt cx="907382" cy="601835"/>
          </a:xfrm>
        </p:grpSpPr>
        <p:sp>
          <p:nvSpPr>
            <p:cNvPr name="Freeform 7" id="7"/>
            <p:cNvSpPr/>
            <p:nvPr/>
          </p:nvSpPr>
          <p:spPr>
            <a:xfrm flipH="false" flipV="false" rot="0">
              <a:off x="0" y="0"/>
              <a:ext cx="907382" cy="601835"/>
            </a:xfrm>
            <a:custGeom>
              <a:avLst/>
              <a:gdLst/>
              <a:ahLst/>
              <a:cxnLst/>
              <a:rect r="r" b="b" t="t" l="l"/>
              <a:pathLst>
                <a:path h="601835" w="907382">
                  <a:moveTo>
                    <a:pt x="0" y="0"/>
                  </a:moveTo>
                  <a:lnTo>
                    <a:pt x="907382" y="0"/>
                  </a:lnTo>
                  <a:lnTo>
                    <a:pt x="907382" y="601835"/>
                  </a:lnTo>
                  <a:lnTo>
                    <a:pt x="0" y="601835"/>
                  </a:lnTo>
                  <a:close/>
                </a:path>
              </a:pathLst>
            </a:custGeom>
            <a:blipFill>
              <a:blip r:embed="rId4"/>
              <a:stretch>
                <a:fillRect l="-5272" t="0" r="-5272" b="0"/>
              </a:stretch>
            </a:blipFill>
          </p:spPr>
        </p:sp>
      </p:grpSp>
      <p:grpSp>
        <p:nvGrpSpPr>
          <p:cNvPr name="Group 8" id="8"/>
          <p:cNvGrpSpPr/>
          <p:nvPr/>
        </p:nvGrpSpPr>
        <p:grpSpPr>
          <a:xfrm rot="0">
            <a:off x="17139351" y="9572554"/>
            <a:ext cx="1148649" cy="714446"/>
            <a:chOff x="0" y="0"/>
            <a:chExt cx="557345" cy="346662"/>
          </a:xfrm>
        </p:grpSpPr>
        <p:sp>
          <p:nvSpPr>
            <p:cNvPr name="Freeform 9" id="9"/>
            <p:cNvSpPr/>
            <p:nvPr/>
          </p:nvSpPr>
          <p:spPr>
            <a:xfrm flipH="false" flipV="false" rot="0">
              <a:off x="0" y="0"/>
              <a:ext cx="557345" cy="346662"/>
            </a:xfrm>
            <a:custGeom>
              <a:avLst/>
              <a:gdLst/>
              <a:ahLst/>
              <a:cxnLst/>
              <a:rect r="r" b="b" t="t" l="l"/>
              <a:pathLst>
                <a:path h="346662" w="557345">
                  <a:moveTo>
                    <a:pt x="0" y="0"/>
                  </a:moveTo>
                  <a:lnTo>
                    <a:pt x="557345" y="0"/>
                  </a:lnTo>
                  <a:lnTo>
                    <a:pt x="557345" y="346662"/>
                  </a:lnTo>
                  <a:lnTo>
                    <a:pt x="0" y="346662"/>
                  </a:lnTo>
                  <a:close/>
                </a:path>
              </a:pathLst>
            </a:custGeom>
            <a:solidFill>
              <a:srgbClr val="DAE3E7"/>
            </a:solidFill>
          </p:spPr>
        </p:sp>
        <p:sp>
          <p:nvSpPr>
            <p:cNvPr name="TextBox 10" id="10"/>
            <p:cNvSpPr txBox="true"/>
            <p:nvPr/>
          </p:nvSpPr>
          <p:spPr>
            <a:xfrm>
              <a:off x="0" y="-38100"/>
              <a:ext cx="557345" cy="384762"/>
            </a:xfrm>
            <a:prstGeom prst="rect">
              <a:avLst/>
            </a:prstGeom>
          </p:spPr>
          <p:txBody>
            <a:bodyPr anchor="ctr" rtlCol="false" tIns="50800" lIns="50800" bIns="50800" rIns="50800"/>
            <a:lstStyle/>
            <a:p>
              <a:pPr algn="ctr">
                <a:lnSpc>
                  <a:spcPts val="2100"/>
                </a:lnSpc>
              </a:pPr>
              <a:r>
                <a:rPr lang="en-US" sz="1500">
                  <a:solidFill>
                    <a:srgbClr val="000000"/>
                  </a:solidFill>
                  <a:latin typeface="Lato"/>
                  <a:ea typeface="Lato"/>
                  <a:cs typeface="Lato"/>
                  <a:sym typeface="Lato"/>
                </a:rPr>
                <a:t>3</a:t>
              </a:r>
            </a:p>
          </p:txBody>
        </p:sp>
      </p:grpSp>
      <p:sp>
        <p:nvSpPr>
          <p:cNvPr name="TextBox 11" id="11"/>
          <p:cNvSpPr txBox="true"/>
          <p:nvPr/>
        </p:nvSpPr>
        <p:spPr>
          <a:xfrm rot="0">
            <a:off x="559795" y="7851776"/>
            <a:ext cx="5213724" cy="1810385"/>
          </a:xfrm>
          <a:prstGeom prst="rect">
            <a:avLst/>
          </a:prstGeom>
        </p:spPr>
        <p:txBody>
          <a:bodyPr anchor="t" rtlCol="false" tIns="0" lIns="0" bIns="0" rIns="0">
            <a:spAutoFit/>
          </a:bodyPr>
          <a:lstStyle/>
          <a:p>
            <a:pPr algn="l">
              <a:lnSpc>
                <a:spcPts val="3640"/>
              </a:lnSpc>
            </a:pPr>
            <a:r>
              <a:rPr lang="en-US" sz="2600">
                <a:solidFill>
                  <a:srgbClr val="000000"/>
                </a:solidFill>
                <a:latin typeface="Helvetica World"/>
                <a:ea typeface="Helvetica World"/>
                <a:cs typeface="Helvetica World"/>
                <a:sym typeface="Helvetica World"/>
              </a:rPr>
              <a:t>Les Rifains sont principalement berbères, bien qu'ils aient également été influencés par les Arabes et les Andalous.</a:t>
            </a:r>
          </a:p>
        </p:txBody>
      </p:sp>
      <p:sp>
        <p:nvSpPr>
          <p:cNvPr name="TextBox 12" id="12"/>
          <p:cNvSpPr txBox="true"/>
          <p:nvPr/>
        </p:nvSpPr>
        <p:spPr>
          <a:xfrm rot="0">
            <a:off x="12518587" y="7851776"/>
            <a:ext cx="5769413" cy="1736724"/>
          </a:xfrm>
          <a:prstGeom prst="rect">
            <a:avLst/>
          </a:prstGeom>
        </p:spPr>
        <p:txBody>
          <a:bodyPr anchor="t" rtlCol="false" tIns="0" lIns="0" bIns="0" rIns="0">
            <a:spAutoFit/>
          </a:bodyPr>
          <a:lstStyle/>
          <a:p>
            <a:pPr algn="l">
              <a:lnSpc>
                <a:spcPts val="3500"/>
              </a:lnSpc>
            </a:pPr>
            <a:r>
              <a:rPr lang="en-US" sz="2500">
                <a:solidFill>
                  <a:srgbClr val="000000"/>
                </a:solidFill>
                <a:latin typeface="Helvetica World"/>
                <a:ea typeface="Helvetica World"/>
                <a:cs typeface="Helvetica World"/>
                <a:sym typeface="Helvetica World"/>
              </a:rPr>
              <a:t>Les spécialités comprennent le couscous rifain, souvent servi avec des légumes et de la viande, ainsi que des poissons grillés du littoral méditerranéen.</a:t>
            </a:r>
          </a:p>
        </p:txBody>
      </p:sp>
      <p:sp>
        <p:nvSpPr>
          <p:cNvPr name="TextBox 13" id="13"/>
          <p:cNvSpPr txBox="true"/>
          <p:nvPr/>
        </p:nvSpPr>
        <p:spPr>
          <a:xfrm rot="0">
            <a:off x="6773644" y="7861301"/>
            <a:ext cx="4740713" cy="2072639"/>
          </a:xfrm>
          <a:prstGeom prst="rect">
            <a:avLst/>
          </a:prstGeom>
        </p:spPr>
        <p:txBody>
          <a:bodyPr anchor="t" rtlCol="false" tIns="0" lIns="0" bIns="0" rIns="0">
            <a:spAutoFit/>
          </a:bodyPr>
          <a:lstStyle/>
          <a:p>
            <a:pPr algn="l">
              <a:lnSpc>
                <a:spcPts val="3360"/>
              </a:lnSpc>
            </a:pPr>
            <a:r>
              <a:rPr lang="en-US" sz="2400">
                <a:solidFill>
                  <a:srgbClr val="000000"/>
                </a:solidFill>
                <a:latin typeface="Helvetica World"/>
                <a:ea typeface="Helvetica World"/>
                <a:cs typeface="Helvetica World"/>
                <a:sym typeface="Helvetica World"/>
              </a:rPr>
              <a:t>La musique rifaine, souvent rythmée et énergique, utilise des instruments comme le bendir (tambour), le gasba (flûte) et le guembri (instrument à cordes).</a:t>
            </a:r>
          </a:p>
        </p:txBody>
      </p:sp>
      <p:sp>
        <p:nvSpPr>
          <p:cNvPr name="TextBox 14" id="14"/>
          <p:cNvSpPr txBox="true"/>
          <p:nvPr/>
        </p:nvSpPr>
        <p:spPr>
          <a:xfrm rot="0">
            <a:off x="559795" y="-5850"/>
            <a:ext cx="7060045" cy="2723838"/>
          </a:xfrm>
          <a:prstGeom prst="rect">
            <a:avLst/>
          </a:prstGeom>
        </p:spPr>
        <p:txBody>
          <a:bodyPr anchor="t" rtlCol="false" tIns="0" lIns="0" bIns="0" rIns="0">
            <a:spAutoFit/>
          </a:bodyPr>
          <a:lstStyle/>
          <a:p>
            <a:pPr algn="l">
              <a:lnSpc>
                <a:spcPts val="10517"/>
              </a:lnSpc>
            </a:pPr>
            <a:r>
              <a:rPr lang="en-US" sz="7512" spc="-247" b="true">
                <a:solidFill>
                  <a:srgbClr val="000000"/>
                </a:solidFill>
                <a:latin typeface="Helvetica World Bold"/>
                <a:ea typeface="Helvetica World Bold"/>
                <a:cs typeface="Helvetica World Bold"/>
                <a:sym typeface="Helvetica World Bold"/>
              </a:rPr>
              <a:t>Culture du Rif</a:t>
            </a:r>
          </a:p>
          <a:p>
            <a:pPr algn="l">
              <a:lnSpc>
                <a:spcPts val="10517"/>
              </a:lnSpc>
            </a:pPr>
          </a:p>
        </p:txBody>
      </p:sp>
      <p:grpSp>
        <p:nvGrpSpPr>
          <p:cNvPr name="Group 15" id="15"/>
          <p:cNvGrpSpPr/>
          <p:nvPr/>
        </p:nvGrpSpPr>
        <p:grpSpPr>
          <a:xfrm rot="0">
            <a:off x="16053186" y="514350"/>
            <a:ext cx="1736521" cy="1740275"/>
            <a:chOff x="0" y="0"/>
            <a:chExt cx="2315362" cy="2320367"/>
          </a:xfrm>
        </p:grpSpPr>
        <p:grpSp>
          <p:nvGrpSpPr>
            <p:cNvPr name="Group 16" id="16"/>
            <p:cNvGrpSpPr/>
            <p:nvPr/>
          </p:nvGrpSpPr>
          <p:grpSpPr>
            <a:xfrm rot="0">
              <a:off x="1420986" y="0"/>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8" id="1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9" id="19"/>
            <p:cNvGrpSpPr/>
            <p:nvPr/>
          </p:nvGrpSpPr>
          <p:grpSpPr>
            <a:xfrm rot="0">
              <a:off x="1420986" y="708765"/>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1" id="2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2" id="22"/>
            <p:cNvGrpSpPr/>
            <p:nvPr/>
          </p:nvGrpSpPr>
          <p:grpSpPr>
            <a:xfrm rot="0">
              <a:off x="1420935" y="1419311"/>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4" id="2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5" id="25"/>
            <p:cNvGrpSpPr/>
            <p:nvPr/>
          </p:nvGrpSpPr>
          <p:grpSpPr>
            <a:xfrm rot="0">
              <a:off x="710493" y="0"/>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7" id="2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8" id="28"/>
            <p:cNvGrpSpPr/>
            <p:nvPr/>
          </p:nvGrpSpPr>
          <p:grpSpPr>
            <a:xfrm rot="0">
              <a:off x="710493" y="708765"/>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0" id="3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1" id="31"/>
            <p:cNvGrpSpPr/>
            <p:nvPr/>
          </p:nvGrpSpPr>
          <p:grpSpPr>
            <a:xfrm rot="0">
              <a:off x="0" y="0"/>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3" id="3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4" id="34"/>
            <p:cNvGrpSpPr/>
            <p:nvPr/>
          </p:nvGrpSpPr>
          <p:grpSpPr>
            <a:xfrm rot="0">
              <a:off x="2131479" y="0"/>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6" id="3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7" id="37"/>
            <p:cNvGrpSpPr/>
            <p:nvPr/>
          </p:nvGrpSpPr>
          <p:grpSpPr>
            <a:xfrm rot="0">
              <a:off x="2131479" y="708765"/>
              <a:ext cx="183882" cy="183969"/>
              <a:chOff x="0" y="0"/>
              <a:chExt cx="1811417" cy="1812273"/>
            </a:xfrm>
          </p:grpSpPr>
          <p:sp>
            <p:nvSpPr>
              <p:cNvPr name="Freeform 38" id="3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9" id="3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40" id="40"/>
            <p:cNvGrpSpPr/>
            <p:nvPr/>
          </p:nvGrpSpPr>
          <p:grpSpPr>
            <a:xfrm rot="0">
              <a:off x="2131428" y="1419311"/>
              <a:ext cx="183882" cy="183969"/>
              <a:chOff x="0" y="0"/>
              <a:chExt cx="1811417" cy="1812273"/>
            </a:xfrm>
          </p:grpSpPr>
          <p:sp>
            <p:nvSpPr>
              <p:cNvPr name="Freeform 41" id="4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42" id="4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43" id="43"/>
            <p:cNvGrpSpPr/>
            <p:nvPr/>
          </p:nvGrpSpPr>
          <p:grpSpPr>
            <a:xfrm rot="0">
              <a:off x="2131428" y="2136398"/>
              <a:ext cx="183882" cy="183969"/>
              <a:chOff x="0" y="0"/>
              <a:chExt cx="1811417" cy="1812273"/>
            </a:xfrm>
          </p:grpSpPr>
          <p:sp>
            <p:nvSpPr>
              <p:cNvPr name="Freeform 44" id="4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45" id="4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6" id="46"/>
          <p:cNvGrpSpPr/>
          <p:nvPr/>
        </p:nvGrpSpPr>
        <p:grpSpPr>
          <a:xfrm rot="0">
            <a:off x="1451057" y="1497883"/>
            <a:ext cx="2232244" cy="1513485"/>
            <a:chOff x="0" y="0"/>
            <a:chExt cx="671716" cy="455430"/>
          </a:xfrm>
        </p:grpSpPr>
        <p:sp>
          <p:nvSpPr>
            <p:cNvPr name="Freeform 47" id="47"/>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FFDE59"/>
            </a:solidFill>
          </p:spPr>
        </p:sp>
        <p:sp>
          <p:nvSpPr>
            <p:cNvPr name="TextBox 48" id="48"/>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Peuple</a:t>
              </a:r>
            </a:p>
          </p:txBody>
        </p:sp>
      </p:grpSp>
      <p:grpSp>
        <p:nvGrpSpPr>
          <p:cNvPr name="Group 49" id="49"/>
          <p:cNvGrpSpPr/>
          <p:nvPr/>
        </p:nvGrpSpPr>
        <p:grpSpPr>
          <a:xfrm rot="0">
            <a:off x="7619840" y="1497883"/>
            <a:ext cx="2232244" cy="1513485"/>
            <a:chOff x="0" y="0"/>
            <a:chExt cx="671716" cy="455430"/>
          </a:xfrm>
        </p:grpSpPr>
        <p:sp>
          <p:nvSpPr>
            <p:cNvPr name="Freeform 50" id="50"/>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FF3131"/>
            </a:solidFill>
          </p:spPr>
        </p:sp>
        <p:sp>
          <p:nvSpPr>
            <p:cNvPr name="TextBox 51" id="51"/>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Musique</a:t>
              </a:r>
            </a:p>
          </p:txBody>
        </p:sp>
      </p:grpSp>
      <p:grpSp>
        <p:nvGrpSpPr>
          <p:cNvPr name="Group 52" id="52"/>
          <p:cNvGrpSpPr/>
          <p:nvPr/>
        </p:nvGrpSpPr>
        <p:grpSpPr>
          <a:xfrm rot="0">
            <a:off x="14223175" y="1497883"/>
            <a:ext cx="2232244" cy="1513485"/>
            <a:chOff x="0" y="0"/>
            <a:chExt cx="671716" cy="455430"/>
          </a:xfrm>
        </p:grpSpPr>
        <p:sp>
          <p:nvSpPr>
            <p:cNvPr name="Freeform 53" id="53"/>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1FDD26"/>
            </a:solidFill>
          </p:spPr>
        </p:sp>
        <p:sp>
          <p:nvSpPr>
            <p:cNvPr name="TextBox 54" id="54"/>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Cuisine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7246" y="3668958"/>
            <a:ext cx="5486272" cy="3884657"/>
            <a:chOff x="0" y="0"/>
            <a:chExt cx="849967" cy="601835"/>
          </a:xfrm>
        </p:grpSpPr>
        <p:sp>
          <p:nvSpPr>
            <p:cNvPr name="Freeform 3" id="3"/>
            <p:cNvSpPr/>
            <p:nvPr/>
          </p:nvSpPr>
          <p:spPr>
            <a:xfrm flipH="false" flipV="false" rot="0">
              <a:off x="0" y="0"/>
              <a:ext cx="849967" cy="601835"/>
            </a:xfrm>
            <a:custGeom>
              <a:avLst/>
              <a:gdLst/>
              <a:ahLst/>
              <a:cxnLst/>
              <a:rect r="r" b="b" t="t" l="l"/>
              <a:pathLst>
                <a:path h="601835" w="849967">
                  <a:moveTo>
                    <a:pt x="0" y="0"/>
                  </a:moveTo>
                  <a:lnTo>
                    <a:pt x="849967" y="0"/>
                  </a:lnTo>
                  <a:lnTo>
                    <a:pt x="849967" y="601835"/>
                  </a:lnTo>
                  <a:lnTo>
                    <a:pt x="0" y="601835"/>
                  </a:lnTo>
                  <a:close/>
                </a:path>
              </a:pathLst>
            </a:custGeom>
            <a:blipFill>
              <a:blip r:embed="rId2"/>
              <a:stretch>
                <a:fillRect l="-19700" t="0" r="-19700" b="0"/>
              </a:stretch>
            </a:blipFill>
          </p:spPr>
        </p:sp>
      </p:grpSp>
      <p:grpSp>
        <p:nvGrpSpPr>
          <p:cNvPr name="Group 4" id="4"/>
          <p:cNvGrpSpPr/>
          <p:nvPr/>
        </p:nvGrpSpPr>
        <p:grpSpPr>
          <a:xfrm rot="0">
            <a:off x="12274590" y="3668958"/>
            <a:ext cx="5515117" cy="3884657"/>
            <a:chOff x="0" y="0"/>
            <a:chExt cx="854436" cy="601835"/>
          </a:xfrm>
        </p:grpSpPr>
        <p:sp>
          <p:nvSpPr>
            <p:cNvPr name="Freeform 5" id="5"/>
            <p:cNvSpPr/>
            <p:nvPr/>
          </p:nvSpPr>
          <p:spPr>
            <a:xfrm flipH="false" flipV="false" rot="0">
              <a:off x="0" y="0"/>
              <a:ext cx="854436" cy="601835"/>
            </a:xfrm>
            <a:custGeom>
              <a:avLst/>
              <a:gdLst/>
              <a:ahLst/>
              <a:cxnLst/>
              <a:rect r="r" b="b" t="t" l="l"/>
              <a:pathLst>
                <a:path h="601835" w="854436">
                  <a:moveTo>
                    <a:pt x="0" y="0"/>
                  </a:moveTo>
                  <a:lnTo>
                    <a:pt x="854436" y="0"/>
                  </a:lnTo>
                  <a:lnTo>
                    <a:pt x="854436" y="601835"/>
                  </a:lnTo>
                  <a:lnTo>
                    <a:pt x="0" y="601835"/>
                  </a:lnTo>
                  <a:close/>
                </a:path>
              </a:pathLst>
            </a:custGeom>
            <a:blipFill>
              <a:blip r:embed="rId3"/>
              <a:stretch>
                <a:fillRect l="0" t="-45135" r="0" b="-45135"/>
              </a:stretch>
            </a:blipFill>
          </p:spPr>
        </p:sp>
      </p:grpSp>
      <p:grpSp>
        <p:nvGrpSpPr>
          <p:cNvPr name="Group 6" id="6"/>
          <p:cNvGrpSpPr/>
          <p:nvPr/>
        </p:nvGrpSpPr>
        <p:grpSpPr>
          <a:xfrm rot="0">
            <a:off x="6093569" y="3668958"/>
            <a:ext cx="5856865" cy="3884657"/>
            <a:chOff x="0" y="0"/>
            <a:chExt cx="907382" cy="601835"/>
          </a:xfrm>
        </p:grpSpPr>
        <p:sp>
          <p:nvSpPr>
            <p:cNvPr name="Freeform 7" id="7"/>
            <p:cNvSpPr/>
            <p:nvPr/>
          </p:nvSpPr>
          <p:spPr>
            <a:xfrm flipH="false" flipV="false" rot="0">
              <a:off x="0" y="0"/>
              <a:ext cx="907382" cy="601835"/>
            </a:xfrm>
            <a:custGeom>
              <a:avLst/>
              <a:gdLst/>
              <a:ahLst/>
              <a:cxnLst/>
              <a:rect r="r" b="b" t="t" l="l"/>
              <a:pathLst>
                <a:path h="601835" w="907382">
                  <a:moveTo>
                    <a:pt x="0" y="0"/>
                  </a:moveTo>
                  <a:lnTo>
                    <a:pt x="907382" y="0"/>
                  </a:lnTo>
                  <a:lnTo>
                    <a:pt x="907382" y="601835"/>
                  </a:lnTo>
                  <a:lnTo>
                    <a:pt x="0" y="601835"/>
                  </a:lnTo>
                  <a:close/>
                </a:path>
              </a:pathLst>
            </a:custGeom>
            <a:blipFill>
              <a:blip r:embed="rId4"/>
              <a:stretch>
                <a:fillRect l="0" t="-165" r="0" b="-165"/>
              </a:stretch>
            </a:blipFill>
          </p:spPr>
        </p:sp>
      </p:grpSp>
      <p:sp>
        <p:nvSpPr>
          <p:cNvPr name="TextBox 8" id="8"/>
          <p:cNvSpPr txBox="true"/>
          <p:nvPr/>
        </p:nvSpPr>
        <p:spPr>
          <a:xfrm rot="0">
            <a:off x="559795" y="-5850"/>
            <a:ext cx="8584205" cy="2723838"/>
          </a:xfrm>
          <a:prstGeom prst="rect">
            <a:avLst/>
          </a:prstGeom>
        </p:spPr>
        <p:txBody>
          <a:bodyPr anchor="t" rtlCol="false" tIns="0" lIns="0" bIns="0" rIns="0">
            <a:spAutoFit/>
          </a:bodyPr>
          <a:lstStyle/>
          <a:p>
            <a:pPr algn="l">
              <a:lnSpc>
                <a:spcPts val="10517"/>
              </a:lnSpc>
            </a:pPr>
            <a:r>
              <a:rPr lang="en-US" sz="7512" spc="-247" b="true">
                <a:solidFill>
                  <a:srgbClr val="000000"/>
                </a:solidFill>
                <a:latin typeface="Helvetica World Bold"/>
                <a:ea typeface="Helvetica World Bold"/>
                <a:cs typeface="Helvetica World Bold"/>
                <a:sym typeface="Helvetica World Bold"/>
              </a:rPr>
              <a:t>Culture du Tanger</a:t>
            </a:r>
          </a:p>
          <a:p>
            <a:pPr algn="l">
              <a:lnSpc>
                <a:spcPts val="10517"/>
              </a:lnSpc>
            </a:pPr>
          </a:p>
        </p:txBody>
      </p:sp>
      <p:grpSp>
        <p:nvGrpSpPr>
          <p:cNvPr name="Group 9" id="9"/>
          <p:cNvGrpSpPr/>
          <p:nvPr/>
        </p:nvGrpSpPr>
        <p:grpSpPr>
          <a:xfrm rot="0">
            <a:off x="16053186" y="514350"/>
            <a:ext cx="1736521" cy="1740275"/>
            <a:chOff x="0" y="0"/>
            <a:chExt cx="2315362" cy="2320367"/>
          </a:xfrm>
        </p:grpSpPr>
        <p:grpSp>
          <p:nvGrpSpPr>
            <p:cNvPr name="Group 10" id="10"/>
            <p:cNvGrpSpPr/>
            <p:nvPr/>
          </p:nvGrpSpPr>
          <p:grpSpPr>
            <a:xfrm rot="0">
              <a:off x="1420986" y="0"/>
              <a:ext cx="183882" cy="183969"/>
              <a:chOff x="0" y="0"/>
              <a:chExt cx="1811417" cy="1812273"/>
            </a:xfrm>
          </p:grpSpPr>
          <p:sp>
            <p:nvSpPr>
              <p:cNvPr name="Freeform 11" id="1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2" id="1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3" id="13"/>
            <p:cNvGrpSpPr/>
            <p:nvPr/>
          </p:nvGrpSpPr>
          <p:grpSpPr>
            <a:xfrm rot="0">
              <a:off x="1420986" y="708765"/>
              <a:ext cx="183882" cy="183969"/>
              <a:chOff x="0" y="0"/>
              <a:chExt cx="1811417" cy="1812273"/>
            </a:xfrm>
          </p:grpSpPr>
          <p:sp>
            <p:nvSpPr>
              <p:cNvPr name="Freeform 14" id="1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5" id="1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6" id="16"/>
            <p:cNvGrpSpPr/>
            <p:nvPr/>
          </p:nvGrpSpPr>
          <p:grpSpPr>
            <a:xfrm rot="0">
              <a:off x="1420935" y="1419311"/>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8" id="1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9" id="19"/>
            <p:cNvGrpSpPr/>
            <p:nvPr/>
          </p:nvGrpSpPr>
          <p:grpSpPr>
            <a:xfrm rot="0">
              <a:off x="710493" y="0"/>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1" id="2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2" id="22"/>
            <p:cNvGrpSpPr/>
            <p:nvPr/>
          </p:nvGrpSpPr>
          <p:grpSpPr>
            <a:xfrm rot="0">
              <a:off x="710493" y="708765"/>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4" id="2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5" id="25"/>
            <p:cNvGrpSpPr/>
            <p:nvPr/>
          </p:nvGrpSpPr>
          <p:grpSpPr>
            <a:xfrm rot="0">
              <a:off x="0" y="0"/>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7" id="2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8" id="28"/>
            <p:cNvGrpSpPr/>
            <p:nvPr/>
          </p:nvGrpSpPr>
          <p:grpSpPr>
            <a:xfrm rot="0">
              <a:off x="2131479" y="0"/>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0" id="3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1" id="31"/>
            <p:cNvGrpSpPr/>
            <p:nvPr/>
          </p:nvGrpSpPr>
          <p:grpSpPr>
            <a:xfrm rot="0">
              <a:off x="2131479" y="708765"/>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3" id="3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4" id="34"/>
            <p:cNvGrpSpPr/>
            <p:nvPr/>
          </p:nvGrpSpPr>
          <p:grpSpPr>
            <a:xfrm rot="0">
              <a:off x="2131428" y="1419311"/>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6" id="3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7" id="37"/>
            <p:cNvGrpSpPr/>
            <p:nvPr/>
          </p:nvGrpSpPr>
          <p:grpSpPr>
            <a:xfrm rot="0">
              <a:off x="2131428" y="2136398"/>
              <a:ext cx="183882" cy="183969"/>
              <a:chOff x="0" y="0"/>
              <a:chExt cx="1811417" cy="1812273"/>
            </a:xfrm>
          </p:grpSpPr>
          <p:sp>
            <p:nvSpPr>
              <p:cNvPr name="Freeform 38" id="3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9" id="3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0" id="40"/>
          <p:cNvGrpSpPr/>
          <p:nvPr/>
        </p:nvGrpSpPr>
        <p:grpSpPr>
          <a:xfrm rot="0">
            <a:off x="796941" y="1497883"/>
            <a:ext cx="3349693" cy="1513485"/>
            <a:chOff x="0" y="0"/>
            <a:chExt cx="1007972" cy="455430"/>
          </a:xfrm>
        </p:grpSpPr>
        <p:sp>
          <p:nvSpPr>
            <p:cNvPr name="Freeform 41" id="41"/>
            <p:cNvSpPr/>
            <p:nvPr/>
          </p:nvSpPr>
          <p:spPr>
            <a:xfrm flipH="false" flipV="false" rot="0">
              <a:off x="0" y="0"/>
              <a:ext cx="1007972" cy="455430"/>
            </a:xfrm>
            <a:custGeom>
              <a:avLst/>
              <a:gdLst/>
              <a:ahLst/>
              <a:cxnLst/>
              <a:rect r="r" b="b" t="t" l="l"/>
              <a:pathLst>
                <a:path h="455430" w="1007972">
                  <a:moveTo>
                    <a:pt x="0" y="0"/>
                  </a:moveTo>
                  <a:lnTo>
                    <a:pt x="1007972" y="0"/>
                  </a:lnTo>
                  <a:lnTo>
                    <a:pt x="1007972" y="455430"/>
                  </a:lnTo>
                  <a:lnTo>
                    <a:pt x="0" y="455430"/>
                  </a:lnTo>
                  <a:close/>
                </a:path>
              </a:pathLst>
            </a:custGeom>
            <a:solidFill>
              <a:srgbClr val="FFDE59"/>
            </a:solidFill>
          </p:spPr>
        </p:sp>
        <p:sp>
          <p:nvSpPr>
            <p:cNvPr name="TextBox 42" id="42"/>
            <p:cNvSpPr txBox="true"/>
            <p:nvPr/>
          </p:nvSpPr>
          <p:spPr>
            <a:xfrm>
              <a:off x="0" y="-85725"/>
              <a:ext cx="1007972"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nfluence internationale </a:t>
              </a:r>
            </a:p>
          </p:txBody>
        </p:sp>
      </p:grpSp>
      <p:grpSp>
        <p:nvGrpSpPr>
          <p:cNvPr name="Group 43" id="43"/>
          <p:cNvGrpSpPr/>
          <p:nvPr/>
        </p:nvGrpSpPr>
        <p:grpSpPr>
          <a:xfrm rot="0">
            <a:off x="7619840" y="1497883"/>
            <a:ext cx="2232244" cy="1513485"/>
            <a:chOff x="0" y="0"/>
            <a:chExt cx="671716" cy="455430"/>
          </a:xfrm>
        </p:grpSpPr>
        <p:sp>
          <p:nvSpPr>
            <p:cNvPr name="Freeform 44" id="44"/>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FF3131"/>
            </a:solidFill>
          </p:spPr>
        </p:sp>
        <p:sp>
          <p:nvSpPr>
            <p:cNvPr name="TextBox 45" id="45"/>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Musique</a:t>
              </a:r>
            </a:p>
          </p:txBody>
        </p:sp>
      </p:grpSp>
      <p:grpSp>
        <p:nvGrpSpPr>
          <p:cNvPr name="Group 46" id="46"/>
          <p:cNvGrpSpPr/>
          <p:nvPr/>
        </p:nvGrpSpPr>
        <p:grpSpPr>
          <a:xfrm rot="0">
            <a:off x="14223175" y="1497883"/>
            <a:ext cx="2232244" cy="1513485"/>
            <a:chOff x="0" y="0"/>
            <a:chExt cx="671716" cy="455430"/>
          </a:xfrm>
        </p:grpSpPr>
        <p:sp>
          <p:nvSpPr>
            <p:cNvPr name="Freeform 47" id="47"/>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1FDD26"/>
            </a:solidFill>
          </p:spPr>
        </p:sp>
        <p:sp>
          <p:nvSpPr>
            <p:cNvPr name="TextBox 48" id="48"/>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Cuisine</a:t>
              </a:r>
            </a:p>
          </p:txBody>
        </p:sp>
      </p:grpSp>
      <p:sp>
        <p:nvSpPr>
          <p:cNvPr name="TextBox 49" id="49"/>
          <p:cNvSpPr txBox="true"/>
          <p:nvPr/>
        </p:nvSpPr>
        <p:spPr>
          <a:xfrm rot="0">
            <a:off x="559795" y="7851776"/>
            <a:ext cx="5213724" cy="1810385"/>
          </a:xfrm>
          <a:prstGeom prst="rect">
            <a:avLst/>
          </a:prstGeom>
        </p:spPr>
        <p:txBody>
          <a:bodyPr anchor="t" rtlCol="false" tIns="0" lIns="0" bIns="0" rIns="0">
            <a:spAutoFit/>
          </a:bodyPr>
          <a:lstStyle/>
          <a:p>
            <a:pPr algn="l">
              <a:lnSpc>
                <a:spcPts val="3640"/>
              </a:lnSpc>
            </a:pPr>
            <a:r>
              <a:rPr lang="en-US" sz="2600">
                <a:solidFill>
                  <a:srgbClr val="000000"/>
                </a:solidFill>
                <a:latin typeface="Helvetica World"/>
                <a:ea typeface="Helvetica World"/>
                <a:cs typeface="Helvetica World"/>
                <a:sym typeface="Helvetica World"/>
              </a:rPr>
              <a:t>Tanger est une ville cosmopolite, influencée par les cultures arabes, européennes et africaines.</a:t>
            </a:r>
          </a:p>
          <a:p>
            <a:pPr algn="l">
              <a:lnSpc>
                <a:spcPts val="3640"/>
              </a:lnSpc>
            </a:pPr>
          </a:p>
        </p:txBody>
      </p:sp>
      <p:sp>
        <p:nvSpPr>
          <p:cNvPr name="TextBox 50" id="50"/>
          <p:cNvSpPr txBox="true"/>
          <p:nvPr/>
        </p:nvSpPr>
        <p:spPr>
          <a:xfrm rot="0">
            <a:off x="12518587" y="7851776"/>
            <a:ext cx="4740713" cy="2174874"/>
          </a:xfrm>
          <a:prstGeom prst="rect">
            <a:avLst/>
          </a:prstGeom>
        </p:spPr>
        <p:txBody>
          <a:bodyPr anchor="t" rtlCol="false" tIns="0" lIns="0" bIns="0" rIns="0">
            <a:spAutoFit/>
          </a:bodyPr>
          <a:lstStyle/>
          <a:p>
            <a:pPr algn="l">
              <a:lnSpc>
                <a:spcPts val="3500"/>
              </a:lnSpc>
            </a:pPr>
            <a:r>
              <a:rPr lang="en-US" sz="2500">
                <a:solidFill>
                  <a:srgbClr val="000000"/>
                </a:solidFill>
                <a:latin typeface="Helvetica World"/>
                <a:ea typeface="Helvetica World"/>
                <a:cs typeface="Helvetica World"/>
                <a:sym typeface="Helvetica World"/>
              </a:rPr>
              <a:t>La cuisine tangerine mélange des influences méditerranéennes et marocaines, avec des plats comme le </a:t>
            </a:r>
            <a:r>
              <a:rPr lang="en-US" sz="2500">
                <a:solidFill>
                  <a:srgbClr val="FF3131"/>
                </a:solidFill>
                <a:latin typeface="Helvetica World"/>
                <a:ea typeface="Helvetica World"/>
                <a:cs typeface="Helvetica World"/>
                <a:sym typeface="Helvetica World"/>
              </a:rPr>
              <a:t>mrouzia</a:t>
            </a:r>
            <a:r>
              <a:rPr lang="en-US" sz="2500">
                <a:solidFill>
                  <a:srgbClr val="000000"/>
                </a:solidFill>
                <a:latin typeface="Helvetica World"/>
                <a:ea typeface="Helvetica World"/>
                <a:cs typeface="Helvetica World"/>
                <a:sym typeface="Helvetica World"/>
              </a:rPr>
              <a:t> (ragoût sucré-salé) et des fruits de mer frais.</a:t>
            </a:r>
          </a:p>
        </p:txBody>
      </p:sp>
      <p:sp>
        <p:nvSpPr>
          <p:cNvPr name="TextBox 51" id="51"/>
          <p:cNvSpPr txBox="true"/>
          <p:nvPr/>
        </p:nvSpPr>
        <p:spPr>
          <a:xfrm rot="0">
            <a:off x="6773644" y="7795261"/>
            <a:ext cx="4740713" cy="2491739"/>
          </a:xfrm>
          <a:prstGeom prst="rect">
            <a:avLst/>
          </a:prstGeom>
        </p:spPr>
        <p:txBody>
          <a:bodyPr anchor="t" rtlCol="false" tIns="0" lIns="0" bIns="0" rIns="0">
            <a:spAutoFit/>
          </a:bodyPr>
          <a:lstStyle/>
          <a:p>
            <a:pPr algn="l">
              <a:lnSpc>
                <a:spcPts val="3360"/>
              </a:lnSpc>
            </a:pPr>
            <a:r>
              <a:rPr lang="en-US" sz="2400">
                <a:solidFill>
                  <a:srgbClr val="000000"/>
                </a:solidFill>
                <a:latin typeface="Helvetica World"/>
                <a:ea typeface="Helvetica World"/>
                <a:cs typeface="Helvetica World"/>
                <a:sym typeface="Helvetica World"/>
              </a:rPr>
              <a:t>La ville a longtemps été un carrefour pour les artistes, notamment au 20e siècle, et est célèbre pour ses galeries d'art modernes et son atmosphère bohème.</a:t>
            </a:r>
          </a:p>
        </p:txBody>
      </p:sp>
      <p:grpSp>
        <p:nvGrpSpPr>
          <p:cNvPr name="Group 52" id="52"/>
          <p:cNvGrpSpPr/>
          <p:nvPr/>
        </p:nvGrpSpPr>
        <p:grpSpPr>
          <a:xfrm rot="0">
            <a:off x="17139351" y="9572554"/>
            <a:ext cx="1148649" cy="714446"/>
            <a:chOff x="0" y="0"/>
            <a:chExt cx="557345" cy="346662"/>
          </a:xfrm>
        </p:grpSpPr>
        <p:sp>
          <p:nvSpPr>
            <p:cNvPr name="Freeform 53" id="53"/>
            <p:cNvSpPr/>
            <p:nvPr/>
          </p:nvSpPr>
          <p:spPr>
            <a:xfrm flipH="false" flipV="false" rot="0">
              <a:off x="0" y="0"/>
              <a:ext cx="557345" cy="346662"/>
            </a:xfrm>
            <a:custGeom>
              <a:avLst/>
              <a:gdLst/>
              <a:ahLst/>
              <a:cxnLst/>
              <a:rect r="r" b="b" t="t" l="l"/>
              <a:pathLst>
                <a:path h="346662" w="557345">
                  <a:moveTo>
                    <a:pt x="0" y="0"/>
                  </a:moveTo>
                  <a:lnTo>
                    <a:pt x="557345" y="0"/>
                  </a:lnTo>
                  <a:lnTo>
                    <a:pt x="557345" y="346662"/>
                  </a:lnTo>
                  <a:lnTo>
                    <a:pt x="0" y="346662"/>
                  </a:lnTo>
                  <a:close/>
                </a:path>
              </a:pathLst>
            </a:custGeom>
            <a:solidFill>
              <a:srgbClr val="DAE3E7"/>
            </a:solidFill>
          </p:spPr>
        </p:sp>
        <p:sp>
          <p:nvSpPr>
            <p:cNvPr name="TextBox 54" id="54"/>
            <p:cNvSpPr txBox="true"/>
            <p:nvPr/>
          </p:nvSpPr>
          <p:spPr>
            <a:xfrm>
              <a:off x="0" y="-38100"/>
              <a:ext cx="557345" cy="384762"/>
            </a:xfrm>
            <a:prstGeom prst="rect">
              <a:avLst/>
            </a:prstGeom>
          </p:spPr>
          <p:txBody>
            <a:bodyPr anchor="ctr" rtlCol="false" tIns="50800" lIns="50800" bIns="50800" rIns="50800"/>
            <a:lstStyle/>
            <a:p>
              <a:pPr algn="ctr">
                <a:lnSpc>
                  <a:spcPts val="2100"/>
                </a:lnSpc>
              </a:pPr>
              <a:r>
                <a:rPr lang="en-US" sz="1500">
                  <a:solidFill>
                    <a:srgbClr val="000000"/>
                  </a:solidFill>
                  <a:latin typeface="Lato"/>
                  <a:ea typeface="Lato"/>
                  <a:cs typeface="Lato"/>
                  <a:sym typeface="Lato"/>
                </a:rPr>
                <a:t>4</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7246" y="3668958"/>
            <a:ext cx="5486272" cy="3884657"/>
            <a:chOff x="0" y="0"/>
            <a:chExt cx="849967" cy="601835"/>
          </a:xfrm>
        </p:grpSpPr>
        <p:sp>
          <p:nvSpPr>
            <p:cNvPr name="Freeform 3" id="3"/>
            <p:cNvSpPr/>
            <p:nvPr/>
          </p:nvSpPr>
          <p:spPr>
            <a:xfrm flipH="false" flipV="false" rot="0">
              <a:off x="0" y="0"/>
              <a:ext cx="849967" cy="601835"/>
            </a:xfrm>
            <a:custGeom>
              <a:avLst/>
              <a:gdLst/>
              <a:ahLst/>
              <a:cxnLst/>
              <a:rect r="r" b="b" t="t" l="l"/>
              <a:pathLst>
                <a:path h="601835" w="849967">
                  <a:moveTo>
                    <a:pt x="0" y="0"/>
                  </a:moveTo>
                  <a:lnTo>
                    <a:pt x="849967" y="0"/>
                  </a:lnTo>
                  <a:lnTo>
                    <a:pt x="849967" y="601835"/>
                  </a:lnTo>
                  <a:lnTo>
                    <a:pt x="0" y="601835"/>
                  </a:lnTo>
                  <a:close/>
                </a:path>
              </a:pathLst>
            </a:custGeom>
            <a:blipFill>
              <a:blip r:embed="rId2"/>
              <a:stretch>
                <a:fillRect l="-3395" t="0" r="-3395" b="0"/>
              </a:stretch>
            </a:blipFill>
          </p:spPr>
        </p:sp>
      </p:grpSp>
      <p:grpSp>
        <p:nvGrpSpPr>
          <p:cNvPr name="Group 4" id="4"/>
          <p:cNvGrpSpPr/>
          <p:nvPr/>
        </p:nvGrpSpPr>
        <p:grpSpPr>
          <a:xfrm rot="0">
            <a:off x="12274590" y="3668958"/>
            <a:ext cx="5515117" cy="3884657"/>
            <a:chOff x="0" y="0"/>
            <a:chExt cx="854436" cy="601835"/>
          </a:xfrm>
        </p:grpSpPr>
        <p:sp>
          <p:nvSpPr>
            <p:cNvPr name="Freeform 5" id="5"/>
            <p:cNvSpPr/>
            <p:nvPr/>
          </p:nvSpPr>
          <p:spPr>
            <a:xfrm flipH="false" flipV="false" rot="0">
              <a:off x="0" y="0"/>
              <a:ext cx="854436" cy="601835"/>
            </a:xfrm>
            <a:custGeom>
              <a:avLst/>
              <a:gdLst/>
              <a:ahLst/>
              <a:cxnLst/>
              <a:rect r="r" b="b" t="t" l="l"/>
              <a:pathLst>
                <a:path h="601835" w="854436">
                  <a:moveTo>
                    <a:pt x="0" y="0"/>
                  </a:moveTo>
                  <a:lnTo>
                    <a:pt x="854436" y="0"/>
                  </a:lnTo>
                  <a:lnTo>
                    <a:pt x="854436" y="601835"/>
                  </a:lnTo>
                  <a:lnTo>
                    <a:pt x="0" y="601835"/>
                  </a:lnTo>
                  <a:close/>
                </a:path>
              </a:pathLst>
            </a:custGeom>
            <a:blipFill>
              <a:blip r:embed="rId3"/>
              <a:stretch>
                <a:fillRect l="0" t="-19008" r="-46086" b="-19008"/>
              </a:stretch>
            </a:blipFill>
          </p:spPr>
        </p:sp>
      </p:grpSp>
      <p:grpSp>
        <p:nvGrpSpPr>
          <p:cNvPr name="Group 6" id="6"/>
          <p:cNvGrpSpPr/>
          <p:nvPr/>
        </p:nvGrpSpPr>
        <p:grpSpPr>
          <a:xfrm rot="0">
            <a:off x="6093569" y="3668958"/>
            <a:ext cx="5856865" cy="3884657"/>
            <a:chOff x="0" y="0"/>
            <a:chExt cx="907382" cy="601835"/>
          </a:xfrm>
        </p:grpSpPr>
        <p:sp>
          <p:nvSpPr>
            <p:cNvPr name="Freeform 7" id="7"/>
            <p:cNvSpPr/>
            <p:nvPr/>
          </p:nvSpPr>
          <p:spPr>
            <a:xfrm flipH="false" flipV="false" rot="0">
              <a:off x="0" y="0"/>
              <a:ext cx="907382" cy="601835"/>
            </a:xfrm>
            <a:custGeom>
              <a:avLst/>
              <a:gdLst/>
              <a:ahLst/>
              <a:cxnLst/>
              <a:rect r="r" b="b" t="t" l="l"/>
              <a:pathLst>
                <a:path h="601835" w="907382">
                  <a:moveTo>
                    <a:pt x="0" y="0"/>
                  </a:moveTo>
                  <a:lnTo>
                    <a:pt x="907382" y="0"/>
                  </a:lnTo>
                  <a:lnTo>
                    <a:pt x="907382" y="601835"/>
                  </a:lnTo>
                  <a:lnTo>
                    <a:pt x="0" y="601835"/>
                  </a:lnTo>
                  <a:close/>
                </a:path>
              </a:pathLst>
            </a:custGeom>
            <a:blipFill>
              <a:blip r:embed="rId4"/>
              <a:stretch>
                <a:fillRect l="-9773" t="0" r="-9773" b="0"/>
              </a:stretch>
            </a:blipFill>
          </p:spPr>
        </p:sp>
      </p:grpSp>
      <p:sp>
        <p:nvSpPr>
          <p:cNvPr name="TextBox 8" id="8"/>
          <p:cNvSpPr txBox="true"/>
          <p:nvPr/>
        </p:nvSpPr>
        <p:spPr>
          <a:xfrm rot="0">
            <a:off x="559795" y="-5850"/>
            <a:ext cx="8584205" cy="4057338"/>
          </a:xfrm>
          <a:prstGeom prst="rect">
            <a:avLst/>
          </a:prstGeom>
        </p:spPr>
        <p:txBody>
          <a:bodyPr anchor="t" rtlCol="false" tIns="0" lIns="0" bIns="0" rIns="0">
            <a:spAutoFit/>
          </a:bodyPr>
          <a:lstStyle/>
          <a:p>
            <a:pPr algn="l">
              <a:lnSpc>
                <a:spcPts val="10517"/>
              </a:lnSpc>
            </a:pPr>
            <a:r>
              <a:rPr lang="en-US" sz="7512" spc="-247" b="true">
                <a:solidFill>
                  <a:srgbClr val="000000"/>
                </a:solidFill>
                <a:latin typeface="Helvetica World Bold"/>
                <a:ea typeface="Helvetica World Bold"/>
                <a:cs typeface="Helvetica World Bold"/>
                <a:sym typeface="Helvetica World Bold"/>
              </a:rPr>
              <a:t>Culture du Fès</a:t>
            </a:r>
          </a:p>
          <a:p>
            <a:pPr algn="l">
              <a:lnSpc>
                <a:spcPts val="10517"/>
              </a:lnSpc>
            </a:pPr>
          </a:p>
          <a:p>
            <a:pPr algn="l">
              <a:lnSpc>
                <a:spcPts val="10517"/>
              </a:lnSpc>
            </a:pPr>
          </a:p>
        </p:txBody>
      </p:sp>
      <p:grpSp>
        <p:nvGrpSpPr>
          <p:cNvPr name="Group 9" id="9"/>
          <p:cNvGrpSpPr/>
          <p:nvPr/>
        </p:nvGrpSpPr>
        <p:grpSpPr>
          <a:xfrm rot="0">
            <a:off x="16053186" y="514350"/>
            <a:ext cx="1736521" cy="1740275"/>
            <a:chOff x="0" y="0"/>
            <a:chExt cx="2315362" cy="2320367"/>
          </a:xfrm>
        </p:grpSpPr>
        <p:grpSp>
          <p:nvGrpSpPr>
            <p:cNvPr name="Group 10" id="10"/>
            <p:cNvGrpSpPr/>
            <p:nvPr/>
          </p:nvGrpSpPr>
          <p:grpSpPr>
            <a:xfrm rot="0">
              <a:off x="1420986" y="0"/>
              <a:ext cx="183882" cy="183969"/>
              <a:chOff x="0" y="0"/>
              <a:chExt cx="1811417" cy="1812273"/>
            </a:xfrm>
          </p:grpSpPr>
          <p:sp>
            <p:nvSpPr>
              <p:cNvPr name="Freeform 11" id="1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2" id="1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3" id="13"/>
            <p:cNvGrpSpPr/>
            <p:nvPr/>
          </p:nvGrpSpPr>
          <p:grpSpPr>
            <a:xfrm rot="0">
              <a:off x="1420986" y="708765"/>
              <a:ext cx="183882" cy="183969"/>
              <a:chOff x="0" y="0"/>
              <a:chExt cx="1811417" cy="1812273"/>
            </a:xfrm>
          </p:grpSpPr>
          <p:sp>
            <p:nvSpPr>
              <p:cNvPr name="Freeform 14" id="1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5" id="1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6" id="16"/>
            <p:cNvGrpSpPr/>
            <p:nvPr/>
          </p:nvGrpSpPr>
          <p:grpSpPr>
            <a:xfrm rot="0">
              <a:off x="1420935" y="1419311"/>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8" id="1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9" id="19"/>
            <p:cNvGrpSpPr/>
            <p:nvPr/>
          </p:nvGrpSpPr>
          <p:grpSpPr>
            <a:xfrm rot="0">
              <a:off x="710493" y="0"/>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1" id="2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2" id="22"/>
            <p:cNvGrpSpPr/>
            <p:nvPr/>
          </p:nvGrpSpPr>
          <p:grpSpPr>
            <a:xfrm rot="0">
              <a:off x="710493" y="708765"/>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4" id="2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5" id="25"/>
            <p:cNvGrpSpPr/>
            <p:nvPr/>
          </p:nvGrpSpPr>
          <p:grpSpPr>
            <a:xfrm rot="0">
              <a:off x="0" y="0"/>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7" id="2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8" id="28"/>
            <p:cNvGrpSpPr/>
            <p:nvPr/>
          </p:nvGrpSpPr>
          <p:grpSpPr>
            <a:xfrm rot="0">
              <a:off x="2131479" y="0"/>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0" id="3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1" id="31"/>
            <p:cNvGrpSpPr/>
            <p:nvPr/>
          </p:nvGrpSpPr>
          <p:grpSpPr>
            <a:xfrm rot="0">
              <a:off x="2131479" y="708765"/>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3" id="3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4" id="34"/>
            <p:cNvGrpSpPr/>
            <p:nvPr/>
          </p:nvGrpSpPr>
          <p:grpSpPr>
            <a:xfrm rot="0">
              <a:off x="2131428" y="1419311"/>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6" id="3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7" id="37"/>
            <p:cNvGrpSpPr/>
            <p:nvPr/>
          </p:nvGrpSpPr>
          <p:grpSpPr>
            <a:xfrm rot="0">
              <a:off x="2131428" y="2136398"/>
              <a:ext cx="183882" cy="183969"/>
              <a:chOff x="0" y="0"/>
              <a:chExt cx="1811417" cy="1812273"/>
            </a:xfrm>
          </p:grpSpPr>
          <p:sp>
            <p:nvSpPr>
              <p:cNvPr name="Freeform 38" id="3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9" id="3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0" id="40"/>
          <p:cNvGrpSpPr/>
          <p:nvPr/>
        </p:nvGrpSpPr>
        <p:grpSpPr>
          <a:xfrm rot="0">
            <a:off x="1028700" y="1497883"/>
            <a:ext cx="2450924" cy="1513485"/>
            <a:chOff x="0" y="0"/>
            <a:chExt cx="737520" cy="455430"/>
          </a:xfrm>
        </p:grpSpPr>
        <p:sp>
          <p:nvSpPr>
            <p:cNvPr name="Freeform 41" id="41"/>
            <p:cNvSpPr/>
            <p:nvPr/>
          </p:nvSpPr>
          <p:spPr>
            <a:xfrm flipH="false" flipV="false" rot="0">
              <a:off x="0" y="0"/>
              <a:ext cx="737520" cy="455430"/>
            </a:xfrm>
            <a:custGeom>
              <a:avLst/>
              <a:gdLst/>
              <a:ahLst/>
              <a:cxnLst/>
              <a:rect r="r" b="b" t="t" l="l"/>
              <a:pathLst>
                <a:path h="455430" w="737520">
                  <a:moveTo>
                    <a:pt x="0" y="0"/>
                  </a:moveTo>
                  <a:lnTo>
                    <a:pt x="737520" y="0"/>
                  </a:lnTo>
                  <a:lnTo>
                    <a:pt x="737520" y="455430"/>
                  </a:lnTo>
                  <a:lnTo>
                    <a:pt x="0" y="455430"/>
                  </a:lnTo>
                  <a:close/>
                </a:path>
              </a:pathLst>
            </a:custGeom>
            <a:solidFill>
              <a:srgbClr val="FFDE59"/>
            </a:solidFill>
          </p:spPr>
        </p:sp>
        <p:sp>
          <p:nvSpPr>
            <p:cNvPr name="TextBox 42" id="42"/>
            <p:cNvSpPr txBox="true"/>
            <p:nvPr/>
          </p:nvSpPr>
          <p:spPr>
            <a:xfrm>
              <a:off x="0" y="-85725"/>
              <a:ext cx="737520"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Histoire</a:t>
              </a:r>
            </a:p>
          </p:txBody>
        </p:sp>
      </p:grpSp>
      <p:grpSp>
        <p:nvGrpSpPr>
          <p:cNvPr name="Group 43" id="43"/>
          <p:cNvGrpSpPr/>
          <p:nvPr/>
        </p:nvGrpSpPr>
        <p:grpSpPr>
          <a:xfrm rot="0">
            <a:off x="7619840" y="1497883"/>
            <a:ext cx="2232244" cy="1513485"/>
            <a:chOff x="0" y="0"/>
            <a:chExt cx="671716" cy="455430"/>
          </a:xfrm>
        </p:grpSpPr>
        <p:sp>
          <p:nvSpPr>
            <p:cNvPr name="Freeform 44" id="44"/>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FF3131"/>
            </a:solidFill>
          </p:spPr>
        </p:sp>
        <p:sp>
          <p:nvSpPr>
            <p:cNvPr name="TextBox 45" id="45"/>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Musique</a:t>
              </a:r>
            </a:p>
          </p:txBody>
        </p:sp>
      </p:grpSp>
      <p:grpSp>
        <p:nvGrpSpPr>
          <p:cNvPr name="Group 46" id="46"/>
          <p:cNvGrpSpPr/>
          <p:nvPr/>
        </p:nvGrpSpPr>
        <p:grpSpPr>
          <a:xfrm rot="0">
            <a:off x="14223175" y="1497883"/>
            <a:ext cx="2232244" cy="1513485"/>
            <a:chOff x="0" y="0"/>
            <a:chExt cx="671716" cy="455430"/>
          </a:xfrm>
        </p:grpSpPr>
        <p:sp>
          <p:nvSpPr>
            <p:cNvPr name="Freeform 47" id="47"/>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1FDD26"/>
            </a:solidFill>
          </p:spPr>
        </p:sp>
        <p:sp>
          <p:nvSpPr>
            <p:cNvPr name="TextBox 48" id="48"/>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Cuisine</a:t>
              </a:r>
            </a:p>
          </p:txBody>
        </p:sp>
      </p:grpSp>
      <p:sp>
        <p:nvSpPr>
          <p:cNvPr name="TextBox 49" id="49"/>
          <p:cNvSpPr txBox="true"/>
          <p:nvPr/>
        </p:nvSpPr>
        <p:spPr>
          <a:xfrm rot="0">
            <a:off x="320050" y="7759066"/>
            <a:ext cx="5773519" cy="2267585"/>
          </a:xfrm>
          <a:prstGeom prst="rect">
            <a:avLst/>
          </a:prstGeom>
        </p:spPr>
        <p:txBody>
          <a:bodyPr anchor="t" rtlCol="false" tIns="0" lIns="0" bIns="0" rIns="0">
            <a:spAutoFit/>
          </a:bodyPr>
          <a:lstStyle/>
          <a:p>
            <a:pPr algn="l">
              <a:lnSpc>
                <a:spcPts val="3640"/>
              </a:lnSpc>
            </a:pPr>
            <a:r>
              <a:rPr lang="en-US" sz="2600">
                <a:solidFill>
                  <a:srgbClr val="000000"/>
                </a:solidFill>
                <a:latin typeface="Helvetica World"/>
                <a:ea typeface="Helvetica World"/>
                <a:cs typeface="Helvetica World"/>
                <a:sym typeface="Helvetica World"/>
              </a:rPr>
              <a:t>Fès est l’une des plus anciennes villes impériales et un centre spirituel et culturel du Maroc. C'est la capitale de la culture et de la science, abritant la célèbre université Al Quaraouiyine</a:t>
            </a:r>
          </a:p>
        </p:txBody>
      </p:sp>
      <p:sp>
        <p:nvSpPr>
          <p:cNvPr name="TextBox 50" id="50"/>
          <p:cNvSpPr txBox="true"/>
          <p:nvPr/>
        </p:nvSpPr>
        <p:spPr>
          <a:xfrm rot="0">
            <a:off x="12518587" y="7851776"/>
            <a:ext cx="5255063" cy="2174874"/>
          </a:xfrm>
          <a:prstGeom prst="rect">
            <a:avLst/>
          </a:prstGeom>
        </p:spPr>
        <p:txBody>
          <a:bodyPr anchor="t" rtlCol="false" tIns="0" lIns="0" bIns="0" rIns="0">
            <a:spAutoFit/>
          </a:bodyPr>
          <a:lstStyle/>
          <a:p>
            <a:pPr algn="l">
              <a:lnSpc>
                <a:spcPts val="3500"/>
              </a:lnSpc>
            </a:pPr>
            <a:r>
              <a:rPr lang="en-US" sz="2500">
                <a:solidFill>
                  <a:srgbClr val="000000"/>
                </a:solidFill>
                <a:latin typeface="Helvetica World"/>
                <a:ea typeface="Helvetica World"/>
                <a:cs typeface="Helvetica World"/>
                <a:sym typeface="Helvetica World"/>
              </a:rPr>
              <a:t>Fès est connue pour ses plats raffinés comme le </a:t>
            </a:r>
            <a:r>
              <a:rPr lang="en-US" sz="2500">
                <a:solidFill>
                  <a:srgbClr val="FF3131"/>
                </a:solidFill>
                <a:latin typeface="Helvetica World"/>
                <a:ea typeface="Helvetica World"/>
                <a:cs typeface="Helvetica World"/>
                <a:sym typeface="Helvetica World"/>
              </a:rPr>
              <a:t>briouat</a:t>
            </a:r>
            <a:r>
              <a:rPr lang="en-US" sz="2500">
                <a:solidFill>
                  <a:srgbClr val="000000"/>
                </a:solidFill>
                <a:latin typeface="Helvetica World"/>
                <a:ea typeface="Helvetica World"/>
                <a:cs typeface="Helvetica World"/>
                <a:sym typeface="Helvetica World"/>
              </a:rPr>
              <a:t> (pâtisserie fourrée) et le </a:t>
            </a:r>
            <a:r>
              <a:rPr lang="en-US" sz="2500">
                <a:solidFill>
                  <a:srgbClr val="FF3131"/>
                </a:solidFill>
                <a:latin typeface="Helvetica World"/>
                <a:ea typeface="Helvetica World"/>
                <a:cs typeface="Helvetica World"/>
                <a:sym typeface="Helvetica World"/>
              </a:rPr>
              <a:t>méchoui</a:t>
            </a:r>
            <a:r>
              <a:rPr lang="en-US" sz="2500">
                <a:solidFill>
                  <a:srgbClr val="000000"/>
                </a:solidFill>
                <a:latin typeface="Helvetica World"/>
                <a:ea typeface="Helvetica World"/>
                <a:cs typeface="Helvetica World"/>
                <a:sym typeface="Helvetica World"/>
              </a:rPr>
              <a:t> (agneau rôti), ainsi que ses pâtisseries comme les kaab el ghazal (cornes de gazelle).</a:t>
            </a:r>
          </a:p>
        </p:txBody>
      </p:sp>
      <p:sp>
        <p:nvSpPr>
          <p:cNvPr name="TextBox 51" id="51"/>
          <p:cNvSpPr txBox="true"/>
          <p:nvPr/>
        </p:nvSpPr>
        <p:spPr>
          <a:xfrm rot="0">
            <a:off x="6773644" y="7861301"/>
            <a:ext cx="4740713" cy="1653539"/>
          </a:xfrm>
          <a:prstGeom prst="rect">
            <a:avLst/>
          </a:prstGeom>
        </p:spPr>
        <p:txBody>
          <a:bodyPr anchor="t" rtlCol="false" tIns="0" lIns="0" bIns="0" rIns="0">
            <a:spAutoFit/>
          </a:bodyPr>
          <a:lstStyle/>
          <a:p>
            <a:pPr algn="l">
              <a:lnSpc>
                <a:spcPts val="3360"/>
              </a:lnSpc>
            </a:pPr>
            <a:r>
              <a:rPr lang="en-US" sz="2400">
                <a:solidFill>
                  <a:srgbClr val="000000"/>
                </a:solidFill>
                <a:latin typeface="Helvetica World"/>
                <a:ea typeface="Helvetica World"/>
                <a:cs typeface="Helvetica World"/>
                <a:sym typeface="Helvetica World"/>
              </a:rPr>
              <a:t>La ville est également le foyer de la musique andalouse, un genre profondément enraciné dans l’histoire de la ville.</a:t>
            </a:r>
          </a:p>
        </p:txBody>
      </p:sp>
      <p:grpSp>
        <p:nvGrpSpPr>
          <p:cNvPr name="Group 52" id="52"/>
          <p:cNvGrpSpPr/>
          <p:nvPr/>
        </p:nvGrpSpPr>
        <p:grpSpPr>
          <a:xfrm rot="0">
            <a:off x="17139351" y="9572554"/>
            <a:ext cx="1148649" cy="714446"/>
            <a:chOff x="0" y="0"/>
            <a:chExt cx="557345" cy="346662"/>
          </a:xfrm>
        </p:grpSpPr>
        <p:sp>
          <p:nvSpPr>
            <p:cNvPr name="Freeform 53" id="53"/>
            <p:cNvSpPr/>
            <p:nvPr/>
          </p:nvSpPr>
          <p:spPr>
            <a:xfrm flipH="false" flipV="false" rot="0">
              <a:off x="0" y="0"/>
              <a:ext cx="557345" cy="346662"/>
            </a:xfrm>
            <a:custGeom>
              <a:avLst/>
              <a:gdLst/>
              <a:ahLst/>
              <a:cxnLst/>
              <a:rect r="r" b="b" t="t" l="l"/>
              <a:pathLst>
                <a:path h="346662" w="557345">
                  <a:moveTo>
                    <a:pt x="0" y="0"/>
                  </a:moveTo>
                  <a:lnTo>
                    <a:pt x="557345" y="0"/>
                  </a:lnTo>
                  <a:lnTo>
                    <a:pt x="557345" y="346662"/>
                  </a:lnTo>
                  <a:lnTo>
                    <a:pt x="0" y="346662"/>
                  </a:lnTo>
                  <a:close/>
                </a:path>
              </a:pathLst>
            </a:custGeom>
            <a:solidFill>
              <a:srgbClr val="DAE3E7"/>
            </a:solidFill>
          </p:spPr>
        </p:sp>
        <p:sp>
          <p:nvSpPr>
            <p:cNvPr name="TextBox 54" id="54"/>
            <p:cNvSpPr txBox="true"/>
            <p:nvPr/>
          </p:nvSpPr>
          <p:spPr>
            <a:xfrm>
              <a:off x="0" y="-38100"/>
              <a:ext cx="557345" cy="384762"/>
            </a:xfrm>
            <a:prstGeom prst="rect">
              <a:avLst/>
            </a:prstGeom>
          </p:spPr>
          <p:txBody>
            <a:bodyPr anchor="ctr" rtlCol="false" tIns="50800" lIns="50800" bIns="50800" rIns="50800"/>
            <a:lstStyle/>
            <a:p>
              <a:pPr algn="ctr">
                <a:lnSpc>
                  <a:spcPts val="2100"/>
                </a:lnSpc>
              </a:pPr>
              <a:r>
                <a:rPr lang="en-US" sz="1500">
                  <a:solidFill>
                    <a:srgbClr val="000000"/>
                  </a:solidFill>
                  <a:latin typeface="Lato"/>
                  <a:ea typeface="Lato"/>
                  <a:cs typeface="Lato"/>
                  <a:sym typeface="Lato"/>
                </a:rPr>
                <a:t>5</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7246" y="3668958"/>
            <a:ext cx="5486272" cy="3884657"/>
            <a:chOff x="0" y="0"/>
            <a:chExt cx="849967" cy="601835"/>
          </a:xfrm>
        </p:grpSpPr>
        <p:sp>
          <p:nvSpPr>
            <p:cNvPr name="Freeform 3" id="3"/>
            <p:cNvSpPr/>
            <p:nvPr/>
          </p:nvSpPr>
          <p:spPr>
            <a:xfrm flipH="false" flipV="false" rot="0">
              <a:off x="0" y="0"/>
              <a:ext cx="849967" cy="601835"/>
            </a:xfrm>
            <a:custGeom>
              <a:avLst/>
              <a:gdLst/>
              <a:ahLst/>
              <a:cxnLst/>
              <a:rect r="r" b="b" t="t" l="l"/>
              <a:pathLst>
                <a:path h="601835" w="849967">
                  <a:moveTo>
                    <a:pt x="0" y="0"/>
                  </a:moveTo>
                  <a:lnTo>
                    <a:pt x="849967" y="0"/>
                  </a:lnTo>
                  <a:lnTo>
                    <a:pt x="849967" y="601835"/>
                  </a:lnTo>
                  <a:lnTo>
                    <a:pt x="0" y="601835"/>
                  </a:lnTo>
                  <a:close/>
                </a:path>
              </a:pathLst>
            </a:custGeom>
            <a:blipFill>
              <a:blip r:embed="rId2"/>
              <a:stretch>
                <a:fillRect l="-840" t="0" r="-840" b="0"/>
              </a:stretch>
            </a:blipFill>
          </p:spPr>
        </p:sp>
      </p:grpSp>
      <p:grpSp>
        <p:nvGrpSpPr>
          <p:cNvPr name="Group 4" id="4"/>
          <p:cNvGrpSpPr/>
          <p:nvPr/>
        </p:nvGrpSpPr>
        <p:grpSpPr>
          <a:xfrm rot="0">
            <a:off x="12274590" y="3668958"/>
            <a:ext cx="5515117" cy="3884657"/>
            <a:chOff x="0" y="0"/>
            <a:chExt cx="854436" cy="601835"/>
          </a:xfrm>
        </p:grpSpPr>
        <p:sp>
          <p:nvSpPr>
            <p:cNvPr name="Freeform 5" id="5"/>
            <p:cNvSpPr/>
            <p:nvPr/>
          </p:nvSpPr>
          <p:spPr>
            <a:xfrm flipH="false" flipV="false" rot="0">
              <a:off x="0" y="0"/>
              <a:ext cx="854436" cy="601835"/>
            </a:xfrm>
            <a:custGeom>
              <a:avLst/>
              <a:gdLst/>
              <a:ahLst/>
              <a:cxnLst/>
              <a:rect r="r" b="b" t="t" l="l"/>
              <a:pathLst>
                <a:path h="601835" w="854436">
                  <a:moveTo>
                    <a:pt x="0" y="0"/>
                  </a:moveTo>
                  <a:lnTo>
                    <a:pt x="854436" y="0"/>
                  </a:lnTo>
                  <a:lnTo>
                    <a:pt x="854436" y="601835"/>
                  </a:lnTo>
                  <a:lnTo>
                    <a:pt x="0" y="601835"/>
                  </a:lnTo>
                  <a:close/>
                </a:path>
              </a:pathLst>
            </a:custGeom>
            <a:blipFill>
              <a:blip r:embed="rId3"/>
              <a:stretch>
                <a:fillRect l="-2923" t="0" r="-2923" b="0"/>
              </a:stretch>
            </a:blipFill>
          </p:spPr>
        </p:sp>
      </p:grpSp>
      <p:grpSp>
        <p:nvGrpSpPr>
          <p:cNvPr name="Group 6" id="6"/>
          <p:cNvGrpSpPr/>
          <p:nvPr/>
        </p:nvGrpSpPr>
        <p:grpSpPr>
          <a:xfrm rot="0">
            <a:off x="6093569" y="3668958"/>
            <a:ext cx="5856865" cy="3884657"/>
            <a:chOff x="0" y="0"/>
            <a:chExt cx="907382" cy="601835"/>
          </a:xfrm>
        </p:grpSpPr>
        <p:sp>
          <p:nvSpPr>
            <p:cNvPr name="Freeform 7" id="7"/>
            <p:cNvSpPr/>
            <p:nvPr/>
          </p:nvSpPr>
          <p:spPr>
            <a:xfrm flipH="false" flipV="false" rot="0">
              <a:off x="0" y="0"/>
              <a:ext cx="907382" cy="601835"/>
            </a:xfrm>
            <a:custGeom>
              <a:avLst/>
              <a:gdLst/>
              <a:ahLst/>
              <a:cxnLst/>
              <a:rect r="r" b="b" t="t" l="l"/>
              <a:pathLst>
                <a:path h="601835" w="907382">
                  <a:moveTo>
                    <a:pt x="0" y="0"/>
                  </a:moveTo>
                  <a:lnTo>
                    <a:pt x="907382" y="0"/>
                  </a:lnTo>
                  <a:lnTo>
                    <a:pt x="907382" y="601835"/>
                  </a:lnTo>
                  <a:lnTo>
                    <a:pt x="0" y="601835"/>
                  </a:lnTo>
                  <a:close/>
                </a:path>
              </a:pathLst>
            </a:custGeom>
            <a:blipFill>
              <a:blip r:embed="rId4"/>
              <a:stretch>
                <a:fillRect l="0" t="-7166" r="0" b="-7166"/>
              </a:stretch>
            </a:blipFill>
          </p:spPr>
        </p:sp>
      </p:grpSp>
      <p:sp>
        <p:nvSpPr>
          <p:cNvPr name="TextBox 8" id="8"/>
          <p:cNvSpPr txBox="true"/>
          <p:nvPr/>
        </p:nvSpPr>
        <p:spPr>
          <a:xfrm rot="0">
            <a:off x="559795" y="-5850"/>
            <a:ext cx="10355770" cy="4057338"/>
          </a:xfrm>
          <a:prstGeom prst="rect">
            <a:avLst/>
          </a:prstGeom>
        </p:spPr>
        <p:txBody>
          <a:bodyPr anchor="t" rtlCol="false" tIns="0" lIns="0" bIns="0" rIns="0">
            <a:spAutoFit/>
          </a:bodyPr>
          <a:lstStyle/>
          <a:p>
            <a:pPr algn="l">
              <a:lnSpc>
                <a:spcPts val="10517"/>
              </a:lnSpc>
            </a:pPr>
            <a:r>
              <a:rPr lang="en-US" sz="7512" spc="-247" b="true">
                <a:solidFill>
                  <a:srgbClr val="000000"/>
                </a:solidFill>
                <a:latin typeface="Helvetica World Bold"/>
                <a:ea typeface="Helvetica World Bold"/>
                <a:cs typeface="Helvetica World Bold"/>
                <a:sym typeface="Helvetica World Bold"/>
              </a:rPr>
              <a:t>Culture du Marrakech</a:t>
            </a:r>
          </a:p>
          <a:p>
            <a:pPr algn="l">
              <a:lnSpc>
                <a:spcPts val="10517"/>
              </a:lnSpc>
            </a:pPr>
          </a:p>
          <a:p>
            <a:pPr algn="l">
              <a:lnSpc>
                <a:spcPts val="10517"/>
              </a:lnSpc>
            </a:pPr>
          </a:p>
        </p:txBody>
      </p:sp>
      <p:grpSp>
        <p:nvGrpSpPr>
          <p:cNvPr name="Group 9" id="9"/>
          <p:cNvGrpSpPr/>
          <p:nvPr/>
        </p:nvGrpSpPr>
        <p:grpSpPr>
          <a:xfrm rot="0">
            <a:off x="16053186" y="514350"/>
            <a:ext cx="1736521" cy="1740275"/>
            <a:chOff x="0" y="0"/>
            <a:chExt cx="2315362" cy="2320367"/>
          </a:xfrm>
        </p:grpSpPr>
        <p:grpSp>
          <p:nvGrpSpPr>
            <p:cNvPr name="Group 10" id="10"/>
            <p:cNvGrpSpPr/>
            <p:nvPr/>
          </p:nvGrpSpPr>
          <p:grpSpPr>
            <a:xfrm rot="0">
              <a:off x="1420986" y="0"/>
              <a:ext cx="183882" cy="183969"/>
              <a:chOff x="0" y="0"/>
              <a:chExt cx="1811417" cy="1812273"/>
            </a:xfrm>
          </p:grpSpPr>
          <p:sp>
            <p:nvSpPr>
              <p:cNvPr name="Freeform 11" id="1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2" id="1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3" id="13"/>
            <p:cNvGrpSpPr/>
            <p:nvPr/>
          </p:nvGrpSpPr>
          <p:grpSpPr>
            <a:xfrm rot="0">
              <a:off x="1420986" y="708765"/>
              <a:ext cx="183882" cy="183969"/>
              <a:chOff x="0" y="0"/>
              <a:chExt cx="1811417" cy="1812273"/>
            </a:xfrm>
          </p:grpSpPr>
          <p:sp>
            <p:nvSpPr>
              <p:cNvPr name="Freeform 14" id="1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5" id="1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6" id="16"/>
            <p:cNvGrpSpPr/>
            <p:nvPr/>
          </p:nvGrpSpPr>
          <p:grpSpPr>
            <a:xfrm rot="0">
              <a:off x="1420935" y="1419311"/>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8" id="1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9" id="19"/>
            <p:cNvGrpSpPr/>
            <p:nvPr/>
          </p:nvGrpSpPr>
          <p:grpSpPr>
            <a:xfrm rot="0">
              <a:off x="710493" y="0"/>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1" id="2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2" id="22"/>
            <p:cNvGrpSpPr/>
            <p:nvPr/>
          </p:nvGrpSpPr>
          <p:grpSpPr>
            <a:xfrm rot="0">
              <a:off x="710493" y="708765"/>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4" id="2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5" id="25"/>
            <p:cNvGrpSpPr/>
            <p:nvPr/>
          </p:nvGrpSpPr>
          <p:grpSpPr>
            <a:xfrm rot="0">
              <a:off x="0" y="0"/>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7" id="2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8" id="28"/>
            <p:cNvGrpSpPr/>
            <p:nvPr/>
          </p:nvGrpSpPr>
          <p:grpSpPr>
            <a:xfrm rot="0">
              <a:off x="2131479" y="0"/>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0" id="3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1" id="31"/>
            <p:cNvGrpSpPr/>
            <p:nvPr/>
          </p:nvGrpSpPr>
          <p:grpSpPr>
            <a:xfrm rot="0">
              <a:off x="2131479" y="708765"/>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3" id="3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4" id="34"/>
            <p:cNvGrpSpPr/>
            <p:nvPr/>
          </p:nvGrpSpPr>
          <p:grpSpPr>
            <a:xfrm rot="0">
              <a:off x="2131428" y="1419311"/>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6" id="3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7" id="37"/>
            <p:cNvGrpSpPr/>
            <p:nvPr/>
          </p:nvGrpSpPr>
          <p:grpSpPr>
            <a:xfrm rot="0">
              <a:off x="2131428" y="2136398"/>
              <a:ext cx="183882" cy="183969"/>
              <a:chOff x="0" y="0"/>
              <a:chExt cx="1811417" cy="1812273"/>
            </a:xfrm>
          </p:grpSpPr>
          <p:sp>
            <p:nvSpPr>
              <p:cNvPr name="Freeform 38" id="3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9" id="3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0" id="40"/>
          <p:cNvGrpSpPr/>
          <p:nvPr/>
        </p:nvGrpSpPr>
        <p:grpSpPr>
          <a:xfrm rot="0">
            <a:off x="1028700" y="1497883"/>
            <a:ext cx="2450924" cy="1513485"/>
            <a:chOff x="0" y="0"/>
            <a:chExt cx="737520" cy="455430"/>
          </a:xfrm>
        </p:grpSpPr>
        <p:sp>
          <p:nvSpPr>
            <p:cNvPr name="Freeform 41" id="41"/>
            <p:cNvSpPr/>
            <p:nvPr/>
          </p:nvSpPr>
          <p:spPr>
            <a:xfrm flipH="false" flipV="false" rot="0">
              <a:off x="0" y="0"/>
              <a:ext cx="737520" cy="455430"/>
            </a:xfrm>
            <a:custGeom>
              <a:avLst/>
              <a:gdLst/>
              <a:ahLst/>
              <a:cxnLst/>
              <a:rect r="r" b="b" t="t" l="l"/>
              <a:pathLst>
                <a:path h="455430" w="737520">
                  <a:moveTo>
                    <a:pt x="0" y="0"/>
                  </a:moveTo>
                  <a:lnTo>
                    <a:pt x="737520" y="0"/>
                  </a:lnTo>
                  <a:lnTo>
                    <a:pt x="737520" y="455430"/>
                  </a:lnTo>
                  <a:lnTo>
                    <a:pt x="0" y="455430"/>
                  </a:lnTo>
                  <a:close/>
                </a:path>
              </a:pathLst>
            </a:custGeom>
            <a:solidFill>
              <a:srgbClr val="FFDE59"/>
            </a:solidFill>
          </p:spPr>
        </p:sp>
        <p:sp>
          <p:nvSpPr>
            <p:cNvPr name="TextBox 42" id="42"/>
            <p:cNvSpPr txBox="true"/>
            <p:nvPr/>
          </p:nvSpPr>
          <p:spPr>
            <a:xfrm>
              <a:off x="0" y="-85725"/>
              <a:ext cx="737520"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Histoire</a:t>
              </a:r>
            </a:p>
          </p:txBody>
        </p:sp>
      </p:grpSp>
      <p:grpSp>
        <p:nvGrpSpPr>
          <p:cNvPr name="Group 43" id="43"/>
          <p:cNvGrpSpPr/>
          <p:nvPr/>
        </p:nvGrpSpPr>
        <p:grpSpPr>
          <a:xfrm rot="0">
            <a:off x="7619840" y="1497883"/>
            <a:ext cx="2232244" cy="1513485"/>
            <a:chOff x="0" y="0"/>
            <a:chExt cx="671716" cy="455430"/>
          </a:xfrm>
        </p:grpSpPr>
        <p:sp>
          <p:nvSpPr>
            <p:cNvPr name="Freeform 44" id="44"/>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FF3131"/>
            </a:solidFill>
          </p:spPr>
        </p:sp>
        <p:sp>
          <p:nvSpPr>
            <p:cNvPr name="TextBox 45" id="45"/>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Musique</a:t>
              </a:r>
            </a:p>
          </p:txBody>
        </p:sp>
      </p:grpSp>
      <p:grpSp>
        <p:nvGrpSpPr>
          <p:cNvPr name="Group 46" id="46"/>
          <p:cNvGrpSpPr/>
          <p:nvPr/>
        </p:nvGrpSpPr>
        <p:grpSpPr>
          <a:xfrm rot="0">
            <a:off x="14223175" y="1497883"/>
            <a:ext cx="2232244" cy="1513485"/>
            <a:chOff x="0" y="0"/>
            <a:chExt cx="671716" cy="455430"/>
          </a:xfrm>
        </p:grpSpPr>
        <p:sp>
          <p:nvSpPr>
            <p:cNvPr name="Freeform 47" id="47"/>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1FDD26"/>
            </a:solidFill>
          </p:spPr>
        </p:sp>
        <p:sp>
          <p:nvSpPr>
            <p:cNvPr name="TextBox 48" id="48"/>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Cuisine</a:t>
              </a:r>
            </a:p>
          </p:txBody>
        </p:sp>
      </p:grpSp>
      <p:sp>
        <p:nvSpPr>
          <p:cNvPr name="TextBox 49" id="49"/>
          <p:cNvSpPr txBox="true"/>
          <p:nvPr/>
        </p:nvSpPr>
        <p:spPr>
          <a:xfrm rot="0">
            <a:off x="320050" y="7759066"/>
            <a:ext cx="5773519" cy="2267585"/>
          </a:xfrm>
          <a:prstGeom prst="rect">
            <a:avLst/>
          </a:prstGeom>
        </p:spPr>
        <p:txBody>
          <a:bodyPr anchor="t" rtlCol="false" tIns="0" lIns="0" bIns="0" rIns="0">
            <a:spAutoFit/>
          </a:bodyPr>
          <a:lstStyle/>
          <a:p>
            <a:pPr algn="l">
              <a:lnSpc>
                <a:spcPts val="3640"/>
              </a:lnSpc>
            </a:pPr>
            <a:r>
              <a:rPr lang="en-US" sz="2600">
                <a:solidFill>
                  <a:srgbClr val="000000"/>
                </a:solidFill>
                <a:latin typeface="Helvetica World"/>
                <a:ea typeface="Helvetica World"/>
                <a:cs typeface="Helvetica World"/>
                <a:sym typeface="Helvetica World"/>
              </a:rPr>
              <a:t>Marrakech est l'une des quatre villes impériales du Maroc et est célèbre pour sa médina, ses souks (marchés), et sa place mythique, Jemaa el-Fna.</a:t>
            </a:r>
          </a:p>
          <a:p>
            <a:pPr algn="l">
              <a:lnSpc>
                <a:spcPts val="3640"/>
              </a:lnSpc>
            </a:pPr>
          </a:p>
        </p:txBody>
      </p:sp>
      <p:sp>
        <p:nvSpPr>
          <p:cNvPr name="TextBox 50" id="50"/>
          <p:cNvSpPr txBox="true"/>
          <p:nvPr/>
        </p:nvSpPr>
        <p:spPr>
          <a:xfrm rot="0">
            <a:off x="12518587" y="7851776"/>
            <a:ext cx="5255063" cy="2174874"/>
          </a:xfrm>
          <a:prstGeom prst="rect">
            <a:avLst/>
          </a:prstGeom>
        </p:spPr>
        <p:txBody>
          <a:bodyPr anchor="t" rtlCol="false" tIns="0" lIns="0" bIns="0" rIns="0">
            <a:spAutoFit/>
          </a:bodyPr>
          <a:lstStyle/>
          <a:p>
            <a:pPr algn="l">
              <a:lnSpc>
                <a:spcPts val="3500"/>
              </a:lnSpc>
            </a:pPr>
            <a:r>
              <a:rPr lang="en-US" sz="2500">
                <a:solidFill>
                  <a:srgbClr val="000000"/>
                </a:solidFill>
                <a:latin typeface="Helvetica World"/>
                <a:ea typeface="Helvetica World"/>
                <a:cs typeface="Helvetica World"/>
                <a:sym typeface="Helvetica World"/>
              </a:rPr>
              <a:t>Le tajine et le couscous sont des plats incontournables. Le méchoui (agneau rôti) est également une spécialité de la région.</a:t>
            </a:r>
          </a:p>
          <a:p>
            <a:pPr algn="l">
              <a:lnSpc>
                <a:spcPts val="3500"/>
              </a:lnSpc>
            </a:pPr>
          </a:p>
        </p:txBody>
      </p:sp>
      <p:sp>
        <p:nvSpPr>
          <p:cNvPr name="TextBox 51" id="51"/>
          <p:cNvSpPr txBox="true"/>
          <p:nvPr/>
        </p:nvSpPr>
        <p:spPr>
          <a:xfrm rot="0">
            <a:off x="6773644" y="7861301"/>
            <a:ext cx="4740713" cy="2491739"/>
          </a:xfrm>
          <a:prstGeom prst="rect">
            <a:avLst/>
          </a:prstGeom>
        </p:spPr>
        <p:txBody>
          <a:bodyPr anchor="t" rtlCol="false" tIns="0" lIns="0" bIns="0" rIns="0">
            <a:spAutoFit/>
          </a:bodyPr>
          <a:lstStyle/>
          <a:p>
            <a:pPr algn="l">
              <a:lnSpc>
                <a:spcPts val="3360"/>
              </a:lnSpc>
            </a:pPr>
            <a:r>
              <a:rPr lang="en-US" sz="2400">
                <a:solidFill>
                  <a:srgbClr val="000000"/>
                </a:solidFill>
                <a:latin typeface="Helvetica World"/>
                <a:ea typeface="Helvetica World"/>
                <a:cs typeface="Helvetica World"/>
                <a:sym typeface="Helvetica World"/>
              </a:rPr>
              <a:t> Le chaâbi et la musique gnawa sont populaires à Marrakech. La ville est un centre culturel et artistique avec des influences andalouses et subsahariennes.</a:t>
            </a:r>
          </a:p>
          <a:p>
            <a:pPr algn="l">
              <a:lnSpc>
                <a:spcPts val="3360"/>
              </a:lnSpc>
            </a:pPr>
          </a:p>
        </p:txBody>
      </p:sp>
      <p:grpSp>
        <p:nvGrpSpPr>
          <p:cNvPr name="Group 52" id="52"/>
          <p:cNvGrpSpPr/>
          <p:nvPr/>
        </p:nvGrpSpPr>
        <p:grpSpPr>
          <a:xfrm rot="0">
            <a:off x="17139351" y="9572554"/>
            <a:ext cx="1148649" cy="714446"/>
            <a:chOff x="0" y="0"/>
            <a:chExt cx="557345" cy="346662"/>
          </a:xfrm>
        </p:grpSpPr>
        <p:sp>
          <p:nvSpPr>
            <p:cNvPr name="Freeform 53" id="53"/>
            <p:cNvSpPr/>
            <p:nvPr/>
          </p:nvSpPr>
          <p:spPr>
            <a:xfrm flipH="false" flipV="false" rot="0">
              <a:off x="0" y="0"/>
              <a:ext cx="557345" cy="346662"/>
            </a:xfrm>
            <a:custGeom>
              <a:avLst/>
              <a:gdLst/>
              <a:ahLst/>
              <a:cxnLst/>
              <a:rect r="r" b="b" t="t" l="l"/>
              <a:pathLst>
                <a:path h="346662" w="557345">
                  <a:moveTo>
                    <a:pt x="0" y="0"/>
                  </a:moveTo>
                  <a:lnTo>
                    <a:pt x="557345" y="0"/>
                  </a:lnTo>
                  <a:lnTo>
                    <a:pt x="557345" y="346662"/>
                  </a:lnTo>
                  <a:lnTo>
                    <a:pt x="0" y="346662"/>
                  </a:lnTo>
                  <a:close/>
                </a:path>
              </a:pathLst>
            </a:custGeom>
            <a:solidFill>
              <a:srgbClr val="DAE3E7"/>
            </a:solidFill>
          </p:spPr>
        </p:sp>
        <p:sp>
          <p:nvSpPr>
            <p:cNvPr name="TextBox 54" id="54"/>
            <p:cNvSpPr txBox="true"/>
            <p:nvPr/>
          </p:nvSpPr>
          <p:spPr>
            <a:xfrm>
              <a:off x="0" y="-38100"/>
              <a:ext cx="557345" cy="384762"/>
            </a:xfrm>
            <a:prstGeom prst="rect">
              <a:avLst/>
            </a:prstGeom>
          </p:spPr>
          <p:txBody>
            <a:bodyPr anchor="ctr" rtlCol="false" tIns="50800" lIns="50800" bIns="50800" rIns="50800"/>
            <a:lstStyle/>
            <a:p>
              <a:pPr algn="ctr">
                <a:lnSpc>
                  <a:spcPts val="2100"/>
                </a:lnSpc>
              </a:pPr>
              <a:r>
                <a:rPr lang="en-US" sz="1500">
                  <a:solidFill>
                    <a:srgbClr val="000000"/>
                  </a:solidFill>
                  <a:latin typeface="Lato"/>
                  <a:ea typeface="Lato"/>
                  <a:cs typeface="Lato"/>
                  <a:sym typeface="Lato"/>
                </a:rPr>
                <a:t>6</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7246" y="3668958"/>
            <a:ext cx="5486272" cy="3884657"/>
            <a:chOff x="0" y="0"/>
            <a:chExt cx="849967" cy="601835"/>
          </a:xfrm>
        </p:grpSpPr>
        <p:sp>
          <p:nvSpPr>
            <p:cNvPr name="Freeform 3" id="3"/>
            <p:cNvSpPr/>
            <p:nvPr/>
          </p:nvSpPr>
          <p:spPr>
            <a:xfrm flipH="false" flipV="false" rot="0">
              <a:off x="0" y="0"/>
              <a:ext cx="849967" cy="601835"/>
            </a:xfrm>
            <a:custGeom>
              <a:avLst/>
              <a:gdLst/>
              <a:ahLst/>
              <a:cxnLst/>
              <a:rect r="r" b="b" t="t" l="l"/>
              <a:pathLst>
                <a:path h="601835" w="849967">
                  <a:moveTo>
                    <a:pt x="0" y="0"/>
                  </a:moveTo>
                  <a:lnTo>
                    <a:pt x="849967" y="0"/>
                  </a:lnTo>
                  <a:lnTo>
                    <a:pt x="849967" y="601835"/>
                  </a:lnTo>
                  <a:lnTo>
                    <a:pt x="0" y="601835"/>
                  </a:lnTo>
                  <a:close/>
                </a:path>
              </a:pathLst>
            </a:custGeom>
            <a:blipFill>
              <a:blip r:embed="rId2"/>
              <a:stretch>
                <a:fillRect l="-20806" t="0" r="-20806" b="0"/>
              </a:stretch>
            </a:blipFill>
          </p:spPr>
        </p:sp>
      </p:grpSp>
      <p:grpSp>
        <p:nvGrpSpPr>
          <p:cNvPr name="Group 4" id="4"/>
          <p:cNvGrpSpPr/>
          <p:nvPr/>
        </p:nvGrpSpPr>
        <p:grpSpPr>
          <a:xfrm rot="0">
            <a:off x="12274590" y="3668958"/>
            <a:ext cx="5515117" cy="3884657"/>
            <a:chOff x="0" y="0"/>
            <a:chExt cx="854436" cy="601835"/>
          </a:xfrm>
        </p:grpSpPr>
        <p:sp>
          <p:nvSpPr>
            <p:cNvPr name="Freeform 5" id="5"/>
            <p:cNvSpPr/>
            <p:nvPr/>
          </p:nvSpPr>
          <p:spPr>
            <a:xfrm flipH="false" flipV="false" rot="0">
              <a:off x="0" y="0"/>
              <a:ext cx="854436" cy="601835"/>
            </a:xfrm>
            <a:custGeom>
              <a:avLst/>
              <a:gdLst/>
              <a:ahLst/>
              <a:cxnLst/>
              <a:rect r="r" b="b" t="t" l="l"/>
              <a:pathLst>
                <a:path h="601835" w="854436">
                  <a:moveTo>
                    <a:pt x="0" y="0"/>
                  </a:moveTo>
                  <a:lnTo>
                    <a:pt x="854436" y="0"/>
                  </a:lnTo>
                  <a:lnTo>
                    <a:pt x="854436" y="601835"/>
                  </a:lnTo>
                  <a:lnTo>
                    <a:pt x="0" y="601835"/>
                  </a:lnTo>
                  <a:close/>
                </a:path>
              </a:pathLst>
            </a:custGeom>
            <a:blipFill>
              <a:blip r:embed="rId3"/>
              <a:stretch>
                <a:fillRect l="-7477" t="0" r="-7477" b="0"/>
              </a:stretch>
            </a:blipFill>
          </p:spPr>
        </p:sp>
      </p:grpSp>
      <p:grpSp>
        <p:nvGrpSpPr>
          <p:cNvPr name="Group 6" id="6"/>
          <p:cNvGrpSpPr/>
          <p:nvPr/>
        </p:nvGrpSpPr>
        <p:grpSpPr>
          <a:xfrm rot="0">
            <a:off x="6093569" y="3668958"/>
            <a:ext cx="5856865" cy="3884657"/>
            <a:chOff x="0" y="0"/>
            <a:chExt cx="907382" cy="601835"/>
          </a:xfrm>
        </p:grpSpPr>
        <p:sp>
          <p:nvSpPr>
            <p:cNvPr name="Freeform 7" id="7"/>
            <p:cNvSpPr/>
            <p:nvPr/>
          </p:nvSpPr>
          <p:spPr>
            <a:xfrm flipH="false" flipV="false" rot="0">
              <a:off x="0" y="0"/>
              <a:ext cx="907382" cy="601835"/>
            </a:xfrm>
            <a:custGeom>
              <a:avLst/>
              <a:gdLst/>
              <a:ahLst/>
              <a:cxnLst/>
              <a:rect r="r" b="b" t="t" l="l"/>
              <a:pathLst>
                <a:path h="601835" w="907382">
                  <a:moveTo>
                    <a:pt x="0" y="0"/>
                  </a:moveTo>
                  <a:lnTo>
                    <a:pt x="907382" y="0"/>
                  </a:lnTo>
                  <a:lnTo>
                    <a:pt x="907382" y="601835"/>
                  </a:lnTo>
                  <a:lnTo>
                    <a:pt x="0" y="601835"/>
                  </a:lnTo>
                  <a:close/>
                </a:path>
              </a:pathLst>
            </a:custGeom>
            <a:blipFill>
              <a:blip r:embed="rId4"/>
              <a:stretch>
                <a:fillRect l="0" t="-5243" r="0" b="-5243"/>
              </a:stretch>
            </a:blipFill>
          </p:spPr>
        </p:sp>
      </p:grpSp>
      <p:sp>
        <p:nvSpPr>
          <p:cNvPr name="TextBox 8" id="8"/>
          <p:cNvSpPr txBox="true"/>
          <p:nvPr/>
        </p:nvSpPr>
        <p:spPr>
          <a:xfrm rot="0">
            <a:off x="559795" y="-5850"/>
            <a:ext cx="10355770" cy="5390838"/>
          </a:xfrm>
          <a:prstGeom prst="rect">
            <a:avLst/>
          </a:prstGeom>
        </p:spPr>
        <p:txBody>
          <a:bodyPr anchor="t" rtlCol="false" tIns="0" lIns="0" bIns="0" rIns="0">
            <a:spAutoFit/>
          </a:bodyPr>
          <a:lstStyle/>
          <a:p>
            <a:pPr algn="l">
              <a:lnSpc>
                <a:spcPts val="10517"/>
              </a:lnSpc>
            </a:pPr>
            <a:r>
              <a:rPr lang="en-US" sz="7512" spc="-247" b="true">
                <a:solidFill>
                  <a:srgbClr val="000000"/>
                </a:solidFill>
                <a:latin typeface="Helvetica World Bold"/>
                <a:ea typeface="Helvetica World Bold"/>
                <a:cs typeface="Helvetica World Bold"/>
                <a:sym typeface="Helvetica World Bold"/>
              </a:rPr>
              <a:t>Culture du Ouarzazate</a:t>
            </a:r>
          </a:p>
          <a:p>
            <a:pPr algn="l">
              <a:lnSpc>
                <a:spcPts val="10517"/>
              </a:lnSpc>
            </a:pPr>
          </a:p>
          <a:p>
            <a:pPr algn="l">
              <a:lnSpc>
                <a:spcPts val="10517"/>
              </a:lnSpc>
            </a:pPr>
          </a:p>
          <a:p>
            <a:pPr algn="l">
              <a:lnSpc>
                <a:spcPts val="10517"/>
              </a:lnSpc>
            </a:pPr>
          </a:p>
        </p:txBody>
      </p:sp>
      <p:grpSp>
        <p:nvGrpSpPr>
          <p:cNvPr name="Group 9" id="9"/>
          <p:cNvGrpSpPr/>
          <p:nvPr/>
        </p:nvGrpSpPr>
        <p:grpSpPr>
          <a:xfrm rot="0">
            <a:off x="16053186" y="514350"/>
            <a:ext cx="1736521" cy="1740275"/>
            <a:chOff x="0" y="0"/>
            <a:chExt cx="2315362" cy="2320367"/>
          </a:xfrm>
        </p:grpSpPr>
        <p:grpSp>
          <p:nvGrpSpPr>
            <p:cNvPr name="Group 10" id="10"/>
            <p:cNvGrpSpPr/>
            <p:nvPr/>
          </p:nvGrpSpPr>
          <p:grpSpPr>
            <a:xfrm rot="0">
              <a:off x="1420986" y="0"/>
              <a:ext cx="183882" cy="183969"/>
              <a:chOff x="0" y="0"/>
              <a:chExt cx="1811417" cy="1812273"/>
            </a:xfrm>
          </p:grpSpPr>
          <p:sp>
            <p:nvSpPr>
              <p:cNvPr name="Freeform 11" id="1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2" id="1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3" id="13"/>
            <p:cNvGrpSpPr/>
            <p:nvPr/>
          </p:nvGrpSpPr>
          <p:grpSpPr>
            <a:xfrm rot="0">
              <a:off x="1420986" y="708765"/>
              <a:ext cx="183882" cy="183969"/>
              <a:chOff x="0" y="0"/>
              <a:chExt cx="1811417" cy="1812273"/>
            </a:xfrm>
          </p:grpSpPr>
          <p:sp>
            <p:nvSpPr>
              <p:cNvPr name="Freeform 14" id="1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5" id="1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6" id="16"/>
            <p:cNvGrpSpPr/>
            <p:nvPr/>
          </p:nvGrpSpPr>
          <p:grpSpPr>
            <a:xfrm rot="0">
              <a:off x="1420935" y="1419311"/>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8" id="1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9" id="19"/>
            <p:cNvGrpSpPr/>
            <p:nvPr/>
          </p:nvGrpSpPr>
          <p:grpSpPr>
            <a:xfrm rot="0">
              <a:off x="710493" y="0"/>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1" id="2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2" id="22"/>
            <p:cNvGrpSpPr/>
            <p:nvPr/>
          </p:nvGrpSpPr>
          <p:grpSpPr>
            <a:xfrm rot="0">
              <a:off x="710493" y="708765"/>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4" id="2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5" id="25"/>
            <p:cNvGrpSpPr/>
            <p:nvPr/>
          </p:nvGrpSpPr>
          <p:grpSpPr>
            <a:xfrm rot="0">
              <a:off x="0" y="0"/>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7" id="2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8" id="28"/>
            <p:cNvGrpSpPr/>
            <p:nvPr/>
          </p:nvGrpSpPr>
          <p:grpSpPr>
            <a:xfrm rot="0">
              <a:off x="2131479" y="0"/>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0" id="3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1" id="31"/>
            <p:cNvGrpSpPr/>
            <p:nvPr/>
          </p:nvGrpSpPr>
          <p:grpSpPr>
            <a:xfrm rot="0">
              <a:off x="2131479" y="708765"/>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3" id="3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4" id="34"/>
            <p:cNvGrpSpPr/>
            <p:nvPr/>
          </p:nvGrpSpPr>
          <p:grpSpPr>
            <a:xfrm rot="0">
              <a:off x="2131428" y="1419311"/>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6" id="3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7" id="37"/>
            <p:cNvGrpSpPr/>
            <p:nvPr/>
          </p:nvGrpSpPr>
          <p:grpSpPr>
            <a:xfrm rot="0">
              <a:off x="2131428" y="2136398"/>
              <a:ext cx="183882" cy="183969"/>
              <a:chOff x="0" y="0"/>
              <a:chExt cx="1811417" cy="1812273"/>
            </a:xfrm>
          </p:grpSpPr>
          <p:sp>
            <p:nvSpPr>
              <p:cNvPr name="Freeform 38" id="3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9" id="3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0" id="40"/>
          <p:cNvGrpSpPr/>
          <p:nvPr/>
        </p:nvGrpSpPr>
        <p:grpSpPr>
          <a:xfrm rot="0">
            <a:off x="1028700" y="1497883"/>
            <a:ext cx="3432099" cy="1513485"/>
            <a:chOff x="0" y="0"/>
            <a:chExt cx="1032770" cy="455430"/>
          </a:xfrm>
        </p:grpSpPr>
        <p:sp>
          <p:nvSpPr>
            <p:cNvPr name="Freeform 41" id="41"/>
            <p:cNvSpPr/>
            <p:nvPr/>
          </p:nvSpPr>
          <p:spPr>
            <a:xfrm flipH="false" flipV="false" rot="0">
              <a:off x="0" y="0"/>
              <a:ext cx="1032770" cy="455430"/>
            </a:xfrm>
            <a:custGeom>
              <a:avLst/>
              <a:gdLst/>
              <a:ahLst/>
              <a:cxnLst/>
              <a:rect r="r" b="b" t="t" l="l"/>
              <a:pathLst>
                <a:path h="455430" w="1032770">
                  <a:moveTo>
                    <a:pt x="0" y="0"/>
                  </a:moveTo>
                  <a:lnTo>
                    <a:pt x="1032770" y="0"/>
                  </a:lnTo>
                  <a:lnTo>
                    <a:pt x="1032770" y="455430"/>
                  </a:lnTo>
                  <a:lnTo>
                    <a:pt x="0" y="455430"/>
                  </a:lnTo>
                  <a:close/>
                </a:path>
              </a:pathLst>
            </a:custGeom>
            <a:solidFill>
              <a:srgbClr val="FFDE59"/>
            </a:solidFill>
          </p:spPr>
        </p:sp>
        <p:sp>
          <p:nvSpPr>
            <p:cNvPr name="TextBox 42" id="42"/>
            <p:cNvSpPr txBox="true"/>
            <p:nvPr/>
          </p:nvSpPr>
          <p:spPr>
            <a:xfrm>
              <a:off x="0" y="-85725"/>
              <a:ext cx="1032770"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Portes du désert</a:t>
              </a:r>
            </a:p>
            <a:p>
              <a:pPr algn="ctr">
                <a:lnSpc>
                  <a:spcPts val="4200"/>
                </a:lnSpc>
              </a:pPr>
            </a:p>
          </p:txBody>
        </p:sp>
      </p:grpSp>
      <p:grpSp>
        <p:nvGrpSpPr>
          <p:cNvPr name="Group 43" id="43"/>
          <p:cNvGrpSpPr/>
          <p:nvPr/>
        </p:nvGrpSpPr>
        <p:grpSpPr>
          <a:xfrm rot="0">
            <a:off x="7619840" y="1497883"/>
            <a:ext cx="2232244" cy="1513485"/>
            <a:chOff x="0" y="0"/>
            <a:chExt cx="671716" cy="455430"/>
          </a:xfrm>
        </p:grpSpPr>
        <p:sp>
          <p:nvSpPr>
            <p:cNvPr name="Freeform 44" id="44"/>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FF3131"/>
            </a:solidFill>
          </p:spPr>
        </p:sp>
        <p:sp>
          <p:nvSpPr>
            <p:cNvPr name="TextBox 45" id="45"/>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Cinéma</a:t>
              </a:r>
            </a:p>
          </p:txBody>
        </p:sp>
      </p:grpSp>
      <p:grpSp>
        <p:nvGrpSpPr>
          <p:cNvPr name="Group 46" id="46"/>
          <p:cNvGrpSpPr/>
          <p:nvPr/>
        </p:nvGrpSpPr>
        <p:grpSpPr>
          <a:xfrm rot="0">
            <a:off x="14032391" y="1497883"/>
            <a:ext cx="2423028" cy="1513485"/>
            <a:chOff x="0" y="0"/>
            <a:chExt cx="729125" cy="455430"/>
          </a:xfrm>
        </p:grpSpPr>
        <p:sp>
          <p:nvSpPr>
            <p:cNvPr name="Freeform 47" id="47"/>
            <p:cNvSpPr/>
            <p:nvPr/>
          </p:nvSpPr>
          <p:spPr>
            <a:xfrm flipH="false" flipV="false" rot="0">
              <a:off x="0" y="0"/>
              <a:ext cx="729125" cy="455430"/>
            </a:xfrm>
            <a:custGeom>
              <a:avLst/>
              <a:gdLst/>
              <a:ahLst/>
              <a:cxnLst/>
              <a:rect r="r" b="b" t="t" l="l"/>
              <a:pathLst>
                <a:path h="455430" w="729125">
                  <a:moveTo>
                    <a:pt x="0" y="0"/>
                  </a:moveTo>
                  <a:lnTo>
                    <a:pt x="729125" y="0"/>
                  </a:lnTo>
                  <a:lnTo>
                    <a:pt x="729125" y="455430"/>
                  </a:lnTo>
                  <a:lnTo>
                    <a:pt x="0" y="455430"/>
                  </a:lnTo>
                  <a:close/>
                </a:path>
              </a:pathLst>
            </a:custGeom>
            <a:solidFill>
              <a:srgbClr val="1FDD26"/>
            </a:solidFill>
          </p:spPr>
        </p:sp>
        <p:sp>
          <p:nvSpPr>
            <p:cNvPr name="TextBox 48" id="48"/>
            <p:cNvSpPr txBox="true"/>
            <p:nvPr/>
          </p:nvSpPr>
          <p:spPr>
            <a:xfrm>
              <a:off x="0" y="-85725"/>
              <a:ext cx="729125"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Architecture</a:t>
              </a:r>
            </a:p>
          </p:txBody>
        </p:sp>
      </p:grpSp>
      <p:sp>
        <p:nvSpPr>
          <p:cNvPr name="TextBox 49" id="49"/>
          <p:cNvSpPr txBox="true"/>
          <p:nvPr/>
        </p:nvSpPr>
        <p:spPr>
          <a:xfrm rot="0">
            <a:off x="320050" y="7759066"/>
            <a:ext cx="5773519" cy="2267585"/>
          </a:xfrm>
          <a:prstGeom prst="rect">
            <a:avLst/>
          </a:prstGeom>
        </p:spPr>
        <p:txBody>
          <a:bodyPr anchor="t" rtlCol="false" tIns="0" lIns="0" bIns="0" rIns="0">
            <a:spAutoFit/>
          </a:bodyPr>
          <a:lstStyle/>
          <a:p>
            <a:pPr algn="l">
              <a:lnSpc>
                <a:spcPts val="3640"/>
              </a:lnSpc>
            </a:pPr>
            <a:r>
              <a:rPr lang="en-US" sz="2600">
                <a:solidFill>
                  <a:srgbClr val="000000"/>
                </a:solidFill>
                <a:latin typeface="Helvetica World"/>
                <a:ea typeface="Helvetica World"/>
                <a:cs typeface="Helvetica World"/>
                <a:sym typeface="Helvetica World"/>
              </a:rPr>
              <a:t>Située aux portes du désert du Sahara, Ouarzazate est une région influencée par les cultures berbères et sahariennes.</a:t>
            </a:r>
          </a:p>
          <a:p>
            <a:pPr algn="l">
              <a:lnSpc>
                <a:spcPts val="3640"/>
              </a:lnSpc>
            </a:pPr>
          </a:p>
        </p:txBody>
      </p:sp>
      <p:sp>
        <p:nvSpPr>
          <p:cNvPr name="TextBox 50" id="50"/>
          <p:cNvSpPr txBox="true"/>
          <p:nvPr/>
        </p:nvSpPr>
        <p:spPr>
          <a:xfrm rot="0">
            <a:off x="12518587" y="7851776"/>
            <a:ext cx="4740713" cy="3051174"/>
          </a:xfrm>
          <a:prstGeom prst="rect">
            <a:avLst/>
          </a:prstGeom>
        </p:spPr>
        <p:txBody>
          <a:bodyPr anchor="t" rtlCol="false" tIns="0" lIns="0" bIns="0" rIns="0">
            <a:spAutoFit/>
          </a:bodyPr>
          <a:lstStyle/>
          <a:p>
            <a:pPr algn="l">
              <a:lnSpc>
                <a:spcPts val="3500"/>
              </a:lnSpc>
            </a:pPr>
            <a:r>
              <a:rPr lang="en-US" sz="2500">
                <a:solidFill>
                  <a:srgbClr val="000000"/>
                </a:solidFill>
                <a:latin typeface="Helvetica World"/>
                <a:ea typeface="Helvetica World"/>
                <a:cs typeface="Helvetica World"/>
                <a:sym typeface="Helvetica World"/>
              </a:rPr>
              <a:t> Ouarzazate est connue pour ses kasbahs en terre, telles que la Kasbah Ait Benhaddou, classée au patrimoine mondial de l'UNESCO.</a:t>
            </a:r>
          </a:p>
          <a:p>
            <a:pPr algn="l">
              <a:lnSpc>
                <a:spcPts val="3500"/>
              </a:lnSpc>
            </a:pPr>
          </a:p>
          <a:p>
            <a:pPr algn="l">
              <a:lnSpc>
                <a:spcPts val="3500"/>
              </a:lnSpc>
            </a:pPr>
          </a:p>
        </p:txBody>
      </p:sp>
      <p:sp>
        <p:nvSpPr>
          <p:cNvPr name="TextBox 51" id="51"/>
          <p:cNvSpPr txBox="true"/>
          <p:nvPr/>
        </p:nvSpPr>
        <p:spPr>
          <a:xfrm rot="0">
            <a:off x="6773644" y="7768591"/>
            <a:ext cx="4740713" cy="2910839"/>
          </a:xfrm>
          <a:prstGeom prst="rect">
            <a:avLst/>
          </a:prstGeom>
        </p:spPr>
        <p:txBody>
          <a:bodyPr anchor="t" rtlCol="false" tIns="0" lIns="0" bIns="0" rIns="0">
            <a:spAutoFit/>
          </a:bodyPr>
          <a:lstStyle/>
          <a:p>
            <a:pPr algn="l">
              <a:lnSpc>
                <a:spcPts val="3360"/>
              </a:lnSpc>
            </a:pPr>
            <a:r>
              <a:rPr lang="en-US" sz="2400">
                <a:solidFill>
                  <a:srgbClr val="000000"/>
                </a:solidFill>
                <a:latin typeface="Helvetica World"/>
                <a:ea typeface="Helvetica World"/>
                <a:cs typeface="Helvetica World"/>
                <a:sym typeface="Helvetica World"/>
              </a:rPr>
              <a:t> Ouarzazate est surnommée "le Hollywood du Maroc" en raison de ses studios de cinéma et de son rôle dans de nombreux films célèbres, notamment "Gladiator" et "Lawrence d'Arabie".</a:t>
            </a:r>
          </a:p>
          <a:p>
            <a:pPr algn="l">
              <a:lnSpc>
                <a:spcPts val="3360"/>
              </a:lnSpc>
            </a:pPr>
          </a:p>
        </p:txBody>
      </p:sp>
      <p:grpSp>
        <p:nvGrpSpPr>
          <p:cNvPr name="Group 52" id="52"/>
          <p:cNvGrpSpPr/>
          <p:nvPr/>
        </p:nvGrpSpPr>
        <p:grpSpPr>
          <a:xfrm rot="0">
            <a:off x="17139351" y="9572554"/>
            <a:ext cx="1148649" cy="714446"/>
            <a:chOff x="0" y="0"/>
            <a:chExt cx="557345" cy="346662"/>
          </a:xfrm>
        </p:grpSpPr>
        <p:sp>
          <p:nvSpPr>
            <p:cNvPr name="Freeform 53" id="53"/>
            <p:cNvSpPr/>
            <p:nvPr/>
          </p:nvSpPr>
          <p:spPr>
            <a:xfrm flipH="false" flipV="false" rot="0">
              <a:off x="0" y="0"/>
              <a:ext cx="557345" cy="346662"/>
            </a:xfrm>
            <a:custGeom>
              <a:avLst/>
              <a:gdLst/>
              <a:ahLst/>
              <a:cxnLst/>
              <a:rect r="r" b="b" t="t" l="l"/>
              <a:pathLst>
                <a:path h="346662" w="557345">
                  <a:moveTo>
                    <a:pt x="0" y="0"/>
                  </a:moveTo>
                  <a:lnTo>
                    <a:pt x="557345" y="0"/>
                  </a:lnTo>
                  <a:lnTo>
                    <a:pt x="557345" y="346662"/>
                  </a:lnTo>
                  <a:lnTo>
                    <a:pt x="0" y="346662"/>
                  </a:lnTo>
                  <a:close/>
                </a:path>
              </a:pathLst>
            </a:custGeom>
            <a:solidFill>
              <a:srgbClr val="DAE3E7"/>
            </a:solidFill>
          </p:spPr>
        </p:sp>
        <p:sp>
          <p:nvSpPr>
            <p:cNvPr name="TextBox 54" id="54"/>
            <p:cNvSpPr txBox="true"/>
            <p:nvPr/>
          </p:nvSpPr>
          <p:spPr>
            <a:xfrm>
              <a:off x="0" y="-38100"/>
              <a:ext cx="557345" cy="384762"/>
            </a:xfrm>
            <a:prstGeom prst="rect">
              <a:avLst/>
            </a:prstGeom>
          </p:spPr>
          <p:txBody>
            <a:bodyPr anchor="ctr" rtlCol="false" tIns="50800" lIns="50800" bIns="50800" rIns="50800"/>
            <a:lstStyle/>
            <a:p>
              <a:pPr algn="ctr">
                <a:lnSpc>
                  <a:spcPts val="2100"/>
                </a:lnSpc>
              </a:pPr>
              <a:r>
                <a:rPr lang="en-US" sz="1500">
                  <a:solidFill>
                    <a:srgbClr val="000000"/>
                  </a:solidFill>
                  <a:latin typeface="Lato"/>
                  <a:ea typeface="Lato"/>
                  <a:cs typeface="Lato"/>
                  <a:sym typeface="Lato"/>
                </a:rPr>
                <a:t>7</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7246" y="3668958"/>
            <a:ext cx="5486272" cy="3884657"/>
            <a:chOff x="0" y="0"/>
            <a:chExt cx="849967" cy="601835"/>
          </a:xfrm>
        </p:grpSpPr>
        <p:sp>
          <p:nvSpPr>
            <p:cNvPr name="Freeform 3" id="3"/>
            <p:cNvSpPr/>
            <p:nvPr/>
          </p:nvSpPr>
          <p:spPr>
            <a:xfrm flipH="false" flipV="false" rot="0">
              <a:off x="0" y="0"/>
              <a:ext cx="849967" cy="601835"/>
            </a:xfrm>
            <a:custGeom>
              <a:avLst/>
              <a:gdLst/>
              <a:ahLst/>
              <a:cxnLst/>
              <a:rect r="r" b="b" t="t" l="l"/>
              <a:pathLst>
                <a:path h="601835" w="849967">
                  <a:moveTo>
                    <a:pt x="0" y="0"/>
                  </a:moveTo>
                  <a:lnTo>
                    <a:pt x="849967" y="0"/>
                  </a:lnTo>
                  <a:lnTo>
                    <a:pt x="849967" y="601835"/>
                  </a:lnTo>
                  <a:lnTo>
                    <a:pt x="0" y="601835"/>
                  </a:lnTo>
                  <a:close/>
                </a:path>
              </a:pathLst>
            </a:custGeom>
            <a:blipFill>
              <a:blip r:embed="rId2"/>
              <a:stretch>
                <a:fillRect l="-20806" t="0" r="-20806" b="0"/>
              </a:stretch>
            </a:blipFill>
          </p:spPr>
        </p:sp>
      </p:grpSp>
      <p:grpSp>
        <p:nvGrpSpPr>
          <p:cNvPr name="Group 4" id="4"/>
          <p:cNvGrpSpPr/>
          <p:nvPr/>
        </p:nvGrpSpPr>
        <p:grpSpPr>
          <a:xfrm rot="0">
            <a:off x="12274590" y="3668958"/>
            <a:ext cx="5515117" cy="3884657"/>
            <a:chOff x="0" y="0"/>
            <a:chExt cx="854436" cy="601835"/>
          </a:xfrm>
        </p:grpSpPr>
        <p:sp>
          <p:nvSpPr>
            <p:cNvPr name="Freeform 5" id="5"/>
            <p:cNvSpPr/>
            <p:nvPr/>
          </p:nvSpPr>
          <p:spPr>
            <a:xfrm flipH="false" flipV="false" rot="0">
              <a:off x="0" y="0"/>
              <a:ext cx="854436" cy="601835"/>
            </a:xfrm>
            <a:custGeom>
              <a:avLst/>
              <a:gdLst/>
              <a:ahLst/>
              <a:cxnLst/>
              <a:rect r="r" b="b" t="t" l="l"/>
              <a:pathLst>
                <a:path h="601835" w="854436">
                  <a:moveTo>
                    <a:pt x="0" y="0"/>
                  </a:moveTo>
                  <a:lnTo>
                    <a:pt x="854436" y="0"/>
                  </a:lnTo>
                  <a:lnTo>
                    <a:pt x="854436" y="601835"/>
                  </a:lnTo>
                  <a:lnTo>
                    <a:pt x="0" y="601835"/>
                  </a:lnTo>
                  <a:close/>
                </a:path>
              </a:pathLst>
            </a:custGeom>
            <a:blipFill>
              <a:blip r:embed="rId3"/>
              <a:stretch>
                <a:fillRect l="-5661" t="0" r="-5661" b="0"/>
              </a:stretch>
            </a:blipFill>
          </p:spPr>
        </p:sp>
      </p:grpSp>
      <p:grpSp>
        <p:nvGrpSpPr>
          <p:cNvPr name="Group 6" id="6"/>
          <p:cNvGrpSpPr/>
          <p:nvPr/>
        </p:nvGrpSpPr>
        <p:grpSpPr>
          <a:xfrm rot="0">
            <a:off x="6093569" y="3668958"/>
            <a:ext cx="5856865" cy="3884657"/>
            <a:chOff x="0" y="0"/>
            <a:chExt cx="907382" cy="601835"/>
          </a:xfrm>
        </p:grpSpPr>
        <p:sp>
          <p:nvSpPr>
            <p:cNvPr name="Freeform 7" id="7"/>
            <p:cNvSpPr/>
            <p:nvPr/>
          </p:nvSpPr>
          <p:spPr>
            <a:xfrm flipH="false" flipV="false" rot="0">
              <a:off x="0" y="0"/>
              <a:ext cx="907382" cy="601835"/>
            </a:xfrm>
            <a:custGeom>
              <a:avLst/>
              <a:gdLst/>
              <a:ahLst/>
              <a:cxnLst/>
              <a:rect r="r" b="b" t="t" l="l"/>
              <a:pathLst>
                <a:path h="601835" w="907382">
                  <a:moveTo>
                    <a:pt x="0" y="0"/>
                  </a:moveTo>
                  <a:lnTo>
                    <a:pt x="907382" y="0"/>
                  </a:lnTo>
                  <a:lnTo>
                    <a:pt x="907382" y="601835"/>
                  </a:lnTo>
                  <a:lnTo>
                    <a:pt x="0" y="601835"/>
                  </a:lnTo>
                  <a:close/>
                </a:path>
              </a:pathLst>
            </a:custGeom>
            <a:blipFill>
              <a:blip r:embed="rId4"/>
              <a:stretch>
                <a:fillRect l="0" t="-5243" r="0" b="-5243"/>
              </a:stretch>
            </a:blipFill>
          </p:spPr>
        </p:sp>
      </p:grpSp>
      <p:sp>
        <p:nvSpPr>
          <p:cNvPr name="TextBox 8" id="8"/>
          <p:cNvSpPr txBox="true"/>
          <p:nvPr/>
        </p:nvSpPr>
        <p:spPr>
          <a:xfrm rot="0">
            <a:off x="559795" y="-5850"/>
            <a:ext cx="12372628" cy="6724338"/>
          </a:xfrm>
          <a:prstGeom prst="rect">
            <a:avLst/>
          </a:prstGeom>
        </p:spPr>
        <p:txBody>
          <a:bodyPr anchor="t" rtlCol="false" tIns="0" lIns="0" bIns="0" rIns="0">
            <a:spAutoFit/>
          </a:bodyPr>
          <a:lstStyle/>
          <a:p>
            <a:pPr algn="l">
              <a:lnSpc>
                <a:spcPts val="10517"/>
              </a:lnSpc>
            </a:pPr>
            <a:r>
              <a:rPr lang="en-US" sz="7512" spc="-247" b="true">
                <a:solidFill>
                  <a:srgbClr val="000000"/>
                </a:solidFill>
                <a:latin typeface="Helvetica World Bold"/>
                <a:ea typeface="Helvetica World Bold"/>
                <a:cs typeface="Helvetica World Bold"/>
                <a:sym typeface="Helvetica World Bold"/>
              </a:rPr>
              <a:t>Culture du Souss-Massa</a:t>
            </a:r>
          </a:p>
          <a:p>
            <a:pPr algn="l">
              <a:lnSpc>
                <a:spcPts val="10517"/>
              </a:lnSpc>
            </a:pPr>
          </a:p>
          <a:p>
            <a:pPr algn="l">
              <a:lnSpc>
                <a:spcPts val="10517"/>
              </a:lnSpc>
            </a:pPr>
          </a:p>
          <a:p>
            <a:pPr algn="l">
              <a:lnSpc>
                <a:spcPts val="10517"/>
              </a:lnSpc>
            </a:pPr>
          </a:p>
          <a:p>
            <a:pPr algn="l">
              <a:lnSpc>
                <a:spcPts val="10517"/>
              </a:lnSpc>
            </a:pPr>
          </a:p>
        </p:txBody>
      </p:sp>
      <p:grpSp>
        <p:nvGrpSpPr>
          <p:cNvPr name="Group 9" id="9"/>
          <p:cNvGrpSpPr/>
          <p:nvPr/>
        </p:nvGrpSpPr>
        <p:grpSpPr>
          <a:xfrm rot="0">
            <a:off x="16053186" y="514350"/>
            <a:ext cx="1736521" cy="1740275"/>
            <a:chOff x="0" y="0"/>
            <a:chExt cx="2315362" cy="2320367"/>
          </a:xfrm>
        </p:grpSpPr>
        <p:grpSp>
          <p:nvGrpSpPr>
            <p:cNvPr name="Group 10" id="10"/>
            <p:cNvGrpSpPr/>
            <p:nvPr/>
          </p:nvGrpSpPr>
          <p:grpSpPr>
            <a:xfrm rot="0">
              <a:off x="1420986" y="0"/>
              <a:ext cx="183882" cy="183969"/>
              <a:chOff x="0" y="0"/>
              <a:chExt cx="1811417" cy="1812273"/>
            </a:xfrm>
          </p:grpSpPr>
          <p:sp>
            <p:nvSpPr>
              <p:cNvPr name="Freeform 11" id="1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2" id="1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3" id="13"/>
            <p:cNvGrpSpPr/>
            <p:nvPr/>
          </p:nvGrpSpPr>
          <p:grpSpPr>
            <a:xfrm rot="0">
              <a:off x="1420986" y="708765"/>
              <a:ext cx="183882" cy="183969"/>
              <a:chOff x="0" y="0"/>
              <a:chExt cx="1811417" cy="1812273"/>
            </a:xfrm>
          </p:grpSpPr>
          <p:sp>
            <p:nvSpPr>
              <p:cNvPr name="Freeform 14" id="1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5" id="1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6" id="16"/>
            <p:cNvGrpSpPr/>
            <p:nvPr/>
          </p:nvGrpSpPr>
          <p:grpSpPr>
            <a:xfrm rot="0">
              <a:off x="1420935" y="1419311"/>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18" id="1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9" id="19"/>
            <p:cNvGrpSpPr/>
            <p:nvPr/>
          </p:nvGrpSpPr>
          <p:grpSpPr>
            <a:xfrm rot="0">
              <a:off x="710493" y="0"/>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1" id="2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2" id="22"/>
            <p:cNvGrpSpPr/>
            <p:nvPr/>
          </p:nvGrpSpPr>
          <p:grpSpPr>
            <a:xfrm rot="0">
              <a:off x="710493" y="708765"/>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4" id="2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5" id="25"/>
            <p:cNvGrpSpPr/>
            <p:nvPr/>
          </p:nvGrpSpPr>
          <p:grpSpPr>
            <a:xfrm rot="0">
              <a:off x="0" y="0"/>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27" id="2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8" id="28"/>
            <p:cNvGrpSpPr/>
            <p:nvPr/>
          </p:nvGrpSpPr>
          <p:grpSpPr>
            <a:xfrm rot="0">
              <a:off x="2131479" y="0"/>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0" id="3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1" id="31"/>
            <p:cNvGrpSpPr/>
            <p:nvPr/>
          </p:nvGrpSpPr>
          <p:grpSpPr>
            <a:xfrm rot="0">
              <a:off x="2131479" y="708765"/>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3" id="3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4" id="34"/>
            <p:cNvGrpSpPr/>
            <p:nvPr/>
          </p:nvGrpSpPr>
          <p:grpSpPr>
            <a:xfrm rot="0">
              <a:off x="2131428" y="1419311"/>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6" id="3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7" id="37"/>
            <p:cNvGrpSpPr/>
            <p:nvPr/>
          </p:nvGrpSpPr>
          <p:grpSpPr>
            <a:xfrm rot="0">
              <a:off x="2131428" y="2136398"/>
              <a:ext cx="183882" cy="183969"/>
              <a:chOff x="0" y="0"/>
              <a:chExt cx="1811417" cy="1812273"/>
            </a:xfrm>
          </p:grpSpPr>
          <p:sp>
            <p:nvSpPr>
              <p:cNvPr name="Freeform 38" id="3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84A2AE"/>
              </a:solidFill>
            </p:spPr>
          </p:sp>
          <p:sp>
            <p:nvSpPr>
              <p:cNvPr name="TextBox 39" id="3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0" id="40"/>
          <p:cNvGrpSpPr/>
          <p:nvPr/>
        </p:nvGrpSpPr>
        <p:grpSpPr>
          <a:xfrm rot="0">
            <a:off x="1028700" y="1497883"/>
            <a:ext cx="3432099" cy="1513485"/>
            <a:chOff x="0" y="0"/>
            <a:chExt cx="1032770" cy="455430"/>
          </a:xfrm>
        </p:grpSpPr>
        <p:sp>
          <p:nvSpPr>
            <p:cNvPr name="Freeform 41" id="41"/>
            <p:cNvSpPr/>
            <p:nvPr/>
          </p:nvSpPr>
          <p:spPr>
            <a:xfrm flipH="false" flipV="false" rot="0">
              <a:off x="0" y="0"/>
              <a:ext cx="1032770" cy="455430"/>
            </a:xfrm>
            <a:custGeom>
              <a:avLst/>
              <a:gdLst/>
              <a:ahLst/>
              <a:cxnLst/>
              <a:rect r="r" b="b" t="t" l="l"/>
              <a:pathLst>
                <a:path h="455430" w="1032770">
                  <a:moveTo>
                    <a:pt x="0" y="0"/>
                  </a:moveTo>
                  <a:lnTo>
                    <a:pt x="1032770" y="0"/>
                  </a:lnTo>
                  <a:lnTo>
                    <a:pt x="1032770" y="455430"/>
                  </a:lnTo>
                  <a:lnTo>
                    <a:pt x="0" y="455430"/>
                  </a:lnTo>
                  <a:close/>
                </a:path>
              </a:pathLst>
            </a:custGeom>
            <a:solidFill>
              <a:srgbClr val="FFDE59"/>
            </a:solidFill>
          </p:spPr>
        </p:sp>
        <p:sp>
          <p:nvSpPr>
            <p:cNvPr name="TextBox 42" id="42"/>
            <p:cNvSpPr txBox="true"/>
            <p:nvPr/>
          </p:nvSpPr>
          <p:spPr>
            <a:xfrm>
              <a:off x="0" y="-85725"/>
              <a:ext cx="1032770"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Peuple</a:t>
              </a:r>
            </a:p>
          </p:txBody>
        </p:sp>
      </p:grpSp>
      <p:grpSp>
        <p:nvGrpSpPr>
          <p:cNvPr name="Group 43" id="43"/>
          <p:cNvGrpSpPr/>
          <p:nvPr/>
        </p:nvGrpSpPr>
        <p:grpSpPr>
          <a:xfrm rot="0">
            <a:off x="7619840" y="1497883"/>
            <a:ext cx="2232244" cy="1513485"/>
            <a:chOff x="0" y="0"/>
            <a:chExt cx="671716" cy="455430"/>
          </a:xfrm>
        </p:grpSpPr>
        <p:sp>
          <p:nvSpPr>
            <p:cNvPr name="Freeform 44" id="44"/>
            <p:cNvSpPr/>
            <p:nvPr/>
          </p:nvSpPr>
          <p:spPr>
            <a:xfrm flipH="false" flipV="false" rot="0">
              <a:off x="0" y="0"/>
              <a:ext cx="671716" cy="455430"/>
            </a:xfrm>
            <a:custGeom>
              <a:avLst/>
              <a:gdLst/>
              <a:ahLst/>
              <a:cxnLst/>
              <a:rect r="r" b="b" t="t" l="l"/>
              <a:pathLst>
                <a:path h="455430" w="671716">
                  <a:moveTo>
                    <a:pt x="0" y="0"/>
                  </a:moveTo>
                  <a:lnTo>
                    <a:pt x="671716" y="0"/>
                  </a:lnTo>
                  <a:lnTo>
                    <a:pt x="671716" y="455430"/>
                  </a:lnTo>
                  <a:lnTo>
                    <a:pt x="0" y="455430"/>
                  </a:lnTo>
                  <a:close/>
                </a:path>
              </a:pathLst>
            </a:custGeom>
            <a:solidFill>
              <a:srgbClr val="FF3131"/>
            </a:solidFill>
          </p:spPr>
        </p:sp>
        <p:sp>
          <p:nvSpPr>
            <p:cNvPr name="TextBox 45" id="45"/>
            <p:cNvSpPr txBox="true"/>
            <p:nvPr/>
          </p:nvSpPr>
          <p:spPr>
            <a:xfrm>
              <a:off x="0" y="-85725"/>
              <a:ext cx="671716"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Musique</a:t>
              </a:r>
            </a:p>
          </p:txBody>
        </p:sp>
      </p:grpSp>
      <p:grpSp>
        <p:nvGrpSpPr>
          <p:cNvPr name="Group 46" id="46"/>
          <p:cNvGrpSpPr/>
          <p:nvPr/>
        </p:nvGrpSpPr>
        <p:grpSpPr>
          <a:xfrm rot="0">
            <a:off x="14032391" y="1497883"/>
            <a:ext cx="2423028" cy="1513485"/>
            <a:chOff x="0" y="0"/>
            <a:chExt cx="729125" cy="455430"/>
          </a:xfrm>
        </p:grpSpPr>
        <p:sp>
          <p:nvSpPr>
            <p:cNvPr name="Freeform 47" id="47"/>
            <p:cNvSpPr/>
            <p:nvPr/>
          </p:nvSpPr>
          <p:spPr>
            <a:xfrm flipH="false" flipV="false" rot="0">
              <a:off x="0" y="0"/>
              <a:ext cx="729125" cy="455430"/>
            </a:xfrm>
            <a:custGeom>
              <a:avLst/>
              <a:gdLst/>
              <a:ahLst/>
              <a:cxnLst/>
              <a:rect r="r" b="b" t="t" l="l"/>
              <a:pathLst>
                <a:path h="455430" w="729125">
                  <a:moveTo>
                    <a:pt x="0" y="0"/>
                  </a:moveTo>
                  <a:lnTo>
                    <a:pt x="729125" y="0"/>
                  </a:lnTo>
                  <a:lnTo>
                    <a:pt x="729125" y="455430"/>
                  </a:lnTo>
                  <a:lnTo>
                    <a:pt x="0" y="455430"/>
                  </a:lnTo>
                  <a:close/>
                </a:path>
              </a:pathLst>
            </a:custGeom>
            <a:solidFill>
              <a:srgbClr val="1FDD26"/>
            </a:solidFill>
          </p:spPr>
        </p:sp>
        <p:sp>
          <p:nvSpPr>
            <p:cNvPr name="TextBox 48" id="48"/>
            <p:cNvSpPr txBox="true"/>
            <p:nvPr/>
          </p:nvSpPr>
          <p:spPr>
            <a:xfrm>
              <a:off x="0" y="-85725"/>
              <a:ext cx="729125" cy="541155"/>
            </a:xfrm>
            <a:prstGeom prst="rect">
              <a:avLst/>
            </a:prstGeom>
          </p:spPr>
          <p:txBody>
            <a:bodyPr anchor="ctr" rtlCol="false" tIns="50800" lIns="50800" bIns="50800" rIns="50800"/>
            <a:lstStyle/>
            <a:p>
              <a:pPr algn="ctr">
                <a:lnSpc>
                  <a:spcPts val="4200"/>
                </a:lnSpc>
              </a:pPr>
              <a:r>
                <a:rPr lang="en-US" sz="3000">
                  <a:solidFill>
                    <a:srgbClr val="000000"/>
                  </a:solidFill>
                  <a:latin typeface="Poppins"/>
                  <a:ea typeface="Poppins"/>
                  <a:cs typeface="Poppins"/>
                  <a:sym typeface="Poppins"/>
                </a:rPr>
                <a:t>Cuisine</a:t>
              </a:r>
            </a:p>
          </p:txBody>
        </p:sp>
      </p:grpSp>
      <p:sp>
        <p:nvSpPr>
          <p:cNvPr name="Freeform 49" id="49"/>
          <p:cNvSpPr/>
          <p:nvPr/>
        </p:nvSpPr>
        <p:spPr>
          <a:xfrm flipH="false" flipV="false" rot="0">
            <a:off x="320050" y="3668958"/>
            <a:ext cx="5470745" cy="3884657"/>
          </a:xfrm>
          <a:custGeom>
            <a:avLst/>
            <a:gdLst/>
            <a:ahLst/>
            <a:cxnLst/>
            <a:rect r="r" b="b" t="t" l="l"/>
            <a:pathLst>
              <a:path h="3884657" w="5470745">
                <a:moveTo>
                  <a:pt x="0" y="0"/>
                </a:moveTo>
                <a:lnTo>
                  <a:pt x="5470745" y="0"/>
                </a:lnTo>
                <a:lnTo>
                  <a:pt x="5470745" y="3884657"/>
                </a:lnTo>
                <a:lnTo>
                  <a:pt x="0" y="3884657"/>
                </a:lnTo>
                <a:lnTo>
                  <a:pt x="0" y="0"/>
                </a:lnTo>
                <a:close/>
              </a:path>
            </a:pathLst>
          </a:custGeom>
          <a:blipFill>
            <a:blip r:embed="rId5"/>
            <a:stretch>
              <a:fillRect l="-19739" t="0" r="-19739" b="0"/>
            </a:stretch>
          </a:blipFill>
        </p:spPr>
      </p:sp>
      <p:sp>
        <p:nvSpPr>
          <p:cNvPr name="TextBox 50" id="50"/>
          <p:cNvSpPr txBox="true"/>
          <p:nvPr/>
        </p:nvSpPr>
        <p:spPr>
          <a:xfrm rot="0">
            <a:off x="12534644" y="7811568"/>
            <a:ext cx="5753356" cy="2174874"/>
          </a:xfrm>
          <a:prstGeom prst="rect">
            <a:avLst/>
          </a:prstGeom>
        </p:spPr>
        <p:txBody>
          <a:bodyPr anchor="t" rtlCol="false" tIns="0" lIns="0" bIns="0" rIns="0">
            <a:spAutoFit/>
          </a:bodyPr>
          <a:lstStyle/>
          <a:p>
            <a:pPr algn="l">
              <a:lnSpc>
                <a:spcPts val="3500"/>
              </a:lnSpc>
            </a:pPr>
            <a:r>
              <a:rPr lang="en-US" sz="2500">
                <a:solidFill>
                  <a:srgbClr val="000000"/>
                </a:solidFill>
                <a:latin typeface="Helvetica World"/>
                <a:ea typeface="Helvetica World"/>
                <a:cs typeface="Helvetica World"/>
                <a:sym typeface="Helvetica World"/>
              </a:rPr>
              <a:t> Le tajine de légumes et le couscous aux légumes sont des plats typiques, souvent consommés lors des fêtes traditionnelles.</a:t>
            </a:r>
          </a:p>
          <a:p>
            <a:pPr algn="l">
              <a:lnSpc>
                <a:spcPts val="3500"/>
              </a:lnSpc>
            </a:pPr>
          </a:p>
          <a:p>
            <a:pPr algn="l">
              <a:lnSpc>
                <a:spcPts val="3500"/>
              </a:lnSpc>
            </a:pPr>
          </a:p>
        </p:txBody>
      </p:sp>
      <p:grpSp>
        <p:nvGrpSpPr>
          <p:cNvPr name="Group 51" id="51"/>
          <p:cNvGrpSpPr/>
          <p:nvPr/>
        </p:nvGrpSpPr>
        <p:grpSpPr>
          <a:xfrm rot="0">
            <a:off x="17139351" y="9572554"/>
            <a:ext cx="1148649" cy="714446"/>
            <a:chOff x="0" y="0"/>
            <a:chExt cx="557345" cy="346662"/>
          </a:xfrm>
        </p:grpSpPr>
        <p:sp>
          <p:nvSpPr>
            <p:cNvPr name="Freeform 52" id="52"/>
            <p:cNvSpPr/>
            <p:nvPr/>
          </p:nvSpPr>
          <p:spPr>
            <a:xfrm flipH="false" flipV="false" rot="0">
              <a:off x="0" y="0"/>
              <a:ext cx="557345" cy="346662"/>
            </a:xfrm>
            <a:custGeom>
              <a:avLst/>
              <a:gdLst/>
              <a:ahLst/>
              <a:cxnLst/>
              <a:rect r="r" b="b" t="t" l="l"/>
              <a:pathLst>
                <a:path h="346662" w="557345">
                  <a:moveTo>
                    <a:pt x="0" y="0"/>
                  </a:moveTo>
                  <a:lnTo>
                    <a:pt x="557345" y="0"/>
                  </a:lnTo>
                  <a:lnTo>
                    <a:pt x="557345" y="346662"/>
                  </a:lnTo>
                  <a:lnTo>
                    <a:pt x="0" y="346662"/>
                  </a:lnTo>
                  <a:close/>
                </a:path>
              </a:pathLst>
            </a:custGeom>
            <a:solidFill>
              <a:srgbClr val="DAE3E7"/>
            </a:solidFill>
          </p:spPr>
        </p:sp>
        <p:sp>
          <p:nvSpPr>
            <p:cNvPr name="TextBox 53" id="53"/>
            <p:cNvSpPr txBox="true"/>
            <p:nvPr/>
          </p:nvSpPr>
          <p:spPr>
            <a:xfrm>
              <a:off x="0" y="-38100"/>
              <a:ext cx="557345" cy="384762"/>
            </a:xfrm>
            <a:prstGeom prst="rect">
              <a:avLst/>
            </a:prstGeom>
          </p:spPr>
          <p:txBody>
            <a:bodyPr anchor="ctr" rtlCol="false" tIns="50800" lIns="50800" bIns="50800" rIns="50800"/>
            <a:lstStyle/>
            <a:p>
              <a:pPr algn="ctr">
                <a:lnSpc>
                  <a:spcPts val="2100"/>
                </a:lnSpc>
              </a:pPr>
              <a:r>
                <a:rPr lang="en-US" sz="1500">
                  <a:solidFill>
                    <a:srgbClr val="000000"/>
                  </a:solidFill>
                  <a:latin typeface="Lato"/>
                  <a:ea typeface="Lato"/>
                  <a:cs typeface="Lato"/>
                  <a:sym typeface="Lato"/>
                </a:rPr>
                <a:t>8</a:t>
              </a:r>
            </a:p>
          </p:txBody>
        </p:sp>
      </p:grpSp>
      <p:sp>
        <p:nvSpPr>
          <p:cNvPr name="Freeform 54" id="54"/>
          <p:cNvSpPr/>
          <p:nvPr/>
        </p:nvSpPr>
        <p:spPr>
          <a:xfrm flipH="false" flipV="false" rot="0">
            <a:off x="6093569" y="3668958"/>
            <a:ext cx="5856865" cy="3884657"/>
          </a:xfrm>
          <a:custGeom>
            <a:avLst/>
            <a:gdLst/>
            <a:ahLst/>
            <a:cxnLst/>
            <a:rect r="r" b="b" t="t" l="l"/>
            <a:pathLst>
              <a:path h="3884657" w="5856865">
                <a:moveTo>
                  <a:pt x="0" y="0"/>
                </a:moveTo>
                <a:lnTo>
                  <a:pt x="5856865" y="0"/>
                </a:lnTo>
                <a:lnTo>
                  <a:pt x="5856865" y="3884657"/>
                </a:lnTo>
                <a:lnTo>
                  <a:pt x="0" y="3884657"/>
                </a:lnTo>
                <a:lnTo>
                  <a:pt x="0" y="0"/>
                </a:lnTo>
                <a:close/>
              </a:path>
            </a:pathLst>
          </a:custGeom>
          <a:blipFill>
            <a:blip r:embed="rId6"/>
            <a:stretch>
              <a:fillRect l="0" t="-9284" r="0" b="-3792"/>
            </a:stretch>
          </a:blipFill>
        </p:spPr>
      </p:sp>
      <p:sp>
        <p:nvSpPr>
          <p:cNvPr name="TextBox 55" id="55"/>
          <p:cNvSpPr txBox="true"/>
          <p:nvPr/>
        </p:nvSpPr>
        <p:spPr>
          <a:xfrm rot="0">
            <a:off x="320050" y="7759066"/>
            <a:ext cx="5773519" cy="2267585"/>
          </a:xfrm>
          <a:prstGeom prst="rect">
            <a:avLst/>
          </a:prstGeom>
        </p:spPr>
        <p:txBody>
          <a:bodyPr anchor="t" rtlCol="false" tIns="0" lIns="0" bIns="0" rIns="0">
            <a:spAutoFit/>
          </a:bodyPr>
          <a:lstStyle/>
          <a:p>
            <a:pPr algn="l">
              <a:lnSpc>
                <a:spcPts val="3640"/>
              </a:lnSpc>
            </a:pPr>
            <a:r>
              <a:rPr lang="en-US" sz="2600">
                <a:solidFill>
                  <a:srgbClr val="000000"/>
                </a:solidFill>
                <a:latin typeface="Helvetica World"/>
                <a:ea typeface="Helvetica World"/>
                <a:cs typeface="Helvetica World"/>
                <a:sym typeface="Helvetica World"/>
              </a:rPr>
              <a:t>Cette région est profondément marquée par la culture berbère, avec un mode de vie traditionnel qui se concentre sur l’agriculture et l’artisanat.</a:t>
            </a:r>
          </a:p>
          <a:p>
            <a:pPr algn="l">
              <a:lnSpc>
                <a:spcPts val="3640"/>
              </a:lnSpc>
            </a:pPr>
          </a:p>
        </p:txBody>
      </p:sp>
      <p:sp>
        <p:nvSpPr>
          <p:cNvPr name="TextBox 56" id="56"/>
          <p:cNvSpPr txBox="true"/>
          <p:nvPr/>
        </p:nvSpPr>
        <p:spPr>
          <a:xfrm rot="0">
            <a:off x="6773644" y="7768591"/>
            <a:ext cx="4740713" cy="2910839"/>
          </a:xfrm>
          <a:prstGeom prst="rect">
            <a:avLst/>
          </a:prstGeom>
        </p:spPr>
        <p:txBody>
          <a:bodyPr anchor="t" rtlCol="false" tIns="0" lIns="0" bIns="0" rIns="0">
            <a:spAutoFit/>
          </a:bodyPr>
          <a:lstStyle/>
          <a:p>
            <a:pPr algn="l">
              <a:lnSpc>
                <a:spcPts val="3360"/>
              </a:lnSpc>
            </a:pPr>
            <a:r>
              <a:rPr lang="en-US" sz="2400">
                <a:solidFill>
                  <a:srgbClr val="000000"/>
                </a:solidFill>
                <a:latin typeface="Helvetica World"/>
                <a:ea typeface="Helvetica World"/>
                <a:cs typeface="Helvetica World"/>
                <a:sym typeface="Helvetica World"/>
              </a:rPr>
              <a:t>La musique berbère, chantée en langue tamazight, est une part importante de la culture de cette région. Les danses traditionnelles sont souvent accompagnées de tambours et de flûtes.</a:t>
            </a:r>
          </a:p>
          <a:p>
            <a:pPr algn="l">
              <a:lnSpc>
                <a:spcPts val="33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DAGgVWIv8t8</dc:identifier>
  <dcterms:modified xsi:type="dcterms:W3CDTF">2011-08-01T06:04:30Z</dcterms:modified>
  <cp:revision>1</cp:revision>
  <dc:title>Culture de Maroc</dc:title>
</cp:coreProperties>
</file>