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4.png" ContentType="image/png"/>
  <Override PartName="/ppt/media/image12.png" ContentType="image/png"/>
  <Override PartName="/ppt/media/image5.png" ContentType="image/png"/>
  <Override PartName="/ppt/media/image13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2.png" ContentType="image/png"/>
  <Override PartName="/ppt/media/image9.png" ContentType="image/png"/>
  <Override PartName="/ppt/media/image11.png" ContentType="image/png"/>
  <Override PartName="/ppt/media/image3.png" ContentType="image/png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move the slide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DE2F658-B43D-4D8B-ACD9-836C1A3FF7AF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0DC0EF-A1FE-4F57-A3B6-19EDDDC26EF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BE0F2D-FB00-41AD-98A0-8BC67EE6CAA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054A1D-CE09-4F93-B1B0-B6FD450EF7F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129926-1240-496A-B390-2436D8D6BC9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F0C579-5C07-40A3-A4B2-0F5B7316D2C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014ECE-16D1-4DE3-9B86-E50030F8F76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96C1E0-F836-45D9-979C-4B76C2A45FB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CE5BB6-B064-4422-BA75-7315A421F33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97D567-79C8-4F47-9D04-17BD76B91E5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B81841-8C07-4AE9-B61B-AF762508CA1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E0FEDF-DBE8-4C56-A50E-74FA601B9FFB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a2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1980000" y="900000"/>
            <a:ext cx="12260160" cy="1121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3200" strike="noStrike" u="none">
                <a:solidFill>
                  <a:srgbClr val="dee6ef"/>
                </a:solidFill>
                <a:uFillTx/>
                <a:latin typeface="Arial"/>
              </a:rPr>
              <a:t>Plan de la Présentation : L'Adaptation au Monde Professionnel</a:t>
            </a:r>
            <a:endParaRPr b="1" lang="en-GB" sz="3200" strike="noStrike" u="none">
              <a:solidFill>
                <a:srgbClr val="dee6ef"/>
              </a:solidFill>
              <a:uFillTx/>
              <a:latin typeface="Arial"/>
            </a:endParaRPr>
          </a:p>
          <a:p>
            <a:endParaRPr b="0" lang="en-GB" sz="3200" strike="noStrike" u="none">
              <a:solidFill>
                <a:srgbClr val="dee6ef"/>
              </a:solidFill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825640" y="2174040"/>
            <a:ext cx="4374360" cy="30459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GB" sz="1400" strike="noStrike" u="none">
                <a:solidFill>
                  <a:srgbClr val="f7d1d5"/>
                </a:solidFill>
                <a:uFillTx/>
                <a:latin typeface="Arial"/>
              </a:rPr>
              <a:t>1. Comprendre l'Adaptation au Monde Professionnel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600" strike="noStrike" u="none">
                <a:solidFill>
                  <a:srgbClr val="f7d1d5"/>
                </a:solidFill>
                <a:uFillTx/>
                <a:latin typeface="Arial"/>
              </a:rPr>
              <a:t>2. Les Defis de l'Adaptation</a:t>
            </a:r>
            <a:endParaRPr b="0" lang="en-GB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f7d1d5"/>
                </a:solidFill>
                <a:uFillTx/>
                <a:latin typeface="Arial"/>
              </a:rPr>
              <a:t>3. Les étapes clés de l’adaptation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400" strike="noStrike" u="none">
                <a:solidFill>
                  <a:srgbClr val="f7d1d5"/>
                </a:solidFill>
                <a:uFillTx/>
                <a:latin typeface="Arial"/>
              </a:rPr>
              <a:t>4. Comment réussir son intégration professionnelle ?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f7d1d5"/>
                </a:solidFill>
                <a:uFillTx/>
                <a:latin typeface="Arial"/>
              </a:rPr>
              <a:t>5. Conseils pratiques pour une adaptation réussie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f7d1d5"/>
                </a:solidFill>
                <a:uFillTx/>
                <a:latin typeface="Arial"/>
              </a:rPr>
              <a:t>6. Conclusion</a:t>
            </a:r>
            <a:endParaRPr b="1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860000" y="5907240"/>
            <a:ext cx="4672080" cy="168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2200" strike="noStrike" u="none">
                <a:solidFill>
                  <a:srgbClr val="bbe33d"/>
                </a:solidFill>
                <a:uFillTx/>
                <a:latin typeface="Arial"/>
              </a:rPr>
              <a:t>SalahEddin toiati 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2400" strike="noStrike" u="none">
                <a:solidFill>
                  <a:srgbClr val="bbe33d"/>
                </a:solidFill>
                <a:uFillTx/>
                <a:latin typeface="Arial"/>
              </a:rPr>
              <a:t>Adnane Gunach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2200" strike="noStrike" u="none">
                <a:solidFill>
                  <a:srgbClr val="bbe33d"/>
                </a:solidFill>
                <a:uFillTx/>
                <a:latin typeface="Arial"/>
              </a:rPr>
              <a:t>Marwan Messaadi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2200" strike="noStrike" u="none">
                <a:solidFill>
                  <a:srgbClr val="bbe33d"/>
                </a:solidFill>
                <a:uFillTx/>
                <a:latin typeface="Arial"/>
              </a:rPr>
              <a:t>Anouar Sabiri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2200" strike="noStrike" u="none">
                <a:solidFill>
                  <a:srgbClr val="bbe33d"/>
                </a:solidFill>
                <a:uFillTx/>
                <a:latin typeface="Arial"/>
              </a:rPr>
              <a:t>Abdessamad ait kka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0"/>
          <p:cNvSpPr/>
          <p:nvPr/>
        </p:nvSpPr>
        <p:spPr>
          <a:xfrm>
            <a:off x="793800" y="17179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Clé du succès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Shape 1"/>
          <p:cNvSpPr/>
          <p:nvPr/>
        </p:nvSpPr>
        <p:spPr>
          <a:xfrm>
            <a:off x="793800" y="2880360"/>
            <a:ext cx="2173320" cy="807480"/>
          </a:xfrm>
          <a:prstGeom prst="roundRect">
            <a:avLst>
              <a:gd name="adj" fmla="val 11791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Text 2"/>
          <p:cNvSpPr/>
          <p:nvPr/>
        </p:nvSpPr>
        <p:spPr>
          <a:xfrm>
            <a:off x="1028160" y="3057480"/>
            <a:ext cx="1018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ext 3"/>
          <p:cNvSpPr/>
          <p:nvPr/>
        </p:nvSpPr>
        <p:spPr>
          <a:xfrm>
            <a:off x="3194280" y="3107160"/>
            <a:ext cx="1248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Patience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hape 4"/>
          <p:cNvSpPr/>
          <p:nvPr/>
        </p:nvSpPr>
        <p:spPr>
          <a:xfrm>
            <a:off x="3080880" y="3673080"/>
            <a:ext cx="10641960" cy="1476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Shape 5"/>
          <p:cNvSpPr/>
          <p:nvPr/>
        </p:nvSpPr>
        <p:spPr>
          <a:xfrm>
            <a:off x="793800" y="3801600"/>
            <a:ext cx="4347360" cy="807480"/>
          </a:xfrm>
          <a:prstGeom prst="roundRect">
            <a:avLst>
              <a:gd name="adj" fmla="val 11791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Text 6"/>
          <p:cNvSpPr/>
          <p:nvPr/>
        </p:nvSpPr>
        <p:spPr>
          <a:xfrm>
            <a:off x="1028160" y="3978720"/>
            <a:ext cx="16056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 7"/>
          <p:cNvSpPr/>
          <p:nvPr/>
        </p:nvSpPr>
        <p:spPr>
          <a:xfrm>
            <a:off x="5368320" y="4028400"/>
            <a:ext cx="20934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Détermination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Shape 8"/>
          <p:cNvSpPr/>
          <p:nvPr/>
        </p:nvSpPr>
        <p:spPr>
          <a:xfrm>
            <a:off x="5254560" y="4594320"/>
            <a:ext cx="8468280" cy="1476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Shape 9"/>
          <p:cNvSpPr/>
          <p:nvPr/>
        </p:nvSpPr>
        <p:spPr>
          <a:xfrm>
            <a:off x="793800" y="4722840"/>
            <a:ext cx="6521040" cy="807480"/>
          </a:xfrm>
          <a:prstGeom prst="roundRect">
            <a:avLst>
              <a:gd name="adj" fmla="val 11791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Text 10"/>
          <p:cNvSpPr/>
          <p:nvPr/>
        </p:nvSpPr>
        <p:spPr>
          <a:xfrm>
            <a:off x="1028160" y="4899960"/>
            <a:ext cx="1594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 11"/>
          <p:cNvSpPr/>
          <p:nvPr/>
        </p:nvSpPr>
        <p:spPr>
          <a:xfrm>
            <a:off x="7542000" y="4949640"/>
            <a:ext cx="1197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Réussite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 12"/>
          <p:cNvSpPr/>
          <p:nvPr/>
        </p:nvSpPr>
        <p:spPr>
          <a:xfrm>
            <a:off x="793800" y="578592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ne se fait pas du jour au lendemain, mais avec patience et détermination, elle devient une clé pour réussir dans sa vie professionnelle.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0"/>
          <p:cNvSpPr/>
          <p:nvPr/>
        </p:nvSpPr>
        <p:spPr>
          <a:xfrm>
            <a:off x="793800" y="191916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Conclusion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Text 1"/>
          <p:cNvSpPr/>
          <p:nvPr/>
        </p:nvSpPr>
        <p:spPr>
          <a:xfrm>
            <a:off x="793800" y="3081600"/>
            <a:ext cx="412056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0" lang="en-US" sz="58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GB" sz="5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 2"/>
          <p:cNvSpPr/>
          <p:nvPr/>
        </p:nvSpPr>
        <p:spPr>
          <a:xfrm>
            <a:off x="1436400" y="4113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Flexibilité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 3"/>
          <p:cNvSpPr/>
          <p:nvPr/>
        </p:nvSpPr>
        <p:spPr>
          <a:xfrm>
            <a:off x="793800" y="460368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S'adapter aux exigences du milieu professionnel.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 4"/>
          <p:cNvSpPr/>
          <p:nvPr/>
        </p:nvSpPr>
        <p:spPr>
          <a:xfrm>
            <a:off x="5254560" y="3081600"/>
            <a:ext cx="412056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0" lang="en-US" sz="58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GB" sz="5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 5"/>
          <p:cNvSpPr/>
          <p:nvPr/>
        </p:nvSpPr>
        <p:spPr>
          <a:xfrm>
            <a:off x="5897520" y="4113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Écoute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 6"/>
          <p:cNvSpPr/>
          <p:nvPr/>
        </p:nvSpPr>
        <p:spPr>
          <a:xfrm>
            <a:off x="5254560" y="460368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Comprendre les attentes et la culture de l'entreprise.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 7"/>
          <p:cNvSpPr/>
          <p:nvPr/>
        </p:nvSpPr>
        <p:spPr>
          <a:xfrm>
            <a:off x="9715680" y="3081600"/>
            <a:ext cx="412056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0" lang="en-US" sz="58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GB" sz="5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 8"/>
          <p:cNvSpPr/>
          <p:nvPr/>
        </p:nvSpPr>
        <p:spPr>
          <a:xfrm>
            <a:off x="10358280" y="4113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Développement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Text 9"/>
          <p:cNvSpPr/>
          <p:nvPr/>
        </p:nvSpPr>
        <p:spPr>
          <a:xfrm>
            <a:off x="9715680" y="460368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Investir dans ses compétences professionnelles et personnelles.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Text 10"/>
          <p:cNvSpPr/>
          <p:nvPr/>
        </p:nvSpPr>
        <p:spPr>
          <a:xfrm>
            <a:off x="793800" y="558468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est un processus essentiel pour réussir sa carrière. Elle nécessite de la flexibilité, de l'écoute et un investissement dans le développement de compétences professionnelles et personnelles.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0"/>
          <p:cNvSpPr/>
          <p:nvPr/>
        </p:nvSpPr>
        <p:spPr>
          <a:xfrm>
            <a:off x="793800" y="244368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Message final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2" name="Image 0" descr="preencoded.png"/>
          <p:cNvPicPr/>
          <p:nvPr/>
        </p:nvPicPr>
        <p:blipFill>
          <a:blip r:embed="rId1"/>
          <a:stretch/>
        </p:blipFill>
        <p:spPr>
          <a:xfrm>
            <a:off x="4960440" y="3751920"/>
            <a:ext cx="1448640" cy="906840"/>
          </a:xfrm>
          <a:prstGeom prst="rect">
            <a:avLst/>
          </a:prstGeom>
          <a:ln w="0">
            <a:noFill/>
          </a:ln>
        </p:spPr>
      </p:pic>
      <p:pic>
        <p:nvPicPr>
          <p:cNvPr id="153" name="Image 1" descr="preencoded.png"/>
          <p:cNvPicPr/>
          <p:nvPr/>
        </p:nvPicPr>
        <p:blipFill>
          <a:blip r:embed="rId2"/>
          <a:stretch/>
        </p:blipFill>
        <p:spPr>
          <a:xfrm>
            <a:off x="6590880" y="3751920"/>
            <a:ext cx="1448640" cy="906840"/>
          </a:xfrm>
          <a:prstGeom prst="rect">
            <a:avLst/>
          </a:prstGeom>
          <a:ln w="0">
            <a:noFill/>
          </a:ln>
        </p:spPr>
      </p:pic>
      <p:pic>
        <p:nvPicPr>
          <p:cNvPr id="154" name="Image 2" descr="preencoded.png"/>
          <p:cNvPicPr/>
          <p:nvPr/>
        </p:nvPicPr>
        <p:blipFill>
          <a:blip r:embed="rId3"/>
          <a:stretch/>
        </p:blipFill>
        <p:spPr>
          <a:xfrm>
            <a:off x="8220960" y="3751920"/>
            <a:ext cx="1448640" cy="906840"/>
          </a:xfrm>
          <a:prstGeom prst="rect">
            <a:avLst/>
          </a:prstGeom>
          <a:ln w="0">
            <a:noFill/>
          </a:ln>
        </p:spPr>
      </p:pic>
      <p:sp>
        <p:nvSpPr>
          <p:cNvPr id="155" name="Text 1"/>
          <p:cNvSpPr/>
          <p:nvPr/>
        </p:nvSpPr>
        <p:spPr>
          <a:xfrm>
            <a:off x="793800" y="506016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ne se fait pas du jour au lendemain, mais avec patience et détermination, elle devient une clé pour réussir dans sa vie professionnelle.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0"/>
          <p:cNvSpPr/>
          <p:nvPr/>
        </p:nvSpPr>
        <p:spPr>
          <a:xfrm>
            <a:off x="793800" y="2901600"/>
            <a:ext cx="10601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L'adaptation au monde professionnel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Text 1"/>
          <p:cNvSpPr/>
          <p:nvPr/>
        </p:nvSpPr>
        <p:spPr>
          <a:xfrm>
            <a:off x="793800" y="395028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est un processus essentiel pour réussir sa carrière. Il s'agit de la capacité à ajuster son comportement, ses compétences et ses valeurs pour répondre aux exigences d'un environnement de travail spécifique.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Shape 2"/>
          <p:cNvSpPr/>
          <p:nvPr/>
        </p:nvSpPr>
        <p:spPr>
          <a:xfrm>
            <a:off x="793800" y="4948200"/>
            <a:ext cx="362520" cy="36252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801360" y="4955760"/>
            <a:ext cx="347400" cy="347400"/>
          </a:xfrm>
          <a:prstGeom prst="rect">
            <a:avLst/>
          </a:prstGeom>
          <a:ln w="0">
            <a:noFill/>
          </a:ln>
        </p:spPr>
      </p:pic>
      <p:sp>
        <p:nvSpPr>
          <p:cNvPr id="53" name="Text 3"/>
          <p:cNvSpPr/>
          <p:nvPr/>
        </p:nvSpPr>
        <p:spPr>
          <a:xfrm>
            <a:off x="1270080" y="4931280"/>
            <a:ext cx="4676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dcd7e5"/>
                </a:solidFill>
                <a:uFillTx/>
                <a:latin typeface="Heebo Bold"/>
                <a:ea typeface="Heebo Bold"/>
              </a:rPr>
              <a:t>par ABDESSAMAD AIT AKKA N'ALLA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33"/>
          <p:cNvSpPr/>
          <p:nvPr/>
        </p:nvSpPr>
        <p:spPr>
          <a:xfrm>
            <a:off x="793800" y="2901600"/>
            <a:ext cx="10601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L'adaptation au monde professionnel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 34"/>
          <p:cNvSpPr/>
          <p:nvPr/>
        </p:nvSpPr>
        <p:spPr>
          <a:xfrm>
            <a:off x="793800" y="395028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est un processus essentiel pour réussir sa carrière. Il s'agit de la capacité à ajuster son comportement, ses compétences et ses valeurs pour répondre aux exigences d'un environnement de travail spécifique.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0"/>
          <p:cNvSpPr/>
          <p:nvPr/>
        </p:nvSpPr>
        <p:spPr>
          <a:xfrm>
            <a:off x="793800" y="2358360"/>
            <a:ext cx="6848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Les défis de l'adaptation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Text 1"/>
          <p:cNvSpPr/>
          <p:nvPr/>
        </p:nvSpPr>
        <p:spPr>
          <a:xfrm>
            <a:off x="793800" y="3634200"/>
            <a:ext cx="36964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Rythme et responsabilités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2"/>
          <p:cNvSpPr/>
          <p:nvPr/>
        </p:nvSpPr>
        <p:spPr>
          <a:xfrm>
            <a:off x="793800" y="4215240"/>
            <a:ext cx="6244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Le rythme de travail est plus rapide et les responsabilités plus importantes. Il faut s'adapter aux horaires, gérer son temps de manière plus autonome et prendre des décisions.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 3"/>
          <p:cNvSpPr/>
          <p:nvPr/>
        </p:nvSpPr>
        <p:spPr>
          <a:xfrm>
            <a:off x="7599600" y="3634200"/>
            <a:ext cx="31323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Différences de culture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 4"/>
          <p:cNvSpPr/>
          <p:nvPr/>
        </p:nvSpPr>
        <p:spPr>
          <a:xfrm>
            <a:off x="7599600" y="4215240"/>
            <a:ext cx="624420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Chaque entreprise a sa propre culture, avec des normes sociales, des modes de communication et des valeurs spécifiques. Il est important de comprendre et de s'adapter à ces différences.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0"/>
          <p:cNvSpPr/>
          <p:nvPr/>
        </p:nvSpPr>
        <p:spPr>
          <a:xfrm>
            <a:off x="793800" y="28548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Compétences clés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Shape 1"/>
          <p:cNvSpPr/>
          <p:nvPr/>
        </p:nvSpPr>
        <p:spPr>
          <a:xfrm>
            <a:off x="793800" y="41587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Text 2"/>
          <p:cNvSpPr/>
          <p:nvPr/>
        </p:nvSpPr>
        <p:spPr>
          <a:xfrm>
            <a:off x="987480" y="4243680"/>
            <a:ext cx="12240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GB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3"/>
          <p:cNvSpPr/>
          <p:nvPr/>
        </p:nvSpPr>
        <p:spPr>
          <a:xfrm>
            <a:off x="1531080" y="4158720"/>
            <a:ext cx="36381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Compétences techniques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4"/>
          <p:cNvSpPr/>
          <p:nvPr/>
        </p:nvSpPr>
        <p:spPr>
          <a:xfrm>
            <a:off x="1531080" y="464904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Maîtriser les logiciels, outils de communication et méthodes de travail spécifiques à l'industrie.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Shape 5"/>
          <p:cNvSpPr/>
          <p:nvPr/>
        </p:nvSpPr>
        <p:spPr>
          <a:xfrm>
            <a:off x="7428600" y="41587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Text 6"/>
          <p:cNvSpPr/>
          <p:nvPr/>
        </p:nvSpPr>
        <p:spPr>
          <a:xfrm>
            <a:off x="7587000" y="4243680"/>
            <a:ext cx="1929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GB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7"/>
          <p:cNvSpPr/>
          <p:nvPr/>
        </p:nvSpPr>
        <p:spPr>
          <a:xfrm>
            <a:off x="8165880" y="4158720"/>
            <a:ext cx="47779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Compétences comportementales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8"/>
          <p:cNvSpPr/>
          <p:nvPr/>
        </p:nvSpPr>
        <p:spPr>
          <a:xfrm>
            <a:off x="8165880" y="4649040"/>
            <a:ext cx="567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Développer l'adaptabilité, le travail en équipe, la gestion du stress et la communication efficace.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257560"/>
          </a:xfrm>
          <a:prstGeom prst="rect">
            <a:avLst/>
          </a:prstGeom>
          <a:ln w="0">
            <a:noFill/>
          </a:ln>
        </p:spPr>
      </p:pic>
      <p:sp>
        <p:nvSpPr>
          <p:cNvPr id="71" name="Text 0"/>
          <p:cNvSpPr/>
          <p:nvPr/>
        </p:nvSpPr>
        <p:spPr>
          <a:xfrm>
            <a:off x="632160" y="2755800"/>
            <a:ext cx="60249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399"/>
              </a:lnSpc>
              <a:tabLst>
                <a:tab algn="l" pos="0"/>
              </a:tabLst>
            </a:pPr>
            <a:r>
              <a:rPr b="0" lang="en-US" sz="35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Étapes clés de l'adaptation</a:t>
            </a:r>
            <a:endParaRPr b="0" lang="en-GB" sz="3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Shape 1"/>
          <p:cNvSpPr/>
          <p:nvPr/>
        </p:nvSpPr>
        <p:spPr>
          <a:xfrm>
            <a:off x="632160" y="5661360"/>
            <a:ext cx="13365720" cy="22680"/>
          </a:xfrm>
          <a:prstGeom prst="roundRect">
            <a:avLst>
              <a:gd name="adj" fmla="val 33188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Shape 2"/>
          <p:cNvSpPr/>
          <p:nvPr/>
        </p:nvSpPr>
        <p:spPr>
          <a:xfrm>
            <a:off x="3239640" y="5029200"/>
            <a:ext cx="22680" cy="631800"/>
          </a:xfrm>
          <a:prstGeom prst="roundRect">
            <a:avLst>
              <a:gd name="adj" fmla="val 33188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Shape 3"/>
          <p:cNvSpPr/>
          <p:nvPr/>
        </p:nvSpPr>
        <p:spPr>
          <a:xfrm>
            <a:off x="3047760" y="5458320"/>
            <a:ext cx="406080" cy="406080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Text 4"/>
          <p:cNvSpPr/>
          <p:nvPr/>
        </p:nvSpPr>
        <p:spPr>
          <a:xfrm>
            <a:off x="3202200" y="5526000"/>
            <a:ext cx="97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00"/>
              </a:lnSpc>
              <a:tabLst>
                <a:tab algn="l" pos="0"/>
              </a:tabLst>
            </a:pPr>
            <a:r>
              <a:rPr b="0" lang="en-US" sz="21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 5"/>
          <p:cNvSpPr/>
          <p:nvPr/>
        </p:nvSpPr>
        <p:spPr>
          <a:xfrm>
            <a:off x="2122200" y="3591000"/>
            <a:ext cx="225756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Prise de conscience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Text 6"/>
          <p:cNvSpPr/>
          <p:nvPr/>
        </p:nvSpPr>
        <p:spPr>
          <a:xfrm>
            <a:off x="812880" y="3981600"/>
            <a:ext cx="4876200" cy="8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Observer les autres, comprendre les attentes implicites et la culture de l'entreprise. Se poser les bonnes questions pour mieux comprendre l'environnement.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Shape 7"/>
          <p:cNvSpPr/>
          <p:nvPr/>
        </p:nvSpPr>
        <p:spPr>
          <a:xfrm>
            <a:off x="5949000" y="5661360"/>
            <a:ext cx="22680" cy="631800"/>
          </a:xfrm>
          <a:prstGeom prst="roundRect">
            <a:avLst>
              <a:gd name="adj" fmla="val 33188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Shape 8"/>
          <p:cNvSpPr/>
          <p:nvPr/>
        </p:nvSpPr>
        <p:spPr>
          <a:xfrm>
            <a:off x="5757120" y="5458320"/>
            <a:ext cx="406080" cy="406080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Text 9"/>
          <p:cNvSpPr/>
          <p:nvPr/>
        </p:nvSpPr>
        <p:spPr>
          <a:xfrm>
            <a:off x="5883480" y="5526000"/>
            <a:ext cx="15372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00"/>
              </a:lnSpc>
              <a:tabLst>
                <a:tab algn="l" pos="0"/>
              </a:tabLst>
            </a:pPr>
            <a:r>
              <a:rPr b="0" lang="en-US" sz="21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10"/>
          <p:cNvSpPr/>
          <p:nvPr/>
        </p:nvSpPr>
        <p:spPr>
          <a:xfrm>
            <a:off x="4831560" y="6474240"/>
            <a:ext cx="225756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Communication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 11"/>
          <p:cNvSpPr/>
          <p:nvPr/>
        </p:nvSpPr>
        <p:spPr>
          <a:xfrm>
            <a:off x="3522240" y="6864840"/>
            <a:ext cx="4876560" cy="8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Écouter et poser des questions pour éviter les malentendus. Savoir exprimer ses besoins tout en respectant les codes de l'entreprise.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Shape 12"/>
          <p:cNvSpPr/>
          <p:nvPr/>
        </p:nvSpPr>
        <p:spPr>
          <a:xfrm>
            <a:off x="8658360" y="5029200"/>
            <a:ext cx="22680" cy="631800"/>
          </a:xfrm>
          <a:prstGeom prst="roundRect">
            <a:avLst>
              <a:gd name="adj" fmla="val 33188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Shape 13"/>
          <p:cNvSpPr/>
          <p:nvPr/>
        </p:nvSpPr>
        <p:spPr>
          <a:xfrm>
            <a:off x="8466480" y="5458320"/>
            <a:ext cx="406080" cy="406080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Text 14"/>
          <p:cNvSpPr/>
          <p:nvPr/>
        </p:nvSpPr>
        <p:spPr>
          <a:xfrm>
            <a:off x="8593200" y="5526000"/>
            <a:ext cx="15264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00"/>
              </a:lnSpc>
              <a:tabLst>
                <a:tab algn="l" pos="0"/>
              </a:tabLst>
            </a:pPr>
            <a:r>
              <a:rPr b="0" lang="en-US" sz="21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 15"/>
          <p:cNvSpPr/>
          <p:nvPr/>
        </p:nvSpPr>
        <p:spPr>
          <a:xfrm>
            <a:off x="6773760" y="3591000"/>
            <a:ext cx="379152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Développement de compétences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16"/>
          <p:cNvSpPr/>
          <p:nvPr/>
        </p:nvSpPr>
        <p:spPr>
          <a:xfrm>
            <a:off x="6231240" y="3981600"/>
            <a:ext cx="4876560" cy="8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Améliorer les compétences interpersonnelles et organisationnelles pour mieux gérer les situations professionnelles.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Shape 17"/>
          <p:cNvSpPr/>
          <p:nvPr/>
        </p:nvSpPr>
        <p:spPr>
          <a:xfrm>
            <a:off x="11367720" y="5661360"/>
            <a:ext cx="22680" cy="631800"/>
          </a:xfrm>
          <a:prstGeom prst="roundRect">
            <a:avLst>
              <a:gd name="adj" fmla="val 33188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Shape 18"/>
          <p:cNvSpPr/>
          <p:nvPr/>
        </p:nvSpPr>
        <p:spPr>
          <a:xfrm>
            <a:off x="11175840" y="5458320"/>
            <a:ext cx="406080" cy="406080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Text 19"/>
          <p:cNvSpPr/>
          <p:nvPr/>
        </p:nvSpPr>
        <p:spPr>
          <a:xfrm>
            <a:off x="11289600" y="5526000"/>
            <a:ext cx="178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00"/>
              </a:lnSpc>
              <a:tabLst>
                <a:tab algn="l" pos="0"/>
              </a:tabLst>
            </a:pPr>
            <a:r>
              <a:rPr b="0" lang="en-US" sz="21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4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20"/>
          <p:cNvSpPr/>
          <p:nvPr/>
        </p:nvSpPr>
        <p:spPr>
          <a:xfrm>
            <a:off x="10250280" y="6474240"/>
            <a:ext cx="225756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Proactivité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 21"/>
          <p:cNvSpPr/>
          <p:nvPr/>
        </p:nvSpPr>
        <p:spPr>
          <a:xfrm>
            <a:off x="8940600" y="6864840"/>
            <a:ext cx="4876560" cy="8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Identifier les opportunités et y répondre sans attendre qu'on nous le demande. Prendre des initiatives pour améliorer les processus.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0"/>
          <p:cNvSpPr/>
          <p:nvPr/>
        </p:nvSpPr>
        <p:spPr>
          <a:xfrm>
            <a:off x="793800" y="2203200"/>
            <a:ext cx="65250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Réussir son intégration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Shape 1"/>
          <p:cNvSpPr/>
          <p:nvPr/>
        </p:nvSpPr>
        <p:spPr>
          <a:xfrm>
            <a:off x="793800" y="3252240"/>
            <a:ext cx="4196160" cy="2773440"/>
          </a:xfrm>
          <a:prstGeom prst="roundRect">
            <a:avLst>
              <a:gd name="adj" fmla="val 3435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Text 2"/>
          <p:cNvSpPr/>
          <p:nvPr/>
        </p:nvSpPr>
        <p:spPr>
          <a:xfrm>
            <a:off x="1028160" y="3486600"/>
            <a:ext cx="3096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Flexibilité et feedback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 3"/>
          <p:cNvSpPr/>
          <p:nvPr/>
        </p:nvSpPr>
        <p:spPr>
          <a:xfrm>
            <a:off x="1028160" y="3977280"/>
            <a:ext cx="372708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Accepter la critique et adapter ses comportements en fonction des retours reçus pour s'améliorer.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Shape 4"/>
          <p:cNvSpPr/>
          <p:nvPr/>
        </p:nvSpPr>
        <p:spPr>
          <a:xfrm>
            <a:off x="5217120" y="3252240"/>
            <a:ext cx="4196160" cy="2773440"/>
          </a:xfrm>
          <a:prstGeom prst="roundRect">
            <a:avLst>
              <a:gd name="adj" fmla="val 3435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Text 5"/>
          <p:cNvSpPr/>
          <p:nvPr/>
        </p:nvSpPr>
        <p:spPr>
          <a:xfrm>
            <a:off x="5451480" y="3486600"/>
            <a:ext cx="36831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Relations professionnelles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 6"/>
          <p:cNvSpPr/>
          <p:nvPr/>
        </p:nvSpPr>
        <p:spPr>
          <a:xfrm>
            <a:off x="5451480" y="3977280"/>
            <a:ext cx="372708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Construire des relations solides avec les collègues et supérieurs. Savoir travailler en équipe et respecter les différences de chacun.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Shape 7"/>
          <p:cNvSpPr/>
          <p:nvPr/>
        </p:nvSpPr>
        <p:spPr>
          <a:xfrm>
            <a:off x="9640080" y="3252240"/>
            <a:ext cx="4196160" cy="2773440"/>
          </a:xfrm>
          <a:prstGeom prst="roundRect">
            <a:avLst>
              <a:gd name="adj" fmla="val 3435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Text 8"/>
          <p:cNvSpPr/>
          <p:nvPr/>
        </p:nvSpPr>
        <p:spPr>
          <a:xfrm>
            <a:off x="9874440" y="3486600"/>
            <a:ext cx="3021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Bien-être et équilibre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 9"/>
          <p:cNvSpPr/>
          <p:nvPr/>
        </p:nvSpPr>
        <p:spPr>
          <a:xfrm>
            <a:off x="9874440" y="3977280"/>
            <a:ext cx="3727080" cy="18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Gérer la pression du travail sans sacrifier sa santé mentale et physique. Savoir dire non ou demander de l'aide quand nécessaire.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04" name="Text 0"/>
          <p:cNvSpPr/>
          <p:nvPr/>
        </p:nvSpPr>
        <p:spPr>
          <a:xfrm>
            <a:off x="6280200" y="6955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Conseils pratiques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Image 1" descr="preencoded.png"/>
          <p:cNvPicPr/>
          <p:nvPr/>
        </p:nvPicPr>
        <p:blipFill>
          <a:blip r:embed="rId2"/>
          <a:stretch/>
        </p:blipFill>
        <p:spPr>
          <a:xfrm>
            <a:off x="6280200" y="174456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106" name="Text 1"/>
          <p:cNvSpPr/>
          <p:nvPr/>
        </p:nvSpPr>
        <p:spPr>
          <a:xfrm>
            <a:off x="6280200" y="2538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Préparation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 2"/>
          <p:cNvSpPr/>
          <p:nvPr/>
        </p:nvSpPr>
        <p:spPr>
          <a:xfrm>
            <a:off x="6280200" y="3028680"/>
            <a:ext cx="360756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Rechercher des informations sur l'entreprise, ses produits et sa culture. Préparer son premier jour de travail.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8" name="Image 2" descr="preencoded.png"/>
          <p:cNvPicPr/>
          <p:nvPr/>
        </p:nvPicPr>
        <p:blipFill>
          <a:blip r:embed="rId3"/>
          <a:stretch/>
        </p:blipFill>
        <p:spPr>
          <a:xfrm>
            <a:off x="10228320" y="174456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109" name="Text 3"/>
          <p:cNvSpPr/>
          <p:nvPr/>
        </p:nvSpPr>
        <p:spPr>
          <a:xfrm>
            <a:off x="10228320" y="2538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Organisation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Text 4"/>
          <p:cNvSpPr/>
          <p:nvPr/>
        </p:nvSpPr>
        <p:spPr>
          <a:xfrm>
            <a:off x="10228320" y="3028680"/>
            <a:ext cx="36079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Prendre des notes et organiser ses tâches pour suivre les projets et les priorités.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1" name="Image 3" descr="preencoded.png"/>
          <p:cNvPicPr/>
          <p:nvPr/>
        </p:nvPicPr>
        <p:blipFill>
          <a:blip r:embed="rId4"/>
          <a:stretch/>
        </p:blipFill>
        <p:spPr>
          <a:xfrm>
            <a:off x="6280200" y="5160960"/>
            <a:ext cx="566640" cy="566640"/>
          </a:xfrm>
          <a:prstGeom prst="rect">
            <a:avLst/>
          </a:prstGeom>
          <a:ln w="0">
            <a:noFill/>
          </a:ln>
        </p:spPr>
      </p:pic>
      <p:sp>
        <p:nvSpPr>
          <p:cNvPr id="112" name="Text 5"/>
          <p:cNvSpPr/>
          <p:nvPr/>
        </p:nvSpPr>
        <p:spPr>
          <a:xfrm>
            <a:off x="6280200" y="59547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Apprentissage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 6"/>
          <p:cNvSpPr/>
          <p:nvPr/>
        </p:nvSpPr>
        <p:spPr>
          <a:xfrm>
            <a:off x="6280200" y="6445080"/>
            <a:ext cx="360756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Assister à des formations, lire des articles de l'industrie et échanger avec des collègues expérimentés.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0"/>
          <p:cNvSpPr/>
          <p:nvPr/>
        </p:nvSpPr>
        <p:spPr>
          <a:xfrm>
            <a:off x="793800" y="1774440"/>
            <a:ext cx="9918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L'adaptation, un processus continu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Image 0" descr="preencoded.png"/>
          <p:cNvPicPr/>
          <p:nvPr/>
        </p:nvPicPr>
        <p:blipFill>
          <a:blip r:embed="rId1"/>
          <a:stretch/>
        </p:blipFill>
        <p:spPr>
          <a:xfrm>
            <a:off x="2978280" y="2936880"/>
            <a:ext cx="2151720" cy="807480"/>
          </a:xfrm>
          <a:prstGeom prst="rect">
            <a:avLst/>
          </a:prstGeom>
          <a:ln w="0">
            <a:noFill/>
          </a:ln>
        </p:spPr>
      </p:pic>
      <p:sp>
        <p:nvSpPr>
          <p:cNvPr id="116" name="Text 1"/>
          <p:cNvSpPr/>
          <p:nvPr/>
        </p:nvSpPr>
        <p:spPr>
          <a:xfrm>
            <a:off x="4003200" y="3201120"/>
            <a:ext cx="1018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 2"/>
          <p:cNvSpPr/>
          <p:nvPr/>
        </p:nvSpPr>
        <p:spPr>
          <a:xfrm>
            <a:off x="5357160" y="3163680"/>
            <a:ext cx="13489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Flexibilité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Shape 3"/>
          <p:cNvSpPr/>
          <p:nvPr/>
        </p:nvSpPr>
        <p:spPr>
          <a:xfrm>
            <a:off x="5187240" y="3758040"/>
            <a:ext cx="8592480" cy="1476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9" name="Image 1" descr="preencoded.png"/>
          <p:cNvPicPr/>
          <p:nvPr/>
        </p:nvPicPr>
        <p:blipFill>
          <a:blip r:embed="rId2"/>
          <a:stretch/>
        </p:blipFill>
        <p:spPr>
          <a:xfrm>
            <a:off x="1902240" y="3801600"/>
            <a:ext cx="4303800" cy="807480"/>
          </a:xfrm>
          <a:prstGeom prst="rect">
            <a:avLst/>
          </a:prstGeom>
          <a:ln w="0">
            <a:noFill/>
          </a:ln>
        </p:spPr>
      </p:pic>
      <p:sp>
        <p:nvSpPr>
          <p:cNvPr id="120" name="Text 4"/>
          <p:cNvSpPr/>
          <p:nvPr/>
        </p:nvSpPr>
        <p:spPr>
          <a:xfrm>
            <a:off x="3973680" y="3978720"/>
            <a:ext cx="16056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Text 5"/>
          <p:cNvSpPr/>
          <p:nvPr/>
        </p:nvSpPr>
        <p:spPr>
          <a:xfrm>
            <a:off x="6433200" y="4028400"/>
            <a:ext cx="9928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Écoute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Shape 6"/>
          <p:cNvSpPr/>
          <p:nvPr/>
        </p:nvSpPr>
        <p:spPr>
          <a:xfrm>
            <a:off x="6263280" y="4622760"/>
            <a:ext cx="7516440" cy="1476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3" name="Image 2" descr="preencoded.png"/>
          <p:cNvPicPr/>
          <p:nvPr/>
        </p:nvPicPr>
        <p:blipFill>
          <a:blip r:embed="rId3"/>
          <a:stretch/>
        </p:blipFill>
        <p:spPr>
          <a:xfrm>
            <a:off x="826200" y="4666320"/>
            <a:ext cx="6455880" cy="807480"/>
          </a:xfrm>
          <a:prstGeom prst="rect">
            <a:avLst/>
          </a:prstGeom>
          <a:ln w="0">
            <a:noFill/>
          </a:ln>
        </p:spPr>
      </p:pic>
      <p:sp>
        <p:nvSpPr>
          <p:cNvPr id="124" name="Text 7"/>
          <p:cNvSpPr/>
          <p:nvPr/>
        </p:nvSpPr>
        <p:spPr>
          <a:xfrm>
            <a:off x="3974400" y="4843440"/>
            <a:ext cx="15948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3549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 8"/>
          <p:cNvSpPr/>
          <p:nvPr/>
        </p:nvSpPr>
        <p:spPr>
          <a:xfrm>
            <a:off x="7509240" y="4893120"/>
            <a:ext cx="2310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Développement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 9"/>
          <p:cNvSpPr/>
          <p:nvPr/>
        </p:nvSpPr>
        <p:spPr>
          <a:xfrm>
            <a:off x="793800" y="572940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dcd7e5"/>
                </a:solidFill>
                <a:uFillTx/>
                <a:latin typeface="Heebo Light"/>
                <a:ea typeface="Heebo Light"/>
              </a:rPr>
              <a:t>L'adaptation au monde professionnel est un processus continu qui nécessite de la flexibilité, de l'écoute et un investissement dans le développement de compétences professionnelles et personnelles.</a:t>
            </a:r>
            <a:endParaRPr b="0" lang="en-GB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LibreOffice/24.8.2.1$MacOSX_X86_64 LibreOffice_project/0f794b6e29741098670a3b95d60478a65d05ef13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2025-01-07T21:26:54Z</dcterms:created>
  <dc:creator>PptxGenJS</dc:creator>
  <dc:description/>
  <dc:language>en-GB</dc:language>
  <cp:lastModifiedBy/>
  <dcterms:modified xsi:type="dcterms:W3CDTF">2025-01-08T23:39:59Z</dcterms:modified>
  <cp:revision>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