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5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3"/>
    <p:sldId id="281" r:id="rId4"/>
    <p:sldId id="276" r:id="rId5"/>
    <p:sldId id="279" r:id="rId6"/>
    <p:sldId id="280" r:id="rId7"/>
    <p:sldId id="282" r:id="rId8"/>
    <p:sldId id="283" r:id="rId9"/>
    <p:sldId id="288" r:id="rId10"/>
    <p:sldId id="289" r:id="rId11"/>
    <p:sldId id="290" r:id="rId12"/>
    <p:sldId id="291" r:id="rId13"/>
    <p:sldId id="293" r:id="rId14"/>
    <p:sldId id="298" r:id="rId15"/>
    <p:sldId id="300" r:id="rId16"/>
    <p:sldId id="261" r:id="rId17"/>
    <p:sldId id="303" r:id="rId18"/>
    <p:sldId id="294" r:id="rId19"/>
    <p:sldId id="267" r:id="rId20"/>
    <p:sldId id="262" r:id="rId21"/>
    <p:sldId id="305" r:id="rId22"/>
    <p:sldId id="306" r:id="rId23"/>
    <p:sldId id="301" r:id="rId24"/>
    <p:sldId id="295" r:id="rId25"/>
    <p:sldId id="296" r:id="rId26"/>
    <p:sldId id="297" r:id="rId27"/>
    <p:sldId id="285" r:id="rId28"/>
    <p:sldId id="286" r:id="rId29"/>
    <p:sldId id="287" r:id="rId30"/>
    <p:sldId id="284" r:id="rId31"/>
    <p:sldId id="278" r:id="rId32"/>
    <p:sldId id="260" r:id="rId33"/>
    <p:sldId id="265" r:id="rId34"/>
    <p:sldId id="268" r:id="rId35"/>
    <p:sldId id="263" r:id="rId36"/>
    <p:sldId id="269" r:id="rId37"/>
    <p:sldId id="264" r:id="rId38"/>
    <p:sldId id="273" r:id="rId39"/>
    <p:sldId id="270" r:id="rId40"/>
    <p:sldId id="277" r:id="rId41"/>
    <p:sldId id="275" r:id="rId42"/>
    <p:sldId id="271" r:id="rId43"/>
    <p:sldId id="304" r:id="rId44"/>
    <p:sldId id="272" r:id="rId45"/>
    <p:sldId id="274" r:id="rId46"/>
  </p:sldIdLst>
  <p:sldSz cx="12192000" cy="6858000"/>
  <p:notesSz cx="6858000" cy="9144000"/>
  <p:embeddedFontLst>
    <p:embeddedFont>
      <p:font typeface="OPPOSans R" panose="00020600040101010101" charset="-122"/>
      <p:regular r:id="rId50"/>
    </p:embeddedFont>
    <p:embeddedFont>
      <p:font typeface="OPPOSans B" panose="00020600040101010101" charset="-122"/>
      <p:regular r:id="rId51"/>
    </p:embeddedFont>
    <p:embeddedFont>
      <p:font typeface="Consolas" panose="020B0609020204030204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9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82" y="882"/>
      </p:cViewPr>
      <p:guideLst>
        <p:guide orient="horz" pos="568"/>
        <p:guide pos="3840"/>
        <p:guide pos="329"/>
        <p:guide pos="7365"/>
        <p:guide orient="horz" pos="3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font" Target="fonts/font6.fntdata"/><Relationship Id="rId54" Type="http://schemas.openxmlformats.org/officeDocument/2006/relationships/font" Target="fonts/font5.fntdata"/><Relationship Id="rId53" Type="http://schemas.openxmlformats.org/officeDocument/2006/relationships/font" Target="fonts/font4.fntdata"/><Relationship Id="rId52" Type="http://schemas.openxmlformats.org/officeDocument/2006/relationships/font" Target="fonts/font3.fntdata"/><Relationship Id="rId51" Type="http://schemas.openxmlformats.org/officeDocument/2006/relationships/font" Target="fonts/font2.fntdata"/><Relationship Id="rId50" Type="http://schemas.openxmlformats.org/officeDocument/2006/relationships/font" Target="fonts/font1.fntdata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6812512"/>
        <c:axId val="946810112"/>
      </c:bar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46812512"/>
        <c:axId val="946810112"/>
      </c:line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6812512"/>
        <c:axId val="946810112"/>
      </c:barChart>
      <c:catAx>
        <c:axId val="946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0112"/>
        <c:crosses val="autoZero"/>
        <c:auto val="1"/>
        <c:lblAlgn val="ctr"/>
        <c:lblOffset val="100"/>
        <c:noMultiLvlLbl val="0"/>
      </c:catAx>
      <c:valAx>
        <c:axId val="94681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95618" y="2412006"/>
            <a:ext cx="739387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Abdessamad Partie 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  <a:endParaRPr lang="en-US" altLang="zh-CN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487170"/>
            <a:ext cx="9940925" cy="5126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restore  [--staged || -s ]  [&lt;file&gt;]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sans utiliser l’option --staged : il permet de restaurer un fichier modifi</a:t>
            </a:r>
            <a:r>
              <a:rPr lang="en-US" altLang="en-US"/>
              <a:t>é</a:t>
            </a:r>
            <a:r>
              <a:rPr lang="en-US" altLang="fr-FR"/>
              <a:t> (annuler les changements non sauvegard</a:t>
            </a:r>
            <a:r>
              <a:rPr lang="en-US" altLang="en-US"/>
              <a:t>é</a:t>
            </a:r>
            <a:r>
              <a:rPr lang="en-US" altLang="fr-FR"/>
              <a:t>s) ,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exemple : $git restore fichier.txt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Cela remet le fichier fichier.txt comme il </a:t>
            </a:r>
            <a:r>
              <a:rPr lang="en-US" altLang="en-US"/>
              <a:t>é</a:t>
            </a:r>
            <a:r>
              <a:rPr lang="en-US" altLang="fr-FR"/>
              <a:t>tait au dernier commit.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avec l’option ---staged : il Retire un fichier de la zone de staging (le d</a:t>
            </a:r>
            <a:r>
              <a:rPr lang="en-US" altLang="en-US"/>
              <a:t>é</a:t>
            </a:r>
            <a:r>
              <a:rPr lang="en-US" altLang="fr-FR"/>
              <a:t>sindexer)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$git restore . : Annule tous les changements dans tous les fichiers modifi</a:t>
            </a:r>
            <a:r>
              <a:rPr lang="en-US" altLang="en-US"/>
              <a:t>é</a:t>
            </a:r>
            <a:r>
              <a:rPr lang="en-US" altLang="fr-FR"/>
              <a:t>s (pas encore commit).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Question  :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quel est le resultat de l’execution de ces deux commandes succesivement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(le fichier file.txt est staged ).</a:t>
            </a:r>
            <a:endParaRPr lang="en-US" altLang="fr-FR"/>
          </a:p>
          <a:p>
            <a:pPr indent="457200">
              <a:buFont typeface="Arial" panose="020B0604020202020204" pitchFamily="34" charset="0"/>
              <a:buNone/>
            </a:pPr>
            <a:endParaRPr lang="en-US" altLang="fr-FR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fr-FR"/>
              <a:t>$git restore --staged fichier.txt</a:t>
            </a:r>
            <a:endParaRPr lang="en-US" altLang="fr-FR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fr-FR"/>
              <a:t>$git restore fichier.txt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10250805" cy="329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commit [ -m ]  : la commande qui permet de faire un commit ( enregistrement )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Quand on utilise commit , il est recommande d’ajouter un message avec l’option -m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En ajoutant des messages clairs à chaque commit, il est facile pour vous (et les autres) de voir ce qui a chang</a:t>
            </a:r>
            <a:r>
              <a:rPr lang="en-US" altLang="en-US"/>
              <a:t>é</a:t>
            </a:r>
            <a:r>
              <a:rPr lang="en-US" altLang="fr-FR"/>
              <a:t> et quand.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8" name="Image 7" descr="img4,comm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" y="3284220"/>
            <a:ext cx="9468485" cy="3046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604964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log : affiche le log des commits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l’option --oneline : permer de visualiser le hash et le commentaire du commit.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8" name="Image 7" descr="img5,some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980690"/>
            <a:ext cx="6207125" cy="3452495"/>
          </a:xfrm>
          <a:prstGeom prst="rect">
            <a:avLst/>
          </a:prstGeom>
        </p:spPr>
      </p:pic>
      <p:sp>
        <p:nvSpPr>
          <p:cNvPr id="14" name="Légende encadrée 1 13"/>
          <p:cNvSpPr/>
          <p:nvPr/>
        </p:nvSpPr>
        <p:spPr>
          <a:xfrm>
            <a:off x="7538720" y="3429000"/>
            <a:ext cx="4153535" cy="1581150"/>
          </a:xfrm>
          <a:prstGeom prst="borderCallout1">
            <a:avLst>
              <a:gd name="adj1" fmla="val 18735"/>
              <a:gd name="adj2" fmla="val 470"/>
              <a:gd name="adj3" fmla="val 16024"/>
              <a:gd name="adj4" fmla="val -30927"/>
            </a:avLst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fr-FR"/>
          </a:p>
          <a:p>
            <a:pPr algn="ctr"/>
            <a:r>
              <a:rPr lang="en-US" altLang="fr-FR"/>
              <a:t>L’Auteur du commit .</a:t>
            </a:r>
            <a:endParaRPr lang="en-US" altLang="fr-FR"/>
          </a:p>
          <a:p>
            <a:pPr algn="ctr"/>
            <a:r>
              <a:rPr lang="en-US" altLang="fr-FR"/>
              <a:t>Voir apres comment configurer votre nom et email .</a:t>
            </a:r>
            <a:endParaRPr lang="en-US" altLang="fr-FR"/>
          </a:p>
          <a:p>
            <a:pPr algn="ctr"/>
            <a:endParaRPr lang="en-US" altLang="fr-FR"/>
          </a:p>
        </p:txBody>
      </p:sp>
      <p:sp>
        <p:nvSpPr>
          <p:cNvPr id="6" name="Légende encadrée 1 5"/>
          <p:cNvSpPr/>
          <p:nvPr/>
        </p:nvSpPr>
        <p:spPr>
          <a:xfrm>
            <a:off x="7717790" y="5334635"/>
            <a:ext cx="2855595" cy="862330"/>
          </a:xfrm>
          <a:prstGeom prst="borderCallout1">
            <a:avLst>
              <a:gd name="adj1" fmla="val 23711"/>
              <a:gd name="adj2" fmla="val -978"/>
              <a:gd name="adj3" fmla="val -130191"/>
              <a:gd name="adj4" fmla="val -144051"/>
            </a:avLst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fr-FR"/>
              <a:t>message du commit</a:t>
            </a:r>
            <a:endParaRPr lang="en-US" alt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992245" y="5283200"/>
            <a:ext cx="3633470" cy="28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8" name="Image 7" descr="img5,some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3141345"/>
            <a:ext cx="9540875" cy="3596005"/>
          </a:xfrm>
          <a:prstGeom prst="rect">
            <a:avLst/>
          </a:prstGeom>
        </p:spPr>
      </p:pic>
      <p:sp>
        <p:nvSpPr>
          <p:cNvPr id="12" name="Légende encadrée 1 11"/>
          <p:cNvSpPr/>
          <p:nvPr/>
        </p:nvSpPr>
        <p:spPr>
          <a:xfrm>
            <a:off x="908685" y="1374775"/>
            <a:ext cx="10232390" cy="1445260"/>
          </a:xfrm>
          <a:prstGeom prst="borderCallout1">
            <a:avLst>
              <a:gd name="adj1" fmla="val 101385"/>
              <a:gd name="adj2" fmla="val 39003"/>
              <a:gd name="adj3" fmla="val 147020"/>
              <a:gd name="adj4" fmla="val 29266"/>
            </a:avLst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fr-FR">
                <a:sym typeface="+mn-ea"/>
              </a:rPr>
              <a:t>Ce "gros num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ro" est un identifiant unique du commit . </a:t>
            </a:r>
            <a:r>
              <a:rPr lang="en-US" altLang="fr-FR">
                <a:sym typeface="+mn-ea"/>
              </a:rPr>
              <a:t>appel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 </a:t>
            </a:r>
            <a:endParaRPr lang="en-US" altLang="fr-FR"/>
          </a:p>
          <a:p>
            <a:pPr algn="ctr"/>
            <a:r>
              <a:rPr lang="en-US" altLang="fr-FR">
                <a:sym typeface="+mn-ea"/>
              </a:rPr>
              <a:t>hash ou SHA-1.</a:t>
            </a:r>
            <a:endParaRPr lang="en-US" altLang="fr-FR"/>
          </a:p>
          <a:p>
            <a:pPr algn="ctr"/>
            <a:r>
              <a:rPr lang="en-US" altLang="fr-FR">
                <a:sym typeface="+mn-ea"/>
              </a:rPr>
              <a:t>il est </a:t>
            </a:r>
            <a:r>
              <a:rPr lang="en-US" altLang="fr-FR">
                <a:sym typeface="+mn-ea"/>
              </a:rPr>
              <a:t>g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n</a:t>
            </a:r>
            <a:r>
              <a:rPr lang="en-US" altLang="en-US">
                <a:sym typeface="+mn-ea"/>
              </a:rPr>
              <a:t>è</a:t>
            </a:r>
            <a:r>
              <a:rPr lang="en-US" altLang="fr-FR">
                <a:sym typeface="+mn-ea"/>
              </a:rPr>
              <a:t>re par Git</a:t>
            </a:r>
            <a:r>
              <a:rPr lang="en-US" altLang="fr-FR">
                <a:sym typeface="+mn-ea"/>
              </a:rPr>
              <a:t>, calcul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e à partir de plusieurs 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l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ments (date,nom...) ,</a:t>
            </a:r>
            <a:endParaRPr lang="en-US" altLang="fr-FR"/>
          </a:p>
          <a:p>
            <a:pPr algn="ctr"/>
            <a:r>
              <a:rPr lang="en-US" altLang="fr-FR">
                <a:sym typeface="+mn-ea"/>
              </a:rPr>
              <a:t>vous n’avez pas besoin de taper tout le hash. </a:t>
            </a:r>
            <a:endParaRPr lang="en-US" altLang="fr-FR">
              <a:sym typeface="+mn-ea"/>
            </a:endParaRPr>
          </a:p>
          <a:p>
            <a:pPr algn="ctr"/>
            <a:r>
              <a:rPr lang="en-US" altLang="fr-FR">
                <a:sym typeface="+mn-ea"/>
              </a:rPr>
              <a:t>Les 7-10 premiers caract</a:t>
            </a:r>
            <a:r>
              <a:rPr lang="en-US" altLang="en-US">
                <a:sym typeface="+mn-ea"/>
              </a:rPr>
              <a:t>è</a:t>
            </a:r>
            <a:r>
              <a:rPr lang="en-US" altLang="fr-FR">
                <a:sym typeface="+mn-ea"/>
              </a:rPr>
              <a:t>res suffisent souvent (git show 693d82e).</a:t>
            </a:r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oneline_op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3585845"/>
            <a:ext cx="6155690" cy="287401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12" name="Légende encadrée 1 11"/>
          <p:cNvSpPr/>
          <p:nvPr/>
        </p:nvSpPr>
        <p:spPr>
          <a:xfrm>
            <a:off x="934085" y="1383030"/>
            <a:ext cx="10232390" cy="1374775"/>
          </a:xfrm>
          <a:prstGeom prst="borderCallout1">
            <a:avLst>
              <a:gd name="adj1" fmla="val 97598"/>
              <a:gd name="adj2" fmla="val 9606"/>
              <a:gd name="adj3" fmla="val 95704"/>
              <a:gd name="adj4" fmla="val 10040"/>
            </a:avLst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fr-FR"/>
              <a:t>HEAD est un pointeur sp</a:t>
            </a:r>
            <a:r>
              <a:rPr lang="en-US" altLang="en-US"/>
              <a:t>é</a:t>
            </a:r>
            <a:r>
              <a:rPr lang="en-US" altLang="fr-FR"/>
              <a:t>cial dans Git. Il repr</a:t>
            </a:r>
            <a:r>
              <a:rPr lang="en-US" altLang="en-US"/>
              <a:t>é</a:t>
            </a:r>
            <a:r>
              <a:rPr lang="en-US" altLang="fr-FR"/>
              <a:t>sente l’</a:t>
            </a:r>
            <a:r>
              <a:rPr lang="en-US" altLang="en-US"/>
              <a:t>é</a:t>
            </a:r>
            <a:r>
              <a:rPr lang="en-US" altLang="fr-FR"/>
              <a:t>tat actuel de ton travail</a:t>
            </a:r>
            <a:endParaRPr lang="en-US" altLang="fr-FR"/>
          </a:p>
          <a:p>
            <a:pPr algn="ctr"/>
            <a:r>
              <a:rPr lang="en-US" altLang="fr-FR"/>
              <a:t>HEAD pointe vers la branche active.</a:t>
            </a:r>
            <a:endParaRPr lang="en-US" altLang="fr-FR"/>
          </a:p>
          <a:p>
            <a:pPr algn="ctr"/>
            <a:r>
              <a:rPr lang="en-US" altLang="fr-FR"/>
              <a:t>Cette branche pointe vers le dernier commit.</a:t>
            </a:r>
            <a:endParaRPr lang="en-US" altLang="fr-FR"/>
          </a:p>
          <a:p>
            <a:pPr algn="ctr"/>
            <a:r>
              <a:rPr lang="en-US" altLang="fr-FR"/>
              <a:t>HEAD -&gt; master -&gt;  693d82ed</a:t>
            </a:r>
            <a:endParaRPr lang="en-US" altLang="fr-FR"/>
          </a:p>
        </p:txBody>
      </p:sp>
      <p:sp>
        <p:nvSpPr>
          <p:cNvPr id="6" name="Légende encadrée 1 5"/>
          <p:cNvSpPr/>
          <p:nvPr/>
        </p:nvSpPr>
        <p:spPr>
          <a:xfrm>
            <a:off x="7214235" y="3836035"/>
            <a:ext cx="3522980" cy="2286000"/>
          </a:xfrm>
          <a:prstGeom prst="borderCallout1">
            <a:avLst>
              <a:gd name="adj1" fmla="val 101385"/>
              <a:gd name="adj2" fmla="val 39003"/>
              <a:gd name="adj3" fmla="val 92442"/>
              <a:gd name="adj4" fmla="val 33533"/>
            </a:avLst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fr-FR">
                <a:sym typeface="+mn-ea"/>
              </a:rPr>
              <a:t>L’option - - oneline ,</a:t>
            </a:r>
            <a:endParaRPr lang="en-US" altLang="fr-FR">
              <a:sym typeface="+mn-ea"/>
            </a:endParaRPr>
          </a:p>
          <a:p>
            <a:pPr algn="ctr"/>
            <a:r>
              <a:rPr lang="en-US" altLang="fr-FR"/>
              <a:t>il est utilise pour afficher seulement le code Hash du commit et le message assosice .</a:t>
            </a:r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634008" y="1740835"/>
            <a:ext cx="10042056" cy="2642667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95936" y="2786779"/>
            <a:ext cx="676659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Configuration</a:t>
            </a:r>
            <a:endParaRPr lang="en-US" altLang="zh-CN" sz="4400" dirty="0"/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Configuration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986790" y="1383030"/>
            <a:ext cx="9490075" cy="3648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fr-FR"/>
              <a:t>git config : Obtenir ou mettre  des options dans le depot courant 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l’option [- - global ] : permet de d’appliquer les options globalement 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config --list </a:t>
            </a:r>
            <a:endParaRPr lang="en-US" altLang="fr-FR"/>
          </a:p>
          <a:p>
            <a:r>
              <a:rPr lang="en-US" altLang="fr-FR"/>
              <a:t>git config get [option]</a:t>
            </a:r>
            <a:endParaRPr lang="en-US" altLang="fr-FR"/>
          </a:p>
          <a:p>
            <a:r>
              <a:rPr lang="en-US" altLang="fr-FR"/>
              <a:t>git config set </a:t>
            </a:r>
            <a:r>
              <a:rPr lang="en-US" altLang="fr-FR">
                <a:sym typeface="+mn-ea"/>
              </a:rPr>
              <a:t>[option]</a:t>
            </a:r>
            <a:endParaRPr lang="en-US" altLang="fr-FR"/>
          </a:p>
          <a:p>
            <a:r>
              <a:rPr lang="en-US" altLang="fr-FR"/>
              <a:t>git config unset </a:t>
            </a:r>
            <a:r>
              <a:rPr lang="en-US" altLang="fr-FR">
                <a:sym typeface="+mn-ea"/>
              </a:rPr>
              <a:t>[option]</a:t>
            </a:r>
            <a:endParaRPr lang="en-US" altLang="fr-FR"/>
          </a:p>
          <a:p>
            <a:r>
              <a:rPr lang="en-US" altLang="fr-FR"/>
              <a:t>git config rename-section </a:t>
            </a:r>
            <a:r>
              <a:rPr lang="en-US" altLang="fr-FR">
                <a:sym typeface="+mn-ea"/>
              </a:rPr>
              <a:t>[option]</a:t>
            </a:r>
            <a:endParaRPr lang="en-US" altLang="fr-FR"/>
          </a:p>
          <a:p>
            <a:r>
              <a:rPr lang="en-US" altLang="fr-FR"/>
              <a:t>git config remove-section </a:t>
            </a:r>
            <a:r>
              <a:rPr lang="en-US" altLang="fr-FR">
                <a:sym typeface="+mn-ea"/>
              </a:rPr>
              <a:t>[option]</a:t>
            </a:r>
            <a:endParaRPr lang="en-US" altLang="fr-FR"/>
          </a:p>
          <a:p>
            <a:r>
              <a:rPr lang="en-US" altLang="fr-FR"/>
              <a:t>git config edit </a:t>
            </a:r>
            <a:r>
              <a:rPr lang="en-US" altLang="fr-FR">
                <a:sym typeface="+mn-ea"/>
              </a:rPr>
              <a:t>[option]</a:t>
            </a:r>
            <a:endParaRPr lang="en-US" altLang="fr-FR"/>
          </a:p>
          <a:p>
            <a:endParaRPr lang="en-US" altLang="fr-FR"/>
          </a:p>
        </p:txBody>
      </p:sp>
      <p:pic>
        <p:nvPicPr>
          <p:cNvPr id="7" name="Image 6" descr="im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4678045"/>
            <a:ext cx="8801735" cy="201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Configuration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8" name="Zone de texte 7"/>
          <p:cNvSpPr txBox="1"/>
          <p:nvPr/>
        </p:nvSpPr>
        <p:spPr>
          <a:xfrm>
            <a:off x="2231390" y="1575435"/>
            <a:ext cx="7103110" cy="2913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fr-FR"/>
          </a:p>
        </p:txBody>
      </p:sp>
      <p:pic>
        <p:nvPicPr>
          <p:cNvPr id="4" name="Image 3" descr="img1,a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110" y="2004695"/>
            <a:ext cx="8020050" cy="437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Help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21995" y="2583815"/>
            <a:ext cx="3702685" cy="3060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Pour le manuel d’une commande vous utiliser l’option - - help de la commande .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exemple : $git log - - help 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Ou on utilise la commande help avec le nom de la commande en argument .</a:t>
            </a: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exemple : $git help log </a:t>
            </a:r>
            <a:endParaRPr lang="en-US" altLang="zh-CN" sz="1600" dirty="0"/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Image 1" descr="man_comman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08830" y="908050"/>
            <a:ext cx="7333615" cy="577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la commande : git diff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8482" y="1982059"/>
            <a:ext cx="2903651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sz="1600" dirty="0"/>
              <a:t>Montre les changements entre les fichiers modifi</a:t>
            </a:r>
            <a:r>
              <a:rPr lang="en-US" altLang="en-US" sz="1600" dirty="0"/>
              <a:t>é</a:t>
            </a:r>
            <a:r>
              <a:rPr lang="en-US" altLang="fr-FR" sz="1600" dirty="0"/>
              <a:t>s dans le dossier de travail et l’index (staging area).</a:t>
            </a:r>
            <a:endParaRPr lang="en-US" altLang="fr-FR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b="1" dirty="0"/>
              <a:t>git diff </a:t>
            </a:r>
            <a:endParaRPr lang="en-US" altLang="fr-FR" b="1" dirty="0"/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220" y="4514215"/>
            <a:ext cx="4165600" cy="1565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sz="1600" dirty="0"/>
              <a:t>Montre les diff</a:t>
            </a:r>
            <a:r>
              <a:rPr lang="en-US" altLang="en-US" sz="1600" dirty="0"/>
              <a:t>é</a:t>
            </a:r>
            <a:r>
              <a:rPr lang="en-US" altLang="fr-FR" sz="1600" dirty="0"/>
              <a:t>rences entre deux commits sp</a:t>
            </a:r>
            <a:r>
              <a:rPr lang="en-US" altLang="en-US" sz="1600" dirty="0"/>
              <a:t>é</a:t>
            </a:r>
            <a:r>
              <a:rPr lang="en-US" altLang="fr-FR" sz="1600" dirty="0"/>
              <a:t>cifiques.</a:t>
            </a:r>
            <a:endParaRPr lang="en-US" altLang="fr-FR" sz="1600" dirty="0"/>
          </a:p>
          <a:p>
            <a:pPr>
              <a:lnSpc>
                <a:spcPct val="120000"/>
              </a:lnSpc>
            </a:pPr>
            <a:endParaRPr lang="en-US" altLang="fr-FR" sz="1600" dirty="0"/>
          </a:p>
          <a:p>
            <a:pPr>
              <a:lnSpc>
                <a:spcPct val="120000"/>
              </a:lnSpc>
            </a:pPr>
            <a:r>
              <a:rPr lang="en-US" altLang="fr-FR" sz="1600" dirty="0"/>
              <a:t>Exemple : git diff 1a2b3c4d 5e6f7g8h</a:t>
            </a:r>
            <a:endParaRPr lang="en-US" altLang="fr-FR" sz="1600" dirty="0"/>
          </a:p>
          <a:p>
            <a:pPr>
              <a:lnSpc>
                <a:spcPct val="120000"/>
              </a:lnSpc>
            </a:pPr>
            <a:endParaRPr lang="en-US" altLang="fr-FR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998220" y="4008120"/>
            <a:ext cx="3166745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fr-FR" b="1" dirty="0"/>
              <a:t>git diff commit1 commit2</a:t>
            </a:r>
            <a:endParaRPr lang="en-US" altLang="fr-FR" b="1" dirty="0"/>
          </a:p>
          <a:p>
            <a:pPr>
              <a:lnSpc>
                <a:spcPct val="120000"/>
              </a:lnSpc>
            </a:pPr>
            <a:endParaRPr lang="en-US" altLang="fr-FR" b="1" dirty="0"/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sz="1600" dirty="0"/>
              <a:t>Montre les diff</a:t>
            </a:r>
            <a:r>
              <a:rPr lang="en-US" altLang="en-US" sz="1600" dirty="0"/>
              <a:t>é</a:t>
            </a:r>
            <a:r>
              <a:rPr lang="en-US" altLang="fr-FR" sz="1600" dirty="0"/>
              <a:t>rences entre l’index (ce que tu vas committer) et le dernier commit</a:t>
            </a:r>
            <a:endParaRPr lang="en-US" altLang="fr-FR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b="1" dirty="0"/>
              <a:t>git diff --staged</a:t>
            </a:r>
            <a:endParaRPr lang="en-US" altLang="zh-CN" b="1" dirty="0"/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110" y="4514215"/>
            <a:ext cx="2903855" cy="1343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fr-FR" sz="1600" dirty="0"/>
              <a:t> Comparer deux branches</a:t>
            </a:r>
            <a:endParaRPr lang="en-US" altLang="fr-FR" sz="1600" dirty="0"/>
          </a:p>
          <a:p>
            <a:pPr>
              <a:lnSpc>
                <a:spcPct val="120000"/>
              </a:lnSpc>
            </a:pPr>
            <a:endParaRPr lang="en-US" altLang="fr-FR" sz="1600" dirty="0"/>
          </a:p>
          <a:p>
            <a:pPr>
              <a:lnSpc>
                <a:spcPct val="120000"/>
              </a:lnSpc>
            </a:pPr>
            <a:r>
              <a:rPr lang="en-US" altLang="fr-FR" sz="1600" dirty="0"/>
              <a:t>Exemple :</a:t>
            </a:r>
            <a:endParaRPr lang="en-US" altLang="fr-FR" sz="1600" dirty="0"/>
          </a:p>
          <a:p>
            <a:pPr>
              <a:lnSpc>
                <a:spcPct val="120000"/>
              </a:lnSpc>
            </a:pPr>
            <a:r>
              <a:rPr lang="en-US" altLang="fr-FR" sz="1600" dirty="0"/>
              <a:t>git diff master dev</a:t>
            </a:r>
            <a:endParaRPr lang="en-US" altLang="fr-FR" sz="1600" dirty="0"/>
          </a:p>
        </p:txBody>
      </p:sp>
      <p:sp>
        <p:nvSpPr>
          <p:cNvPr id="29" name="文本框 28"/>
          <p:cNvSpPr txBox="1"/>
          <p:nvPr/>
        </p:nvSpPr>
        <p:spPr>
          <a:xfrm>
            <a:off x="8500110" y="4008120"/>
            <a:ext cx="357695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fr-FR" b="1" dirty="0"/>
              <a:t>git diff branche1 branche2</a:t>
            </a:r>
            <a:endParaRPr lang="en-US" altLang="fr-FR" b="1" dirty="0"/>
          </a:p>
          <a:p>
            <a:pPr>
              <a:lnSpc>
                <a:spcPct val="120000"/>
              </a:lnSpc>
            </a:pPr>
            <a:endParaRPr lang="en-US" altLang="fr-FR" b="1" dirty="0"/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224405"/>
            <a:ext cx="8351520" cy="2823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1520" y="0"/>
            <a:ext cx="38404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8351261" y="126365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7330" y="2473325"/>
            <a:ext cx="8035925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Depot = Repo = Repository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10603" y="3444351"/>
            <a:ext cx="485483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C’est quoi un Depot ( Repository )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Depot local vs Depot Distant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comment Initialiser un Depot local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3" grpId="0"/>
      <p:bldP spid="1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Stash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986790" y="1383030"/>
            <a:ext cx="9490075" cy="4972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fr-FR"/>
          </a:p>
          <a:p>
            <a:r>
              <a:rPr lang="en-US" altLang="fr-FR"/>
              <a:t>git stash : Sauvegarde temporairement les modifications.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save "msg" : Sauvegarde avec un message (ancienne syntaxe).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list : Liste les stashes enregistr</a:t>
            </a:r>
            <a:r>
              <a:rPr lang="en-US" altLang="en-US"/>
              <a:t>é</a:t>
            </a:r>
            <a:r>
              <a:rPr lang="en-US" altLang="fr-FR"/>
              <a:t>s.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show : Affiche les changements d’un stash.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apply : Restaure un stash sans le supprimer.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pop : Restaure et supprime le stash.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drop : Supprime un stash sp</a:t>
            </a:r>
            <a:r>
              <a:rPr lang="en-US" altLang="en-US"/>
              <a:t>é</a:t>
            </a:r>
            <a:r>
              <a:rPr lang="en-US" altLang="fr-FR"/>
              <a:t>cifique.</a:t>
            </a:r>
            <a:endParaRPr lang="en-US" altLang="fr-FR"/>
          </a:p>
          <a:p>
            <a:endParaRPr lang="en-US" altLang="fr-FR"/>
          </a:p>
          <a:p>
            <a:r>
              <a:rPr lang="en-US" altLang="fr-FR"/>
              <a:t>git stash clear : Supprime tous les stashes.</a:t>
            </a:r>
            <a:endParaRPr lang="en-US" altLang="fr-FR"/>
          </a:p>
        </p:txBody>
      </p:sp>
      <p:pic>
        <p:nvPicPr>
          <p:cNvPr id="6" name="Image 5" descr="sto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10" y="4485640"/>
            <a:ext cx="5723255" cy="2227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Autres commandes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986790" y="1383030"/>
            <a:ext cx="9490075" cy="996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fr-FR"/>
          </a:p>
          <a:p>
            <a:r>
              <a:rPr lang="en-US" altLang="fr-FR"/>
              <a:t>$git help   : Affiche une liste des commandes Git principales.</a:t>
            </a:r>
            <a:endParaRPr lang="en-US" altLang="fr-FR"/>
          </a:p>
        </p:txBody>
      </p:sp>
      <p:sp>
        <p:nvSpPr>
          <p:cNvPr id="6" name="Zone de texte 5"/>
          <p:cNvSpPr txBox="1"/>
          <p:nvPr/>
        </p:nvSpPr>
        <p:spPr>
          <a:xfrm>
            <a:off x="3481070" y="3630930"/>
            <a:ext cx="455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fr-FR"/>
              <a:t>. . .</a:t>
            </a:r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634008" y="1740835"/>
            <a:ext cx="10042056" cy="2642667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00711" y="2364504"/>
            <a:ext cx="6766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Insert a motivational quote or life motto here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604964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status : affiche le status des fichers de l’espace de travail ( Working Directory )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6" name="Image 5" descr="git_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429000"/>
            <a:ext cx="5936615" cy="317563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962775" y="1156335"/>
            <a:ext cx="22225" cy="564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img1,a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143000"/>
            <a:ext cx="5154295" cy="566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604964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status : affiche le status des fichers de l’espace de travail ( Working Directory )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6" name="Image 5" descr="git_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429000"/>
            <a:ext cx="5936615" cy="317563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962775" y="1156335"/>
            <a:ext cx="22225" cy="564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img1,a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143000"/>
            <a:ext cx="5154295" cy="566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604964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status : affiche le status des fichers de l’espace de travail ( Working Directory )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6" name="Image 5" descr="git_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429000"/>
            <a:ext cx="5936615" cy="317563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962775" y="1156335"/>
            <a:ext cx="22225" cy="564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img1,a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143000"/>
            <a:ext cx="5154295" cy="566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cr</a:t>
            </a:r>
            <a:r>
              <a:rPr lang="en-US" altLang="en-US"/>
              <a:t>é</a:t>
            </a:r>
            <a:r>
              <a:rPr lang="en-US" altLang="fr-FR"/>
              <a:t>er un d</a:t>
            </a:r>
            <a:r>
              <a:rPr lang="en-US" altLang="en-US"/>
              <a:t>é</a:t>
            </a:r>
            <a:r>
              <a:rPr lang="en-US" altLang="fr-FR"/>
              <a:t>pôt git vous pouvez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— Prennez n’importe quel dossier et initialiser en tapant git init si vous </a:t>
            </a:r>
            <a:r>
              <a:rPr lang="en-US" altLang="en-US"/>
              <a:t>ê</a:t>
            </a:r>
            <a:r>
              <a:rPr lang="en-US" altLang="fr-FR"/>
              <a:t>tes dans le dossier ,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ou git init &lt;dossier&gt;  ;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cr</a:t>
            </a:r>
            <a:r>
              <a:rPr lang="en-US" altLang="en-US"/>
              <a:t>é</a:t>
            </a:r>
            <a:r>
              <a:rPr lang="en-US" altLang="fr-FR"/>
              <a:t>er un d</a:t>
            </a:r>
            <a:r>
              <a:rPr lang="en-US" altLang="en-US"/>
              <a:t>é</a:t>
            </a:r>
            <a:r>
              <a:rPr lang="en-US" altLang="fr-FR"/>
              <a:t>pôt git vous pouvez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— Prennez n’importe quel dossier et initialiser en tapant git init si vous </a:t>
            </a:r>
            <a:r>
              <a:rPr lang="en-US" altLang="en-US"/>
              <a:t>ê</a:t>
            </a:r>
            <a:r>
              <a:rPr lang="en-US" altLang="fr-FR"/>
              <a:t>tes dans le dossier ,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ou git init &lt;dossier&gt;  ;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cr</a:t>
            </a:r>
            <a:r>
              <a:rPr lang="en-US" altLang="en-US"/>
              <a:t>é</a:t>
            </a:r>
            <a:r>
              <a:rPr lang="en-US" altLang="fr-FR"/>
              <a:t>er un d</a:t>
            </a:r>
            <a:r>
              <a:rPr lang="en-US" altLang="en-US"/>
              <a:t>é</a:t>
            </a:r>
            <a:r>
              <a:rPr lang="en-US" altLang="fr-FR"/>
              <a:t>pôt git vous pouvez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— Prennez n’importe quel dossier et initialiser en tapant git init si vous </a:t>
            </a:r>
            <a:r>
              <a:rPr lang="en-US" altLang="en-US"/>
              <a:t>ê</a:t>
            </a:r>
            <a:r>
              <a:rPr lang="en-US" altLang="fr-FR"/>
              <a:t>tes dans le dossier ,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ou git init &lt;dossier&gt;  ;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cr</a:t>
            </a:r>
            <a:r>
              <a:rPr lang="en-US" altLang="en-US"/>
              <a:t>é</a:t>
            </a:r>
            <a:r>
              <a:rPr lang="en-US" altLang="fr-FR"/>
              <a:t>er un d</a:t>
            </a:r>
            <a:r>
              <a:rPr lang="en-US" altLang="en-US"/>
              <a:t>é</a:t>
            </a:r>
            <a:r>
              <a:rPr lang="en-US" altLang="fr-FR"/>
              <a:t>pôt git vous pouvez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— Prennez n’importe quel dossier et initialiser en tapant git init si vous </a:t>
            </a:r>
            <a:r>
              <a:rPr lang="en-US" altLang="en-US"/>
              <a:t>ê</a:t>
            </a:r>
            <a:r>
              <a:rPr lang="en-US" altLang="fr-FR"/>
              <a:t>tes dans le dossier ,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ou git init &lt;dossier&gt;  ;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4098925" y="1894840"/>
            <a:ext cx="4518660" cy="614680"/>
            <a:chOff x="6455" y="2984"/>
            <a:chExt cx="7116" cy="968"/>
          </a:xfrm>
        </p:grpSpPr>
        <p:sp>
          <p:nvSpPr>
            <p:cNvPr id="8" name="Rectangle à coins arrondi 7"/>
            <p:cNvSpPr/>
            <p:nvPr/>
          </p:nvSpPr>
          <p:spPr>
            <a:xfrm>
              <a:off x="6455" y="2984"/>
              <a:ext cx="7117" cy="96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2700">
              <a:solidFill>
                <a:srgbClr val="2F2E41"/>
              </a:solidFill>
            </a:ln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9" name="Zone de texte 8"/>
            <p:cNvSpPr txBox="1"/>
            <p:nvPr/>
          </p:nvSpPr>
          <p:spPr>
            <a:xfrm>
              <a:off x="6940" y="3173"/>
              <a:ext cx="6400" cy="5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fr-FR"/>
                <a:t>fffffff</a:t>
              </a:r>
              <a:endParaRPr lang="en-US" altLang="fr-FR"/>
            </a:p>
          </p:txBody>
        </p:sp>
      </p:grpSp>
      <p:grpSp>
        <p:nvGrpSpPr>
          <p:cNvPr id="6" name="Grouper 5"/>
          <p:cNvGrpSpPr/>
          <p:nvPr/>
        </p:nvGrpSpPr>
        <p:grpSpPr>
          <a:xfrm>
            <a:off x="4225925" y="2021840"/>
            <a:ext cx="4518660" cy="614680"/>
            <a:chOff x="6455" y="2984"/>
            <a:chExt cx="7116" cy="968"/>
          </a:xfrm>
        </p:grpSpPr>
        <p:sp>
          <p:nvSpPr>
            <p:cNvPr id="7" name="Rectangle à coins arrondi 6"/>
            <p:cNvSpPr/>
            <p:nvPr/>
          </p:nvSpPr>
          <p:spPr>
            <a:xfrm>
              <a:off x="6455" y="2984"/>
              <a:ext cx="7117" cy="96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2700">
              <a:solidFill>
                <a:srgbClr val="2F2E41"/>
              </a:solidFill>
            </a:ln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2" name="Zone de texte 11"/>
            <p:cNvSpPr txBox="1"/>
            <p:nvPr/>
          </p:nvSpPr>
          <p:spPr>
            <a:xfrm>
              <a:off x="6940" y="3173"/>
              <a:ext cx="6400" cy="5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fr-FR"/>
                <a:t>fffffff</a:t>
              </a:r>
              <a:endParaRPr lang="en-US" altLang="fr-FR"/>
            </a:p>
          </p:txBody>
        </p:sp>
      </p:grpSp>
      <p:grpSp>
        <p:nvGrpSpPr>
          <p:cNvPr id="14" name="Grouper 13"/>
          <p:cNvGrpSpPr/>
          <p:nvPr/>
        </p:nvGrpSpPr>
        <p:grpSpPr>
          <a:xfrm>
            <a:off x="4352925" y="2148840"/>
            <a:ext cx="4518660" cy="614680"/>
            <a:chOff x="6455" y="2984"/>
            <a:chExt cx="7116" cy="968"/>
          </a:xfrm>
        </p:grpSpPr>
        <p:sp>
          <p:nvSpPr>
            <p:cNvPr id="15" name="Rectangle à coins arrondi 14"/>
            <p:cNvSpPr/>
            <p:nvPr/>
          </p:nvSpPr>
          <p:spPr>
            <a:xfrm>
              <a:off x="6455" y="2984"/>
              <a:ext cx="7117" cy="96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2700">
              <a:solidFill>
                <a:srgbClr val="2F2E41"/>
              </a:solidFill>
            </a:ln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6" name="Zone de texte 15"/>
            <p:cNvSpPr txBox="1"/>
            <p:nvPr/>
          </p:nvSpPr>
          <p:spPr>
            <a:xfrm>
              <a:off x="6940" y="3173"/>
              <a:ext cx="6400" cy="5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fr-FR"/>
                <a:t>fffffff</a:t>
              </a:r>
              <a:endParaRPr lang="en-US" altLang="fr-F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502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Depot  = Repository = Repo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4195" y="0"/>
            <a:ext cx="76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161415" y="1383030"/>
            <a:ext cx="10005060" cy="442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Un d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pôt Git est un dossier classique auquel s’ajoute un dossier cach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r-FR" sz="2800" b="1">
                <a:latin typeface="Arial" panose="020B0604020202020204" pitchFamily="34" charset="0"/>
                <a:cs typeface="Arial" panose="020B0604020202020204" pitchFamily="34" charset="0"/>
              </a:rPr>
              <a:t>.git/</a:t>
            </a: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  , qui contient toutes les donn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es n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cessaires à la gestion de version (historique, branches, commits, etc.)</a:t>
            </a:r>
            <a:endParaRPr lang="en-US" altLang="fr-F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fr-F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 sz="2400">
                <a:latin typeface="Arial" panose="020B0604020202020204" pitchFamily="34" charset="0"/>
                <a:cs typeface="Arial" panose="020B0604020202020204" pitchFamily="34" charset="0"/>
              </a:rPr>
              <a:t> Exemple :</a:t>
            </a:r>
            <a:endParaRPr lang="en-US" altLang="fr-F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fr-FR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9" name="Image 8" descr="exemple de Dep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80" y="3429000"/>
            <a:ext cx="8695690" cy="329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Title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This will be the Content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&lt; The Main Diapo , Proposed by Abdessamad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014730" y="242062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0235" y="1567815"/>
            <a:ext cx="852805" cy="85280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167620" y="36722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  <a:endParaRPr lang="en-US" altLang="zh-CN" sz="8000" dirty="0">
              <a:latin typeface="+mj-lt"/>
            </a:endParaRP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/>
                <a:gridCol w="3410612"/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  <a:endParaRPr lang="en-US" altLang="zh-CN" sz="32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  <a:endParaRPr lang="en-US" altLang="zh-C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  <a:endParaRPr lang="en-US" altLang="zh-CN" sz="4400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  <a:endParaRPr lang="en-US" altLang="zh-CN" b="1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  <a:endParaRPr lang="en-US" altLang="zh-CN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  <a:endParaRPr lang="en-US" altLang="zh-CN" sz="1800" b="1" dirty="0"/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  <a:endParaRPr lang="en-US" altLang="zh-CN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/>
                <a:gridCol w="3513221"/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  <a:endParaRPr lang="en-US" altLang="zh-CN" b="1" dirty="0"/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/>
                <a:gridCol w="4543425"/>
              </a:tblGrid>
              <a:tr h="10826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  <a:endParaRPr lang="en-US" altLang="fr-FR" sz="2000" b="1"/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  <a:endParaRPr lang="en-US" altLang="fr-FR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  <a:endParaRPr lang="en-US" altLang="fr-FR"/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  <a:endParaRPr lang="en-US" altLang="fr-FR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</a:tr>
              <a:tr h="6032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  <a:endParaRPr lang="en-US" altLang="fr-FR"/>
                    </a:p>
                  </a:txBody>
                  <a:tcPr/>
                </a:tc>
              </a:tr>
              <a:tr h="624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  <a:endParaRPr lang="en-US" alt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latin typeface="+mj-lt"/>
              </a:rPr>
              <a:t>le Besoin !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fr-FR"/>
              <a:t>Je veux garder un historique clair de mon travail</a:t>
            </a:r>
            <a:endParaRPr lang="en-US" altLang="fr-FR"/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2" grpId="0"/>
      <p:bldP spid="6" grpId="1" animBg="1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None/>
            </a:pPr>
            <a:r>
              <a:rPr lang="en-US" altLang="zh-CN" sz="3200" dirty="0">
                <a:sym typeface="+mn-ea"/>
              </a:rPr>
              <a:t>Depot local vs Depot Distant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255" y="0"/>
            <a:ext cx="76200" cy="68573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863600" y="1626870"/>
            <a:ext cx="10123170" cy="431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Depot local vs Depot Distant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fr-FR" b="1"/>
              <a:t> D</a:t>
            </a:r>
            <a:r>
              <a:rPr lang="en-US" altLang="en-US" b="1"/>
              <a:t>é</a:t>
            </a:r>
            <a:r>
              <a:rPr lang="en-US" altLang="fr-FR" b="1"/>
              <a:t>pôt local</a:t>
            </a:r>
            <a:endParaRPr lang="en-US" altLang="fr-FR" b="1"/>
          </a:p>
          <a:p>
            <a:pPr indent="0">
              <a:buFont typeface="Wingdings" panose="05000000000000000000" charset="0"/>
              <a:buNone/>
            </a:pPr>
            <a:endParaRPr lang="en-US" altLang="fr-FR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fr-FR"/>
              <a:t>C’est ton projet sur ton ordinateur.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fr-FR" b="1"/>
              <a:t> D</a:t>
            </a:r>
            <a:r>
              <a:rPr lang="en-US" altLang="en-US" b="1"/>
              <a:t>é</a:t>
            </a:r>
            <a:r>
              <a:rPr lang="en-US" altLang="fr-FR" b="1"/>
              <a:t>pôt distant</a:t>
            </a:r>
            <a:endParaRPr lang="en-US" altLang="fr-FR" b="1"/>
          </a:p>
          <a:p>
            <a:pPr indent="0">
              <a:buFont typeface="Wingdings" panose="05000000000000000000" charset="0"/>
              <a:buNone/>
            </a:pPr>
            <a:endParaRPr lang="en-US" altLang="fr-FR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fr-FR"/>
              <a:t>C’est une copie du d</a:t>
            </a:r>
            <a:r>
              <a:rPr lang="en-US" altLang="en-US"/>
              <a:t>é</a:t>
            </a:r>
            <a:r>
              <a:rPr lang="en-US" altLang="fr-FR"/>
              <a:t>pôt, h</a:t>
            </a:r>
            <a:r>
              <a:rPr lang="en-US" altLang="en-US"/>
              <a:t>é</a:t>
            </a:r>
            <a:r>
              <a:rPr lang="en-US" altLang="fr-FR"/>
              <a:t>berg</a:t>
            </a:r>
            <a:r>
              <a:rPr lang="en-US" altLang="en-US"/>
              <a:t>é</a:t>
            </a:r>
            <a:r>
              <a:rPr lang="en-US" altLang="fr-FR"/>
              <a:t>e sur un serveur (par ex. sur GitHub, 	GitLab, 	Bitbucket, ou m</a:t>
            </a:r>
            <a:r>
              <a:rPr lang="en-US" altLang="en-US"/>
              <a:t>ê</a:t>
            </a:r>
            <a:r>
              <a:rPr lang="en-US" altLang="fr-FR"/>
              <a:t>me sur un serveur priv</a:t>
            </a:r>
            <a:r>
              <a:rPr lang="en-US" altLang="en-US"/>
              <a:t>é</a:t>
            </a:r>
            <a:r>
              <a:rPr lang="en-US" altLang="fr-FR"/>
              <a:t> de ton entreprise, etc.).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  <a:endParaRPr lang="en-US" altLang="zh-CN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  <a:endParaRPr sz="1600" b="0">
              <a:solidFill>
                <a:srgbClr val="569CD6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1724091"/>
          <a:ext cx="12192000" cy="537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  <a:gridCol w="4064000"/>
              </a:tblGrid>
              <a:tr h="53784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fr-FR" sz="1600" dirty="0"/>
              <a:t>Montre les changements entre les fichiers modifi</a:t>
            </a:r>
            <a:r>
              <a:rPr lang="en-US" altLang="en-US" sz="1600" dirty="0"/>
              <a:t>é</a:t>
            </a:r>
            <a:r>
              <a:rPr lang="en-US" altLang="fr-FR" sz="1600" dirty="0"/>
              <a:t>s dans le dossier de travail et l’index (staging area)</a:t>
            </a:r>
            <a:endParaRPr lang="en-US" altLang="fr-FR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  <a:endParaRPr lang="en-US" altLang="zh-CN" b="1" dirty="0"/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  <a:endParaRPr lang="en-US" altLang="zh-CN" b="1" dirty="0"/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  <a:endParaRPr lang="en-US" altLang="zh-CN" b="1" dirty="0"/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  <a:endParaRPr lang="en-US" altLang="zh-CN" sz="8000" dirty="0">
              <a:latin typeface="+mj-lt"/>
            </a:endParaRP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430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cr</a:t>
            </a:r>
            <a:r>
              <a:rPr lang="en-US" altLang="en-US"/>
              <a:t>é</a:t>
            </a:r>
            <a:r>
              <a:rPr lang="en-US" altLang="fr-FR"/>
              <a:t>er un d</a:t>
            </a:r>
            <a:r>
              <a:rPr lang="en-US" altLang="en-US"/>
              <a:t>é</a:t>
            </a:r>
            <a:r>
              <a:rPr lang="en-US" altLang="fr-FR"/>
              <a:t>pôt git vous pouvez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— Prennez n’importe quel dossier et initialiser en tapant git init si vous </a:t>
            </a:r>
            <a:r>
              <a:rPr lang="en-US" altLang="en-US"/>
              <a:t>ê</a:t>
            </a:r>
            <a:r>
              <a:rPr lang="en-US" altLang="fr-FR"/>
              <a:t>tes dans le dossier ,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ou git init &lt;dossier&gt;  ;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sp>
        <p:nvSpPr>
          <p:cNvPr id="8" name="Rectangle à coins arrondi 7"/>
          <p:cNvSpPr/>
          <p:nvPr/>
        </p:nvSpPr>
        <p:spPr>
          <a:xfrm>
            <a:off x="1576070" y="1746885"/>
            <a:ext cx="4594860" cy="614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>
              <a:buFont typeface="Arial" panose="020B0604020202020204" pitchFamily="34" charset="0"/>
              <a:buNone/>
            </a:pPr>
            <a:r>
              <a:rPr lang="en-US" altLang="fr-FR" b="1">
                <a:sym typeface="+mn-ea"/>
              </a:rPr>
              <a:t>$ git init </a:t>
            </a:r>
            <a:r>
              <a:rPr lang="en-US" altLang="fr-FR" b="1">
                <a:sym typeface="+mn-ea"/>
              </a:rPr>
              <a:t>   ou   $ git init &lt;dossier&gt;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97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sym typeface="+mn-ea"/>
              </a:rPr>
              <a:t>Initialiser un Depot local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905954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Exercice d’application :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Pour l’exercice suivant vous allez vous contenter de cr</a:t>
            </a:r>
            <a:r>
              <a:rPr lang="en-US" altLang="en-US"/>
              <a:t>é</a:t>
            </a:r>
            <a:r>
              <a:rPr lang="en-US" altLang="fr-FR"/>
              <a:t>er un dossier (en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ligne de commande) dans un dossier existant.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Vous ferez ensuite de ce dossier votre d</a:t>
            </a:r>
            <a:r>
              <a:rPr lang="en-US" altLang="en-US"/>
              <a:t>é</a:t>
            </a:r>
            <a:r>
              <a:rPr lang="en-US" altLang="fr-FR"/>
              <a:t>pôt git.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6. Ouvrir la console.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7. Se d</a:t>
            </a:r>
            <a:r>
              <a:rPr lang="en-US" altLang="en-US"/>
              <a:t>é</a:t>
            </a:r>
            <a:r>
              <a:rPr lang="en-US" altLang="fr-FR"/>
              <a:t>placer jusqu’à votre dossier de travail en utilisant ls et cd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8. Cr</a:t>
            </a:r>
            <a:r>
              <a:rPr lang="en-US" altLang="en-US"/>
              <a:t>é</a:t>
            </a:r>
            <a:r>
              <a:rPr lang="en-US" altLang="fr-FR"/>
              <a:t>er un dossier au nom de votre projet.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9. Aller dans le dossier ainsi cr</a:t>
            </a:r>
            <a:r>
              <a:rPr lang="en-US" altLang="en-US"/>
              <a:t>éé</a:t>
            </a:r>
            <a:r>
              <a:rPr lang="en-US" altLang="fr-FR"/>
              <a:t>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10. Faire de ce dossier un d</a:t>
            </a:r>
            <a:r>
              <a:rPr lang="en-US" altLang="en-US"/>
              <a:t>é</a:t>
            </a:r>
            <a:r>
              <a:rPr lang="en-US" altLang="fr-FR"/>
              <a:t>pôt git.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En </a:t>
            </a:r>
            <a:r>
              <a:rPr lang="en-US" altLang="en-US"/>
              <a:t>é</a:t>
            </a:r>
            <a:r>
              <a:rPr lang="en-US" altLang="fr-FR"/>
              <a:t>tant dans le bon dossier, il suffit de saisir : git  init .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Etats d’un fichier dans un Depot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59460" y="1466215"/>
            <a:ext cx="6049645" cy="5016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Un ficher peut etre :(Untracked ,Staged , Committed )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Untracked (Non suivi) :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Ils ne sont pas inclus dans le suivi des versions ,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ces les fichiers nouveaus ,ou modifiees que je ne suis pas pr</a:t>
            </a:r>
            <a:r>
              <a:rPr lang="en-US" altLang="en-US">
                <a:sym typeface="+mn-ea"/>
              </a:rPr>
              <a:t>ê</a:t>
            </a:r>
            <a:r>
              <a:rPr lang="en-US" altLang="fr-FR">
                <a:sym typeface="+mn-ea"/>
              </a:rPr>
              <a:t>t à les enregistrer (commite)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Staged (Indexe ) : 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un fichier pret a etre enregistrer ,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Git sait que tu veux l'inclure dans le prochain commit, mais ce n’est pas encore enregistr</a:t>
            </a:r>
            <a:r>
              <a:rPr lang="en-US" altLang="en-US">
                <a:sym typeface="+mn-ea"/>
              </a:rPr>
              <a:t>é</a:t>
            </a:r>
            <a:r>
              <a:rPr lang="en-US" altLang="fr-FR">
                <a:sym typeface="+mn-ea"/>
              </a:rPr>
              <a:t> dans l’historique .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Committed :</a:t>
            </a:r>
            <a:endParaRPr lang="en-US" altLang="fr-FR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 </a:t>
            </a:r>
            <a:r>
              <a:rPr lang="en-US" altLang="fr-FR">
                <a:sym typeface="+mn-ea"/>
              </a:rPr>
              <a:t>Un fichier fait officiellement partie de mon projet lorsqu’il est inclus dans un commit, une version à laquelle je peux revenir plus tard.</a:t>
            </a:r>
            <a:r>
              <a:rPr lang="en-US" altLang="fr-FR">
                <a:sym typeface="+mn-ea"/>
              </a:rPr>
              <a:t> </a:t>
            </a: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6" name="Image 5" descr="git_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1156335"/>
            <a:ext cx="5207000" cy="564832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962775" y="1156335"/>
            <a:ext cx="22225" cy="564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35330" y="1645285"/>
            <a:ext cx="6049645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 $git status : affiche le status des fichers de l’espace de travail ( Working Directory )</a:t>
            </a: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pic>
        <p:nvPicPr>
          <p:cNvPr id="6" name="Image 5" descr="git_w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429000"/>
            <a:ext cx="5936615" cy="317563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962775" y="1156335"/>
            <a:ext cx="22225" cy="5647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img1,a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143000"/>
            <a:ext cx="5154295" cy="566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08685" y="469900"/>
            <a:ext cx="849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3200" dirty="0">
                <a:latin typeface="+mj-lt"/>
                <a:sym typeface="+mn-ea"/>
              </a:rPr>
              <a:t>Les commandes de base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 flipH="1">
            <a:off x="484505" y="0"/>
            <a:ext cx="76200" cy="699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759460" y="1466215"/>
            <a:ext cx="6049645" cy="5016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US" altLang="fr-FR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>
                <a:sym typeface="+mn-ea"/>
              </a:rPr>
              <a:t>$git add  &lt;fichier&gt; &lt;dossier&gt; &lt;*&gt; ..</a:t>
            </a:r>
            <a:endParaRPr lang="en-US" altLang="fr-FR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3" name="Image 2" descr="icone1_g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6135" y="200660"/>
            <a:ext cx="852805" cy="852805"/>
          </a:xfrm>
          <a:prstGeom prst="rect">
            <a:avLst/>
          </a:prstGeom>
        </p:spPr>
      </p:pic>
      <p:cxnSp>
        <p:nvCxnSpPr>
          <p:cNvPr id="7" name="直接连接符 9"/>
          <p:cNvCxnSpPr/>
          <p:nvPr/>
        </p:nvCxnSpPr>
        <p:spPr>
          <a:xfrm>
            <a:off x="6731635" y="1124585"/>
            <a:ext cx="52705" cy="5701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img2,a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2791460"/>
            <a:ext cx="5878195" cy="3832860"/>
          </a:xfrm>
          <a:prstGeom prst="rect">
            <a:avLst/>
          </a:prstGeom>
        </p:spPr>
      </p:pic>
      <p:sp>
        <p:nvSpPr>
          <p:cNvPr id="9" name="Zone de texte 8"/>
          <p:cNvSpPr txBox="1"/>
          <p:nvPr/>
        </p:nvSpPr>
        <p:spPr>
          <a:xfrm>
            <a:off x="7176135" y="1338580"/>
            <a:ext cx="4064000" cy="143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fr-FR"/>
              <a:t>$git restore --staged &lt;file&gt;</a:t>
            </a:r>
            <a:endParaRPr lang="en-US" altLang="fr-FR"/>
          </a:p>
          <a:p>
            <a:r>
              <a:rPr lang="en-US" altLang="fr-FR"/>
              <a:t>(apres la premiere commit )</a:t>
            </a:r>
            <a:endParaRPr lang="en-US" altLang="fr-FR"/>
          </a:p>
          <a:p>
            <a:r>
              <a:rPr lang="en-US" altLang="fr-FR"/>
              <a:t>ou</a:t>
            </a:r>
            <a:endParaRPr lang="en-US" altLang="fr-FR"/>
          </a:p>
          <a:p>
            <a:r>
              <a:rPr lang="en-US" altLang="fr-FR"/>
              <a:t>$git rm --catched &lt;file&gt; </a:t>
            </a:r>
            <a:endParaRPr lang="en-US" altLang="fr-FR"/>
          </a:p>
        </p:txBody>
      </p:sp>
      <p:pic>
        <p:nvPicPr>
          <p:cNvPr id="11" name="Image 10" descr="img3,a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5" y="2769235"/>
            <a:ext cx="5135880" cy="3855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9033</Words>
  <Application>WPS Presentation</Application>
  <PresentationFormat>宽屏</PresentationFormat>
  <Paragraphs>448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Wingdings</vt:lpstr>
      <vt:lpstr>OPPOSans R</vt:lpstr>
      <vt:lpstr>OPPOSans B</vt:lpstr>
      <vt:lpstr>Microsoft YaHei</vt:lpstr>
      <vt:lpstr>Arial Unicode MS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WPS_1728504429</cp:lastModifiedBy>
  <cp:revision>121</cp:revision>
  <dcterms:created xsi:type="dcterms:W3CDTF">2023-03-14T10:49:00Z</dcterms:created>
  <dcterms:modified xsi:type="dcterms:W3CDTF">2025-04-10T06:21:44Z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