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261" r:id="rId2"/>
    <p:sldId id="284" r:id="rId3"/>
    <p:sldId id="276" r:id="rId4"/>
    <p:sldId id="286" r:id="rId5"/>
    <p:sldId id="296" r:id="rId6"/>
    <p:sldId id="292" r:id="rId7"/>
    <p:sldId id="297" r:id="rId8"/>
    <p:sldId id="309" r:id="rId9"/>
    <p:sldId id="291" r:id="rId10"/>
    <p:sldId id="289" r:id="rId11"/>
    <p:sldId id="290" r:id="rId12"/>
    <p:sldId id="293" r:id="rId13"/>
    <p:sldId id="294" r:id="rId14"/>
    <p:sldId id="278" r:id="rId15"/>
    <p:sldId id="295" r:id="rId16"/>
    <p:sldId id="298" r:id="rId17"/>
    <p:sldId id="305" r:id="rId18"/>
    <p:sldId id="299" r:id="rId19"/>
    <p:sldId id="300" r:id="rId20"/>
    <p:sldId id="301" r:id="rId21"/>
    <p:sldId id="307" r:id="rId22"/>
    <p:sldId id="306" r:id="rId23"/>
    <p:sldId id="308" r:id="rId24"/>
    <p:sldId id="318" r:id="rId25"/>
    <p:sldId id="319" r:id="rId26"/>
    <p:sldId id="322" r:id="rId27"/>
    <p:sldId id="323" r:id="rId28"/>
    <p:sldId id="324" r:id="rId29"/>
    <p:sldId id="316" r:id="rId30"/>
    <p:sldId id="325" r:id="rId31"/>
    <p:sldId id="326" r:id="rId32"/>
    <p:sldId id="315" r:id="rId33"/>
    <p:sldId id="321" r:id="rId34"/>
    <p:sldId id="266" r:id="rId35"/>
    <p:sldId id="281" r:id="rId36"/>
    <p:sldId id="260" r:id="rId37"/>
    <p:sldId id="265" r:id="rId38"/>
    <p:sldId id="264" r:id="rId39"/>
  </p:sldIdLst>
  <p:sldSz cx="12192000" cy="6858000"/>
  <p:notesSz cx="6858000" cy="9144000"/>
  <p:embeddedFontLst>
    <p:embeddedFont>
      <p:font typeface="OPPOSans B" panose="020B0604020202020204" charset="-122"/>
      <p:regular r:id="rId41"/>
    </p:embeddedFont>
    <p:embeddedFont>
      <p:font typeface="OPPOSans R" panose="020B0604020202020204" charset="-122"/>
      <p:regular r:id="rId42"/>
    </p:embeddedFont>
    <p:embeddedFont>
      <p:font typeface="Algerian" panose="04020705040A02060702" pitchFamily="82" charset="0"/>
      <p:regular r:id="rId43"/>
    </p:embeddedFont>
    <p:embeddedFont>
      <p:font typeface="Arial Black" panose="020B0A04020102020204" pitchFamily="34" charset="0"/>
      <p:bold r:id="rId44"/>
    </p:embeddedFont>
    <p:embeddedFont>
      <p:font typeface="Arial Rounded MT Bold" panose="020F0704030504030204" pitchFamily="34" charset="0"/>
      <p:regular r:id="rId45"/>
    </p:embeddedFont>
    <p:embeddedFont>
      <p:font typeface="Bahnschrift Light" panose="020B0502040204020203" pitchFamily="34" charset="0"/>
      <p:regular r:id="rId46"/>
    </p:embeddedFont>
    <p:embeddedFont>
      <p:font typeface="Bahnschrift Light SemiCondensed" panose="020B0502040204020203" pitchFamily="34" charset="0"/>
      <p:regular r:id="rId47"/>
    </p:embeddedFont>
    <p:embeddedFont>
      <p:font typeface="Bahnschrift SemiBold" panose="020B0502040204020203" pitchFamily="34" charset="0"/>
      <p:bold r:id="rId48"/>
    </p:embeddedFont>
    <p:embeddedFont>
      <p:font typeface="Broadway" panose="04040905080B02020502" pitchFamily="82" charset="0"/>
      <p:regular r:id="rId49"/>
    </p:embeddedFont>
    <p:embeddedFont>
      <p:font typeface="Cascadia Code SemiBold" panose="020B0609020000020004" pitchFamily="49" charset="0"/>
      <p:bold r:id="rId50"/>
      <p:boldItalic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1"/>
    <a:srgbClr val="2F2E41"/>
    <a:srgbClr val="1A1A1A"/>
    <a:srgbClr val="FD6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36" y="56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3859C-9E20-4B08-953E-5B0C2B837E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054AB-222A-4A4C-AB32-CA3694631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660235" y="5297060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4"/>
          <p:cNvSpPr txBox="1"/>
          <p:nvPr/>
        </p:nvSpPr>
        <p:spPr>
          <a:xfrm>
            <a:off x="3184099" y="2612557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</a:t>
            </a:r>
            <a:r>
              <a:rPr lang="en-US" altLang="zh-CN" sz="4400" dirty="0">
                <a:latin typeface="Algerian" panose="04020705040A02060702" pitchFamily="82" charset="0"/>
              </a:rPr>
              <a:t>&amp; </a:t>
            </a:r>
            <a:r>
              <a:rPr lang="en-US" altLang="zh-CN" sz="4400" dirty="0">
                <a:latin typeface="+mj-lt"/>
              </a:rPr>
              <a:t>  Revert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372B-A9BD-873F-A110-FE62B76D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19602B1-8DF5-57FF-CFCB-F00EBDCCAE38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49E443D-A224-43E4-B2E7-8A4F3A429B28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AAF296-5BC8-1B60-0CFC-A2A265DD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4" y="77076"/>
            <a:ext cx="10961446" cy="2810234"/>
          </a:xfrm>
          <a:prstGeom prst="rect">
            <a:avLst/>
          </a:prstGeom>
          <a:effectLst>
            <a:glow>
              <a:schemeClr val="accent1"/>
            </a:glow>
            <a:softEdge rad="381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8C361-6D29-DB73-37DE-7CC10AAEA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4" y="3818811"/>
            <a:ext cx="11610757" cy="297125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2792AE-7BB2-A3AC-0B78-18FDC3E076C5}"/>
              </a:ext>
            </a:extLst>
          </p:cNvPr>
          <p:cNvSpPr/>
          <p:nvPr/>
        </p:nvSpPr>
        <p:spPr>
          <a:xfrm>
            <a:off x="1249261" y="2944283"/>
            <a:ext cx="8759952" cy="822960"/>
          </a:xfrm>
          <a:prstGeom prst="roundRect">
            <a:avLst>
              <a:gd name="adj" fmla="val 6667"/>
            </a:avLst>
          </a:prstGeom>
          <a:solidFill>
            <a:srgbClr val="2F2E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$ git reset  82f55555</a:t>
            </a:r>
          </a:p>
        </p:txBody>
      </p:sp>
    </p:spTree>
    <p:extLst>
      <p:ext uri="{BB962C8B-B14F-4D97-AF65-F5344CB8AC3E}">
        <p14:creationId xmlns:p14="http://schemas.microsoft.com/office/powerpoint/2010/main" val="1107726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D350-A94D-B592-F8F7-85B9F4B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02A16AA-D448-5D72-B5F2-9C5BE70C701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A7AC5DE-4681-AD12-5819-B83EAD2565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57620B-1F38-24F3-ED7E-99F94E78D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970" y="0"/>
            <a:ext cx="12234235" cy="3060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93ECE-26C0-71CF-0A20-1490E59B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03" y="4207744"/>
            <a:ext cx="12209703" cy="262296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6A8EE-40DA-1CD9-5B30-468C93728B41}"/>
              </a:ext>
            </a:extLst>
          </p:cNvPr>
          <p:cNvSpPr/>
          <p:nvPr/>
        </p:nvSpPr>
        <p:spPr>
          <a:xfrm>
            <a:off x="1792224" y="3229499"/>
            <a:ext cx="5897880" cy="809657"/>
          </a:xfrm>
          <a:prstGeom prst="roundRect">
            <a:avLst>
              <a:gd name="adj" fmla="val 1016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rial" panose="020B0604020202020204" pitchFamily="34" charset="0"/>
              </a:rPr>
              <a:t>git reset –hard   82f555545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90CF-351F-6319-5C59-12DADA96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A826BEBA-A215-E996-AC23-973DB96F377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B4C72-757E-1F46-F556-16A6F2A64BD6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7F346D-6480-7D81-4A9F-6C2A8316A260}"/>
              </a:ext>
            </a:extLst>
          </p:cNvPr>
          <p:cNvSpPr/>
          <p:nvPr/>
        </p:nvSpPr>
        <p:spPr>
          <a:xfrm>
            <a:off x="6734186" y="835433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revert  &lt;commit&gt;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61876-DE9E-B1F3-DFD9-F137B80D7742}"/>
              </a:ext>
            </a:extLst>
          </p:cNvPr>
          <p:cNvSpPr txBox="1"/>
          <p:nvPr/>
        </p:nvSpPr>
        <p:spPr>
          <a:xfrm>
            <a:off x="94450" y="2149559"/>
            <a:ext cx="108006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Revert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est une commande qui annule un ancien commit en créant un nouveau commit, tout en gardant l'historique dans le log.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6246B-51F6-23ED-0B4C-0355540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3" y="3341451"/>
            <a:ext cx="9973656" cy="1475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0E3A4-88C0-1905-F157-C5C5466E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03" y="5048734"/>
            <a:ext cx="9821244" cy="1030211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3956FD8-CCFB-A0C5-B46C-3173BABE75E8}"/>
              </a:ext>
            </a:extLst>
          </p:cNvPr>
          <p:cNvSpPr/>
          <p:nvPr/>
        </p:nvSpPr>
        <p:spPr>
          <a:xfrm>
            <a:off x="515937" y="4417792"/>
            <a:ext cx="288735" cy="1261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09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427A-2394-5B41-DF7E-05339DE2E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08A6CD6-B34F-FC83-7833-3E73F97DDBE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1F8CC97-67D7-9D54-C299-535925EF35B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C3FE3-7C82-2CBF-EBC4-5F616ECD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7269" cy="24777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35BBA-FF22-7AD7-D2FF-A412905D22DD}"/>
              </a:ext>
            </a:extLst>
          </p:cNvPr>
          <p:cNvSpPr/>
          <p:nvPr/>
        </p:nvSpPr>
        <p:spPr>
          <a:xfrm>
            <a:off x="439050" y="2627642"/>
            <a:ext cx="4809652" cy="10024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 git revert  HEAD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486A1-F342-D248-6F3C-31EC26DE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6" t="4139" r="801"/>
          <a:stretch/>
        </p:blipFill>
        <p:spPr>
          <a:xfrm>
            <a:off x="0" y="4302094"/>
            <a:ext cx="9578372" cy="2637308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80D9D5E-C2B5-CD7C-825B-52C729BC342F}"/>
              </a:ext>
            </a:extLst>
          </p:cNvPr>
          <p:cNvCxnSpPr>
            <a:cxnSpLocks/>
          </p:cNvCxnSpPr>
          <p:nvPr/>
        </p:nvCxnSpPr>
        <p:spPr>
          <a:xfrm>
            <a:off x="12103688" y="-26152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2">
            <a:extLst>
              <a:ext uri="{FF2B5EF4-FFF2-40B4-BE49-F238E27FC236}">
                <a16:creationId xmlns:a16="http://schemas.microsoft.com/office/drawing/2014/main" id="{9E087650-C6B1-7C4D-EA60-F4EB1602CB5D}"/>
              </a:ext>
            </a:extLst>
          </p:cNvPr>
          <p:cNvSpPr/>
          <p:nvPr/>
        </p:nvSpPr>
        <p:spPr>
          <a:xfrm rot="5400000">
            <a:off x="8719274" y="3385274"/>
            <a:ext cx="6858000" cy="87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79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2" y="1524169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Gestion des branches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E3952B8-DE32-E693-0CFC-0EF1CFE49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2" r="12131"/>
          <a:stretch/>
        </p:blipFill>
        <p:spPr>
          <a:xfrm>
            <a:off x="7616382" y="606043"/>
            <a:ext cx="4575616" cy="6076008"/>
          </a:xfrm>
          <a:prstGeom prst="rect">
            <a:avLst/>
          </a:prstGeom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5B87E2E5-5CFF-4C65-85CB-6682D903D336}"/>
              </a:ext>
            </a:extLst>
          </p:cNvPr>
          <p:cNvSpPr/>
          <p:nvPr/>
        </p:nvSpPr>
        <p:spPr>
          <a:xfrm>
            <a:off x="-26336" y="3990644"/>
            <a:ext cx="7349046" cy="2901477"/>
          </a:xfrm>
          <a:prstGeom prst="rect">
            <a:avLst/>
          </a:prstGeom>
          <a:solidFill>
            <a:srgbClr val="1A1A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F2C7-1EE7-8EB9-25DC-51DBD86A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A960A88-1166-84C2-86D6-C24D1AAAE91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CBDF856-404B-7C3F-EA20-F06F56BA265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CD15AD-24F3-EDC4-B7D1-E4A1A72F7C07}"/>
              </a:ext>
            </a:extLst>
          </p:cNvPr>
          <p:cNvSpPr/>
          <p:nvPr/>
        </p:nvSpPr>
        <p:spPr>
          <a:xfrm>
            <a:off x="658368" y="868680"/>
            <a:ext cx="329184" cy="2540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31B31F-19CC-C8EE-56B0-6B75D5A6C870}"/>
              </a:ext>
            </a:extLst>
          </p:cNvPr>
          <p:cNvSpPr txBox="1"/>
          <p:nvPr/>
        </p:nvSpPr>
        <p:spPr>
          <a:xfrm>
            <a:off x="1197968" y="78637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C’est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quoi 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une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Bahnschrift SemiBold" panose="020B0502040204020203" pitchFamily="34" charset="0"/>
              </a:rPr>
              <a:t> branch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B1499-5FDA-8804-76A2-A70E9B40AE5D}"/>
              </a:ext>
            </a:extLst>
          </p:cNvPr>
          <p:cNvSpPr txBox="1"/>
          <p:nvPr/>
        </p:nvSpPr>
        <p:spPr>
          <a:xfrm>
            <a:off x="467829" y="1444920"/>
            <a:ext cx="10698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une </a:t>
            </a:r>
            <a:r>
              <a:rPr lang="fr-FR" sz="3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 Git est comme une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copie séparée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de votre projet. Elle vous permet de modifier votre code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sans affecter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la version principale.</a:t>
            </a:r>
            <a:b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Vous pouvez passer d’une branche à une autre pour travailler sur différentes fonctionnalités ou corrections de manière </a:t>
            </a:r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indépendante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55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C85A-8FD2-7CBF-80A2-568C7DF3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2CD1CF2-5E17-7434-7E8F-EFDB6DBB2F4F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71EAE3-7AFA-1F5A-D2ED-FF17D89576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4EE19-518A-1AA3-95CF-C1B8A1E1C65F}"/>
              </a:ext>
            </a:extLst>
          </p:cNvPr>
          <p:cNvSpPr txBox="1"/>
          <p:nvPr/>
        </p:nvSpPr>
        <p:spPr>
          <a:xfrm>
            <a:off x="684285" y="-28253"/>
            <a:ext cx="11247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Commandes de base pour manipuler les branches</a:t>
            </a:r>
            <a:endParaRPr lang="en-US" sz="32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ED8028-63F4-BC6A-F6C1-005EB4A3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067"/>
            <a:ext cx="12192000" cy="17044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059A9D-D8AF-F435-1078-45254244E305}"/>
              </a:ext>
            </a:extLst>
          </p:cNvPr>
          <p:cNvSpPr txBox="1"/>
          <p:nvPr/>
        </p:nvSpPr>
        <p:spPr>
          <a:xfrm>
            <a:off x="5773534" y="831156"/>
            <a:ext cx="61582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Liste toutes les branches du projet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2962D5-DC96-6372-59CF-485148F9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3201"/>
            <a:ext cx="12192000" cy="265758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046659D-4862-AD07-4B4A-BB9182FA3257}"/>
              </a:ext>
            </a:extLst>
          </p:cNvPr>
          <p:cNvSpPr txBox="1"/>
          <p:nvPr/>
        </p:nvSpPr>
        <p:spPr>
          <a:xfrm>
            <a:off x="6101967" y="3697217"/>
            <a:ext cx="5877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Crée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nouvelle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4048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7BC26-F76B-A2A6-1AFA-AC63B5250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4259D81D-6E5C-3DB1-5CCF-27B6AB457A5E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C15E1A-76F0-15CA-873E-31B499E2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7"/>
          <a:stretch/>
        </p:blipFill>
        <p:spPr>
          <a:xfrm>
            <a:off x="0" y="1046509"/>
            <a:ext cx="12192000" cy="4764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B3117DC-F660-48BC-1046-4CC9B690FFAB}"/>
              </a:ext>
            </a:extLst>
          </p:cNvPr>
          <p:cNvSpPr txBox="1"/>
          <p:nvPr/>
        </p:nvSpPr>
        <p:spPr>
          <a:xfrm>
            <a:off x="973318" y="1299503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8CFC3-609C-B09B-ADDE-2A17D2EF49C7}"/>
              </a:ext>
            </a:extLst>
          </p:cNvPr>
          <p:cNvSpPr txBox="1"/>
          <p:nvPr/>
        </p:nvSpPr>
        <p:spPr>
          <a:xfrm>
            <a:off x="682657" y="2162718"/>
            <a:ext cx="10054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Lorsqu’on crée une nouvelle branche, elle </a:t>
            </a:r>
            <a:r>
              <a:rPr lang="fr-F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hérite de tout le contenu </a:t>
            </a:r>
            <a:r>
              <a:rPr lang="fr-FR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FR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l’historique </a:t>
            </a:r>
            <a:r>
              <a:rPr lang="fr-FR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branche actuelle. »</a:t>
            </a:r>
            <a:endParaRPr lang="en-US" sz="36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6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F56D-585C-4D98-8166-857CFDA94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27A7052-ADD8-3BF9-D26A-E93248B2A93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4E55CE9-A73C-0803-B480-B965991EE47D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1CED89-89FD-102D-36C3-98392351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3528"/>
            <a:ext cx="12192000" cy="3224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870E9F-8088-3A98-88A8-68442611B86C}"/>
              </a:ext>
            </a:extLst>
          </p:cNvPr>
          <p:cNvSpPr txBox="1"/>
          <p:nvPr/>
        </p:nvSpPr>
        <p:spPr>
          <a:xfrm>
            <a:off x="6196584" y="4277707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Crée une nouvelle branche et y bascule au même temps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1C305C-5267-FE73-60DE-A50252E50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812"/>
            <a:ext cx="12192000" cy="29438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719A83-13D1-3F14-E5F6-31F0A6D81AE6}"/>
              </a:ext>
            </a:extLst>
          </p:cNvPr>
          <p:cNvSpPr txBox="1"/>
          <p:nvPr/>
        </p:nvSpPr>
        <p:spPr>
          <a:xfrm>
            <a:off x="7253478" y="1503075"/>
            <a:ext cx="3618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Change de </a:t>
            </a:r>
            <a:r>
              <a:rPr lang="en-US" sz="2800" dirty="0" err="1">
                <a:solidFill>
                  <a:schemeClr val="bg1"/>
                </a:solidFill>
              </a:rPr>
              <a:t>branche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08B5-AF89-4CDE-8EC1-D837A885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7C73FE90-3EBE-F5EE-1881-8EB02C6311D4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AA1AB18D-02FD-BF80-518F-68513946875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ABD7E-3429-184F-6D0C-DD5BFD23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772"/>
            <a:ext cx="12192000" cy="3295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54D5F-FBDD-4140-F76A-870A14683A8D}"/>
              </a:ext>
            </a:extLst>
          </p:cNvPr>
          <p:cNvSpPr txBox="1"/>
          <p:nvPr/>
        </p:nvSpPr>
        <p:spPr>
          <a:xfrm>
            <a:off x="6367653" y="2310921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Supprime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branche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079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FB6E-7AA6-362F-1561-320221D9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D5371A-4852-CF93-F729-E287A05EB1A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AE54542-09BE-0035-0BE5-1223F1B2B0A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CC2896-5706-4CE8-A918-B2DC3921E0D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2840A-F599-36A7-5EFD-44C94CE276F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4588CC-11DB-9F6B-E59E-C08B8B88328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B66D6-EA4D-30CF-EFD2-CDAB4B3591D5}"/>
              </a:ext>
            </a:extLst>
          </p:cNvPr>
          <p:cNvSpPr txBox="1"/>
          <p:nvPr/>
        </p:nvSpPr>
        <p:spPr>
          <a:xfrm>
            <a:off x="1178730" y="1856796"/>
            <a:ext cx="9897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</a:p>
          <a:p>
            <a:pPr>
              <a:buNone/>
            </a:pPr>
            <a:r>
              <a:rPr lang="fr-FR" sz="2400" b="1" dirty="0"/>
              <a:t>        suppression par erreur  .</a:t>
            </a:r>
          </a:p>
          <a:p>
            <a:r>
              <a:rPr lang="fr-FR" sz="2400" b="1" dirty="0"/>
              <a:t>         voici les commandes les plus utiles pour corriger tout ça.</a:t>
            </a:r>
          </a:p>
        </p:txBody>
      </p:sp>
      <p:sp>
        <p:nvSpPr>
          <p:cNvPr id="2" name="文本框 4">
            <a:extLst>
              <a:ext uri="{FF2B5EF4-FFF2-40B4-BE49-F238E27FC236}">
                <a16:creationId xmlns:a16="http://schemas.microsoft.com/office/drawing/2014/main" id="{0C1EB56E-A508-F126-D779-D9AEBEF6FFB9}"/>
              </a:ext>
            </a:extLst>
          </p:cNvPr>
          <p:cNvSpPr txBox="1"/>
          <p:nvPr/>
        </p:nvSpPr>
        <p:spPr>
          <a:xfrm>
            <a:off x="-577196" y="-13313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  <p:extLst>
      <p:ext uri="{BB962C8B-B14F-4D97-AF65-F5344CB8AC3E}">
        <p14:creationId xmlns:p14="http://schemas.microsoft.com/office/powerpoint/2010/main" val="183978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3B13-3E2F-C5D8-ACE0-BCB51AB7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D1DBF809-32A5-4993-C2B6-595BAA4DFE65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9DC592D-0649-FD52-BC82-6186B40A185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9B96C-A4A3-3AC1-C6A3-3C1B595F8649}"/>
              </a:ext>
            </a:extLst>
          </p:cNvPr>
          <p:cNvSpPr txBox="1"/>
          <p:nvPr/>
        </p:nvSpPr>
        <p:spPr>
          <a:xfrm>
            <a:off x="1981248" y="107561"/>
            <a:ext cx="872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Fusionner des Branches dans Git</a:t>
            </a:r>
            <a:endParaRPr lang="en-US" sz="3600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1ED53-885E-125A-308B-0A001830583B}"/>
              </a:ext>
            </a:extLst>
          </p:cNvPr>
          <p:cNvSpPr txBox="1"/>
          <p:nvPr/>
        </p:nvSpPr>
        <p:spPr>
          <a:xfrm>
            <a:off x="660396" y="2090172"/>
            <a:ext cx="49704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La fusion </a:t>
            </a:r>
            <a:r>
              <a:rPr lang="fr-FR" sz="2400" dirty="0"/>
              <a:t>est le processus qui consiste à </a:t>
            </a:r>
            <a:r>
              <a:rPr lang="fr-FR" sz="2400" dirty="0">
                <a:solidFill>
                  <a:srgbClr val="FF0000"/>
                </a:solidFill>
              </a:rPr>
              <a:t>combiner</a:t>
            </a:r>
            <a:r>
              <a:rPr lang="fr-FR" sz="2400" dirty="0"/>
              <a:t> les modifications d'une branche dans une autre. Le scénario le plus courant est de fusionner une branche de fonctionnalité dans la branche </a:t>
            </a:r>
            <a:r>
              <a:rPr lang="fr-FR" sz="2400" b="1" dirty="0"/>
              <a:t>principale</a:t>
            </a:r>
            <a:r>
              <a:rPr lang="fr-FR" sz="2400" dirty="0"/>
              <a:t>.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32FC6E-87C6-2BB1-6109-E0F289CE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35" y="735604"/>
            <a:ext cx="5401429" cy="58777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D2881C-585C-2358-88F0-2196C8B6CEE0}"/>
              </a:ext>
            </a:extLst>
          </p:cNvPr>
          <p:cNvCxnSpPr/>
          <p:nvPr/>
        </p:nvCxnSpPr>
        <p:spPr>
          <a:xfrm>
            <a:off x="4791456" y="1435608"/>
            <a:ext cx="1764792" cy="8778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02331D-4926-F099-09BF-CDA7CFDFA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36" y="5422392"/>
            <a:ext cx="4952552" cy="5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5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E522-DE5E-9C43-F5C7-F00EEE7A5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1CE75-BF0B-DEC6-AC7A-FF57D824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33" t="82335" r="3913" b="4036"/>
          <a:stretch/>
        </p:blipFill>
        <p:spPr>
          <a:xfrm>
            <a:off x="-54301" y="1778124"/>
            <a:ext cx="12246301" cy="3679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D8AED1-BE7A-A948-EE64-2F41AE14C833}"/>
              </a:ext>
            </a:extLst>
          </p:cNvPr>
          <p:cNvSpPr txBox="1"/>
          <p:nvPr/>
        </p:nvSpPr>
        <p:spPr>
          <a:xfrm>
            <a:off x="615099" y="2345665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E8B5F-2733-4C66-A6EA-F9037D72786C}"/>
              </a:ext>
            </a:extLst>
          </p:cNvPr>
          <p:cNvSpPr txBox="1"/>
          <p:nvPr/>
        </p:nvSpPr>
        <p:spPr>
          <a:xfrm>
            <a:off x="1810498" y="2990872"/>
            <a:ext cx="9557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« Avant de faire  </a:t>
            </a:r>
            <a:r>
              <a:rPr lang="fr-F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merge</a:t>
            </a:r>
            <a:r>
              <a:rPr lang="fr-F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, il faut d’abord </a:t>
            </a:r>
            <a:r>
              <a:rPr lang="fr-F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se déplacer </a:t>
            </a:r>
            <a:r>
              <a:rPr lang="fr-FR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vers la branche qui va recevoir les modifications. »</a:t>
            </a:r>
            <a:endParaRPr lang="en-US" sz="3200" dirty="0">
              <a:solidFill>
                <a:schemeClr val="accent3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85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7C7F2-0891-50FD-7A9F-94FDD92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6C68E206-BE52-4DF2-0B29-8550D348DF94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CB418-B213-129B-BCE4-CF35C8EB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864346"/>
            <a:ext cx="12199326" cy="5522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0C1FD-CCAA-3CF8-6D70-E39A397145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279"/>
          <a:stretch/>
        </p:blipFill>
        <p:spPr>
          <a:xfrm>
            <a:off x="-109451" y="3090459"/>
            <a:ext cx="6201788" cy="1948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FF3D74-AA06-153A-ACDE-82E3E47B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50"/>
          <a:stretch/>
        </p:blipFill>
        <p:spPr>
          <a:xfrm>
            <a:off x="6248190" y="3080498"/>
            <a:ext cx="5943810" cy="1948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AF623-35C3-F7B9-08CB-E06897C76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165" y="1322076"/>
            <a:ext cx="2657846" cy="333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98B76B-1676-AE59-AFAF-0AA147A914D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604"/>
          <a:stretch/>
        </p:blipFill>
        <p:spPr>
          <a:xfrm>
            <a:off x="4422934" y="2053354"/>
            <a:ext cx="2353003" cy="333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49381E-3D6E-3A35-8E23-EF68EBE131DC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1391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6FA76-81B6-B233-685D-2717A3AA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363C152C-269F-53CD-7B55-B90E43C68BB4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AD84E-B51D-A9BF-E244-FF24F1F2D08C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0FE26-4B9D-60A2-ECF4-01590050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6"/>
            <a:ext cx="12199326" cy="5522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C64AB6-2436-9EA1-DFD2-44860D1C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71"/>
          <a:stretch/>
        </p:blipFill>
        <p:spPr>
          <a:xfrm>
            <a:off x="138180" y="1573984"/>
            <a:ext cx="5677692" cy="1332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EF2FEC-0046-EB6C-EEB0-54FA1C670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64" y="3951609"/>
            <a:ext cx="548716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7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DF45C-26BC-2E64-6D9D-EA1AD33F7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F3F304D7-A83F-D5BF-A5D1-0CA8F994380B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706A3-B208-6D18-F248-20496529FDB1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BD8E0-303E-A096-B197-B9B3E59297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6"/>
            <a:ext cx="12199326" cy="55226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4ADA98-C8E0-02B5-1B04-D81EE38F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71"/>
          <a:stretch/>
        </p:blipFill>
        <p:spPr>
          <a:xfrm>
            <a:off x="138180" y="1573984"/>
            <a:ext cx="5677692" cy="1332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D56C8B-F5C4-1A59-FC27-25386DEA2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64" y="3951609"/>
            <a:ext cx="5487166" cy="16385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7AE956-43A7-D8FF-2EED-FDE2C5A73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2309"/>
          <a:stretch/>
        </p:blipFill>
        <p:spPr>
          <a:xfrm>
            <a:off x="6780145" y="2906392"/>
            <a:ext cx="5273675" cy="1998983"/>
          </a:xfrm>
          <a:prstGeom prst="rect">
            <a:avLst/>
          </a:prstGeom>
        </p:spPr>
      </p:pic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D4421F1B-09EE-1741-D55D-29FF54C3CB26}"/>
              </a:ext>
            </a:extLst>
          </p:cNvPr>
          <p:cNvCxnSpPr/>
          <p:nvPr/>
        </p:nvCxnSpPr>
        <p:spPr>
          <a:xfrm flipV="1">
            <a:off x="5600700" y="4188907"/>
            <a:ext cx="1179445" cy="1095109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96C06BD4-86CC-638E-BF83-6C679E10DABE}"/>
              </a:ext>
            </a:extLst>
          </p:cNvPr>
          <p:cNvCxnSpPr>
            <a:cxnSpLocks/>
          </p:cNvCxnSpPr>
          <p:nvPr/>
        </p:nvCxnSpPr>
        <p:spPr>
          <a:xfrm>
            <a:off x="5471916" y="2669095"/>
            <a:ext cx="1170050" cy="1128011"/>
          </a:xfrm>
          <a:prstGeom prst="curved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144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E82BA-6944-B477-D40B-E1C7622A0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0151CF18-2E25-1F05-D69A-DB08EB48FFA0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9AAB1-7E9C-3F46-BA5D-675920C2AF06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A73B0-7446-5413-D09A-D4FECEDA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5"/>
            <a:ext cx="12199326" cy="552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760AE-4107-D53A-3E0C-1B837E0D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758"/>
          <a:stretch/>
        </p:blipFill>
        <p:spPr>
          <a:xfrm>
            <a:off x="-7326" y="1046692"/>
            <a:ext cx="5774635" cy="244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21D303-0B3F-143E-BFF1-37275B64E1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2" t="4593"/>
          <a:stretch/>
        </p:blipFill>
        <p:spPr>
          <a:xfrm>
            <a:off x="5878370" y="3429000"/>
            <a:ext cx="6028665" cy="244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9E5556-8DD2-A001-65AC-EE3D0F7A1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657" y="1036753"/>
            <a:ext cx="114316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A0EEED-B888-8438-F3A0-4B89A58A7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542" y="3429000"/>
            <a:ext cx="114316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7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1389C-6A6F-26C6-3EC8-2FA410E27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4B6C8D67-FBBB-BDED-1CA8-A4EF3D343233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E5457-1CBD-8B62-072C-7C369E709ABB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0B83C-4780-30AD-C6CD-4FBA6142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5"/>
            <a:ext cx="12199326" cy="552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192A9-D67D-17D7-3267-3B8D50A65D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758"/>
          <a:stretch/>
        </p:blipFill>
        <p:spPr>
          <a:xfrm>
            <a:off x="-7326" y="1046692"/>
            <a:ext cx="5774635" cy="244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39AEDF-D75E-417C-803C-2E5BBABBD1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2" t="59627" b="25871"/>
          <a:stretch/>
        </p:blipFill>
        <p:spPr>
          <a:xfrm>
            <a:off x="5878370" y="4838700"/>
            <a:ext cx="6028665" cy="371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52EF78-75E8-4A35-CC52-3B51ED064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657" y="1036753"/>
            <a:ext cx="114316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6AD416-3C3C-085C-9507-4378609E6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967" y="3957188"/>
            <a:ext cx="114316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18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43E20-B82E-0856-F972-12674B2ED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08F8489A-777F-B97E-123B-C7DBEFA38B4D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F6820-3045-219B-47BD-654FE857D25E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A5495-286F-95A9-13AC-69891BE4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5"/>
            <a:ext cx="12199326" cy="552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2B0314-3B06-4FCF-DC8D-B43B3B49C1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758"/>
          <a:stretch/>
        </p:blipFill>
        <p:spPr>
          <a:xfrm>
            <a:off x="2183217" y="1817729"/>
            <a:ext cx="7540546" cy="3191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39D755-BF7E-FC6A-E56F-46479AB182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2" t="59627" r="4999" b="28311"/>
          <a:stretch/>
        </p:blipFill>
        <p:spPr>
          <a:xfrm>
            <a:off x="2322064" y="3642610"/>
            <a:ext cx="7155311" cy="3864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D404F0-0D28-A3F2-0005-44508B8C7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994" y="1869273"/>
            <a:ext cx="1196406" cy="5184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DB3783-B53B-E3CA-9454-01670CC03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789" y="1726481"/>
            <a:ext cx="1672816" cy="6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21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DD014-E040-E708-FEF7-1322E4E87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A85A5C16-DB4E-FCA7-7466-658C42FCC959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C90B5-9D34-B3EE-407B-E36F3A21726A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DA786-33BC-2512-BC94-DC0F17DA67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559670"/>
            <a:ext cx="12199326" cy="3917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3C353-E501-B21C-0AF1-277C4511B0D4}"/>
              </a:ext>
            </a:extLst>
          </p:cNvPr>
          <p:cNvSpPr txBox="1"/>
          <p:nvPr/>
        </p:nvSpPr>
        <p:spPr>
          <a:xfrm>
            <a:off x="742585" y="1862701"/>
            <a:ext cx="414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MAIS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97C9A-33D1-59F1-D23E-4409E9F549EE}"/>
              </a:ext>
            </a:extLst>
          </p:cNvPr>
          <p:cNvSpPr txBox="1"/>
          <p:nvPr/>
        </p:nvSpPr>
        <p:spPr>
          <a:xfrm>
            <a:off x="2468237" y="2570587"/>
            <a:ext cx="7734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 Black" panose="020B0A04020102020204" pitchFamily="34" charset="0"/>
              </a:rPr>
              <a:t>si tu modifies la </a:t>
            </a:r>
            <a:r>
              <a:rPr lang="fr-FR" sz="3200" dirty="0">
                <a:solidFill>
                  <a:srgbClr val="C00000"/>
                </a:solidFill>
                <a:latin typeface="Arial Black" panose="020B0A04020102020204" pitchFamily="34" charset="0"/>
              </a:rPr>
              <a:t>même ligne </a:t>
            </a:r>
            <a:r>
              <a:rPr lang="fr-FR" sz="3200" dirty="0">
                <a:solidFill>
                  <a:schemeClr val="bg1"/>
                </a:solidFill>
                <a:latin typeface="Arial Black" panose="020B0A04020102020204" pitchFamily="34" charset="0"/>
              </a:rPr>
              <a:t>dans les </a:t>
            </a:r>
            <a:r>
              <a:rPr lang="fr-FR" sz="3200" dirty="0">
                <a:solidFill>
                  <a:srgbClr val="C00000"/>
                </a:solidFill>
                <a:latin typeface="Arial Black" panose="020B0A04020102020204" pitchFamily="34" charset="0"/>
              </a:rPr>
              <a:t>deux branches</a:t>
            </a:r>
            <a:br>
              <a:rPr lang="fr-FR" sz="3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fr-FR" sz="3200" dirty="0">
                <a:solidFill>
                  <a:schemeClr val="bg1"/>
                </a:solidFill>
                <a:latin typeface="Arial Black" panose="020B0A04020102020204" pitchFamily="34" charset="0"/>
              </a:rPr>
              <a:t>tu obtiendras </a:t>
            </a:r>
            <a:r>
              <a:rPr lang="fr-FR" sz="3200" dirty="0">
                <a:solidFill>
                  <a:srgbClr val="C00000"/>
                </a:solidFill>
                <a:latin typeface="Arial Black" panose="020B0A04020102020204" pitchFamily="34" charset="0"/>
              </a:rPr>
              <a:t>un conflit de fusion</a:t>
            </a:r>
            <a:endParaRPr lang="en-US" sz="32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1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65955-93B6-757E-C8FD-E6978E948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23F5A9B5-3B49-FFF8-8FE8-1815FE4596AB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6CCF60-A6D2-8452-F851-693E5F54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0" y="466725"/>
            <a:ext cx="12199326" cy="6134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C039D-F0C2-3253-EFD0-4932874B2BFA}"/>
              </a:ext>
            </a:extLst>
          </p:cNvPr>
          <p:cNvSpPr txBox="1"/>
          <p:nvPr/>
        </p:nvSpPr>
        <p:spPr>
          <a:xfrm>
            <a:off x="1994927" y="1248533"/>
            <a:ext cx="5230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MERGE CONFLICT  </a:t>
            </a:r>
            <a:endParaRPr lang="en-US" sz="3600" dirty="0">
              <a:solidFill>
                <a:schemeClr val="tx1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71198-AE42-34FC-6188-65A07CC39C79}"/>
              </a:ext>
            </a:extLst>
          </p:cNvPr>
          <p:cNvSpPr txBox="1"/>
          <p:nvPr/>
        </p:nvSpPr>
        <p:spPr>
          <a:xfrm>
            <a:off x="2307431" y="2326420"/>
            <a:ext cx="77390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fr-FR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conflit de fusion</a:t>
            </a:r>
            <a:r>
              <a:rPr lang="fr-FR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produit lorsque Git ne peut pas combiner automatiquement les changements parce que </a:t>
            </a:r>
            <a:r>
              <a:rPr lang="fr-FR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 branches ont modifié la même partie d’un fichier de manière différente</a:t>
            </a:r>
            <a:r>
              <a:rPr lang="fr-F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29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52928" y="1377951"/>
            <a:ext cx="5347334" cy="13176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238CB-2485-05AF-935F-4A9D4F72955C}"/>
              </a:ext>
            </a:extLst>
          </p:cNvPr>
          <p:cNvSpPr txBox="1"/>
          <p:nvPr/>
        </p:nvSpPr>
        <p:spPr>
          <a:xfrm>
            <a:off x="1488185" y="2944016"/>
            <a:ext cx="994124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Reset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est la commande utilisée pour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revenir à un commit 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précédent, en </a:t>
            </a:r>
            <a:r>
              <a:rPr lang="fr-FR" sz="3200" dirty="0">
                <a:solidFill>
                  <a:srgbClr val="FF0000"/>
                </a:solidFill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supprimant</a:t>
            </a:r>
            <a:r>
              <a:rPr lang="fr-FR" sz="3200" dirty="0">
                <a:latin typeface="Bahnschrift Light Semi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toutes les modifications faites après ce commit. Cela permet de restaurer l’état du projet à un point antérieur</a:t>
            </a:r>
            <a:endParaRPr lang="en-US" sz="3200" dirty="0">
              <a:latin typeface="Bahnschrift Light SemiCondense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24D06830-103D-A5DE-4517-037F94518A10}"/>
              </a:ext>
            </a:extLst>
          </p:cNvPr>
          <p:cNvSpPr txBox="1"/>
          <p:nvPr/>
        </p:nvSpPr>
        <p:spPr>
          <a:xfrm>
            <a:off x="-759169" y="115995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72F1-FAD0-FFC3-7586-2D7801AB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E432ED2C-1EC4-0D18-CF64-F4263F5DF960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BC68F1-95DE-57A6-7F58-DF2F30D6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14652" y="-200529"/>
            <a:ext cx="12199326" cy="6934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6687A3-198C-2261-F3AE-BADCA571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" y="583845"/>
            <a:ext cx="12192000" cy="3460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CA7603-5F81-BC1A-3786-487F90BA472F}"/>
              </a:ext>
            </a:extLst>
          </p:cNvPr>
          <p:cNvSpPr txBox="1"/>
          <p:nvPr/>
        </p:nvSpPr>
        <p:spPr>
          <a:xfrm>
            <a:off x="190500" y="124329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37E86-854E-A19D-BC1D-D029F0D47373}"/>
              </a:ext>
            </a:extLst>
          </p:cNvPr>
          <p:cNvSpPr txBox="1"/>
          <p:nvPr/>
        </p:nvSpPr>
        <p:spPr>
          <a:xfrm>
            <a:off x="909637" y="4335163"/>
            <a:ext cx="108156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résoudre le conflit, il suffit de supprimer les marqueurs (&lt;&lt;&lt;&lt;&lt;&lt;&lt;, =======, &gt;&gt;&gt;&gt;&gt;&gt;&gt;), de choisir le code que tu veux garder (ou même de fusionner les deux versions si nécessaire),</a:t>
            </a:r>
          </a:p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2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1F4E-1CB6-39ED-60BA-621D4266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5E3C6EF7-8C53-DC3B-812F-3A436E8E3597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9FDC0-B15A-7422-1FD1-7C3D9FBA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0" y="-20838"/>
            <a:ext cx="12199326" cy="6934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64A1CB-7609-5DDD-F696-BE4A27C48BC9}"/>
              </a:ext>
            </a:extLst>
          </p:cNvPr>
          <p:cNvSpPr txBox="1"/>
          <p:nvPr/>
        </p:nvSpPr>
        <p:spPr>
          <a:xfrm>
            <a:off x="550069" y="1208136"/>
            <a:ext cx="769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le fichier dans la zone de </a:t>
            </a:r>
            <a:r>
              <a:rPr lang="fr-FR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BA024-129E-AA8C-B7E8-0FAD80B9B7E0}"/>
              </a:ext>
            </a:extLst>
          </p:cNvPr>
          <p:cNvSpPr txBox="1"/>
          <p:nvPr/>
        </p:nvSpPr>
        <p:spPr>
          <a:xfrm>
            <a:off x="2183321" y="2424341"/>
            <a:ext cx="2943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7F6F1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add file.sh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D4BBF-0422-91C8-B61F-5A8F8A77353D}"/>
              </a:ext>
            </a:extLst>
          </p:cNvPr>
          <p:cNvSpPr txBox="1"/>
          <p:nvPr/>
        </p:nvSpPr>
        <p:spPr>
          <a:xfrm>
            <a:off x="2335721" y="4815620"/>
            <a:ext cx="2943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7F6F1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$ git commit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50DB8-9221-FCC2-0DFF-C5E3C3EFC3F7}"/>
              </a:ext>
            </a:extLst>
          </p:cNvPr>
          <p:cNvSpPr txBox="1"/>
          <p:nvPr/>
        </p:nvSpPr>
        <p:spPr>
          <a:xfrm>
            <a:off x="611981" y="3644687"/>
            <a:ext cx="7691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continue la fusion par </a:t>
            </a:r>
          </a:p>
        </p:txBody>
      </p:sp>
    </p:spTree>
    <p:extLst>
      <p:ext uri="{BB962C8B-B14F-4D97-AF65-F5344CB8AC3E}">
        <p14:creationId xmlns:p14="http://schemas.microsoft.com/office/powerpoint/2010/main" val="1372310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0090E-EB1A-91A8-49B1-1C09B1490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F5E8C652-ACD3-354F-6B34-D23E34C6CFF0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36119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DEE00-98EC-11E0-50E9-F92BABEE7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9B06E5D2-D026-3C07-8197-AD82AD43AE56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BD99A-D68D-46AF-E30A-54E490FB5D88}"/>
              </a:ext>
            </a:extLst>
          </p:cNvPr>
          <p:cNvSpPr txBox="1"/>
          <p:nvPr/>
        </p:nvSpPr>
        <p:spPr>
          <a:xfrm>
            <a:off x="559310" y="174102"/>
            <a:ext cx="3817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4B8EE-6D1E-E19E-BCD4-08041DD7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" t="83732" r="4731" b="977"/>
          <a:stretch/>
        </p:blipFill>
        <p:spPr>
          <a:xfrm>
            <a:off x="-7326" y="1035795"/>
            <a:ext cx="12199326" cy="552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267CF-D250-2B3D-1885-B163151D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758"/>
          <a:stretch/>
        </p:blipFill>
        <p:spPr>
          <a:xfrm>
            <a:off x="-7326" y="1046692"/>
            <a:ext cx="5774635" cy="244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F69B51-D551-5A50-7FDD-C878DFA134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2" t="59844" b="28102"/>
          <a:stretch/>
        </p:blipFill>
        <p:spPr>
          <a:xfrm>
            <a:off x="5878369" y="4966592"/>
            <a:ext cx="6028665" cy="30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D5D27E-BB80-4DE5-E630-43D64365F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6657" y="1036753"/>
            <a:ext cx="114316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38EB54-2ECF-B024-5697-9E04AAF4A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542" y="3429000"/>
            <a:ext cx="114316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2828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4333-4548-8943-6837-B73FD422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9C49ED-6590-8401-AEDE-A01827945820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A35B0D-58D4-0263-8B08-5BD63021FBA8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C4ACC-93BB-0218-1C11-91A9E32A4056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CBF360-F7DA-0CCA-B005-2A65C23B91B9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51D0E8-5376-B86A-8C81-53CB1D3AF88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722AB8-970B-53F1-160A-A2E4219119D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91150D-2818-E2F7-9A3B-E901B56407E3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A933D-B3C1-9CCF-B4F6-FCE54400FE18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B0BB1-9FAE-55F9-624C-EC318F62B5B4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012A63-8D5E-80F2-54B8-ECEEECFCA931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790BF8-0CFD-5915-62B7-757CBB53A0D6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3D675A-0A04-C6FD-9788-4E23C09118D6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070BB6-A93C-EA01-38A6-5141DF542AFF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389D8-1EA3-958C-4CBA-41FA7ADD243B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2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27" y="4636575"/>
            <a:ext cx="4050237" cy="1749823"/>
          </a:xfrm>
          <a:prstGeom prst="rect">
            <a:avLst/>
          </a:prstGeom>
        </p:spPr>
      </p:pic>
      <p:sp>
        <p:nvSpPr>
          <p:cNvPr id="4" name="文本框 4">
            <a:extLst>
              <a:ext uri="{FF2B5EF4-FFF2-40B4-BE49-F238E27FC236}">
                <a16:creationId xmlns:a16="http://schemas.microsoft.com/office/drawing/2014/main" id="{B8EFB67A-67F6-D973-7513-C9B5F9D184BB}"/>
              </a:ext>
            </a:extLst>
          </p:cNvPr>
          <p:cNvSpPr txBox="1"/>
          <p:nvPr/>
        </p:nvSpPr>
        <p:spPr>
          <a:xfrm>
            <a:off x="-841146" y="44309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</a:t>
            </a:r>
          </a:p>
        </p:txBody>
      </p:sp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A210-9913-CE60-B442-B8F6442D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B13DF5B5-1DF4-731A-21F2-E537F72258A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9668466D-EA40-D8BC-4CCB-08D5AE8D9883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A8FF4-F082-42C2-944E-33960829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925"/>
            <a:ext cx="12192000" cy="29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7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523E-98C1-D7BF-F0FD-4A18A20D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C42780-8A28-D687-8894-D3652811E512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69AA395-8A2E-8B4F-B40B-16ABD6E2E69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7F768-F11B-9C99-7253-EA915CDA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841"/>
            <a:ext cx="12192000" cy="2773536"/>
          </a:xfrm>
          <a:prstGeom prst="rect">
            <a:avLst/>
          </a:prstGeom>
        </p:spPr>
      </p:pic>
      <p:cxnSp>
        <p:nvCxnSpPr>
          <p:cNvPr id="4" name="直接连接符 11">
            <a:extLst>
              <a:ext uri="{FF2B5EF4-FFF2-40B4-BE49-F238E27FC236}">
                <a16:creationId xmlns:a16="http://schemas.microsoft.com/office/drawing/2014/main" id="{E54433B4-8422-A86C-3F68-B1DEFB2FE6C1}"/>
              </a:ext>
            </a:extLst>
          </p:cNvPr>
          <p:cNvCxnSpPr/>
          <p:nvPr/>
        </p:nvCxnSpPr>
        <p:spPr>
          <a:xfrm>
            <a:off x="0" y="608192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4C655571-58D1-2FE1-00E6-A07BD43DB6F8}"/>
              </a:ext>
            </a:extLst>
          </p:cNvPr>
          <p:cNvCxnSpPr/>
          <p:nvPr/>
        </p:nvCxnSpPr>
        <p:spPr>
          <a:xfrm>
            <a:off x="-111551" y="342572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67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E1A0C-E16D-43DC-346B-CF1EAA5F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E92836A-B1CA-662F-CB57-793D9FD7FD2C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3DE83B7C-6DA9-3B32-F27B-2656A1AED16B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2B454F-E3A6-1A63-7372-D2631E7A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536"/>
            <a:ext cx="12229715" cy="31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F0F23-738F-37F3-2214-7091A537B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3">
            <a:extLst>
              <a:ext uri="{FF2B5EF4-FFF2-40B4-BE49-F238E27FC236}">
                <a16:creationId xmlns:a16="http://schemas.microsoft.com/office/drawing/2014/main" id="{B74C29F3-3D9B-EDEF-6313-190D47934F08}"/>
              </a:ext>
            </a:extLst>
          </p:cNvPr>
          <p:cNvSpPr txBox="1"/>
          <p:nvPr/>
        </p:nvSpPr>
        <p:spPr>
          <a:xfrm>
            <a:off x="7303684" y="2386777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BA36C9-245C-4BA3-8B0F-42052A49A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7"/>
          <a:stretch/>
        </p:blipFill>
        <p:spPr>
          <a:xfrm>
            <a:off x="0" y="1046509"/>
            <a:ext cx="12192000" cy="4764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57A1A8-0D16-7BA4-F97E-6276D31B1B5A}"/>
              </a:ext>
            </a:extLst>
          </p:cNvPr>
          <p:cNvSpPr txBox="1"/>
          <p:nvPr/>
        </p:nvSpPr>
        <p:spPr>
          <a:xfrm>
            <a:off x="973318" y="1299503"/>
            <a:ext cx="773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📝 </a:t>
            </a:r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Note</a:t>
            </a: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sz="2000" b="1" dirty="0">
                <a:latin typeface="Arial Black" panose="020B0A04020102020204" pitchFamily="34" charset="0"/>
              </a:rPr>
              <a:t>: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26871-38B8-A52B-AB0E-C9C509EA3B42}"/>
              </a:ext>
            </a:extLst>
          </p:cNvPr>
          <p:cNvSpPr txBox="1"/>
          <p:nvPr/>
        </p:nvSpPr>
        <p:spPr>
          <a:xfrm>
            <a:off x="1654207" y="1831948"/>
            <a:ext cx="1038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tu </a:t>
            </a:r>
            <a:r>
              <a:rPr lang="fr-FR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l’option </a:t>
            </a:r>
            <a:r>
              <a:rPr lang="fr-FR" sz="2800" b="1" dirty="0">
                <a:solidFill>
                  <a:srgbClr val="C0000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-–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</a:t>
            </a:r>
          </a:p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réinitialise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tout le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zone de </a:t>
            </a:r>
            <a:r>
              <a:rPr lang="fr-FR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même le </a:t>
            </a:r>
            <a:r>
              <a:rPr lang="fr-FR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dossier de travail</a:t>
            </a:r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fr-F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contraire sans option qui garde les changements dans le dossier de travail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2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8A62-F479-962F-6970-CE6D3F5D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C705FD7-EA8F-EE1C-17BC-9F4E412EAE4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EA2B240-74A6-AB76-9238-DA392D8DF227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F41E71-C78E-3B78-7D23-30CD210876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64713" y="1109279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F1505-F3CC-BCA2-D691-92502C709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63" y="2238876"/>
            <a:ext cx="9160273" cy="27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563</Words>
  <Application>Microsoft Office PowerPoint</Application>
  <PresentationFormat>Widescreen</PresentationFormat>
  <Paragraphs>74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Calibri</vt:lpstr>
      <vt:lpstr>Verdana</vt:lpstr>
      <vt:lpstr>OPPOSans B</vt:lpstr>
      <vt:lpstr>Broadway</vt:lpstr>
      <vt:lpstr>Bahnschrift Light SemiCondensed</vt:lpstr>
      <vt:lpstr>Cascadia Code SemiBold</vt:lpstr>
      <vt:lpstr>Arial</vt:lpstr>
      <vt:lpstr>Bahnschrift Light</vt:lpstr>
      <vt:lpstr>OPPOSans R</vt:lpstr>
      <vt:lpstr>Arial Rounded MT Bold</vt:lpstr>
      <vt:lpstr>Bahnschrift SemiBold</vt:lpstr>
      <vt:lpstr>Algerian</vt:lpstr>
      <vt:lpstr>Arial Black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92</cp:revision>
  <cp:lastPrinted>2025-04-09T13:03:24Z</cp:lastPrinted>
  <dcterms:created xsi:type="dcterms:W3CDTF">2023-03-14T10:49:00Z</dcterms:created>
  <dcterms:modified xsi:type="dcterms:W3CDTF">2025-04-10T01:18:44Z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