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325091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191038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160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1335433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6483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1927676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4182462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160797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94141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AE07D-13EE-4733-968A-E738819EDDF7}"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68497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3AE07D-13EE-4733-968A-E738819EDDF7}"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254780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3AE07D-13EE-4733-968A-E738819EDDF7}" type="datetimeFigureOut">
              <a:rPr lang="en-KE" smtClean="0"/>
              <a:t>22/12/2024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51499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3AE07D-13EE-4733-968A-E738819EDDF7}" type="datetimeFigureOut">
              <a:rPr lang="en-KE" smtClean="0"/>
              <a:t>22/12/2024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414720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E07D-13EE-4733-968A-E738819EDDF7}" type="datetimeFigureOut">
              <a:rPr lang="en-KE" smtClean="0"/>
              <a:t>22/12/2024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72702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3AE07D-13EE-4733-968A-E738819EDDF7}"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283558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3AE07D-13EE-4733-968A-E738819EDDF7}"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FDBE6395-D045-429F-AA64-754D1D32D49B}" type="slidenum">
              <a:rPr lang="en-KE" smtClean="0"/>
              <a:t>‹#›</a:t>
            </a:fld>
            <a:endParaRPr lang="en-KE"/>
          </a:p>
        </p:txBody>
      </p:sp>
    </p:spTree>
    <p:extLst>
      <p:ext uri="{BB962C8B-B14F-4D97-AF65-F5344CB8AC3E}">
        <p14:creationId xmlns:p14="http://schemas.microsoft.com/office/powerpoint/2010/main" val="31627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3AE07D-13EE-4733-968A-E738819EDDF7}" type="datetimeFigureOut">
              <a:rPr lang="en-KE" smtClean="0"/>
              <a:t>22/12/2024</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BE6395-D045-429F-AA64-754D1D32D49B}" type="slidenum">
              <a:rPr lang="en-KE" smtClean="0"/>
              <a:t>‹#›</a:t>
            </a:fld>
            <a:endParaRPr lang="en-KE"/>
          </a:p>
        </p:txBody>
      </p:sp>
    </p:spTree>
    <p:extLst>
      <p:ext uri="{BB962C8B-B14F-4D97-AF65-F5344CB8AC3E}">
        <p14:creationId xmlns:p14="http://schemas.microsoft.com/office/powerpoint/2010/main" val="11842467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1709-EBF6-4E2D-B55F-0D7D3CD715D9}"/>
              </a:ext>
            </a:extLst>
          </p:cNvPr>
          <p:cNvSpPr>
            <a:spLocks noGrp="1"/>
          </p:cNvSpPr>
          <p:nvPr>
            <p:ph type="title"/>
          </p:nvPr>
        </p:nvSpPr>
        <p:spPr>
          <a:xfrm>
            <a:off x="838200" y="322217"/>
            <a:ext cx="10387149" cy="1368471"/>
          </a:xfrm>
        </p:spPr>
        <p:txBody>
          <a:bodyPr/>
          <a:lstStyle/>
          <a:p>
            <a:r>
              <a:rPr lang="en-US" dirty="0"/>
              <a:t>                INTRODUCTION</a:t>
            </a:r>
            <a:br>
              <a:rPr lang="en-US" dirty="0"/>
            </a:br>
            <a:endParaRPr lang="en-KE" dirty="0"/>
          </a:p>
        </p:txBody>
      </p:sp>
      <p:sp>
        <p:nvSpPr>
          <p:cNvPr id="3" name="Content Placeholder 2">
            <a:extLst>
              <a:ext uri="{FF2B5EF4-FFF2-40B4-BE49-F238E27FC236}">
                <a16:creationId xmlns:a16="http://schemas.microsoft.com/office/drawing/2014/main" id="{06D0DE21-FA74-4263-BDD2-F6DD69F67078}"/>
              </a:ext>
            </a:extLst>
          </p:cNvPr>
          <p:cNvSpPr>
            <a:spLocks noGrp="1"/>
          </p:cNvSpPr>
          <p:nvPr>
            <p:ph idx="1"/>
          </p:nvPr>
        </p:nvSpPr>
        <p:spPr/>
        <p:txBody>
          <a:bodyPr/>
          <a:lstStyle/>
          <a:p>
            <a:r>
              <a:rPr lang="en-US" dirty="0"/>
              <a:t>As a telecommunications company, we are facing challenges in retaining customers. Customer churn, defined as the rate at which customers stop doing business with a company, is a significant issue impacting revenue and profitability. To address this, we aim to build a customer churn prediction model that will help identify customers likely to leave and enable us to take proactive retention </a:t>
            </a:r>
            <a:r>
              <a:rPr lang="en-US" dirty="0" err="1"/>
              <a:t>measures.The</a:t>
            </a:r>
            <a:r>
              <a:rPr lang="en-US" dirty="0"/>
              <a:t> analysis uses historical customer data from </a:t>
            </a:r>
            <a:r>
              <a:rPr lang="en-US" dirty="0" err="1"/>
              <a:t>SyriaTel</a:t>
            </a:r>
            <a:r>
              <a:rPr lang="en-US" dirty="0"/>
              <a:t> to uncover patterns and insights that drive churn behavior and provide actionable strategies to improve customer retention.</a:t>
            </a:r>
            <a:endParaRPr lang="en-KE" dirty="0"/>
          </a:p>
        </p:txBody>
      </p:sp>
    </p:spTree>
    <p:extLst>
      <p:ext uri="{BB962C8B-B14F-4D97-AF65-F5344CB8AC3E}">
        <p14:creationId xmlns:p14="http://schemas.microsoft.com/office/powerpoint/2010/main" val="377413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6674-502D-4494-8FF5-3B68533BA024}"/>
              </a:ext>
            </a:extLst>
          </p:cNvPr>
          <p:cNvSpPr>
            <a:spLocks noGrp="1"/>
          </p:cNvSpPr>
          <p:nvPr>
            <p:ph type="title"/>
          </p:nvPr>
        </p:nvSpPr>
        <p:spPr/>
        <p:txBody>
          <a:bodyPr/>
          <a:lstStyle/>
          <a:p>
            <a:r>
              <a:rPr lang="en-US" dirty="0"/>
              <a:t>                    BACKGROUND</a:t>
            </a:r>
            <a:endParaRPr lang="en-KE" dirty="0"/>
          </a:p>
        </p:txBody>
      </p:sp>
      <p:sp>
        <p:nvSpPr>
          <p:cNvPr id="3" name="Content Placeholder 2">
            <a:extLst>
              <a:ext uri="{FF2B5EF4-FFF2-40B4-BE49-F238E27FC236}">
                <a16:creationId xmlns:a16="http://schemas.microsoft.com/office/drawing/2014/main" id="{191E2D03-AD92-4FBC-BD67-622F9330B206}"/>
              </a:ext>
            </a:extLst>
          </p:cNvPr>
          <p:cNvSpPr>
            <a:spLocks noGrp="1"/>
          </p:cNvSpPr>
          <p:nvPr>
            <p:ph idx="1"/>
          </p:nvPr>
        </p:nvSpPr>
        <p:spPr/>
        <p:txBody>
          <a:bodyPr/>
          <a:lstStyle/>
          <a:p>
            <a:r>
              <a:rPr lang="en-US" dirty="0"/>
              <a:t>According to industry research, customer churn is one of the largest challenges for telecom companies, resulting in billions of dollars in lost revenue annually. High competition, price wars, and poor customer experience often lead to customer </a:t>
            </a:r>
            <a:r>
              <a:rPr lang="en-US" dirty="0" err="1"/>
              <a:t>dissatisfaction.Telecom</a:t>
            </a:r>
            <a:r>
              <a:rPr lang="en-US" dirty="0"/>
              <a:t> companies typically analyze customer demographics, service usage, and interactions with customer support to understand churn patterns. By identifying at-risk customers, businesses can implement strategies like loyalty programs, improved services, and better customer </a:t>
            </a:r>
            <a:r>
              <a:rPr lang="en-US" dirty="0" err="1"/>
              <a:t>engagement.This</a:t>
            </a:r>
            <a:r>
              <a:rPr lang="en-US" dirty="0"/>
              <a:t> project leverages historical customer behavior data to predict churn, reduce revenue loss, and ensure long-term business growth.</a:t>
            </a:r>
            <a:endParaRPr lang="en-KE" dirty="0"/>
          </a:p>
        </p:txBody>
      </p:sp>
    </p:spTree>
    <p:extLst>
      <p:ext uri="{BB962C8B-B14F-4D97-AF65-F5344CB8AC3E}">
        <p14:creationId xmlns:p14="http://schemas.microsoft.com/office/powerpoint/2010/main" val="328408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E199-CFC5-4CEA-8667-F10A8EFC62CE}"/>
              </a:ext>
            </a:extLst>
          </p:cNvPr>
          <p:cNvSpPr>
            <a:spLocks noGrp="1"/>
          </p:cNvSpPr>
          <p:nvPr>
            <p:ph type="title"/>
          </p:nvPr>
        </p:nvSpPr>
        <p:spPr/>
        <p:txBody>
          <a:bodyPr/>
          <a:lstStyle/>
          <a:p>
            <a:r>
              <a:rPr lang="en-US" dirty="0"/>
              <a:t>               BUSINESS PROBLEM</a:t>
            </a:r>
            <a:endParaRPr lang="en-KE" dirty="0"/>
          </a:p>
        </p:txBody>
      </p:sp>
      <p:sp>
        <p:nvSpPr>
          <p:cNvPr id="3" name="Content Placeholder 2">
            <a:extLst>
              <a:ext uri="{FF2B5EF4-FFF2-40B4-BE49-F238E27FC236}">
                <a16:creationId xmlns:a16="http://schemas.microsoft.com/office/drawing/2014/main" id="{54AFAD6A-E63F-4EA7-BC29-A3EBFB73C7FA}"/>
              </a:ext>
            </a:extLst>
          </p:cNvPr>
          <p:cNvSpPr>
            <a:spLocks noGrp="1"/>
          </p:cNvSpPr>
          <p:nvPr>
            <p:ph idx="1"/>
          </p:nvPr>
        </p:nvSpPr>
        <p:spPr/>
        <p:txBody>
          <a:bodyPr/>
          <a:lstStyle/>
          <a:p>
            <a:r>
              <a:rPr lang="en-US" dirty="0"/>
              <a:t>Customer churn results in significant revenue loss for telecommunications companies. </a:t>
            </a:r>
            <a:r>
              <a:rPr lang="en-US" dirty="0" err="1"/>
              <a:t>SyriaTel</a:t>
            </a:r>
            <a:r>
              <a:rPr lang="en-US" dirty="0"/>
              <a:t> currently faces increasing churn rates, which threaten its market position and financial </a:t>
            </a:r>
            <a:r>
              <a:rPr lang="en-US" dirty="0" err="1"/>
              <a:t>stability.The</a:t>
            </a:r>
            <a:r>
              <a:rPr lang="en-US" dirty="0"/>
              <a:t> primary challenge is to identify customers at risk of churning and determine the underlying factors contributing to churn. </a:t>
            </a:r>
            <a:r>
              <a:rPr lang="en-US" dirty="0" err="1"/>
              <a:t>SyriaTel</a:t>
            </a:r>
            <a:r>
              <a:rPr lang="en-US" dirty="0"/>
              <a:t> lacks a systematic approach to predict churn and retain customers, making it essential to leverage data analytics to build a churn prediction </a:t>
            </a:r>
            <a:r>
              <a:rPr lang="en-US" dirty="0" err="1"/>
              <a:t>model.By</a:t>
            </a:r>
            <a:r>
              <a:rPr lang="en-US" dirty="0"/>
              <a:t> addressing this problem, the company can reduce customer attrition, improve customer satisfaction, and increase profitability.</a:t>
            </a:r>
            <a:endParaRPr lang="en-KE" dirty="0"/>
          </a:p>
        </p:txBody>
      </p:sp>
    </p:spTree>
    <p:extLst>
      <p:ext uri="{BB962C8B-B14F-4D97-AF65-F5344CB8AC3E}">
        <p14:creationId xmlns:p14="http://schemas.microsoft.com/office/powerpoint/2010/main" val="115071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B6E7-7B2F-48FE-A672-83D44D0B489B}"/>
              </a:ext>
            </a:extLst>
          </p:cNvPr>
          <p:cNvSpPr>
            <a:spLocks noGrp="1"/>
          </p:cNvSpPr>
          <p:nvPr>
            <p:ph type="title"/>
          </p:nvPr>
        </p:nvSpPr>
        <p:spPr/>
        <p:txBody>
          <a:bodyPr/>
          <a:lstStyle/>
          <a:p>
            <a:r>
              <a:rPr lang="en-US" dirty="0"/>
              <a:t>MODELING</a:t>
            </a:r>
            <a:endParaRPr lang="en-KE" dirty="0"/>
          </a:p>
        </p:txBody>
      </p:sp>
      <p:sp>
        <p:nvSpPr>
          <p:cNvPr id="3" name="Content Placeholder 2">
            <a:extLst>
              <a:ext uri="{FF2B5EF4-FFF2-40B4-BE49-F238E27FC236}">
                <a16:creationId xmlns:a16="http://schemas.microsoft.com/office/drawing/2014/main" id="{CFE4D9C7-9710-4ADD-8781-E311351EE828}"/>
              </a:ext>
            </a:extLst>
          </p:cNvPr>
          <p:cNvSpPr>
            <a:spLocks noGrp="1"/>
          </p:cNvSpPr>
          <p:nvPr>
            <p:ph idx="1"/>
          </p:nvPr>
        </p:nvSpPr>
        <p:spPr/>
        <p:txBody>
          <a:bodyPr>
            <a:normAutofit/>
          </a:bodyPr>
          <a:lstStyle/>
          <a:p>
            <a:r>
              <a:rPr lang="en-US" dirty="0"/>
              <a:t>We performed three models:</a:t>
            </a:r>
          </a:p>
          <a:p>
            <a:r>
              <a:rPr lang="en-US" dirty="0"/>
              <a:t>1.Logistic regression and its accuracy score was  around 85% while its f1-score was 27% </a:t>
            </a:r>
          </a:p>
          <a:p>
            <a:r>
              <a:rPr lang="en-US" dirty="0"/>
              <a:t>2.Decision tree and its accuracy score was 93% while its f1-score was 76%</a:t>
            </a:r>
          </a:p>
          <a:p>
            <a:r>
              <a:rPr lang="en-US" dirty="0"/>
              <a:t>3.random Forest and its accuracy score was 94% while its f1-score was 77%</a:t>
            </a:r>
          </a:p>
          <a:p>
            <a:r>
              <a:rPr lang="en-US" dirty="0"/>
              <a:t>Since Random forest classifier performed better than the other two in terms of accuracy score and also f1-score we decided to go with the random forest classifier as our final model for the project.</a:t>
            </a:r>
            <a:endParaRPr lang="en-KE" dirty="0"/>
          </a:p>
        </p:txBody>
      </p:sp>
    </p:spTree>
    <p:extLst>
      <p:ext uri="{BB962C8B-B14F-4D97-AF65-F5344CB8AC3E}">
        <p14:creationId xmlns:p14="http://schemas.microsoft.com/office/powerpoint/2010/main" val="71190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4ED76-4DD8-4DA6-A40D-5A94F032A675}"/>
              </a:ext>
            </a:extLst>
          </p:cNvPr>
          <p:cNvSpPr>
            <a:spLocks noGrp="1"/>
          </p:cNvSpPr>
          <p:nvPr>
            <p:ph idx="1"/>
          </p:nvPr>
        </p:nvSpPr>
        <p:spPr>
          <a:xfrm>
            <a:off x="0" y="0"/>
            <a:ext cx="12192000" cy="6858000"/>
          </a:xfrm>
        </p:spPr>
        <p:txBody>
          <a:bodyPr>
            <a:normAutofit fontScale="85000" lnSpcReduction="20000"/>
          </a:bodyPr>
          <a:lstStyle/>
          <a:p>
            <a:r>
              <a:rPr lang="en-US" dirty="0"/>
              <a:t>                       </a:t>
            </a:r>
            <a:r>
              <a:rPr lang="en-US" sz="3600" dirty="0"/>
              <a:t>RECCOMENDATIONS</a:t>
            </a:r>
          </a:p>
          <a:p>
            <a:r>
              <a:rPr lang="en-US" dirty="0"/>
              <a:t>Improve Customer Support:</a:t>
            </a:r>
          </a:p>
          <a:p>
            <a:br>
              <a:rPr lang="en-US" dirty="0"/>
            </a:br>
            <a:r>
              <a:rPr lang="en-US" dirty="0"/>
              <a:t>Address frequently raised complaints to improve customer satisfaction.</a:t>
            </a:r>
          </a:p>
          <a:p>
            <a:r>
              <a:rPr lang="en-US" dirty="0"/>
              <a:t>Reduce response time and resolve issues proactively.</a:t>
            </a:r>
          </a:p>
          <a:p>
            <a:r>
              <a:rPr lang="en-US" dirty="0"/>
              <a:t>Enhance Service Plans:</a:t>
            </a:r>
          </a:p>
          <a:p>
            <a:br>
              <a:rPr lang="en-US" dirty="0"/>
            </a:br>
            <a:r>
              <a:rPr lang="en-US" dirty="0"/>
              <a:t>Offer customized plans tailored to customer needs and preferences.</a:t>
            </a:r>
          </a:p>
          <a:p>
            <a:r>
              <a:rPr lang="en-US" dirty="0"/>
              <a:t>Provide discounts or perks for customers on the verge of churning.</a:t>
            </a:r>
          </a:p>
          <a:p>
            <a:r>
              <a:rPr lang="en-US" dirty="0"/>
              <a:t>Engage with At-Risk Customers:</a:t>
            </a:r>
          </a:p>
          <a:p>
            <a:br>
              <a:rPr lang="en-US" dirty="0"/>
            </a:br>
            <a:r>
              <a:rPr lang="en-US" dirty="0"/>
              <a:t>Use the predictive model to flag customers likely to churn.</a:t>
            </a:r>
          </a:p>
          <a:p>
            <a:r>
              <a:rPr lang="en-US" dirty="0"/>
              <a:t>Implement targeted retention campaigns, such as loyalty rewards or personalized communications.</a:t>
            </a:r>
          </a:p>
          <a:p>
            <a:r>
              <a:rPr lang="en-US" dirty="0"/>
              <a:t>Optimize Onboarding and Engagement:</a:t>
            </a:r>
          </a:p>
          <a:p>
            <a:br>
              <a:rPr lang="en-US" dirty="0"/>
            </a:br>
            <a:r>
              <a:rPr lang="en-US" dirty="0"/>
              <a:t>Focus on customers with shorter tenure or low engagement.</a:t>
            </a:r>
          </a:p>
          <a:p>
            <a:r>
              <a:rPr lang="en-US" dirty="0"/>
              <a:t>Educate new customers about the full benefits of your services.</a:t>
            </a:r>
          </a:p>
          <a:p>
            <a:r>
              <a:rPr lang="en-US" dirty="0"/>
              <a:t>Longer-Term Contracts:</a:t>
            </a:r>
          </a:p>
          <a:p>
            <a:br>
              <a:rPr lang="en-US" dirty="0"/>
            </a:br>
            <a:r>
              <a:rPr lang="en-US" dirty="0"/>
              <a:t>Incentivize customers to switch from monthly to annual contracts.</a:t>
            </a:r>
          </a:p>
          <a:p>
            <a:br>
              <a:rPr lang="en-US" dirty="0"/>
            </a:br>
            <a:br>
              <a:rPr lang="en-US" dirty="0"/>
            </a:br>
            <a:endParaRPr lang="en-US" dirty="0"/>
          </a:p>
          <a:p>
            <a:endParaRPr lang="en-KE" sz="3600" dirty="0"/>
          </a:p>
        </p:txBody>
      </p:sp>
    </p:spTree>
    <p:extLst>
      <p:ext uri="{BB962C8B-B14F-4D97-AF65-F5344CB8AC3E}">
        <p14:creationId xmlns:p14="http://schemas.microsoft.com/office/powerpoint/2010/main" val="2948804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1395</TotalTime>
  <Words>399</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                INTRODUCTION </vt:lpstr>
      <vt:lpstr>                    BACKGROUND</vt:lpstr>
      <vt:lpstr>               BUSINESS PROBLEM</vt:lpstr>
      <vt:lpstr>MODELING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Abdirahman Abdi</dc:creator>
  <cp:lastModifiedBy>Abdirahman Abdi</cp:lastModifiedBy>
  <cp:revision>4</cp:revision>
  <dcterms:created xsi:type="dcterms:W3CDTF">2024-12-22T13:49:08Z</dcterms:created>
  <dcterms:modified xsi:type="dcterms:W3CDTF">2024-12-23T13:04:43Z</dcterms:modified>
</cp:coreProperties>
</file>