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69" d="100"/>
          <a:sy n="69" d="100"/>
        </p:scale>
        <p:origin x="5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665F90-0536-4DD0-96DA-CDEC1864F8DD}" type="datetimeFigureOut">
              <a:rPr lang="en-KE" smtClean="0"/>
              <a:t>09/09/2024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9442D9D9-6BD2-4CBF-AE01-E796E44CB7C0}" type="slidenum">
              <a:rPr lang="en-KE" smtClean="0"/>
              <a:t>‹#›</a:t>
            </a:fld>
            <a:endParaRPr lang="en-KE"/>
          </a:p>
        </p:txBody>
      </p:sp>
    </p:spTree>
    <p:extLst>
      <p:ext uri="{BB962C8B-B14F-4D97-AF65-F5344CB8AC3E}">
        <p14:creationId xmlns:p14="http://schemas.microsoft.com/office/powerpoint/2010/main" val="2215952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65F90-0536-4DD0-96DA-CDEC1864F8DD}" type="datetimeFigureOut">
              <a:rPr lang="en-KE" smtClean="0"/>
              <a:t>09/09/2024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9442D9D9-6BD2-4CBF-AE01-E796E44CB7C0}" type="slidenum">
              <a:rPr lang="en-KE" smtClean="0"/>
              <a:t>‹#›</a:t>
            </a:fld>
            <a:endParaRPr lang="en-KE"/>
          </a:p>
        </p:txBody>
      </p:sp>
    </p:spTree>
    <p:extLst>
      <p:ext uri="{BB962C8B-B14F-4D97-AF65-F5344CB8AC3E}">
        <p14:creationId xmlns:p14="http://schemas.microsoft.com/office/powerpoint/2010/main" val="1776538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34665F90-0536-4DD0-96DA-CDEC1864F8DD}" type="datetimeFigureOut">
              <a:rPr lang="en-KE" smtClean="0"/>
              <a:t>09/09/2024</a:t>
            </a:fld>
            <a:endParaRPr lang="en-KE"/>
          </a:p>
        </p:txBody>
      </p:sp>
      <p:sp>
        <p:nvSpPr>
          <p:cNvPr id="5" name="Footer Placeholder 4"/>
          <p:cNvSpPr>
            <a:spLocks noGrp="1"/>
          </p:cNvSpPr>
          <p:nvPr>
            <p:ph type="ftr" sz="quarter" idx="11"/>
          </p:nvPr>
        </p:nvSpPr>
        <p:spPr>
          <a:xfrm>
            <a:off x="3776135" y="6422854"/>
            <a:ext cx="4279669" cy="365125"/>
          </a:xfrm>
        </p:spPr>
        <p:txBody>
          <a:bodyPr/>
          <a:lstStyle/>
          <a:p>
            <a:endParaRPr lang="en-KE"/>
          </a:p>
        </p:txBody>
      </p:sp>
      <p:sp>
        <p:nvSpPr>
          <p:cNvPr id="6" name="Slide Number Placeholder 5"/>
          <p:cNvSpPr>
            <a:spLocks noGrp="1"/>
          </p:cNvSpPr>
          <p:nvPr>
            <p:ph type="sldNum" sz="quarter" idx="12"/>
          </p:nvPr>
        </p:nvSpPr>
        <p:spPr>
          <a:xfrm>
            <a:off x="8073048" y="6422854"/>
            <a:ext cx="879759" cy="365125"/>
          </a:xfrm>
        </p:spPr>
        <p:txBody>
          <a:bodyPr/>
          <a:lstStyle/>
          <a:p>
            <a:fld id="{9442D9D9-6BD2-4CBF-AE01-E796E44CB7C0}" type="slidenum">
              <a:rPr lang="en-KE" smtClean="0"/>
              <a:t>‹#›</a:t>
            </a:fld>
            <a:endParaRPr lang="en-KE"/>
          </a:p>
        </p:txBody>
      </p:sp>
    </p:spTree>
    <p:extLst>
      <p:ext uri="{BB962C8B-B14F-4D97-AF65-F5344CB8AC3E}">
        <p14:creationId xmlns:p14="http://schemas.microsoft.com/office/powerpoint/2010/main" val="2925484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65F90-0536-4DD0-96DA-CDEC1864F8DD}" type="datetimeFigureOut">
              <a:rPr lang="en-KE" smtClean="0"/>
              <a:t>09/09/2024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9442D9D9-6BD2-4CBF-AE01-E796E44CB7C0}" type="slidenum">
              <a:rPr lang="en-KE" smtClean="0"/>
              <a:t>‹#›</a:t>
            </a:fld>
            <a:endParaRPr lang="en-KE"/>
          </a:p>
        </p:txBody>
      </p:sp>
    </p:spTree>
    <p:extLst>
      <p:ext uri="{BB962C8B-B14F-4D97-AF65-F5344CB8AC3E}">
        <p14:creationId xmlns:p14="http://schemas.microsoft.com/office/powerpoint/2010/main" val="1139158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34665F90-0536-4DD0-96DA-CDEC1864F8DD}" type="datetimeFigureOut">
              <a:rPr lang="en-KE" smtClean="0"/>
              <a:t>09/09/2024</a:t>
            </a:fld>
            <a:endParaRPr lang="en-KE"/>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KE"/>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9442D9D9-6BD2-4CBF-AE01-E796E44CB7C0}" type="slidenum">
              <a:rPr lang="en-KE" smtClean="0"/>
              <a:t>‹#›</a:t>
            </a:fld>
            <a:endParaRPr lang="en-KE"/>
          </a:p>
        </p:txBody>
      </p:sp>
    </p:spTree>
    <p:extLst>
      <p:ext uri="{BB962C8B-B14F-4D97-AF65-F5344CB8AC3E}">
        <p14:creationId xmlns:p14="http://schemas.microsoft.com/office/powerpoint/2010/main" val="74242621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665F90-0536-4DD0-96DA-CDEC1864F8DD}" type="datetimeFigureOut">
              <a:rPr lang="en-KE" smtClean="0"/>
              <a:t>09/09/2024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9442D9D9-6BD2-4CBF-AE01-E796E44CB7C0}" type="slidenum">
              <a:rPr lang="en-KE" smtClean="0"/>
              <a:t>‹#›</a:t>
            </a:fld>
            <a:endParaRPr lang="en-KE"/>
          </a:p>
        </p:txBody>
      </p:sp>
    </p:spTree>
    <p:extLst>
      <p:ext uri="{BB962C8B-B14F-4D97-AF65-F5344CB8AC3E}">
        <p14:creationId xmlns:p14="http://schemas.microsoft.com/office/powerpoint/2010/main" val="3872491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65F90-0536-4DD0-96DA-CDEC1864F8DD}" type="datetimeFigureOut">
              <a:rPr lang="en-KE" smtClean="0"/>
              <a:t>09/09/2024</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9442D9D9-6BD2-4CBF-AE01-E796E44CB7C0}" type="slidenum">
              <a:rPr lang="en-KE" smtClean="0"/>
              <a:t>‹#›</a:t>
            </a:fld>
            <a:endParaRPr lang="en-KE"/>
          </a:p>
        </p:txBody>
      </p:sp>
    </p:spTree>
    <p:extLst>
      <p:ext uri="{BB962C8B-B14F-4D97-AF65-F5344CB8AC3E}">
        <p14:creationId xmlns:p14="http://schemas.microsoft.com/office/powerpoint/2010/main" val="518718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665F90-0536-4DD0-96DA-CDEC1864F8DD}" type="datetimeFigureOut">
              <a:rPr lang="en-KE" smtClean="0"/>
              <a:t>09/09/2024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9442D9D9-6BD2-4CBF-AE01-E796E44CB7C0}" type="slidenum">
              <a:rPr lang="en-KE" smtClean="0"/>
              <a:t>‹#›</a:t>
            </a:fld>
            <a:endParaRPr lang="en-KE"/>
          </a:p>
        </p:txBody>
      </p:sp>
    </p:spTree>
    <p:extLst>
      <p:ext uri="{BB962C8B-B14F-4D97-AF65-F5344CB8AC3E}">
        <p14:creationId xmlns:p14="http://schemas.microsoft.com/office/powerpoint/2010/main" val="191525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65F90-0536-4DD0-96DA-CDEC1864F8DD}" type="datetimeFigureOut">
              <a:rPr lang="en-KE" smtClean="0"/>
              <a:t>09/09/2024</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9442D9D9-6BD2-4CBF-AE01-E796E44CB7C0}" type="slidenum">
              <a:rPr lang="en-KE" smtClean="0"/>
              <a:t>‹#›</a:t>
            </a:fld>
            <a:endParaRPr lang="en-KE"/>
          </a:p>
        </p:txBody>
      </p:sp>
    </p:spTree>
    <p:extLst>
      <p:ext uri="{BB962C8B-B14F-4D97-AF65-F5344CB8AC3E}">
        <p14:creationId xmlns:p14="http://schemas.microsoft.com/office/powerpoint/2010/main" val="1014409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665F90-0536-4DD0-96DA-CDEC1864F8DD}" type="datetimeFigureOut">
              <a:rPr lang="en-KE" smtClean="0"/>
              <a:t>09/09/2024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9442D9D9-6BD2-4CBF-AE01-E796E44CB7C0}" type="slidenum">
              <a:rPr lang="en-KE" smtClean="0"/>
              <a:t>‹#›</a:t>
            </a:fld>
            <a:endParaRPr lang="en-KE"/>
          </a:p>
        </p:txBody>
      </p:sp>
    </p:spTree>
    <p:extLst>
      <p:ext uri="{BB962C8B-B14F-4D97-AF65-F5344CB8AC3E}">
        <p14:creationId xmlns:p14="http://schemas.microsoft.com/office/powerpoint/2010/main" val="3873679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665F90-0536-4DD0-96DA-CDEC1864F8DD}" type="datetimeFigureOut">
              <a:rPr lang="en-KE" smtClean="0"/>
              <a:t>09/09/2024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9442D9D9-6BD2-4CBF-AE01-E796E44CB7C0}" type="slidenum">
              <a:rPr lang="en-KE" smtClean="0"/>
              <a:t>‹#›</a:t>
            </a:fld>
            <a:endParaRPr lang="en-KE"/>
          </a:p>
        </p:txBody>
      </p:sp>
    </p:spTree>
    <p:extLst>
      <p:ext uri="{BB962C8B-B14F-4D97-AF65-F5344CB8AC3E}">
        <p14:creationId xmlns:p14="http://schemas.microsoft.com/office/powerpoint/2010/main" val="154958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34665F90-0536-4DD0-96DA-CDEC1864F8DD}" type="datetimeFigureOut">
              <a:rPr lang="en-KE" smtClean="0"/>
              <a:t>09/09/2024</a:t>
            </a:fld>
            <a:endParaRPr lang="en-KE"/>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KE"/>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9442D9D9-6BD2-4CBF-AE01-E796E44CB7C0}" type="slidenum">
              <a:rPr lang="en-KE" smtClean="0"/>
              <a:t>‹#›</a:t>
            </a:fld>
            <a:endParaRPr lang="en-KE"/>
          </a:p>
        </p:txBody>
      </p:sp>
    </p:spTree>
    <p:extLst>
      <p:ext uri="{BB962C8B-B14F-4D97-AF65-F5344CB8AC3E}">
        <p14:creationId xmlns:p14="http://schemas.microsoft.com/office/powerpoint/2010/main" val="245332398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EC02-82F8-4972-8486-EFCB4711323B}"/>
              </a:ext>
            </a:extLst>
          </p:cNvPr>
          <p:cNvSpPr>
            <a:spLocks noGrp="1"/>
          </p:cNvSpPr>
          <p:nvPr>
            <p:ph type="ctrTitle"/>
          </p:nvPr>
        </p:nvSpPr>
        <p:spPr/>
        <p:txBody>
          <a:bodyPr/>
          <a:lstStyle/>
          <a:p>
            <a:r>
              <a:rPr lang="en-US" dirty="0"/>
              <a:t>*Background</a:t>
            </a:r>
            <a:endParaRPr lang="en-KE" dirty="0"/>
          </a:p>
        </p:txBody>
      </p:sp>
      <p:sp>
        <p:nvSpPr>
          <p:cNvPr id="3" name="Subtitle 2">
            <a:extLst>
              <a:ext uri="{FF2B5EF4-FFF2-40B4-BE49-F238E27FC236}">
                <a16:creationId xmlns:a16="http://schemas.microsoft.com/office/drawing/2014/main" id="{C0BB000F-250B-4053-8A51-455085270CBC}"/>
              </a:ext>
            </a:extLst>
          </p:cNvPr>
          <p:cNvSpPr>
            <a:spLocks noGrp="1"/>
          </p:cNvSpPr>
          <p:nvPr>
            <p:ph type="subTitle" idx="1"/>
          </p:nvPr>
        </p:nvSpPr>
        <p:spPr>
          <a:xfrm>
            <a:off x="1320800" y="4064000"/>
            <a:ext cx="9652000" cy="2244436"/>
          </a:xfrm>
        </p:spPr>
        <p:txBody>
          <a:bodyPr>
            <a:normAutofit fontScale="85000" lnSpcReduction="10000"/>
          </a:bodyPr>
          <a:lstStyle/>
          <a:p>
            <a:r>
              <a:rPr lang="en-US" sz="2800" dirty="0"/>
              <a:t>the company needs to understand which aircraft models present the lowest risk in terms of safety, reliability, and overall performance. By examining data from the aviation sector, such as accident rates, aircraft maintenance records, and safety trends, your company can make informed decisions about which aircraft models to invest in. The ultimate goal is to ensure the company's new aviation division starts with the safest and most reliable aircraft fleet, minimizing risk while maximizing operational efficiency.</a:t>
            </a:r>
          </a:p>
          <a:p>
            <a:endParaRPr lang="en-KE" dirty="0"/>
          </a:p>
        </p:txBody>
      </p:sp>
    </p:spTree>
    <p:extLst>
      <p:ext uri="{BB962C8B-B14F-4D97-AF65-F5344CB8AC3E}">
        <p14:creationId xmlns:p14="http://schemas.microsoft.com/office/powerpoint/2010/main" val="287734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33A18-26A1-45CD-8A02-6D3B055E3015}"/>
              </a:ext>
            </a:extLst>
          </p:cNvPr>
          <p:cNvSpPr>
            <a:spLocks noGrp="1"/>
          </p:cNvSpPr>
          <p:nvPr>
            <p:ph type="title"/>
          </p:nvPr>
        </p:nvSpPr>
        <p:spPr/>
        <p:txBody>
          <a:bodyPr/>
          <a:lstStyle/>
          <a:p>
            <a:r>
              <a:rPr lang="en-US" dirty="0"/>
              <a:t>* Problem Statement</a:t>
            </a:r>
            <a:br>
              <a:rPr lang="en-US" dirty="0"/>
            </a:br>
            <a:endParaRPr lang="en-KE" dirty="0"/>
          </a:p>
        </p:txBody>
      </p:sp>
      <p:sp>
        <p:nvSpPr>
          <p:cNvPr id="3" name="Content Placeholder 2">
            <a:extLst>
              <a:ext uri="{FF2B5EF4-FFF2-40B4-BE49-F238E27FC236}">
                <a16:creationId xmlns:a16="http://schemas.microsoft.com/office/drawing/2014/main" id="{C8223CC3-0A48-41E8-9FDA-F7FF422198C9}"/>
              </a:ext>
            </a:extLst>
          </p:cNvPr>
          <p:cNvSpPr>
            <a:spLocks noGrp="1"/>
          </p:cNvSpPr>
          <p:nvPr>
            <p:ph idx="1"/>
          </p:nvPr>
        </p:nvSpPr>
        <p:spPr/>
        <p:txBody>
          <a:bodyPr/>
          <a:lstStyle/>
          <a:p>
            <a:r>
              <a:rPr lang="en-US" dirty="0"/>
              <a:t>Your company is expanding in to new industries to diversify its portfolio. Specifically, they are interested in purchasing and operating airplanes for commercial and private enterprises, but do not know anything about the potential risks of aircraft. You are charged with determining which aircraft are the lowest risk for the company to start this new business endeavor. You must then translate your findings into actionable insights that the head of the new aviation division can use to help decide which aircraft to purchase</a:t>
            </a:r>
          </a:p>
          <a:p>
            <a:endParaRPr lang="en-KE" dirty="0"/>
          </a:p>
        </p:txBody>
      </p:sp>
    </p:spTree>
    <p:extLst>
      <p:ext uri="{BB962C8B-B14F-4D97-AF65-F5344CB8AC3E}">
        <p14:creationId xmlns:p14="http://schemas.microsoft.com/office/powerpoint/2010/main" val="2310093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AE2AD-EBC5-4F09-899F-25B14B6F4838}"/>
              </a:ext>
            </a:extLst>
          </p:cNvPr>
          <p:cNvSpPr>
            <a:spLocks noGrp="1"/>
          </p:cNvSpPr>
          <p:nvPr>
            <p:ph type="title"/>
          </p:nvPr>
        </p:nvSpPr>
        <p:spPr/>
        <p:txBody>
          <a:bodyPr/>
          <a:lstStyle/>
          <a:p>
            <a:r>
              <a:rPr lang="en-US" dirty="0"/>
              <a:t>* Goals</a:t>
            </a:r>
            <a:endParaRPr lang="en-KE" dirty="0"/>
          </a:p>
        </p:txBody>
      </p:sp>
      <p:sp>
        <p:nvSpPr>
          <p:cNvPr id="3" name="Content Placeholder 2">
            <a:extLst>
              <a:ext uri="{FF2B5EF4-FFF2-40B4-BE49-F238E27FC236}">
                <a16:creationId xmlns:a16="http://schemas.microsoft.com/office/drawing/2014/main" id="{EB368585-6184-4530-B2CC-280CDE52716C}"/>
              </a:ext>
            </a:extLst>
          </p:cNvPr>
          <p:cNvSpPr>
            <a:spLocks noGrp="1"/>
          </p:cNvSpPr>
          <p:nvPr>
            <p:ph idx="1"/>
          </p:nvPr>
        </p:nvSpPr>
        <p:spPr>
          <a:xfrm>
            <a:off x="838200" y="1825624"/>
            <a:ext cx="11196782" cy="5032375"/>
          </a:xfrm>
        </p:spPr>
        <p:txBody>
          <a:bodyPr>
            <a:normAutofit fontScale="85000" lnSpcReduction="20000"/>
          </a:bodyPr>
          <a:lstStyle/>
          <a:p>
            <a:r>
              <a:rPr lang="en-US" b="1" u="sng" dirty="0"/>
              <a:t>My Client:</a:t>
            </a:r>
          </a:p>
          <a:p>
            <a:r>
              <a:rPr lang="en-US" dirty="0"/>
              <a:t>a company expanding into the aviation industry, is seeking to diversify its portfolio by purchasing and operating aircraft for both commercial and private enterprises. </a:t>
            </a:r>
          </a:p>
          <a:p>
            <a:r>
              <a:rPr lang="en-US" b="1" u="sng" dirty="0"/>
              <a:t>The Goal:</a:t>
            </a:r>
          </a:p>
          <a:p>
            <a:r>
              <a:rPr lang="en-US" dirty="0"/>
              <a:t>The goal is to assess various aircraft in terms of risk factors such as safety, maintenance, operational efficiency, and accident history. In order to purchase the Aircraft with the lowest risk.</a:t>
            </a:r>
          </a:p>
          <a:p>
            <a:r>
              <a:rPr lang="en-US" dirty="0"/>
              <a:t>There are variables that </a:t>
            </a:r>
            <a:r>
              <a:rPr lang="en-US" dirty="0" err="1"/>
              <a:t>i</a:t>
            </a:r>
            <a:r>
              <a:rPr lang="en-US" dirty="0"/>
              <a:t> believe can impact these.</a:t>
            </a:r>
          </a:p>
          <a:p>
            <a:pPr marL="0" indent="0">
              <a:buNone/>
            </a:pPr>
            <a:r>
              <a:rPr lang="en-US" dirty="0"/>
              <a:t>.  1. Make</a:t>
            </a:r>
          </a:p>
          <a:p>
            <a:r>
              <a:rPr lang="en-US" dirty="0"/>
              <a:t>2. Model</a:t>
            </a:r>
          </a:p>
          <a:p>
            <a:r>
              <a:rPr lang="en-US" dirty="0"/>
              <a:t>3. weather condition</a:t>
            </a:r>
          </a:p>
          <a:p>
            <a:r>
              <a:rPr lang="en-US" dirty="0"/>
              <a:t>4. Engine type</a:t>
            </a:r>
          </a:p>
          <a:p>
            <a:r>
              <a:rPr lang="en-US" dirty="0"/>
              <a:t>5. Injury severity</a:t>
            </a:r>
          </a:p>
          <a:p>
            <a:r>
              <a:rPr lang="en-US" dirty="0"/>
              <a:t>Lets look at each one of them so as to come up with</a:t>
            </a:r>
          </a:p>
          <a:p>
            <a:r>
              <a:rPr lang="en-US" dirty="0"/>
              <a:t>recommendations. </a:t>
            </a:r>
          </a:p>
          <a:p>
            <a:endParaRPr lang="en-US" dirty="0"/>
          </a:p>
          <a:p>
            <a:endParaRPr lang="en-US" dirty="0"/>
          </a:p>
          <a:p>
            <a:endParaRPr lang="en-KE" b="1" u="sng" dirty="0"/>
          </a:p>
        </p:txBody>
      </p:sp>
    </p:spTree>
    <p:extLst>
      <p:ext uri="{BB962C8B-B14F-4D97-AF65-F5344CB8AC3E}">
        <p14:creationId xmlns:p14="http://schemas.microsoft.com/office/powerpoint/2010/main" val="3873445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54684-2588-4F24-A916-398D620870FA}"/>
              </a:ext>
            </a:extLst>
          </p:cNvPr>
          <p:cNvSpPr>
            <a:spLocks noGrp="1"/>
          </p:cNvSpPr>
          <p:nvPr>
            <p:ph type="title"/>
          </p:nvPr>
        </p:nvSpPr>
        <p:spPr>
          <a:xfrm>
            <a:off x="729673" y="147783"/>
            <a:ext cx="10624127" cy="1542906"/>
          </a:xfrm>
        </p:spPr>
        <p:txBody>
          <a:bodyPr>
            <a:normAutofit fontScale="90000"/>
          </a:bodyPr>
          <a:lstStyle/>
          <a:p>
            <a:r>
              <a:rPr lang="en-US" dirty="0"/>
              <a:t>* Top 10 Aircraft make and models involved in accident.</a:t>
            </a:r>
            <a:br>
              <a:rPr lang="en-US" dirty="0"/>
            </a:br>
            <a:endParaRPr lang="en-KE" dirty="0"/>
          </a:p>
        </p:txBody>
      </p:sp>
      <p:pic>
        <p:nvPicPr>
          <p:cNvPr id="4" name="Content Placeholder 3">
            <a:extLst>
              <a:ext uri="{FF2B5EF4-FFF2-40B4-BE49-F238E27FC236}">
                <a16:creationId xmlns:a16="http://schemas.microsoft.com/office/drawing/2014/main" id="{C2F153C1-89B2-42F3-A876-0CFEFC68C265}"/>
              </a:ext>
            </a:extLst>
          </p:cNvPr>
          <p:cNvPicPr>
            <a:picLocks noGrp="1" noChangeAspect="1"/>
          </p:cNvPicPr>
          <p:nvPr>
            <p:ph idx="1"/>
          </p:nvPr>
        </p:nvPicPr>
        <p:blipFill>
          <a:blip r:embed="rId2"/>
          <a:stretch>
            <a:fillRect/>
          </a:stretch>
        </p:blipFill>
        <p:spPr>
          <a:xfrm>
            <a:off x="494135" y="2276700"/>
            <a:ext cx="11101621" cy="2904900"/>
          </a:xfrm>
          <a:prstGeom prst="rect">
            <a:avLst/>
          </a:prstGeom>
        </p:spPr>
      </p:pic>
      <p:pic>
        <p:nvPicPr>
          <p:cNvPr id="6" name="Content Placeholder 3">
            <a:extLst>
              <a:ext uri="{FF2B5EF4-FFF2-40B4-BE49-F238E27FC236}">
                <a16:creationId xmlns:a16="http://schemas.microsoft.com/office/drawing/2014/main" id="{1416F0DD-516F-479A-8E83-778EBEBF018B}"/>
              </a:ext>
            </a:extLst>
          </p:cNvPr>
          <p:cNvPicPr>
            <a:picLocks noChangeAspect="1"/>
          </p:cNvPicPr>
          <p:nvPr/>
        </p:nvPicPr>
        <p:blipFill>
          <a:blip r:embed="rId2"/>
          <a:stretch>
            <a:fillRect/>
          </a:stretch>
        </p:blipFill>
        <p:spPr>
          <a:xfrm>
            <a:off x="490925" y="2276700"/>
            <a:ext cx="11101621" cy="2904900"/>
          </a:xfrm>
          <a:prstGeom prst="rect">
            <a:avLst/>
          </a:prstGeom>
        </p:spPr>
      </p:pic>
    </p:spTree>
    <p:extLst>
      <p:ext uri="{BB962C8B-B14F-4D97-AF65-F5344CB8AC3E}">
        <p14:creationId xmlns:p14="http://schemas.microsoft.com/office/powerpoint/2010/main" val="2146482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AA4CC-ED09-4CA4-98AB-71FDF5E3D2A1}"/>
              </a:ext>
            </a:extLst>
          </p:cNvPr>
          <p:cNvSpPr>
            <a:spLocks noGrp="1"/>
          </p:cNvSpPr>
          <p:nvPr>
            <p:ph type="title"/>
          </p:nvPr>
        </p:nvSpPr>
        <p:spPr/>
        <p:txBody>
          <a:bodyPr/>
          <a:lstStyle/>
          <a:p>
            <a:r>
              <a:rPr lang="en-US" dirty="0"/>
              <a:t>* Distribution Of Weather Conditions</a:t>
            </a:r>
            <a:endParaRPr lang="en-KE" dirty="0"/>
          </a:p>
        </p:txBody>
      </p:sp>
      <p:pic>
        <p:nvPicPr>
          <p:cNvPr id="4" name="Content Placeholder 3">
            <a:extLst>
              <a:ext uri="{FF2B5EF4-FFF2-40B4-BE49-F238E27FC236}">
                <a16:creationId xmlns:a16="http://schemas.microsoft.com/office/drawing/2014/main" id="{AEED35BB-0225-4887-9D74-6B53F71FA9B8}"/>
              </a:ext>
            </a:extLst>
          </p:cNvPr>
          <p:cNvPicPr>
            <a:picLocks noGrp="1" noChangeAspect="1"/>
          </p:cNvPicPr>
          <p:nvPr>
            <p:ph idx="1"/>
          </p:nvPr>
        </p:nvPicPr>
        <p:blipFill>
          <a:blip r:embed="rId2"/>
          <a:stretch>
            <a:fillRect/>
          </a:stretch>
        </p:blipFill>
        <p:spPr>
          <a:xfrm>
            <a:off x="1570831" y="2157413"/>
            <a:ext cx="9048750" cy="3914775"/>
          </a:xfrm>
          <a:prstGeom prst="rect">
            <a:avLst/>
          </a:prstGeom>
        </p:spPr>
      </p:pic>
    </p:spTree>
    <p:extLst>
      <p:ext uri="{BB962C8B-B14F-4D97-AF65-F5344CB8AC3E}">
        <p14:creationId xmlns:p14="http://schemas.microsoft.com/office/powerpoint/2010/main" val="308589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6F126-EFD8-454E-AC3A-50C069430EFB}"/>
              </a:ext>
            </a:extLst>
          </p:cNvPr>
          <p:cNvSpPr>
            <a:spLocks noGrp="1"/>
          </p:cNvSpPr>
          <p:nvPr>
            <p:ph type="title"/>
          </p:nvPr>
        </p:nvSpPr>
        <p:spPr/>
        <p:txBody>
          <a:bodyPr/>
          <a:lstStyle/>
          <a:p>
            <a:r>
              <a:rPr lang="en-US" dirty="0"/>
              <a:t>* Number Of aviation </a:t>
            </a:r>
            <a:r>
              <a:rPr lang="en-US" dirty="0" err="1"/>
              <a:t>acidents</a:t>
            </a:r>
            <a:endParaRPr lang="en-KE" dirty="0"/>
          </a:p>
        </p:txBody>
      </p:sp>
      <p:pic>
        <p:nvPicPr>
          <p:cNvPr id="7" name="Content Placeholder 6">
            <a:extLst>
              <a:ext uri="{FF2B5EF4-FFF2-40B4-BE49-F238E27FC236}">
                <a16:creationId xmlns:a16="http://schemas.microsoft.com/office/drawing/2014/main" id="{19EB148B-1FB7-4774-BF41-5703767D8038}"/>
              </a:ext>
            </a:extLst>
          </p:cNvPr>
          <p:cNvPicPr>
            <a:picLocks noGrp="1" noChangeAspect="1"/>
          </p:cNvPicPr>
          <p:nvPr>
            <p:ph idx="1"/>
          </p:nvPr>
        </p:nvPicPr>
        <p:blipFill>
          <a:blip r:embed="rId2"/>
          <a:stretch>
            <a:fillRect/>
          </a:stretch>
        </p:blipFill>
        <p:spPr>
          <a:xfrm>
            <a:off x="2742406" y="2143125"/>
            <a:ext cx="6705600" cy="3943350"/>
          </a:xfrm>
          <a:prstGeom prst="rect">
            <a:avLst/>
          </a:prstGeom>
        </p:spPr>
      </p:pic>
    </p:spTree>
    <p:extLst>
      <p:ext uri="{BB962C8B-B14F-4D97-AF65-F5344CB8AC3E}">
        <p14:creationId xmlns:p14="http://schemas.microsoft.com/office/powerpoint/2010/main" val="461090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9AD9-7CE7-4E49-85AC-AD9213ABF307}"/>
              </a:ext>
            </a:extLst>
          </p:cNvPr>
          <p:cNvSpPr>
            <a:spLocks noGrp="1"/>
          </p:cNvSpPr>
          <p:nvPr>
            <p:ph type="title"/>
          </p:nvPr>
        </p:nvSpPr>
        <p:spPr/>
        <p:txBody>
          <a:bodyPr/>
          <a:lstStyle/>
          <a:p>
            <a:r>
              <a:rPr lang="en-US" dirty="0"/>
              <a:t>* Conclusion</a:t>
            </a:r>
            <a:endParaRPr lang="en-KE" dirty="0"/>
          </a:p>
        </p:txBody>
      </p:sp>
      <p:sp>
        <p:nvSpPr>
          <p:cNvPr id="3" name="Content Placeholder 2">
            <a:extLst>
              <a:ext uri="{FF2B5EF4-FFF2-40B4-BE49-F238E27FC236}">
                <a16:creationId xmlns:a16="http://schemas.microsoft.com/office/drawing/2014/main" id="{F8F61996-AB3B-45F5-8405-13560C1B04B0}"/>
              </a:ext>
            </a:extLst>
          </p:cNvPr>
          <p:cNvSpPr>
            <a:spLocks noGrp="1"/>
          </p:cNvSpPr>
          <p:nvPr>
            <p:ph idx="1"/>
          </p:nvPr>
        </p:nvSpPr>
        <p:spPr/>
        <p:txBody>
          <a:bodyPr>
            <a:normAutofit/>
          </a:bodyPr>
          <a:lstStyle/>
          <a:p>
            <a:r>
              <a:rPr lang="en-US" dirty="0"/>
              <a:t>&gt; The bottom line for the "success" of a the company purchasing Aircrafts with the lowest risk is going with the aircraft involved with the least accidents</a:t>
            </a:r>
          </a:p>
          <a:p>
            <a:r>
              <a:rPr lang="en-US" dirty="0"/>
              <a:t>&gt; Variables that may influence the "success" of a Safe  Aircraft:</a:t>
            </a:r>
          </a:p>
          <a:p>
            <a:br>
              <a:rPr lang="en-US" dirty="0"/>
            </a:br>
            <a:br>
              <a:rPr lang="en-US" dirty="0"/>
            </a:br>
            <a:r>
              <a:rPr lang="en-US" dirty="0"/>
              <a:t>1. Make</a:t>
            </a:r>
          </a:p>
          <a:p>
            <a:r>
              <a:rPr lang="en-US" dirty="0"/>
              <a:t>2. Model</a:t>
            </a:r>
          </a:p>
          <a:p>
            <a:r>
              <a:rPr lang="en-US" dirty="0"/>
              <a:t>3. weather condition</a:t>
            </a:r>
          </a:p>
          <a:p>
            <a:r>
              <a:rPr lang="en-US" dirty="0"/>
              <a:t>4. Engine type</a:t>
            </a:r>
          </a:p>
          <a:p>
            <a:r>
              <a:rPr lang="en-US" dirty="0"/>
              <a:t>5. Injury severity</a:t>
            </a:r>
          </a:p>
          <a:p>
            <a:endParaRPr lang="en-KE" dirty="0"/>
          </a:p>
        </p:txBody>
      </p:sp>
    </p:spTree>
    <p:extLst>
      <p:ext uri="{BB962C8B-B14F-4D97-AF65-F5344CB8AC3E}">
        <p14:creationId xmlns:p14="http://schemas.microsoft.com/office/powerpoint/2010/main" val="3936474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FEF76-F119-49D5-A6E5-1B62E0CEAA92}"/>
              </a:ext>
            </a:extLst>
          </p:cNvPr>
          <p:cNvSpPr>
            <a:spLocks noGrp="1"/>
          </p:cNvSpPr>
          <p:nvPr>
            <p:ph type="title"/>
          </p:nvPr>
        </p:nvSpPr>
        <p:spPr/>
        <p:txBody>
          <a:bodyPr/>
          <a:lstStyle/>
          <a:p>
            <a:r>
              <a:rPr lang="en-US" dirty="0"/>
              <a:t>* </a:t>
            </a:r>
            <a:r>
              <a:rPr lang="en-US" dirty="0" err="1"/>
              <a:t>Reccomendations</a:t>
            </a:r>
            <a:endParaRPr lang="en-KE" dirty="0"/>
          </a:p>
        </p:txBody>
      </p:sp>
      <p:sp>
        <p:nvSpPr>
          <p:cNvPr id="3" name="Content Placeholder 2">
            <a:extLst>
              <a:ext uri="{FF2B5EF4-FFF2-40B4-BE49-F238E27FC236}">
                <a16:creationId xmlns:a16="http://schemas.microsoft.com/office/drawing/2014/main" id="{18BB8D61-B45D-4B0E-8529-C6F3DAC708C9}"/>
              </a:ext>
            </a:extLst>
          </p:cNvPr>
          <p:cNvSpPr>
            <a:spLocks noGrp="1"/>
          </p:cNvSpPr>
          <p:nvPr>
            <p:ph idx="1"/>
          </p:nvPr>
        </p:nvSpPr>
        <p:spPr>
          <a:xfrm>
            <a:off x="838200" y="1825625"/>
            <a:ext cx="11547764" cy="5249430"/>
          </a:xfrm>
        </p:spPr>
        <p:txBody>
          <a:bodyPr>
            <a:normAutofit/>
          </a:bodyPr>
          <a:lstStyle/>
          <a:p>
            <a:r>
              <a:rPr lang="en-US" sz="1600" dirty="0"/>
              <a:t>The decrease in aviation accidents since 1982 is encouraging, but it's clear that certain states, such as California, Texas, and Florida, still experience significantly higher accident rates. To address this issue, it is imperative to continually enhance safety protocols, regulations, and procedures. Regular reviews and updates of these measures are essential to stay ahead of emerging risks. In high-accident states, there should be a concerted effort to increase surveillance and regulatory enforcement activities to mitigate the risks associated with aviation accidents.</a:t>
            </a:r>
          </a:p>
          <a:p>
            <a:r>
              <a:rPr lang="en-US" sz="1600" dirty="0"/>
              <a:t>Most accidents happen in good weather conditions. In good weather conditions, pilots may become complacent, assuming there are fewer risks compared to poor weather conditions. This can lead to a lax attitude toward safety protocols and potentially risky behaviors, such as low-level flying, excessive speed, or aerobatics, which increase the likelihood of accidents. To address this issue, it is recommended to promote responsible flying and discourage risky behaviors through training </a:t>
            </a:r>
            <a:r>
              <a:rPr lang="en-US" sz="1500" dirty="0"/>
              <a:t>and awareness campaigns. Reinforcing the importance of flying within established safety parameters is crucial to preventing accidents.</a:t>
            </a:r>
          </a:p>
          <a:p>
            <a:r>
              <a:rPr lang="en-US" sz="1600" dirty="0"/>
              <a:t>. Personal flights are responsible for big portion of aviation accidents. For personal flights, comprehensive education and training programs should be promoted for pilots. Encouraging a safety-first culture within the personal aviation community is essential. Making safety a top priority in all personal flight activities is crucial to reducing accidents. Pilots must be well-prepared and aware of the potential risks associated with personal aviation, regardless of the weather conditions</a:t>
            </a:r>
          </a:p>
          <a:p>
            <a:endParaRPr lang="en-US" sz="1600" dirty="0"/>
          </a:p>
          <a:p>
            <a:r>
              <a:rPr lang="en-US" sz="1600" dirty="0"/>
              <a:t>To further enhance aviation safety, rigorous maintenance and inspection programs should be implemented for specific makes and models that have shown a higher accident rate. Collaboration with aircraft manufacturers is vital to identify any design or manufacturing issues that may contribute to accidents. This proactive approach to maintenance and collaboration can help identify and rectify potential safety hazards before they lead to accidents, thus improving overall aviation safety</a:t>
            </a:r>
          </a:p>
          <a:p>
            <a:endParaRPr lang="en-KE" dirty="0"/>
          </a:p>
        </p:txBody>
      </p:sp>
    </p:spTree>
    <p:extLst>
      <p:ext uri="{BB962C8B-B14F-4D97-AF65-F5344CB8AC3E}">
        <p14:creationId xmlns:p14="http://schemas.microsoft.com/office/powerpoint/2010/main" val="3864742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76C4B-6146-4BC7-A349-FA6E395BDFD9}"/>
              </a:ext>
            </a:extLst>
          </p:cNvPr>
          <p:cNvSpPr>
            <a:spLocks noGrp="1"/>
          </p:cNvSpPr>
          <p:nvPr>
            <p:ph type="title"/>
          </p:nvPr>
        </p:nvSpPr>
        <p:spPr/>
        <p:txBody>
          <a:bodyPr/>
          <a:lstStyle/>
          <a:p>
            <a:endParaRPr lang="en-KE"/>
          </a:p>
        </p:txBody>
      </p:sp>
      <p:sp>
        <p:nvSpPr>
          <p:cNvPr id="3" name="Content Placeholder 2">
            <a:extLst>
              <a:ext uri="{FF2B5EF4-FFF2-40B4-BE49-F238E27FC236}">
                <a16:creationId xmlns:a16="http://schemas.microsoft.com/office/drawing/2014/main" id="{D36C8051-F8AF-40C2-94BA-D16D761AB27B}"/>
              </a:ext>
            </a:extLst>
          </p:cNvPr>
          <p:cNvSpPr>
            <a:spLocks noGrp="1"/>
          </p:cNvSpPr>
          <p:nvPr>
            <p:ph idx="1"/>
          </p:nvPr>
        </p:nvSpPr>
        <p:spPr/>
        <p:txBody>
          <a:bodyPr>
            <a:normAutofit/>
          </a:bodyPr>
          <a:lstStyle/>
          <a:p>
            <a:r>
              <a:rPr lang="en-US" sz="8000" dirty="0"/>
              <a:t>Thank You. God Bless You</a:t>
            </a:r>
            <a:endParaRPr lang="en-KE" sz="8000" dirty="0"/>
          </a:p>
        </p:txBody>
      </p:sp>
    </p:spTree>
    <p:extLst>
      <p:ext uri="{BB962C8B-B14F-4D97-AF65-F5344CB8AC3E}">
        <p14:creationId xmlns:p14="http://schemas.microsoft.com/office/powerpoint/2010/main" val="33324235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1981</TotalTime>
  <Words>705</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Corbel</vt:lpstr>
      <vt:lpstr>Wingdings</vt:lpstr>
      <vt:lpstr>Banded</vt:lpstr>
      <vt:lpstr>*Background</vt:lpstr>
      <vt:lpstr>* Problem Statement </vt:lpstr>
      <vt:lpstr>* Goals</vt:lpstr>
      <vt:lpstr>* Top 10 Aircraft make and models involved in accident. </vt:lpstr>
      <vt:lpstr>* Distribution Of Weather Conditions</vt:lpstr>
      <vt:lpstr>* Number Of aviation acidents</vt:lpstr>
      <vt:lpstr>* Conclusion</vt:lpstr>
      <vt:lpstr>* Reccomendations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Abdirahman Abdi</dc:creator>
  <cp:lastModifiedBy>Abdirahman Abdi</cp:lastModifiedBy>
  <cp:revision>7</cp:revision>
  <dcterms:created xsi:type="dcterms:W3CDTF">2024-09-07T12:16:23Z</dcterms:created>
  <dcterms:modified xsi:type="dcterms:W3CDTF">2024-09-09T12:59:32Z</dcterms:modified>
</cp:coreProperties>
</file>