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9"/>
  </p:notesMasterIdLst>
  <p:sldIdLst>
    <p:sldId id="335" r:id="rId3"/>
    <p:sldId id="334" r:id="rId4"/>
    <p:sldId id="340" r:id="rId5"/>
    <p:sldId id="337" r:id="rId6"/>
    <p:sldId id="344" r:id="rId7"/>
    <p:sldId id="356" r:id="rId8"/>
    <p:sldId id="357" r:id="rId9"/>
    <p:sldId id="354" r:id="rId10"/>
    <p:sldId id="355" r:id="rId11"/>
    <p:sldId id="348" r:id="rId12"/>
    <p:sldId id="349" r:id="rId13"/>
    <p:sldId id="351" r:id="rId14"/>
    <p:sldId id="358" r:id="rId15"/>
    <p:sldId id="352" r:id="rId16"/>
    <p:sldId id="353" r:id="rId17"/>
    <p:sldId id="33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93629-BA56-34FE-80BC-072A15BBA338}" v="586" dt="2021-01-08T19:22:42.773"/>
    <p1510:client id="{2CEC7569-8725-53F4-0B42-9E2BFA75506C}" v="5773" dt="2021-01-10T00:25:06.152"/>
    <p1510:client id="{2D351BCA-B94E-1C9A-6636-42E97C211E0A}" v="40" dt="2021-01-10T00:28:01.907"/>
    <p1510:client id="{8E3AF552-10C0-54F4-0995-301D98FA3BF4}" v="1426" dt="2021-01-10T19:06:32.528"/>
    <p1510:client id="{EAF511CF-E67E-4E23-67B3-34FD21377896}" v="1172" dt="2021-01-09T00:57:05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6316" autoAdjust="0"/>
  </p:normalViewPr>
  <p:slideViewPr>
    <p:cSldViewPr snapToGrid="0">
      <p:cViewPr>
        <p:scale>
          <a:sx n="89" d="100"/>
          <a:sy n="89" d="100"/>
        </p:scale>
        <p:origin x="470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6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62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6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0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4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8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3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EBB450C-2CD6-8D4D-BCCC-73A984944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9333" y="2746843"/>
            <a:ext cx="4983690" cy="1160522"/>
          </a:xfrm>
        </p:spPr>
        <p:txBody>
          <a:bodyPr anchor="b">
            <a:normAutofit/>
          </a:bodyPr>
          <a:lstStyle>
            <a:lvl1pPr algn="r">
              <a:defRPr sz="6000">
                <a:solidFill>
                  <a:schemeClr val="bg1"/>
                </a:solidFill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9332" y="4049163"/>
            <a:ext cx="4983690" cy="50590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7EA472F-50D0-8C4B-B4BF-CCB4500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37723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6135640-A978-D44A-B3A6-D0403BB3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" y="6434673"/>
            <a:ext cx="55922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D38AAB4-1F5D-F64A-868B-E9FCAE9D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923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lock&#10;&#10;Description automatically generated">
            <a:extLst>
              <a:ext uri="{FF2B5EF4-FFF2-40B4-BE49-F238E27FC236}">
                <a16:creationId xmlns:a16="http://schemas.microsoft.com/office/drawing/2014/main" id="{B28311B0-A0FD-DF41-B402-06600BE9D8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68" y="685800"/>
            <a:ext cx="7662334" cy="17525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1" y="2666999"/>
            <a:ext cx="8051800" cy="3505201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DAEC1B-5A5F-B741-9290-D1BDFDF9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64818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9939B-C7F0-3E4A-AF90-5F4DD250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434673"/>
            <a:ext cx="315341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352266-720C-F248-8B9A-EA61237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84018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644F826-FB66-7C4C-809C-683785AE26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17525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458" y="2667000"/>
            <a:ext cx="10889565" cy="2472160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DAEC1B-5A5F-B741-9290-D1BDFDF9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9939B-C7F0-3E4A-AF90-5F4DD250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6667" y="6434673"/>
            <a:ext cx="499978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352266-720C-F248-8B9A-EA61237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monitor, screen, television, computer&#10;&#10;Description automatically generated">
            <a:extLst>
              <a:ext uri="{FF2B5EF4-FFF2-40B4-BE49-F238E27FC236}">
                <a16:creationId xmlns:a16="http://schemas.microsoft.com/office/drawing/2014/main" id="{535532C7-4653-0B47-B273-A80ECF8DFE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697110">
            <a:off x="2453898" y="1943041"/>
            <a:ext cx="5791662" cy="1388556"/>
          </a:xfrm>
        </p:spPr>
        <p:txBody>
          <a:bodyPr anchor="b"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697110">
            <a:off x="1804769" y="3515683"/>
            <a:ext cx="8460227" cy="68845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6800" y="6434673"/>
            <a:ext cx="60496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5065ECE-A95B-3142-993E-AB14880229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697110">
            <a:off x="5168614" y="2873422"/>
            <a:ext cx="7165950" cy="1028094"/>
          </a:xfrm>
        </p:spPr>
        <p:txBody>
          <a:bodyPr anchor="b"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697110">
            <a:off x="6782995" y="3687156"/>
            <a:ext cx="5517788" cy="68845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88224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1" y="6434673"/>
            <a:ext cx="45564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7424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4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A954A43-7FED-DC40-91FB-A6916E03F9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385" y="2179945"/>
            <a:ext cx="6710736" cy="1688629"/>
          </a:xfrm>
        </p:spPr>
        <p:txBody>
          <a:bodyPr anchor="b"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0625" y="4041610"/>
            <a:ext cx="6710735" cy="68845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1" y="6434673"/>
            <a:ext cx="45897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sitting, computer&#10;&#10;Description automatically generated">
            <a:extLst>
              <a:ext uri="{FF2B5EF4-FFF2-40B4-BE49-F238E27FC236}">
                <a16:creationId xmlns:a16="http://schemas.microsoft.com/office/drawing/2014/main" id="{28D74EFC-E1AF-264B-9DF7-6DD875DB5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3214B01-190F-EA46-A0B5-8CB2F036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0777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6C12819-9D70-B449-B341-F8BEE41D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1" y="6434673"/>
            <a:ext cx="30251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9EAD95E-91AC-D54C-A92C-2C7044BA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6976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ircuit, holding, sign&#10;&#10;Description automatically generated">
            <a:extLst>
              <a:ext uri="{FF2B5EF4-FFF2-40B4-BE49-F238E27FC236}">
                <a16:creationId xmlns:a16="http://schemas.microsoft.com/office/drawing/2014/main" id="{C9DD7AFA-D931-704C-8654-2EF65ABBE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06DABB5-003C-CD48-ADC1-0EAA6339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8" y="685800"/>
            <a:ext cx="10217572" cy="17525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CB4109-FF9E-394B-9EC6-4A9309F4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1" y="2666999"/>
            <a:ext cx="8051800" cy="3505201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F88C356-73C1-8140-8C4B-A2A3EBAF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6978" y="6434673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85CD3A6-4B97-C342-9C87-ED2D6197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61" y="6434673"/>
            <a:ext cx="315341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57E9B91-D866-9944-A31A-92B5BE2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6178" y="6434673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D35851-77C7-4EA7-8DA4-803301E9B62B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7DD553-2AC4-432D-A43B-C8305542BE0E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23DA4F-C1FF-4F55-BAF5-771642DBC3DE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EA9F86-74C3-4161-9AC2-8E8EC6B2814C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3382475-D263-4AB9-90E2-FD4C05C171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1" r:id="rId4"/>
    <p:sldLayoutId id="2147483672" r:id="rId5"/>
    <p:sldLayoutId id="2147483670" r:id="rId6"/>
    <p:sldLayoutId id="2147483660" r:id="rId7"/>
    <p:sldLayoutId id="2147483657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D0D48-696B-4896-8F6F-B19AA59A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1723" y="1905675"/>
            <a:ext cx="5567560" cy="2150132"/>
          </a:xfrm>
        </p:spPr>
        <p:txBody>
          <a:bodyPr>
            <a:noAutofit/>
          </a:bodyPr>
          <a:lstStyle/>
          <a:p>
            <a:r>
              <a:rPr lang="en-US" dirty="0">
                <a:latin typeface="Calibri"/>
                <a:cs typeface="Calibri"/>
              </a:rPr>
              <a:t>SkillCraft Dataset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Presented by Sami Laribi &amp; Arslene Abdi </a:t>
            </a:r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387FD-0A6D-4719-8958-A120EFF3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804BE-CC63-43AC-87BF-6054D742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45802" y="6500074"/>
            <a:ext cx="850901" cy="24417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10-01-2021</a:t>
            </a:r>
          </a:p>
        </p:txBody>
      </p:sp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949" y="687946"/>
            <a:ext cx="7883876" cy="5230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lr>
                <a:srgbClr val="3F772B"/>
              </a:buClr>
              <a:buAutoNum type="arabicPeriod"/>
            </a:pPr>
            <a:r>
              <a:rPr lang="en-US" noProof="1">
                <a:latin typeface="Calibri"/>
                <a:cs typeface="Calibri"/>
              </a:rPr>
              <a:t>Random forest  :</a:t>
            </a:r>
            <a:endParaRPr lang="fr-FR" dirty="0"/>
          </a:p>
          <a:p>
            <a:pPr marL="342900" indent="-342900" algn="l">
              <a:buClr>
                <a:srgbClr val="3F772B"/>
              </a:buClr>
              <a:buAutoNum type="arabicPeriod"/>
            </a:pPr>
            <a:endParaRPr lang="en-US" noProof="1">
              <a:latin typeface="Calibri"/>
              <a:cs typeface="Calibri"/>
            </a:endParaRPr>
          </a:p>
          <a:p>
            <a:pPr algn="l">
              <a:buClr>
                <a:srgbClr val="3F772B"/>
              </a:buClr>
            </a:pPr>
            <a:r>
              <a:rPr lang="en-US" noProof="1">
                <a:latin typeface="Calibri"/>
                <a:cs typeface="Calibri"/>
              </a:rPr>
              <a:t>Its random forest turn , so we tried to implement the algorithm with random paremeters :</a:t>
            </a:r>
            <a:endParaRPr lang="en-US" noProof="1"/>
          </a:p>
          <a:p>
            <a:r>
              <a:rPr lang="en-US" noProof="1">
                <a:latin typeface="Calibri"/>
                <a:cs typeface="Calibri"/>
              </a:rPr>
              <a:t>clf2 = RandomForestClassifier(n_estimators = 240, random_state = 123)</a:t>
            </a:r>
            <a:endParaRPr lang="en-US" dirty="0">
              <a:latin typeface="Calibri"/>
              <a:cs typeface="Calibri"/>
            </a:endParaRPr>
          </a:p>
          <a:p>
            <a:pPr algn="l">
              <a:spcAft>
                <a:spcPts val="0"/>
              </a:spcAft>
            </a:pPr>
            <a:r>
              <a:rPr lang="en-US" noProof="1">
                <a:latin typeface="Calibri"/>
                <a:cs typeface="Calibri"/>
              </a:rPr>
              <a:t>We got </a:t>
            </a:r>
            <a:r>
              <a:rPr lang="en-US" b="1" noProof="1">
                <a:solidFill>
                  <a:schemeClr val="accent6"/>
                </a:solidFill>
                <a:latin typeface="Calibri"/>
                <a:cs typeface="Calibri"/>
              </a:rPr>
              <a:t>0.41 </a:t>
            </a:r>
            <a:r>
              <a:rPr lang="en-US" noProof="1">
                <a:latin typeface="Calibri"/>
                <a:cs typeface="Calibri"/>
              </a:rPr>
              <a:t>its quiet good, but we wanted to go even</a:t>
            </a:r>
            <a:endParaRPr lang="en-US" dirty="0"/>
          </a:p>
          <a:p>
            <a:pPr algn="l">
              <a:spcAft>
                <a:spcPts val="0"/>
              </a:spcAft>
            </a:pPr>
            <a:r>
              <a:rPr lang="en-US" noProof="1">
                <a:latin typeface="Calibri"/>
                <a:cs typeface="Calibri"/>
              </a:rPr>
              <a:t> further , we tried the grid search , it’s a function that </a:t>
            </a:r>
            <a:endParaRPr lang="en-US" dirty="0"/>
          </a:p>
          <a:p>
            <a:pPr algn="l">
              <a:spcAft>
                <a:spcPts val="0"/>
              </a:spcAft>
            </a:pPr>
            <a:r>
              <a:rPr lang="en-US" noProof="1">
                <a:latin typeface="Calibri"/>
                <a:cs typeface="Calibri"/>
              </a:rPr>
              <a:t>finds the best parameters for a model , but unfortunately</a:t>
            </a:r>
            <a:endParaRPr lang="en-US" dirty="0"/>
          </a:p>
          <a:p>
            <a:pPr algn="l">
              <a:spcAft>
                <a:spcPts val="0"/>
              </a:spcAft>
            </a:pPr>
            <a:r>
              <a:rPr lang="en-US" noProof="1">
                <a:latin typeface="Calibri"/>
                <a:cs typeface="Calibri"/>
              </a:rPr>
              <a:t>we got only </a:t>
            </a:r>
            <a:r>
              <a:rPr lang="en-US" b="1" noProof="1">
                <a:solidFill>
                  <a:schemeClr val="accent6"/>
                </a:solidFill>
                <a:latin typeface="Calibri"/>
                <a:cs typeface="Calibri"/>
              </a:rPr>
              <a:t>0.39 </a:t>
            </a:r>
            <a:r>
              <a:rPr lang="en-US" noProof="1">
                <a:latin typeface="Calibri"/>
                <a:cs typeface="Calibri"/>
              </a:rPr>
              <a:t>because we didn't play with the random_state paremeter because it takes too much time for a single one and days </a:t>
            </a:r>
            <a:endParaRPr lang="en-US" dirty="0"/>
          </a:p>
          <a:p>
            <a:pPr algn="l">
              <a:spcAft>
                <a:spcPts val="0"/>
              </a:spcAft>
            </a:pPr>
            <a:r>
              <a:rPr lang="en-US" noProof="1">
                <a:latin typeface="Calibri"/>
                <a:cs typeface="Calibri"/>
              </a:rPr>
              <a:t>if we do it 100 time .</a:t>
            </a:r>
            <a:endParaRPr lang="en-US" dirty="0"/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549E39">
                  <a:lumMod val="75000"/>
                </a:srgbClr>
              </a:buClr>
            </a:pPr>
            <a:r>
              <a:rPr lang="en-US" noProof="1">
                <a:latin typeface="Calibri"/>
                <a:cs typeface="Calibri"/>
              </a:rPr>
              <a:t>This the graph of repeated testing on Random forest </a:t>
            </a:r>
            <a:endParaRPr lang="en-US" noProof="1"/>
          </a:p>
          <a:p>
            <a:pPr algn="l">
              <a:spcBef>
                <a:spcPts val="300"/>
              </a:spcBef>
              <a:spcAft>
                <a:spcPts val="0"/>
              </a:spcAft>
            </a:pPr>
            <a:r>
              <a:rPr lang="en-US" noProof="1">
                <a:latin typeface="Calibri"/>
                <a:cs typeface="Calibri"/>
              </a:rPr>
              <a:t>with different parameters :</a:t>
            </a:r>
            <a:endParaRPr lang="en-US" noProof="1"/>
          </a:p>
          <a:p>
            <a:pPr algn="l">
              <a:spcBef>
                <a:spcPts val="300"/>
              </a:spcBef>
              <a:spcAft>
                <a:spcPts val="0"/>
              </a:spcAft>
            </a:pPr>
            <a:r>
              <a:rPr lang="en-US" noProof="1">
                <a:latin typeface="Calibri"/>
                <a:cs typeface="Calibri"/>
              </a:rPr>
              <a:t>The graph is like that because of the lack of data in the</a:t>
            </a:r>
            <a:endParaRPr lang="en-US" noProof="1"/>
          </a:p>
          <a:p>
            <a:pPr algn="l">
              <a:spcBef>
                <a:spcPts val="300"/>
              </a:spcBef>
              <a:spcAft>
                <a:spcPts val="0"/>
              </a:spcAft>
            </a:pPr>
            <a:r>
              <a:rPr lang="en-US" noProof="1">
                <a:latin typeface="Calibri"/>
                <a:cs typeface="Calibri"/>
              </a:rPr>
              <a:t> dataset ! .</a:t>
            </a:r>
            <a:endParaRPr lang="en-US" noProof="1"/>
          </a:p>
          <a:p>
            <a:pPr algn="l">
              <a:spcAft>
                <a:spcPts val="0"/>
              </a:spcAft>
              <a:buClr>
                <a:srgbClr val="3F772B"/>
              </a:buClr>
            </a:pPr>
            <a:endParaRPr lang="fr-F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6D5E8-B557-47FA-A19B-E86D412A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F42A9-86E3-460C-A579-05BB232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5455" y="648833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 smtClean="0"/>
              <a:pPr/>
              <a:t>10</a:t>
            </a:fld>
            <a:endParaRPr lang="en-US" dirty="0"/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9D8A793F-1560-4D10-BA88-F0338A5C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301" y="2710658"/>
            <a:ext cx="6134636" cy="40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5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625" y="999185"/>
            <a:ext cx="7883876" cy="4050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lr>
                <a:srgbClr val="3F772B"/>
              </a:buClr>
              <a:buAutoNum type="arabicPeriod"/>
            </a:pPr>
            <a:r>
              <a:rPr lang="en-US" noProof="1">
                <a:latin typeface="Calibri"/>
                <a:cs typeface="Calibri"/>
              </a:rPr>
              <a:t>KNN : </a:t>
            </a:r>
            <a:endParaRPr lang="fr-FR" dirty="0"/>
          </a:p>
          <a:p>
            <a:pPr marL="342900" indent="-342900" algn="l">
              <a:buClr>
                <a:srgbClr val="3F772B"/>
              </a:buClr>
              <a:buAutoNum type="arabicPeriod"/>
            </a:pPr>
            <a:endParaRPr lang="en-US" noProof="1">
              <a:latin typeface="Calibri"/>
              <a:cs typeface="Calibri"/>
            </a:endParaRPr>
          </a:p>
          <a:p>
            <a:pPr algn="l">
              <a:buClr>
                <a:srgbClr val="3F772B"/>
              </a:buClr>
            </a:pPr>
            <a:r>
              <a:rPr lang="en-US" noProof="1">
                <a:latin typeface="Calibri"/>
                <a:cs typeface="Calibri"/>
              </a:rPr>
              <a:t>Finally we went with our last hope KNN (k-nearest neighbors)  to get the best scores, but sadly we got only </a:t>
            </a:r>
            <a:r>
              <a:rPr lang="en-US" b="1" noProof="1">
                <a:solidFill>
                  <a:schemeClr val="accent6"/>
                </a:solidFill>
                <a:latin typeface="Calibri"/>
                <a:cs typeface="Calibri"/>
              </a:rPr>
              <a:t>0.38 </a:t>
            </a:r>
            <a:r>
              <a:rPr lang="en-US" noProof="1">
                <a:solidFill>
                  <a:srgbClr val="FFFFFF"/>
                </a:solidFill>
                <a:latin typeface="Calibri"/>
                <a:cs typeface="Calibri"/>
              </a:rPr>
              <a:t>when k equal to 28 , and we got the same result with the grid search .</a:t>
            </a:r>
          </a:p>
          <a:p>
            <a:pPr algn="l"/>
            <a:r>
              <a:rPr lang="en-US" noProof="1">
                <a:solidFill>
                  <a:srgbClr val="FFFFFF"/>
                </a:solidFill>
                <a:latin typeface="Calibri"/>
                <a:cs typeface="Calibri"/>
              </a:rPr>
              <a:t>This is the graph of the algorith when k varies </a:t>
            </a:r>
          </a:p>
          <a:p>
            <a:pPr algn="l"/>
            <a:r>
              <a:rPr lang="en-US" noProof="1">
                <a:solidFill>
                  <a:srgbClr val="FFFFFF"/>
                </a:solidFill>
                <a:latin typeface="Calibri"/>
                <a:cs typeface="Calibri"/>
              </a:rPr>
              <a:t>from 1 to 50 , as you can see the score is rising </a:t>
            </a:r>
            <a:endParaRPr lang="en-US" dirty="0">
              <a:solidFill>
                <a:srgbClr val="0989B1"/>
              </a:solidFill>
            </a:endParaRPr>
          </a:p>
          <a:p>
            <a:pPr algn="l"/>
            <a:r>
              <a:rPr lang="en-US" noProof="1">
                <a:solidFill>
                  <a:srgbClr val="FFFFFF"/>
                </a:solidFill>
                <a:latin typeface="Calibri"/>
                <a:cs typeface="Calibri"/>
              </a:rPr>
              <a:t>very slowly towards the </a:t>
            </a:r>
            <a:r>
              <a:rPr lang="en-US" b="1" noProof="1">
                <a:solidFill>
                  <a:schemeClr val="accent6"/>
                </a:solidFill>
                <a:latin typeface="Calibri"/>
                <a:cs typeface="Calibri"/>
              </a:rPr>
              <a:t>0.4 </a:t>
            </a:r>
            <a:r>
              <a:rPr lang="en-US" noProof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noProof="1">
                <a:latin typeface="Calibri"/>
                <a:cs typeface="Calibri"/>
              </a:rPr>
              <a:t> this is due to </a:t>
            </a:r>
            <a:endParaRPr lang="en-US" dirty="0">
              <a:solidFill>
                <a:srgbClr val="0989B1"/>
              </a:solidFill>
            </a:endParaRPr>
          </a:p>
          <a:p>
            <a:pPr algn="l"/>
            <a:r>
              <a:rPr lang="en-US" noProof="1">
                <a:latin typeface="Calibri"/>
                <a:cs typeface="Calibri"/>
              </a:rPr>
              <a:t>the repartition of data in the Dataset .</a:t>
            </a:r>
            <a:endParaRPr lang="en-US" dirty="0">
              <a:solidFill>
                <a:srgbClr val="0989B1"/>
              </a:solidFill>
            </a:endParaRPr>
          </a:p>
          <a:p>
            <a:pPr algn="l"/>
            <a:endParaRPr lang="en-US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6D5E8-B557-47FA-A19B-E86D412A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F42A9-86E3-460C-A579-05BB232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5455" y="648833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 smtClean="0"/>
              <a:pPr/>
              <a:t>11</a:t>
            </a:fld>
            <a:endParaRPr lang="en-US" dirty="0"/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A8AE7AB9-2832-43FA-A065-55DDD746E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42" y="2699926"/>
            <a:ext cx="6220495" cy="41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9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0D41-2D13-4587-92FE-8FED023A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9" y="786683"/>
            <a:ext cx="4030948" cy="706192"/>
          </a:xfrm>
        </p:spPr>
        <p:txBody>
          <a:bodyPr/>
          <a:lstStyle/>
          <a:p>
            <a:pPr marL="514350" indent="-514350">
              <a:buAutoNum type="romanUcPeriod"/>
            </a:pPr>
            <a:r>
              <a:rPr lang="en-US">
                <a:latin typeface="Calibri"/>
                <a:cs typeface="Calibri"/>
              </a:rPr>
              <a:t>Models comparisons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1681" y="1771917"/>
            <a:ext cx="7883876" cy="4715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noProof="1">
                <a:latin typeface="Calibri"/>
                <a:cs typeface="Calibri"/>
              </a:rPr>
              <a:t>We now will compare all the models that we've done in this table :</a:t>
            </a:r>
            <a:endParaRPr lang="fr-FR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latin typeface="Calibri"/>
                <a:cs typeface="Calibri"/>
              </a:rPr>
              <a:t>The best score is with the logestic regression with the cross-validation , but we can see that it has similar score with the random </a:t>
            </a:r>
            <a:r>
              <a:rPr lang="en-US">
                <a:latin typeface="Calibri"/>
                <a:cs typeface="Calibri"/>
              </a:rPr>
              <a:t>forest, but we took the simpler and no time costing one which is the logestic regression 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6D5E8-B557-47FA-A19B-E86D412A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F42A9-86E3-460C-A579-05BB232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5455" y="648833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au 5">
            <a:extLst>
              <a:ext uri="{FF2B5EF4-FFF2-40B4-BE49-F238E27FC236}">
                <a16:creationId xmlns:a16="http://schemas.microsoft.com/office/drawing/2014/main" id="{22C494F8-9850-49D6-912A-14EB62B84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92960"/>
              </p:ext>
            </p:extLst>
          </p:nvPr>
        </p:nvGraphicFramePr>
        <p:xfrm>
          <a:off x="525887" y="2275268"/>
          <a:ext cx="10607570" cy="17047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4731">
                  <a:extLst>
                    <a:ext uri="{9D8B030D-6E8A-4147-A177-3AD203B41FA5}">
                      <a16:colId xmlns:a16="http://schemas.microsoft.com/office/drawing/2014/main" val="1031727680"/>
                    </a:ext>
                  </a:extLst>
                </a:gridCol>
                <a:gridCol w="1622081">
                  <a:extLst>
                    <a:ext uri="{9D8B030D-6E8A-4147-A177-3AD203B41FA5}">
                      <a16:colId xmlns:a16="http://schemas.microsoft.com/office/drawing/2014/main" val="928756216"/>
                    </a:ext>
                  </a:extLst>
                </a:gridCol>
                <a:gridCol w="1347153">
                  <a:extLst>
                    <a:ext uri="{9D8B030D-6E8A-4147-A177-3AD203B41FA5}">
                      <a16:colId xmlns:a16="http://schemas.microsoft.com/office/drawing/2014/main" val="3749550276"/>
                    </a:ext>
                  </a:extLst>
                </a:gridCol>
                <a:gridCol w="1360896">
                  <a:extLst>
                    <a:ext uri="{9D8B030D-6E8A-4147-A177-3AD203B41FA5}">
                      <a16:colId xmlns:a16="http://schemas.microsoft.com/office/drawing/2014/main" val="1008486801"/>
                    </a:ext>
                  </a:extLst>
                </a:gridCol>
                <a:gridCol w="1292166">
                  <a:extLst>
                    <a:ext uri="{9D8B030D-6E8A-4147-A177-3AD203B41FA5}">
                      <a16:colId xmlns:a16="http://schemas.microsoft.com/office/drawing/2014/main" val="3684999767"/>
                    </a:ext>
                  </a:extLst>
                </a:gridCol>
                <a:gridCol w="1292166">
                  <a:extLst>
                    <a:ext uri="{9D8B030D-6E8A-4147-A177-3AD203B41FA5}">
                      <a16:colId xmlns:a16="http://schemas.microsoft.com/office/drawing/2014/main" val="1830289558"/>
                    </a:ext>
                  </a:extLst>
                </a:gridCol>
                <a:gridCol w="1065349">
                  <a:extLst>
                    <a:ext uri="{9D8B030D-6E8A-4147-A177-3AD203B41FA5}">
                      <a16:colId xmlns:a16="http://schemas.microsoft.com/office/drawing/2014/main" val="1039001537"/>
                    </a:ext>
                  </a:extLst>
                </a:gridCol>
                <a:gridCol w="1583028">
                  <a:extLst>
                    <a:ext uri="{9D8B030D-6E8A-4147-A177-3AD203B41FA5}">
                      <a16:colId xmlns:a16="http://schemas.microsoft.com/office/drawing/2014/main" val="2710742988"/>
                    </a:ext>
                  </a:extLst>
                </a:gridCol>
              </a:tblGrid>
              <a:tr h="651818">
                <a:tc gridSpan="2">
                  <a:txBody>
                    <a:bodyPr/>
                    <a:lstStyle/>
                    <a:p>
                      <a:pPr algn="ctr"/>
                      <a:r>
                        <a:rPr lang="fr-FR"/>
                        <a:t>Logestic regression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horzOverflow="overflow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/>
                        <a:t>Naive bayes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horzOverflow="overflow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/>
                        <a:t>Random Forest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horzOverflow="overflow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/>
                        <a:t>KNN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170476489"/>
                  </a:ext>
                </a:extLst>
              </a:tr>
              <a:tr h="51059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normal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Cross-validation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Gaussian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Cross-validation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Random </a:t>
                      </a:r>
                      <a:r>
                        <a:rPr lang="fr-FR"/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Grid search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Grid search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042078"/>
                  </a:ext>
                </a:extLst>
              </a:tr>
              <a:tr h="412817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0.417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0.37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0.39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0.38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4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89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625" y="956255"/>
            <a:ext cx="7883876" cy="4715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noProof="1">
                <a:latin typeface="Calibri"/>
                <a:cs typeface="Calibri"/>
              </a:rPr>
              <a:t>This a comparison graph between Random Forest and KNN which we can observe that random forest is better than KNN </a:t>
            </a:r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6D5E8-B557-47FA-A19B-E86D412A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F42A9-86E3-460C-A579-05BB232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5455" y="648833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 smtClean="0"/>
              <a:pPr/>
              <a:t>13</a:t>
            </a:fld>
            <a:endParaRPr lang="en-US" dirty="0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8FA5732E-9F5E-4DD8-B532-CDD7E2F6B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84" y="1960160"/>
            <a:ext cx="6628326" cy="433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1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0D41-2D13-4587-92FE-8FED023A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54" y="464711"/>
            <a:ext cx="5179314" cy="706192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en-US">
                <a:latin typeface="Calibri"/>
                <a:cs typeface="Calibri"/>
              </a:rPr>
              <a:t>Casting results on Flusk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65315" y="1235297"/>
            <a:ext cx="4428045" cy="121705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noProof="1">
                <a:latin typeface="Calibri"/>
                <a:cs typeface="Calibri"/>
              </a:rPr>
              <a:t>We have created a flask application that it contains a form which has the features that the person need to fill in order to have his league level as showed in the two pictures.</a:t>
            </a:r>
          </a:p>
          <a:p>
            <a:pPr algn="l"/>
            <a:r>
              <a:rPr lang="en-US" noProof="1">
                <a:latin typeface="Calibri"/>
                <a:cs typeface="Calibri"/>
              </a:rPr>
              <a:t>                                                       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6D5E8-B557-47FA-A19B-E86D412A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F42A9-86E3-460C-A579-05BB232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5455" y="648833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 smtClean="0"/>
              <a:pPr/>
              <a:t>14</a:t>
            </a:fld>
            <a:endParaRPr lang="en-US" dirty="0"/>
          </a:p>
        </p:txBody>
      </p:sp>
      <p:pic>
        <p:nvPicPr>
          <p:cNvPr id="3" name="Image 5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2EA494EC-D028-49CB-9525-C459DC087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6" y="1232080"/>
            <a:ext cx="3797174" cy="5359757"/>
          </a:xfrm>
          <a:prstGeom prst="rect">
            <a:avLst/>
          </a:prstGeom>
        </p:spPr>
      </p:pic>
      <p:pic>
        <p:nvPicPr>
          <p:cNvPr id="6" name="Image 6" descr="Une image contenant intérieur, télécommande, assis, table&#10;&#10;Description générée automatiquement">
            <a:extLst>
              <a:ext uri="{FF2B5EF4-FFF2-40B4-BE49-F238E27FC236}">
                <a16:creationId xmlns:a16="http://schemas.microsoft.com/office/drawing/2014/main" id="{5E3E0281-EC82-4ABE-B389-071127997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668" y="2224406"/>
            <a:ext cx="8163059" cy="3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1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0D41-2D13-4587-92FE-8FED023A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68" y="685800"/>
            <a:ext cx="7662334" cy="1752599"/>
          </a:xfrm>
        </p:spPr>
        <p:txBody>
          <a:bodyPr anchor="ctr">
            <a:normAutofit/>
          </a:bodyPr>
          <a:lstStyle/>
          <a:p>
            <a:pPr marL="514350" indent="-514350">
              <a:buAutoNum type="romanUcPeriod"/>
            </a:pPr>
            <a:r>
              <a:rPr lang="en-US"/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93" y="2387957"/>
            <a:ext cx="8051800" cy="3505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noProof="1">
                <a:latin typeface="Calibri"/>
                <a:cs typeface="Calibri"/>
              </a:rPr>
              <a:t>After analysing the dataset and implementiing different algorithms , and with the scores that we got , we can say that the dataset is lacking for some data , all models are underfitted , if you remember there is some classes with almost no data in them , we suggest that we remove thae class "7" and make a fusion with the class "6" and the class "1" with the class "2" , so we get better predictions and results , or they can update the dataset with more information that will give it the push that it needs .</a:t>
            </a:r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6D5E8-B557-47FA-A19B-E86D412A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64818" y="6434673"/>
            <a:ext cx="1143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F42A9-86E3-460C-A579-05BB232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2384" y="6488335"/>
            <a:ext cx="5511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04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697110">
            <a:off x="2614884" y="2168421"/>
            <a:ext cx="5791662" cy="1388556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Thank you !</a:t>
            </a:r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76CCD-9D66-4A7E-AE15-C4B08EF3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C8DE-E846-4FE5-BC95-15DE7031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8729" y="648833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9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123" y="636319"/>
            <a:ext cx="1625711" cy="782781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Plan</a:t>
            </a:r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075" y="1664193"/>
            <a:ext cx="8051800" cy="49500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just">
              <a:spcBef>
                <a:spcPts val="700"/>
              </a:spcBef>
              <a:spcAft>
                <a:spcPts val="0"/>
              </a:spcAft>
              <a:buAutoNum type="romanUcPeriod"/>
            </a:pPr>
            <a:r>
              <a:rPr lang="en-US" sz="2000" noProof="1">
                <a:latin typeface="Calibri"/>
                <a:cs typeface="Calibri"/>
              </a:rPr>
              <a:t>Dataset SkillCraft Description</a:t>
            </a:r>
            <a:endParaRPr lang="fr-FR" sz="2000" dirty="0"/>
          </a:p>
          <a:p>
            <a:pPr marL="457200" indent="-457200" algn="just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AutoNum type="romanUcPeriod"/>
            </a:pPr>
            <a:r>
              <a:rPr lang="en-US" sz="2000" noProof="1">
                <a:latin typeface="Calibri"/>
                <a:cs typeface="Calibri"/>
              </a:rPr>
              <a:t>Data Analyzing</a:t>
            </a:r>
            <a:endParaRPr lang="en-US" sz="2000" noProof="1"/>
          </a:p>
          <a:p>
            <a:pPr marL="457200" indent="-457200" algn="just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AutoNum type="romanUcPeriod"/>
            </a:pPr>
            <a:r>
              <a:rPr lang="en-US" sz="2000" noProof="1">
                <a:latin typeface="Calibri"/>
                <a:cs typeface="Calibri"/>
              </a:rPr>
              <a:t>Data cleaning</a:t>
            </a:r>
            <a:endParaRPr lang="en-US" sz="2000" noProof="1"/>
          </a:p>
          <a:p>
            <a:pPr marL="457200" indent="-457200" algn="just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AutoNum type="romanUcPeriod"/>
            </a:pPr>
            <a:r>
              <a:rPr lang="en-US" sz="2000" noProof="1">
                <a:latin typeface="Calibri"/>
                <a:cs typeface="Calibri"/>
              </a:rPr>
              <a:t>Fiting models</a:t>
            </a:r>
            <a:endParaRPr lang="en-US" sz="2000" noProof="1"/>
          </a:p>
          <a:p>
            <a:pPr marL="800100" lvl="1" indent="-342900" algn="just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r>
              <a:rPr lang="en-US" noProof="1">
                <a:latin typeface="Calibri"/>
                <a:cs typeface="Calibri"/>
              </a:rPr>
              <a:t>Logestic regression</a:t>
            </a:r>
          </a:p>
          <a:p>
            <a:pPr marL="800100" lvl="1" indent="-342900" algn="just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r>
              <a:rPr lang="en-US" noProof="1">
                <a:latin typeface="Calibri"/>
                <a:cs typeface="Calibri"/>
              </a:rPr>
              <a:t>Random forest </a:t>
            </a:r>
          </a:p>
          <a:p>
            <a:pPr marL="800100" lvl="1" indent="-342900" algn="just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r>
              <a:rPr lang="en-US" noProof="1">
                <a:latin typeface="Calibri"/>
                <a:cs typeface="Calibri"/>
              </a:rPr>
              <a:t>Multinomial</a:t>
            </a:r>
            <a:endParaRPr lang="en-US" noProof="1"/>
          </a:p>
          <a:p>
            <a:pPr marL="800100" lvl="1" indent="-342900" algn="just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r>
              <a:rPr lang="en-US" noProof="1">
                <a:latin typeface="Calibri"/>
                <a:cs typeface="Calibri"/>
              </a:rPr>
              <a:t>KNN</a:t>
            </a:r>
          </a:p>
          <a:p>
            <a:pPr marL="457200" indent="-457200" algn="just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AutoNum type="romanUcPeriod"/>
            </a:pPr>
            <a:r>
              <a:rPr lang="en-US" sz="2000" noProof="1">
                <a:latin typeface="Calibri"/>
                <a:cs typeface="Calibri"/>
              </a:rPr>
              <a:t>Model comparisons</a:t>
            </a:r>
            <a:endParaRPr lang="en-US" sz="2000" noProof="1"/>
          </a:p>
          <a:p>
            <a:pPr marL="457200" indent="-457200" algn="just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AutoNum type="romanUcPeriod"/>
            </a:pPr>
            <a:r>
              <a:rPr lang="en-US" sz="2000" noProof="1">
                <a:latin typeface="Calibri"/>
                <a:cs typeface="Calibri"/>
              </a:rPr>
              <a:t>Casting results on Flask</a:t>
            </a:r>
          </a:p>
          <a:p>
            <a:pPr marL="457200" indent="-457200" algn="just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AutoNum type="romanUcPeriod"/>
            </a:pPr>
            <a:r>
              <a:rPr lang="en-US" sz="2000" noProof="1">
                <a:latin typeface="Calibri"/>
                <a:cs typeface="Calibri"/>
              </a:rPr>
              <a:t>conclusion</a:t>
            </a:r>
            <a:endParaRPr lang="en-US" sz="2000" noProof="1"/>
          </a:p>
          <a:p>
            <a:pPr marL="457200" indent="-457200" algn="just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AutoNum type="romanUcPeriod"/>
            </a:pPr>
            <a:endParaRPr lang="en-US" sz="1600" noProof="1"/>
          </a:p>
          <a:p>
            <a:pPr marL="457200" indent="-457200" algn="just">
              <a:spcBef>
                <a:spcPts val="1800"/>
              </a:spcBef>
              <a:buClr>
                <a:srgbClr val="FFFFFF"/>
              </a:buClr>
              <a:buAutoNum type="romanUcPeriod"/>
            </a:pPr>
            <a:endParaRPr lang="en-US" sz="1600" noProof="1"/>
          </a:p>
          <a:p>
            <a:pPr marL="457200" indent="-457200" algn="just">
              <a:spcBef>
                <a:spcPts val="1800"/>
              </a:spcBef>
              <a:buClr>
                <a:srgbClr val="FFFFFF"/>
              </a:buClr>
              <a:buAutoNum type="romanUcPeriod"/>
            </a:pPr>
            <a:endParaRPr lang="en-US" sz="1600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2384" y="6488335"/>
            <a:ext cx="551167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901535"/>
          </a:xfrm>
        </p:spPr>
        <p:txBody>
          <a:bodyPr>
            <a:normAutofit/>
          </a:bodyPr>
          <a:lstStyle/>
          <a:p>
            <a:pPr marL="742950" indent="-742950">
              <a:buAutoNum type="romanUcPeriod"/>
            </a:pPr>
            <a:r>
              <a:rPr lang="en-US" dirty="0">
                <a:latin typeface="Calibri"/>
                <a:cs typeface="Calibri"/>
              </a:rPr>
              <a:t>Dataset SkillCraft Description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42" y="1964377"/>
            <a:ext cx="10889565" cy="33727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1800"/>
              </a:spcBef>
              <a:buClr>
                <a:srgbClr val="FFFFFF"/>
              </a:buClr>
            </a:pPr>
            <a:r>
              <a:rPr lang="en-US" noProof="1">
                <a:latin typeface="Calibri"/>
                <a:cs typeface="Calibri"/>
              </a:rPr>
              <a:t>The dataset used in this project is the SkillCraft1 master table dataset from UCI machine learning repository. It aggregates screen movements into screen-fixations using a Salvucci &amp; Goldberg (2000) dispersion-threshold algorithm, and defined Perception Action Cycles (PACs) as fixations with at least one action.</a:t>
            </a:r>
          </a:p>
          <a:p>
            <a:pPr algn="just">
              <a:spcBef>
                <a:spcPts val="1800"/>
              </a:spcBef>
              <a:buClr>
                <a:srgbClr val="FFFFFF"/>
              </a:buClr>
            </a:pPr>
            <a:r>
              <a:rPr lang="en-US" noProof="1">
                <a:latin typeface="Calibri"/>
                <a:cs typeface="Calibri"/>
              </a:rPr>
              <a:t>In simple words ,they actually tried to find the league of players based on their screen movement when playing the game.</a:t>
            </a:r>
            <a:endParaRPr lang="en-US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8729" y="6434673"/>
            <a:ext cx="551167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0D41-2D13-4587-92FE-8FED023A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46" y="688311"/>
            <a:ext cx="4614678" cy="8288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514350" indent="-514350">
              <a:buAutoNum type="romanUcPeriod"/>
            </a:pPr>
            <a:r>
              <a:rPr lang="en-US" dirty="0">
                <a:latin typeface="Calibri"/>
                <a:cs typeface="Calibri"/>
              </a:rPr>
              <a:t>Data Analyzing</a:t>
            </a:r>
            <a:br>
              <a:rPr lang="en-US" dirty="0"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85" y="1373982"/>
            <a:ext cx="7603129" cy="543906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/>
            <a:r>
              <a:rPr lang="en-US" noProof="1">
                <a:latin typeface="Calibri"/>
                <a:cs typeface="Calibri"/>
              </a:rPr>
              <a:t>After analyzing our Dataset , we came up with these caracteristics : </a:t>
            </a:r>
          </a:p>
          <a:p>
            <a:pPr marL="285750" indent="-285750" algn="l">
              <a:buChar char="•"/>
            </a:pPr>
            <a:r>
              <a:rPr lang="en-US" noProof="1">
                <a:latin typeface="Calibri"/>
                <a:cs typeface="Calibri"/>
              </a:rPr>
              <a:t>Dimensions : 3395 rows × 20 columns</a:t>
            </a:r>
          </a:p>
          <a:p>
            <a:pPr marL="285750" indent="-285750" algn="l">
              <a:buClr>
                <a:srgbClr val="3F772B"/>
              </a:buClr>
              <a:buChar char="•"/>
            </a:pPr>
            <a:r>
              <a:rPr lang="en-US" noProof="1">
                <a:latin typeface="Calibri"/>
                <a:cs typeface="Calibri"/>
              </a:rPr>
              <a:t>Target : </a:t>
            </a:r>
            <a:r>
              <a:rPr lang="en-US" b="1" noProof="1">
                <a:latin typeface="Calibri"/>
                <a:cs typeface="Calibri"/>
              </a:rPr>
              <a:t>LeagueIndex</a:t>
            </a:r>
          </a:p>
          <a:p>
            <a:pPr marL="285750" indent="-285750" algn="l">
              <a:buClr>
                <a:srgbClr val="3F772B"/>
              </a:buClr>
              <a:buChar char="•"/>
            </a:pPr>
            <a:r>
              <a:rPr lang="en-US" noProof="1">
                <a:latin typeface="Calibri"/>
                <a:cs typeface="Calibri"/>
              </a:rPr>
              <a:t>Partitions of Data : </a:t>
            </a:r>
          </a:p>
          <a:p>
            <a:pPr marL="285750" indent="-285750" algn="l">
              <a:buClr>
                <a:srgbClr val="3F772B"/>
              </a:buClr>
              <a:buChar char="•"/>
            </a:pPr>
            <a:endParaRPr lang="en-US" noProof="1"/>
          </a:p>
          <a:p>
            <a:pPr marL="285750" indent="-285750" algn="l">
              <a:buClr>
                <a:srgbClr val="3F772B"/>
              </a:buClr>
              <a:buChar char="•"/>
            </a:pPr>
            <a:endParaRPr lang="en-US" noProof="1"/>
          </a:p>
          <a:p>
            <a:pPr marL="285750" indent="-285750" algn="l">
              <a:buClr>
                <a:srgbClr val="3F772B"/>
              </a:buClr>
              <a:buChar char="•"/>
            </a:pPr>
            <a:endParaRPr lang="en-US" noProof="1"/>
          </a:p>
          <a:p>
            <a:pPr marL="285750" indent="-285750" algn="l">
              <a:buClr>
                <a:srgbClr val="3F772B"/>
              </a:buClr>
              <a:buChar char="•"/>
            </a:pPr>
            <a:endParaRPr lang="en-US" noProof="1"/>
          </a:p>
          <a:p>
            <a:pPr marL="285750" indent="-285750" algn="l">
              <a:buClr>
                <a:srgbClr val="3F772B"/>
              </a:buClr>
              <a:buChar char="•"/>
            </a:pPr>
            <a:endParaRPr lang="en-US" noProof="1"/>
          </a:p>
          <a:p>
            <a:pPr marL="285750" indent="-285750" algn="l">
              <a:buClr>
                <a:srgbClr val="3F772B"/>
              </a:buClr>
              <a:buChar char="•"/>
            </a:pPr>
            <a:endParaRPr lang="en-US" noProof="1"/>
          </a:p>
          <a:p>
            <a:pPr marL="285750" indent="-285750" algn="l">
              <a:buClr>
                <a:srgbClr val="3F772B"/>
              </a:buClr>
              <a:buChar char="•"/>
            </a:pPr>
            <a:endParaRPr lang="en-US" noProof="1">
              <a:latin typeface="Calibri"/>
              <a:cs typeface="Calibri"/>
            </a:endParaRPr>
          </a:p>
          <a:p>
            <a:pPr indent="-285750" algn="l">
              <a:buClr>
                <a:srgbClr val="3F772B"/>
              </a:buClr>
            </a:pPr>
            <a:r>
              <a:rPr lang="en-US" noProof="1">
                <a:latin typeface="Calibri"/>
                <a:cs typeface="Calibri"/>
              </a:rPr>
              <a:t>             </a:t>
            </a:r>
            <a:endParaRPr lang="en-US" dirty="0">
              <a:latin typeface="Calibri"/>
              <a:cs typeface="Calibri"/>
            </a:endParaRPr>
          </a:p>
          <a:p>
            <a:pPr indent="-285750" algn="l"/>
            <a:endParaRPr lang="en-US" noProof="1">
              <a:latin typeface="Calibri"/>
              <a:cs typeface="Calibri"/>
            </a:endParaRPr>
          </a:p>
          <a:p>
            <a:pPr indent="-285750" algn="l"/>
            <a:endParaRPr lang="en-US" noProof="1">
              <a:latin typeface="Calibri"/>
              <a:cs typeface="Calibri"/>
            </a:endParaRPr>
          </a:p>
          <a:p>
            <a:pPr indent="-285750" algn="l"/>
            <a:r>
              <a:rPr lang="en-US" noProof="1">
                <a:latin typeface="Calibri"/>
                <a:cs typeface="Calibri"/>
              </a:rPr>
              <a:t>We have 7 classes in the league there is not the professionel leagues as mentioned in the dataset description and as we can see the Data varries a lot in this Dataset , and this is a little bit concerning in fitting models later as we can have an underfitted models.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6D5E8-B557-47FA-A19B-E86D412A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F42A9-86E3-460C-A579-05BB232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5455" y="648833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B4191BAD-FA81-49C4-9447-FD31F5FB8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499" y="2492628"/>
            <a:ext cx="4803819" cy="31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2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85" y="727143"/>
            <a:ext cx="4801975" cy="57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Char char="•"/>
            </a:pPr>
            <a:r>
              <a:rPr lang="en-US" noProof="1">
                <a:latin typeface="Calibri"/>
                <a:cs typeface="Calibri"/>
              </a:rPr>
              <a:t>After analyzing each variable with the target and ploting their graphs we noticed that we need to remove some features in order to have better model .</a:t>
            </a:r>
          </a:p>
          <a:p>
            <a:pPr marL="285750" indent="-285750" algn="l">
              <a:buClr>
                <a:srgbClr val="3F772B"/>
              </a:buClr>
              <a:buChar char="•"/>
            </a:pPr>
            <a:r>
              <a:rPr lang="en-US" noProof="1">
                <a:latin typeface="Calibri"/>
                <a:cs typeface="Calibri"/>
              </a:rPr>
              <a:t>As you can see there is a huge correlation between different features , so we had to clean our dataset , I can't spoil you but it did make a difference in improving the scores .</a:t>
            </a:r>
          </a:p>
          <a:p>
            <a:pPr marL="285750" indent="-285750" algn="l">
              <a:buClr>
                <a:srgbClr val="3F772B"/>
              </a:buClr>
              <a:buChar char="•"/>
            </a:pPr>
            <a:r>
              <a:rPr lang="en-US" noProof="1">
                <a:latin typeface="Calibri"/>
                <a:cs typeface="Calibri"/>
              </a:rPr>
              <a:t>Cor(</a:t>
            </a:r>
            <a:r>
              <a:rPr lang="en-US" noProof="1">
                <a:solidFill>
                  <a:srgbClr val="FF0000"/>
                </a:solidFill>
                <a:latin typeface="Calibri"/>
                <a:cs typeface="Calibri"/>
              </a:rPr>
              <a:t>gameid</a:t>
            </a:r>
            <a:r>
              <a:rPr lang="en-US" noProof="1">
                <a:latin typeface="Calibri"/>
                <a:cs typeface="Calibri"/>
              </a:rPr>
              <a:t>,leagueindex)=0.025 </a:t>
            </a:r>
          </a:p>
          <a:p>
            <a:pPr marL="285750" indent="-285750" algn="l">
              <a:buClr>
                <a:srgbClr val="3F772B"/>
              </a:buClr>
              <a:buChar char="•"/>
            </a:pPr>
            <a:r>
              <a:rPr lang="en-US" noProof="1">
                <a:latin typeface="Calibri"/>
                <a:cs typeface="Calibri"/>
              </a:rPr>
              <a:t>Cor(</a:t>
            </a:r>
            <a:r>
              <a:rPr lang="en-US" noProof="1">
                <a:solidFill>
                  <a:srgbClr val="FF0000"/>
                </a:solidFill>
                <a:latin typeface="Calibri"/>
                <a:cs typeface="Calibri"/>
              </a:rPr>
              <a:t>age</a:t>
            </a:r>
            <a:r>
              <a:rPr lang="en-US" noProof="1">
                <a:latin typeface="Calibri"/>
                <a:cs typeface="Calibri"/>
              </a:rPr>
              <a:t>,leagueindex)=-0.13</a:t>
            </a:r>
          </a:p>
          <a:p>
            <a:pPr marL="285750" indent="-285750" algn="l">
              <a:buClr>
                <a:srgbClr val="3F772B"/>
              </a:buClr>
              <a:buChar char="•"/>
            </a:pPr>
            <a:r>
              <a:rPr lang="en-US" noProof="1">
                <a:latin typeface="Calibri"/>
                <a:cs typeface="Calibri"/>
              </a:rPr>
              <a:t>Cor(</a:t>
            </a:r>
            <a:r>
              <a:rPr lang="en-US" noProof="1">
                <a:solidFill>
                  <a:srgbClr val="FF0000"/>
                </a:solidFill>
                <a:latin typeface="Calibri"/>
                <a:cs typeface="Calibri"/>
              </a:rPr>
              <a:t>actioninPAC</a:t>
            </a:r>
            <a:r>
              <a:rPr lang="en-US" noProof="1">
                <a:latin typeface="Calibri"/>
                <a:cs typeface="Calibri"/>
              </a:rPr>
              <a:t>,leagueindex)=0.14</a:t>
            </a:r>
          </a:p>
          <a:p>
            <a:pPr marL="285750" indent="-285750" algn="l">
              <a:buClr>
                <a:srgbClr val="3F772B"/>
              </a:buClr>
              <a:buChar char="•"/>
            </a:pPr>
            <a:r>
              <a:rPr lang="en-US" noProof="1">
                <a:latin typeface="Calibri"/>
                <a:cs typeface="Calibri"/>
              </a:rPr>
              <a:t>Cor(</a:t>
            </a:r>
            <a:r>
              <a:rPr lang="en-US" noProof="1">
                <a:solidFill>
                  <a:srgbClr val="FF0000"/>
                </a:solidFill>
                <a:latin typeface="Calibri"/>
                <a:cs typeface="Calibri"/>
              </a:rPr>
              <a:t>complexabilitiesused</a:t>
            </a:r>
            <a:r>
              <a:rPr lang="en-US" noProof="1">
                <a:latin typeface="Calibri"/>
                <a:cs typeface="Calibri"/>
              </a:rPr>
              <a:t>,leagueindex)=0.16</a:t>
            </a:r>
          </a:p>
          <a:p>
            <a:pPr marL="285750" indent="-285750" algn="l">
              <a:buClr>
                <a:srgbClr val="3F772B"/>
              </a:buClr>
              <a:buChar char="•"/>
            </a:pPr>
            <a:r>
              <a:rPr lang="en-US" noProof="1">
                <a:latin typeface="Calibri"/>
                <a:cs typeface="Calibri"/>
              </a:rPr>
              <a:t>Cor(</a:t>
            </a:r>
            <a:r>
              <a:rPr lang="en-US" noProof="1">
                <a:solidFill>
                  <a:srgbClr val="FF0000"/>
                </a:solidFill>
                <a:latin typeface="Calibri"/>
                <a:cs typeface="Calibri"/>
              </a:rPr>
              <a:t>uniqueunitmade</a:t>
            </a:r>
            <a:r>
              <a:rPr lang="en-US" noProof="1">
                <a:latin typeface="Calibri"/>
                <a:cs typeface="Calibri"/>
              </a:rPr>
              <a:t>,leagueindex)=0.15</a:t>
            </a:r>
          </a:p>
          <a:p>
            <a:pPr marL="285750" indent="-285750" algn="l">
              <a:buClr>
                <a:srgbClr val="3F772B"/>
              </a:buClr>
              <a:buChar char="•"/>
            </a:pPr>
            <a:r>
              <a:rPr lang="en-US" noProof="1">
                <a:latin typeface="Calibri"/>
                <a:cs typeface="Calibri"/>
              </a:rPr>
              <a:t>Cor(</a:t>
            </a:r>
            <a:r>
              <a:rPr lang="en-US" noProof="1">
                <a:solidFill>
                  <a:srgbClr val="FF0000"/>
                </a:solidFill>
                <a:latin typeface="Calibri"/>
                <a:cs typeface="Calibri"/>
              </a:rPr>
              <a:t>complexunitmade</a:t>
            </a:r>
            <a:r>
              <a:rPr lang="en-US" noProof="1">
                <a:latin typeface="Calibri"/>
                <a:cs typeface="Calibri"/>
              </a:rPr>
              <a:t>,leagueindex)=0.17</a:t>
            </a:r>
          </a:p>
          <a:p>
            <a:pPr marL="285750" indent="-285750" algn="l">
              <a:buClr>
                <a:srgbClr val="3F772B"/>
              </a:buClr>
              <a:buChar char="•"/>
            </a:pPr>
            <a:r>
              <a:rPr lang="en-US" noProof="1">
                <a:latin typeface="Calibri"/>
                <a:cs typeface="Calibri"/>
              </a:rPr>
              <a:t>Cor(</a:t>
            </a:r>
            <a:r>
              <a:rPr lang="en-US" noProof="1">
                <a:solidFill>
                  <a:srgbClr val="FF0000"/>
                </a:solidFill>
                <a:latin typeface="Calibri"/>
                <a:cs typeface="Calibri"/>
              </a:rPr>
              <a:t>Totalhours</a:t>
            </a:r>
            <a:r>
              <a:rPr lang="en-US" noProof="1">
                <a:latin typeface="Calibri"/>
                <a:cs typeface="Calibri"/>
              </a:rPr>
              <a:t>,leagueindex)=0.024</a:t>
            </a:r>
          </a:p>
          <a:p>
            <a:pPr marL="285750" indent="-285750" algn="l">
              <a:buClr>
                <a:srgbClr val="3F772B"/>
              </a:buClr>
              <a:buChar char="•"/>
            </a:pPr>
            <a:endParaRPr lang="en-US" noProof="1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6D5E8-B557-47FA-A19B-E86D412A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F42A9-86E3-460C-A579-05BB232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13841" y="648833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5C2EA935-C56E-42F7-94D3-DEBC543C1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639" y="69323"/>
            <a:ext cx="7100551" cy="67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0D41-2D13-4587-92FE-8FED023A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9" y="786683"/>
            <a:ext cx="4030948" cy="706192"/>
          </a:xfrm>
        </p:spPr>
        <p:txBody>
          <a:bodyPr/>
          <a:lstStyle/>
          <a:p>
            <a:pPr marL="514350" indent="-514350">
              <a:buAutoNum type="romanUcPeriod"/>
            </a:pPr>
            <a:r>
              <a:rPr lang="en-US">
                <a:latin typeface="Calibri"/>
                <a:cs typeface="Calibri"/>
              </a:rPr>
              <a:t>Data Cleaning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1681" y="1771917"/>
            <a:ext cx="7883876" cy="4844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noProof="1">
                <a:latin typeface="Calibri"/>
                <a:cs typeface="Calibri"/>
              </a:rPr>
              <a:t>First of all , we noticed that there is some rows with '?' Inside witch we think its some corrupted data ,  so we had to remove them .</a:t>
            </a:r>
          </a:p>
          <a:p>
            <a:pPr marL="342900" indent="-342900" algn="l">
              <a:buClr>
                <a:srgbClr val="3F772B"/>
              </a:buClr>
              <a:buChar char="•"/>
            </a:pPr>
            <a:r>
              <a:rPr lang="en-US" noProof="1">
                <a:latin typeface="Calibri"/>
                <a:cs typeface="Calibri"/>
              </a:rPr>
              <a:t>Then we searched for missing values , we hadn't found anything .</a:t>
            </a:r>
          </a:p>
          <a:p>
            <a:pPr marL="342900" indent="-342900" algn="l">
              <a:buClr>
                <a:srgbClr val="3F772B"/>
              </a:buClr>
              <a:buChar char="•"/>
            </a:pPr>
            <a:r>
              <a:rPr lang="en-US" noProof="1">
                <a:latin typeface="Calibri"/>
                <a:cs typeface="Calibri"/>
              </a:rPr>
              <a:t>There is 3 features that have an object type that will make it difficult for the work so we had to change </a:t>
            </a:r>
            <a:endParaRPr lang="en-US" noProof="1"/>
          </a:p>
          <a:p>
            <a:pPr algn="l">
              <a:buClr>
                <a:srgbClr val="3F772B"/>
              </a:buClr>
            </a:pPr>
            <a:r>
              <a:rPr lang="en-US" noProof="1">
                <a:latin typeface="Calibri"/>
                <a:cs typeface="Calibri"/>
              </a:rPr>
              <a:t>       them to 'integer'</a:t>
            </a:r>
            <a:endParaRPr lang="en-US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6D5E8-B557-47FA-A19B-E86D412A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F42A9-86E3-460C-A579-05BB232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5455" y="648833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 smtClean="0"/>
              <a:pPr/>
              <a:t>6</a:t>
            </a:fld>
            <a:endParaRPr lang="en-US" dirty="0"/>
          </a:p>
        </p:txBody>
      </p:sp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64B353CC-3818-4001-AAB3-B7B9DF685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513" y="3302037"/>
            <a:ext cx="2743200" cy="29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160" y="795269"/>
            <a:ext cx="7883876" cy="5638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noProof="1">
                <a:latin typeface="Calibri"/>
                <a:cs typeface="Calibri"/>
              </a:rPr>
              <a:t>Its time to remove the unwanted features  :</a:t>
            </a:r>
            <a:r>
              <a:rPr lang="fr-FR" dirty="0">
                <a:latin typeface="Calibri"/>
                <a:cs typeface="Calibri"/>
              </a:rPr>
              <a:t> </a:t>
            </a:r>
            <a:endParaRPr lang="fr-FR" dirty="0"/>
          </a:p>
          <a:p>
            <a:pPr algn="l"/>
            <a:r>
              <a:rPr lang="fr-FR">
                <a:latin typeface="Calibri"/>
                <a:cs typeface="Calibri"/>
              </a:rPr>
              <a:t>"</a:t>
            </a:r>
            <a:r>
              <a:rPr lang="fr-FR">
                <a:solidFill>
                  <a:srgbClr val="FF0000"/>
                </a:solidFill>
                <a:latin typeface="Calibri"/>
                <a:cs typeface="Calibri"/>
              </a:rPr>
              <a:t>GameID</a:t>
            </a:r>
            <a:r>
              <a:rPr lang="fr-FR">
                <a:latin typeface="Calibri"/>
                <a:cs typeface="Calibri"/>
              </a:rPr>
              <a:t>","</a:t>
            </a:r>
            <a:r>
              <a:rPr lang="fr-FR">
                <a:solidFill>
                  <a:srgbClr val="FF0000"/>
                </a:solidFill>
                <a:latin typeface="Calibri"/>
                <a:cs typeface="Calibri"/>
              </a:rPr>
              <a:t>LeagueIndex</a:t>
            </a:r>
            <a:r>
              <a:rPr lang="fr-FR">
                <a:latin typeface="Calibri"/>
                <a:cs typeface="Calibri"/>
              </a:rPr>
              <a:t>","</a:t>
            </a:r>
            <a:r>
              <a:rPr lang="fr-FR">
                <a:solidFill>
                  <a:srgbClr val="FF0000"/>
                </a:solidFill>
                <a:latin typeface="Calibri"/>
                <a:cs typeface="Calibri"/>
              </a:rPr>
              <a:t>Age</a:t>
            </a:r>
            <a:r>
              <a:rPr lang="fr-FR">
                <a:latin typeface="Calibri"/>
                <a:cs typeface="Calibri"/>
              </a:rPr>
              <a:t>","</a:t>
            </a:r>
            <a:r>
              <a:rPr lang="fr-FR">
                <a:solidFill>
                  <a:srgbClr val="FF0000"/>
                </a:solidFill>
                <a:latin typeface="Calibri"/>
                <a:cs typeface="Calibri"/>
              </a:rPr>
              <a:t>TotalHours</a:t>
            </a:r>
            <a:r>
              <a:rPr lang="fr-FR">
                <a:latin typeface="Calibri"/>
                <a:cs typeface="Calibri"/>
              </a:rPr>
              <a:t>","</a:t>
            </a:r>
            <a:r>
              <a:rPr lang="fr-FR">
                <a:solidFill>
                  <a:srgbClr val="FF0000"/>
                </a:solidFill>
                <a:latin typeface="Calibri"/>
                <a:cs typeface="Calibri"/>
              </a:rPr>
              <a:t>ActionsInPAC</a:t>
            </a:r>
            <a:r>
              <a:rPr lang="fr-FR">
                <a:latin typeface="Calibri"/>
                <a:cs typeface="Calibri"/>
              </a:rPr>
              <a:t>",</a:t>
            </a:r>
            <a:endParaRPr lang="fr-FR"/>
          </a:p>
          <a:p>
            <a:pPr algn="l"/>
            <a:r>
              <a:rPr lang="fr-FR">
                <a:latin typeface="Calibri"/>
                <a:cs typeface="Calibri"/>
              </a:rPr>
              <a:t>"</a:t>
            </a:r>
            <a:r>
              <a:rPr lang="fr-FR">
                <a:solidFill>
                  <a:srgbClr val="FF0000"/>
                </a:solidFill>
                <a:latin typeface="Calibri"/>
                <a:cs typeface="Calibri"/>
              </a:rPr>
              <a:t>UniqueUnitsMade</a:t>
            </a:r>
            <a:r>
              <a:rPr lang="fr-FR">
                <a:latin typeface="Calibri"/>
                <a:cs typeface="Calibri"/>
              </a:rPr>
              <a:t>","</a:t>
            </a:r>
            <a:r>
              <a:rPr lang="fr-FR">
                <a:solidFill>
                  <a:srgbClr val="FF0000"/>
                </a:solidFill>
                <a:latin typeface="Calibri"/>
                <a:cs typeface="Calibri"/>
              </a:rPr>
              <a:t>ComplexUnitsMade</a:t>
            </a:r>
            <a:r>
              <a:rPr lang="fr-FR">
                <a:latin typeface="Calibri"/>
                <a:cs typeface="Calibri"/>
              </a:rPr>
              <a:t>","</a:t>
            </a:r>
            <a:r>
              <a:rPr lang="fr-FR">
                <a:solidFill>
                  <a:srgbClr val="FF0000"/>
                </a:solidFill>
                <a:latin typeface="Calibri"/>
                <a:cs typeface="Calibri"/>
              </a:rPr>
              <a:t>ComplexAbilitiesUsed</a:t>
            </a:r>
            <a:r>
              <a:rPr lang="fr-FR">
                <a:latin typeface="Calibri"/>
                <a:cs typeface="Calibri"/>
              </a:rPr>
              <a:t>"</a:t>
            </a:r>
            <a:endParaRPr lang="fr-FR"/>
          </a:p>
          <a:p>
            <a:pPr algn="l"/>
            <a:r>
              <a:rPr lang="fr-FR">
                <a:latin typeface="Calibri"/>
                <a:cs typeface="Calibri"/>
              </a:rPr>
              <a:t>Our dataset is clean and ready for some work .</a:t>
            </a:r>
            <a:endParaRPr lang="fr-FR" dirty="0">
              <a:latin typeface="Calibri"/>
              <a:cs typeface="Calibri"/>
            </a:endParaRPr>
          </a:p>
          <a:p>
            <a:pPr algn="l">
              <a:buClr>
                <a:srgbClr val="549E39">
                  <a:lumMod val="75000"/>
                </a:srgbClr>
              </a:buClr>
            </a:pPr>
            <a:endParaRPr lang="fr-FR" dirty="0">
              <a:latin typeface="Calibri"/>
              <a:cs typeface="Calibri"/>
            </a:endParaRPr>
          </a:p>
          <a:p>
            <a:pPr algn="l"/>
            <a:endParaRPr lang="fr-FR" dirty="0">
              <a:latin typeface="Calibri"/>
              <a:cs typeface="Calibri"/>
            </a:endParaRPr>
          </a:p>
          <a:p>
            <a:pPr algn="l"/>
            <a:r>
              <a:rPr lang="fr-FR" dirty="0">
                <a:latin typeface="Calibri"/>
                <a:cs typeface="Calibri"/>
              </a:rPr>
              <a:t>   </a:t>
            </a:r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6D5E8-B557-47FA-A19B-E86D412A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F42A9-86E3-460C-A579-05BB232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5455" y="648833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0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0D41-2D13-4587-92FE-8FED023A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9" y="786683"/>
            <a:ext cx="4030948" cy="706192"/>
          </a:xfrm>
        </p:spPr>
        <p:txBody>
          <a:bodyPr/>
          <a:lstStyle/>
          <a:p>
            <a:pPr marL="514350" indent="-514350">
              <a:buAutoNum type="romanUcPeriod"/>
            </a:pPr>
            <a:r>
              <a:rPr lang="en-US">
                <a:latin typeface="Calibri"/>
                <a:cs typeface="Calibri"/>
              </a:rPr>
              <a:t>Fiting models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216" y="2072424"/>
            <a:ext cx="7883876" cy="4307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AutoNum type="arabicPeriod"/>
            </a:pPr>
            <a:r>
              <a:rPr lang="en-US" noProof="1">
                <a:latin typeface="Calibri"/>
                <a:cs typeface="Calibri"/>
              </a:rPr>
              <a:t>Logestic regression : </a:t>
            </a:r>
          </a:p>
          <a:p>
            <a:pPr algn="l"/>
            <a:r>
              <a:rPr lang="en-US" noProof="1">
                <a:latin typeface="Calibri"/>
                <a:cs typeface="Calibri"/>
              </a:rPr>
              <a:t>We began our journey with logestic regression since it's the easiest one to come to mind and our target is categorical .</a:t>
            </a:r>
          </a:p>
          <a:p>
            <a:pPr algn="l"/>
            <a:r>
              <a:rPr lang="en-US" noProof="1">
                <a:latin typeface="Calibri"/>
                <a:cs typeface="Calibri"/>
              </a:rPr>
              <a:t>After implementing and fiting the model we had a score of </a:t>
            </a:r>
            <a:r>
              <a:rPr lang="en-US" b="1" noProof="1">
                <a:solidFill>
                  <a:schemeClr val="accent6"/>
                </a:solidFill>
                <a:latin typeface="Calibri"/>
                <a:cs typeface="Calibri"/>
              </a:rPr>
              <a:t>0.38 </a:t>
            </a:r>
            <a:r>
              <a:rPr lang="en-US" noProof="1">
                <a:latin typeface="Calibri"/>
                <a:cs typeface="Calibri"/>
              </a:rPr>
              <a:t>we thought that this score is too low so we tried cross-validation since it can give better results and we chose our fold number to be equal to 5 (its actually the default one it gives normally the best results) :</a:t>
            </a:r>
          </a:p>
          <a:p>
            <a:r>
              <a:rPr lang="en-US" noProof="1">
                <a:latin typeface="Calibri"/>
                <a:cs typeface="Calibri"/>
              </a:rPr>
              <a:t>model_0 = LogisticRegressionCV(cv=5).fit(x_train, y_train)</a:t>
            </a:r>
            <a:endParaRPr lang="en-US" dirty="0"/>
          </a:p>
          <a:p>
            <a:pPr algn="l"/>
            <a:r>
              <a:rPr lang="en-US" noProof="1">
                <a:latin typeface="Calibri"/>
                <a:cs typeface="Calibri"/>
              </a:rPr>
              <a:t>and at last  we got a score of </a:t>
            </a:r>
            <a:r>
              <a:rPr lang="en-US" b="1" noProof="1">
                <a:solidFill>
                  <a:schemeClr val="accent6"/>
                </a:solidFill>
                <a:latin typeface="Calibri"/>
                <a:cs typeface="Calibri"/>
              </a:rPr>
              <a:t>0.417</a:t>
            </a:r>
            <a:r>
              <a:rPr lang="en-US" b="1" noProof="1">
                <a:latin typeface="Calibri"/>
                <a:cs typeface="Calibri"/>
              </a:rPr>
              <a:t> </a:t>
            </a:r>
            <a:endParaRPr lang="en-US" dirty="0"/>
          </a:p>
          <a:p>
            <a:pPr algn="l"/>
            <a:r>
              <a:rPr lang="en-US" noProof="1">
                <a:latin typeface="Calibri"/>
                <a:cs typeface="Calibri"/>
              </a:rPr>
              <a:t>This score is actually very casual in such a dataset because of the variation of the distribution of the data that we saw before 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6D5E8-B557-47FA-A19B-E86D412A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F42A9-86E3-460C-A579-05BB232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5455" y="648833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3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413" y="999185"/>
            <a:ext cx="7883876" cy="4050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AutoNum type="arabicPeriod"/>
            </a:pPr>
            <a:r>
              <a:rPr lang="en-US" noProof="1">
                <a:latin typeface="Calibri"/>
                <a:cs typeface="Calibri"/>
              </a:rPr>
              <a:t>Naive Bayes : </a:t>
            </a:r>
            <a:endParaRPr lang="fr-FR" dirty="0"/>
          </a:p>
          <a:p>
            <a:pPr algn="l">
              <a:buClr>
                <a:srgbClr val="3F772B"/>
              </a:buClr>
            </a:pPr>
            <a:endParaRPr lang="en-US" noProof="1">
              <a:latin typeface="Calibri"/>
              <a:cs typeface="Calibri"/>
            </a:endParaRPr>
          </a:p>
          <a:p>
            <a:pPr algn="l"/>
            <a:r>
              <a:rPr lang="en-US" noProof="1">
                <a:latin typeface="Calibri"/>
                <a:cs typeface="Calibri"/>
              </a:rPr>
              <a:t>We re going to use now the naive bayes model , there's actually different techniques but we chose the gaussian method since it’s the most fit for our data , and we got </a:t>
            </a:r>
            <a:r>
              <a:rPr lang="en-US" b="1" noProof="1">
                <a:solidFill>
                  <a:schemeClr val="accent6"/>
                </a:solidFill>
                <a:latin typeface="Calibri"/>
                <a:cs typeface="Calibri"/>
              </a:rPr>
              <a:t>0.34</a:t>
            </a:r>
            <a:r>
              <a:rPr lang="en-US" noProof="1">
                <a:latin typeface="Calibri"/>
                <a:cs typeface="Calibri"/>
              </a:rPr>
              <a:t> , </a:t>
            </a:r>
            <a:endParaRPr lang="fr-FR" dirty="0"/>
          </a:p>
          <a:p>
            <a:pPr algn="l"/>
            <a:r>
              <a:rPr lang="fr-FR">
                <a:latin typeface="Calibri"/>
                <a:cs typeface="Calibri"/>
              </a:rPr>
              <a:t>We didn't actually stop their we did the cross-validation since we could get better results and it was the case , we got </a:t>
            </a:r>
            <a:r>
              <a:rPr lang="fr-FR" b="1">
                <a:solidFill>
                  <a:schemeClr val="accent6"/>
                </a:solidFill>
                <a:latin typeface="Calibri"/>
                <a:cs typeface="Calibri"/>
              </a:rPr>
              <a:t>0.37 </a:t>
            </a:r>
            <a:r>
              <a:rPr lang="fr-FR">
                <a:latin typeface="Calibri"/>
                <a:cs typeface="Calibri"/>
              </a:rPr>
              <a:t>.</a:t>
            </a:r>
            <a:endParaRPr lang="fr-FR" dirty="0"/>
          </a:p>
          <a:p>
            <a:pPr algn="l"/>
            <a:r>
              <a:rPr lang="fr-FR">
                <a:solidFill>
                  <a:srgbClr val="FFFFFF"/>
                </a:solidFill>
                <a:latin typeface="Calibri"/>
                <a:cs typeface="Calibri"/>
              </a:rPr>
              <a:t>We couldn't plot anything with these two methods since we don't have variables to play with , so we tried the random forest method .</a:t>
            </a:r>
            <a:endParaRPr lang="fr-FR" dirty="0">
              <a:solidFill>
                <a:srgbClr val="FFFFFF"/>
              </a:solidFill>
              <a:latin typeface="Calibri"/>
              <a:cs typeface="Calibri"/>
            </a:endParaRPr>
          </a:p>
          <a:p>
            <a:pPr algn="l"/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6D5E8-B557-47FA-A19B-E86D412A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F42A9-86E3-460C-A579-05BB232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5455" y="648833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92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GO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0_T_PGO_GAMING-PGo-16x9.pptx" id="{9A5C45E5-DBD7-4CD3-92AE-2AC89F761F99}" vid="{5431C7E3-C2BE-42D1-8854-D687AE817403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0_T_PGO_GAMING-PGo-16x9.pptx" id="{9A5C45E5-DBD7-4CD3-92AE-2AC89F761F99}" vid="{76E8D367-C549-48F9-8C7D-4AB6C209B14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0140_T_PGO_GAMING-PGo-16x9</Template>
  <TotalTime>0</TotalTime>
  <Words>454</Words>
  <Application>Microsoft Office PowerPoint</Application>
  <PresentationFormat>Grand écran</PresentationFormat>
  <Paragraphs>60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18" baseType="lpstr">
      <vt:lpstr>PresentationGO</vt:lpstr>
      <vt:lpstr>Designed by PresentationGO</vt:lpstr>
      <vt:lpstr>SkillCraft Dataset</vt:lpstr>
      <vt:lpstr>Plan</vt:lpstr>
      <vt:lpstr>Dataset SkillCraft Description</vt:lpstr>
      <vt:lpstr>Data Analyzing </vt:lpstr>
      <vt:lpstr>Présentation PowerPoint</vt:lpstr>
      <vt:lpstr>Data Cleaning</vt:lpstr>
      <vt:lpstr>Présentation PowerPoint</vt:lpstr>
      <vt:lpstr>Fiting models</vt:lpstr>
      <vt:lpstr>Présentation PowerPoint</vt:lpstr>
      <vt:lpstr>Présentation PowerPoint</vt:lpstr>
      <vt:lpstr>Présentation PowerPoint</vt:lpstr>
      <vt:lpstr>Models comparisons</vt:lpstr>
      <vt:lpstr>Présentation PowerPoint</vt:lpstr>
      <vt:lpstr>Casting results on Flusk</vt:lpstr>
      <vt:lpstr>conclusions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sami</dc:creator>
  <dc:description>© Copyright PresentationGo.com</dc:description>
  <cp:lastModifiedBy>sami</cp:lastModifiedBy>
  <cp:revision>1114</cp:revision>
  <dcterms:created xsi:type="dcterms:W3CDTF">2021-01-08T18:06:19Z</dcterms:created>
  <dcterms:modified xsi:type="dcterms:W3CDTF">2021-01-10T19:07:01Z</dcterms:modified>
  <cp:category>Templates</cp:category>
</cp:coreProperties>
</file>