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21"/>
      <p:bold r:id="rId22"/>
      <p:italic r:id="rId23"/>
      <p:boldItalic r:id="rId24"/>
    </p:embeddedFont>
    <p:embeddedFont>
      <p:font typeface="Montserrat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0afa5ac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c80afa5ac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a8c6d91c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ca8c6d91c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a8c6d91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ca8c6d91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a8c6d91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ca8c6d91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80afa5ac3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c80afa5ac3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80afa5ac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c80afa5ac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c69583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c9c69583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80afa5ac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c80afa5ac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a8c6d91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ca8c6d91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9c69583a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c9c69583a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0afa5ac3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c80afa5ac3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0afa5ac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c80afa5ac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80afa5ac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c80afa5ac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9c69583a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c9c69583a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9c69583a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c9c69583a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419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80afa5ac3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c80afa5ac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8c6d91c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ca8c6d91c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a8c6d91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617" y="685800"/>
            <a:ext cx="609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ca8c6d91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dielCJ/checkpoint1.git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38.png"/><Relationship Id="rId5" Type="http://schemas.openxmlformats.org/officeDocument/2006/relationships/image" Target="../media/image11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hyperlink" Target="https://docs.google.com/document/d/1c-nX2XHPqMV5x9ft0jS0t5qT9OitKJ2qv8xENbIXALc/edit?usp=shar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18" t="12445" r="9867" b="6948"/>
          <a:stretch/>
        </p:blipFill>
        <p:spPr>
          <a:xfrm>
            <a:off x="3464057" y="0"/>
            <a:ext cx="567993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84475" y="1814575"/>
            <a:ext cx="7108800" cy="1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Breve análisis de Olist y del Embudo de Ventas</a:t>
            </a:r>
            <a:endParaRPr sz="4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4473" y="3154527"/>
            <a:ext cx="3921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Proyecto final</a:t>
            </a:r>
            <a:endParaRPr sz="2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3419675" y="3066225"/>
            <a:ext cx="11526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3"/>
          <p:cNvSpPr txBox="1"/>
          <p:nvPr/>
        </p:nvSpPr>
        <p:spPr>
          <a:xfrm>
            <a:off x="4748650" y="4466350"/>
            <a:ext cx="3044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Abdiel Céspedes Jaén</a:t>
            </a:r>
            <a:endParaRPr sz="18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7126" y="3198426"/>
            <a:ext cx="110135" cy="154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9503" y="4448171"/>
            <a:ext cx="932277" cy="49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>
            <a:off x="785260" y="3018039"/>
            <a:ext cx="175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7290" y="3713076"/>
            <a:ext cx="514518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73377" y="43193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19548" y="3897047"/>
            <a:ext cx="422325" cy="4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69635" y="4054822"/>
            <a:ext cx="330550" cy="3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22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Productos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4180075" y="1053202"/>
            <a:ext cx="34200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Hay una gran diversidad de productos dentro de estos tipos, cuyos rangos de precio van desde rangos de $1,894 hasta $6,731 reales.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Productos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8">
            <a:alphaModFix/>
          </a:blip>
          <a:srcRect t="26798" r="49647"/>
          <a:stretch/>
        </p:blipFill>
        <p:spPr>
          <a:xfrm>
            <a:off x="478450" y="1193963"/>
            <a:ext cx="3197725" cy="27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4300925" y="2571754"/>
            <a:ext cx="3420000" cy="19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Los más populares: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1600"/>
              <a:buFont typeface="Montserrat SemiBold"/>
              <a:buAutoNum type="arabicPeriod"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Productos de camas, baño, mesas.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1600"/>
              <a:buFont typeface="Montserrat SemiBold"/>
              <a:buAutoNum type="arabicPeriod"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Deportes y ocio.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1600"/>
              <a:buFont typeface="Montserrat SemiBold"/>
              <a:buAutoNum type="arabicPeriod"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Muebles y decoración.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1600"/>
              <a:buFont typeface="Montserrat SemiBold"/>
              <a:buAutoNum type="arabicPeriod"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Salud y belleza.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1600"/>
              <a:buFont typeface="Montserrat SemiBold"/>
              <a:buAutoNum type="arabicPeriod"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Utilidades domésticas.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398" y="2701253"/>
            <a:ext cx="4209010" cy="231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3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23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Tipos de pago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083400" y="1387088"/>
            <a:ext cx="3687900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 obtuvieron los artículos más populares con los que usa cada método de pago: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Tipos de pago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9">
            <a:alphaModFix/>
          </a:blip>
          <a:srcRect t="32304"/>
          <a:stretch/>
        </p:blipFill>
        <p:spPr>
          <a:xfrm>
            <a:off x="183950" y="1315200"/>
            <a:ext cx="3838059" cy="25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4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Reseñas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3890650" y="2088325"/>
            <a:ext cx="681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VS</a:t>
            </a:r>
            <a:endParaRPr sz="25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Reseñas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 rotWithShape="1">
          <a:blip r:embed="rId8">
            <a:alphaModFix/>
          </a:blip>
          <a:srcRect t="22958"/>
          <a:stretch/>
        </p:blipFill>
        <p:spPr>
          <a:xfrm>
            <a:off x="301425" y="1530900"/>
            <a:ext cx="3295650" cy="2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 rotWithShape="1">
          <a:blip r:embed="rId9">
            <a:alphaModFix/>
          </a:blip>
          <a:srcRect t="32079"/>
          <a:stretch/>
        </p:blipFill>
        <p:spPr>
          <a:xfrm>
            <a:off x="4811463" y="1475588"/>
            <a:ext cx="3390900" cy="2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594900" y="900000"/>
            <a:ext cx="2708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de sentimientos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310375" y="900000"/>
            <a:ext cx="2708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Puntuación de reseñas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303600" y="4038950"/>
            <a:ext cx="36585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Polaridad: 0.28 vs 57.42% de productos calificados con la puntuación más alta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5"/>
          <p:cNvGrpSpPr/>
          <p:nvPr/>
        </p:nvGrpSpPr>
        <p:grpSpPr>
          <a:xfrm>
            <a:off x="4861528" y="574497"/>
            <a:ext cx="3496085" cy="3352753"/>
            <a:chOff x="8411934" y="753404"/>
            <a:chExt cx="5781520" cy="5163643"/>
          </a:xfrm>
        </p:grpSpPr>
        <p:sp>
          <p:nvSpPr>
            <p:cNvPr id="241" name="Google Shape;241;p25"/>
            <p:cNvSpPr/>
            <p:nvPr/>
          </p:nvSpPr>
          <p:spPr>
            <a:xfrm>
              <a:off x="9216189" y="753404"/>
              <a:ext cx="2693700" cy="2693700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6650" tIns="28325" rIns="56650" bIns="28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0302755" y="1802504"/>
              <a:ext cx="3890700" cy="3890700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6650" tIns="28325" rIns="56650" bIns="28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8411934" y="3223347"/>
              <a:ext cx="2693700" cy="2693700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6650" tIns="28325" rIns="56650" bIns="28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25"/>
          <p:cNvSpPr/>
          <p:nvPr/>
        </p:nvSpPr>
        <p:spPr>
          <a:xfrm>
            <a:off x="0" y="0"/>
            <a:ext cx="3635700" cy="51543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206925" y="1170332"/>
            <a:ext cx="3222000" cy="3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Olist presta, además del alcance de la infraestructura de su marketplace, a sus socios de servicios logísticos, lo que añade valor además del producto adquirido.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Porcentajes de otras puntuaciones: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 → 19.2%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s-419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→ 8.287%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s-419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→ 3.235%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es-419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→ 11.858%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06925" y="192325"/>
            <a:ext cx="32220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Satisfacción del cliente</a:t>
            </a:r>
            <a:endParaRPr sz="25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127" y="4095475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693" y="4415759"/>
            <a:ext cx="1309300" cy="29180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/>
          <p:nvPr/>
        </p:nvSpPr>
        <p:spPr>
          <a:xfrm>
            <a:off x="5223468" y="520432"/>
            <a:ext cx="1628700" cy="1749000"/>
          </a:xfrm>
          <a:prstGeom prst="ellipse">
            <a:avLst/>
          </a:prstGeom>
          <a:solidFill>
            <a:srgbClr val="6349FC"/>
          </a:solidFill>
          <a:ln>
            <a:noFill/>
          </a:ln>
        </p:spPr>
        <p:txBody>
          <a:bodyPr spcFirstLastPara="1" wrap="square" lIns="56650" tIns="28325" rIns="56650" bIns="28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5000">
                <a:solidFill>
                  <a:schemeClr val="lt1"/>
                </a:solidFill>
              </a:rPr>
              <a:t>5</a:t>
            </a:r>
            <a:endParaRPr sz="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5880472" y="1201612"/>
            <a:ext cx="2352600" cy="2526300"/>
          </a:xfrm>
          <a:prstGeom prst="ellipse">
            <a:avLst/>
          </a:prstGeom>
          <a:solidFill>
            <a:srgbClr val="0D017F"/>
          </a:solidFill>
          <a:ln>
            <a:noFill/>
          </a:ln>
        </p:spPr>
        <p:txBody>
          <a:bodyPr spcFirstLastPara="1" wrap="square" lIns="56650" tIns="28325" rIns="56650" bIns="28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4737166" y="2124163"/>
            <a:ext cx="1628700" cy="17490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56650" tIns="28325" rIns="56650" bIns="28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4737166" y="2124163"/>
            <a:ext cx="1628700" cy="17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-419" sz="3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57.42</a:t>
            </a:r>
            <a:r>
              <a:rPr lang="es-419" sz="3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3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6317947" y="1963867"/>
            <a:ext cx="16878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Porcentaje del máximo puntaje de satisfacción del cliente gracias al servicio de Olist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0571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/>
        </p:nvSpPr>
        <p:spPr>
          <a:xfrm>
            <a:off x="3562075" y="773275"/>
            <a:ext cx="1746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Máxima</a:t>
            </a:r>
            <a:r>
              <a:rPr lang="es-419" sz="2000">
                <a:solidFill>
                  <a:srgbClr val="FF0000"/>
                </a:solidFill>
              </a:rPr>
              <a:t> </a:t>
            </a:r>
            <a:r>
              <a:rPr lang="es-419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puntuación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26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6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26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6536450" y="1476088"/>
            <a:ext cx="21336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419" sz="4000" b="1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73.92</a:t>
            </a:r>
            <a:r>
              <a:rPr lang="es-419" sz="4000" b="1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40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7" name="Google Shape;267;p26"/>
          <p:cNvCxnSpPr/>
          <p:nvPr/>
        </p:nvCxnSpPr>
        <p:spPr>
          <a:xfrm>
            <a:off x="4308509" y="1572218"/>
            <a:ext cx="0" cy="156450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26"/>
          <p:cNvCxnSpPr/>
          <p:nvPr/>
        </p:nvCxnSpPr>
        <p:spPr>
          <a:xfrm>
            <a:off x="6453520" y="1572218"/>
            <a:ext cx="0" cy="156450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26"/>
          <p:cNvSpPr txBox="1"/>
          <p:nvPr/>
        </p:nvSpPr>
        <p:spPr>
          <a:xfrm>
            <a:off x="4411562" y="1476088"/>
            <a:ext cx="19389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419" sz="4000" b="1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28.91</a:t>
            </a:r>
            <a:r>
              <a:rPr lang="es-419" sz="4000" b="1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40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2170691" y="1476088"/>
            <a:ext cx="19389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419" sz="4200" b="1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25.3%</a:t>
            </a:r>
            <a:endParaRPr sz="42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6832108" y="2865197"/>
            <a:ext cx="1542300" cy="1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 las transacciones se hacen con tarjeta de crédito</a:t>
            </a:r>
            <a:endParaRPr sz="11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4620050" y="2930075"/>
            <a:ext cx="15423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representa el mayor porcentaje del tráfico web que se hace mediante búsquedas orgánicos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2369000" y="3029875"/>
            <a:ext cx="15423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 los prospectos se interesan en el segmento de negocio más popular en Olist, decoraciones para el hogar</a:t>
            </a:r>
            <a:endParaRPr sz="11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6"/>
          <p:cNvCxnSpPr/>
          <p:nvPr/>
        </p:nvCxnSpPr>
        <p:spPr>
          <a:xfrm>
            <a:off x="1971809" y="1572243"/>
            <a:ext cx="0" cy="156450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26"/>
          <p:cNvSpPr txBox="1"/>
          <p:nvPr/>
        </p:nvSpPr>
        <p:spPr>
          <a:xfrm>
            <a:off x="128147" y="1476088"/>
            <a:ext cx="19389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419" sz="4200" b="1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9.19</a:t>
            </a:r>
            <a:r>
              <a:rPr lang="es-419" sz="4200" b="1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42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326450" y="3029875"/>
            <a:ext cx="1542300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representa el artículo más popular (cama, baño y mesa) con respecto a un total de 32,951 productos diferentes</a:t>
            </a:r>
            <a:endParaRPr sz="11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6111025" y="0"/>
            <a:ext cx="3033000" cy="51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1028504" y="1452546"/>
            <a:ext cx="43623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419" sz="4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Conclusión</a:t>
            </a:r>
            <a:endParaRPr sz="4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27"/>
          <p:cNvCxnSpPr/>
          <p:nvPr/>
        </p:nvCxnSpPr>
        <p:spPr>
          <a:xfrm>
            <a:off x="8752977" y="-7"/>
            <a:ext cx="0" cy="16551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7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7" name="Google Shape;2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9084" y="2429219"/>
            <a:ext cx="1683611" cy="168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9781" y="575110"/>
            <a:ext cx="1309300" cy="291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27"/>
          <p:cNvCxnSpPr/>
          <p:nvPr/>
        </p:nvCxnSpPr>
        <p:spPr>
          <a:xfrm rot="10800000">
            <a:off x="391022" y="1968600"/>
            <a:ext cx="0" cy="317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90" name="Google Shape;29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23525" y="1452550"/>
            <a:ext cx="1487500" cy="1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11013" y="2844433"/>
            <a:ext cx="1683625" cy="168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28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p28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1" name="Google Shape;3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Recomendaciones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3358375" y="915550"/>
            <a:ext cx="46014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SemiBold"/>
              <a:buChar char="●"/>
            </a:pPr>
            <a:r>
              <a:rPr lang="es-419"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Aplicar mejoras en la velocidad de carga de la página, brindar buena UX, seleccionar adecuadas palabras clave del negocio para optimizar las búsquedas orgánicas</a:t>
            </a:r>
            <a:endParaRPr sz="1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SemiBold"/>
              <a:buChar char="●"/>
            </a:pPr>
            <a:r>
              <a:rPr lang="es-419"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Considerar invertir en campañas pagas en redes sociales para potenciar el alcance</a:t>
            </a:r>
            <a:endParaRPr sz="1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SemiBold"/>
              <a:buChar char="●"/>
            </a:pPr>
            <a:r>
              <a:rPr lang="es-419"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Posicionarse en el segmento de decoraciones para el hogar</a:t>
            </a:r>
            <a:endParaRPr sz="1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SemiBold"/>
              <a:buChar char="●"/>
            </a:pPr>
            <a:r>
              <a:rPr lang="es-419"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Ofrecer productos relacionados al segmento: camas, mesas y baños</a:t>
            </a:r>
            <a:endParaRPr sz="1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SemiBold"/>
              <a:buChar char="●"/>
            </a:pPr>
            <a:r>
              <a:rPr lang="es-419"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Contemplar el uso de la tarjeta de crédito por parte de los clientes como principal método de pago</a:t>
            </a:r>
            <a:endParaRPr sz="1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Recomendaciones</a:t>
            </a:r>
            <a:endParaRPr sz="25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 rotWithShape="1">
          <a:blip r:embed="rId6">
            <a:alphaModFix/>
          </a:blip>
          <a:srcRect l="12183" r="4538"/>
          <a:stretch/>
        </p:blipFill>
        <p:spPr>
          <a:xfrm>
            <a:off x="347700" y="2248850"/>
            <a:ext cx="2938200" cy="17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60520" y="4505651"/>
            <a:ext cx="1102377" cy="58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60525" y="53300"/>
            <a:ext cx="1102369" cy="2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29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29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6" name="Google Shape;31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EXTRA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Documentación extra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 txBox="1"/>
          <p:nvPr/>
        </p:nvSpPr>
        <p:spPr>
          <a:xfrm>
            <a:off x="3011100" y="1429150"/>
            <a:ext cx="381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REPOSITORIO: </a:t>
            </a:r>
            <a:r>
              <a:rPr lang="es-419" sz="12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https://github.com/AbdielCJ/checkpoint1.git</a:t>
            </a:r>
            <a:r>
              <a:rPr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3011100" y="3022700"/>
            <a:ext cx="38181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DOCUMENTO: </a:t>
            </a:r>
            <a:r>
              <a:rPr lang="es-419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https://docs.google.com/document/d/1c-nX2XHPqMV5x9ft0jS0t5qT9OitKJ2qv8xENbIXALc/edit?usp=sharing</a:t>
            </a:r>
            <a:r>
              <a:rPr lang="es-419" sz="12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5" name="Google Shape;325;p29"/>
          <p:cNvPicPr preferRelativeResize="0"/>
          <p:nvPr/>
        </p:nvPicPr>
        <p:blipFill rotWithShape="1">
          <a:blip r:embed="rId10">
            <a:alphaModFix/>
          </a:blip>
          <a:srcRect l="56355" t="17471" r="10630" b="25037"/>
          <a:stretch/>
        </p:blipFill>
        <p:spPr>
          <a:xfrm>
            <a:off x="925660" y="1082712"/>
            <a:ext cx="1260425" cy="123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1742" y="2808677"/>
            <a:ext cx="1788232" cy="13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0"/>
          <p:cNvPicPr preferRelativeResize="0"/>
          <p:nvPr/>
        </p:nvPicPr>
        <p:blipFill rotWithShape="1">
          <a:blip r:embed="rId3">
            <a:alphaModFix amt="50000"/>
          </a:blip>
          <a:srcRect t="199" b="209"/>
          <a:stretch/>
        </p:blipFill>
        <p:spPr>
          <a:xfrm>
            <a:off x="2536107" y="518582"/>
            <a:ext cx="4071788" cy="382403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0"/>
          <p:cNvSpPr txBox="1"/>
          <p:nvPr/>
        </p:nvSpPr>
        <p:spPr>
          <a:xfrm>
            <a:off x="1271775" y="1340575"/>
            <a:ext cx="6900000" cy="2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4500" i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MUCHAS GRACIAS</a:t>
            </a:r>
            <a:endParaRPr sz="45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33" name="Google Shape;33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321" y="4483126"/>
            <a:ext cx="865012" cy="7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8032" y="399473"/>
            <a:ext cx="979551" cy="38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79503" y="4448171"/>
            <a:ext cx="932277" cy="4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 amt="50000"/>
          </a:blip>
          <a:srcRect t="199" b="209"/>
          <a:stretch/>
        </p:blipFill>
        <p:spPr>
          <a:xfrm>
            <a:off x="2536107" y="518582"/>
            <a:ext cx="4071788" cy="38240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271775" y="1340575"/>
            <a:ext cx="6900000" cy="2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i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 quisieran emprender un negocio, ¿qué harían para posicionar su marca?</a:t>
            </a:r>
            <a:endParaRPr sz="28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321" y="4483126"/>
            <a:ext cx="865012" cy="7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8032" y="399473"/>
            <a:ext cx="979551" cy="38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79503" y="4448171"/>
            <a:ext cx="932277" cy="4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5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5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Intro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199100" y="1099325"/>
            <a:ext cx="3420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Olist es una ecommerce brasileña, a través de la cual, las personas pueden vender sus productos.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 expondrá el proceso de análisis por medio del cual se busca que cualquier emprendedor encuentre las mejores áreas de oportunidad para incursionar a través de Olist.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700" y="1341064"/>
            <a:ext cx="30289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6111025" y="0"/>
            <a:ext cx="3033000" cy="51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028504" y="1452546"/>
            <a:ext cx="43623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419" sz="4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Teoría</a:t>
            </a:r>
            <a:endParaRPr sz="4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8752977" y="-7"/>
            <a:ext cx="0" cy="16551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6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9084" y="2429219"/>
            <a:ext cx="1683611" cy="168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9781" y="575110"/>
            <a:ext cx="1309300" cy="291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6"/>
          <p:cNvCxnSpPr/>
          <p:nvPr/>
        </p:nvCxnSpPr>
        <p:spPr>
          <a:xfrm rot="10800000">
            <a:off x="391022" y="1968600"/>
            <a:ext cx="0" cy="317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11028" y="2956638"/>
            <a:ext cx="1520677" cy="15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27399" y="1249809"/>
            <a:ext cx="1683625" cy="1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75" y="887375"/>
            <a:ext cx="5060400" cy="37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07788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 embudo de ventas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7788" y="1084437"/>
            <a:ext cx="3009600" cy="3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 el proceso, por medio del cual, una persona es guiada para convertirse en un cliente.</a:t>
            </a:r>
            <a:endParaRPr sz="1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Funciona en base al interés que despierta en la gente. Las personas entran voluntariamente al proceso, siendo estas solamente guiadas para convertirse en clientes.</a:t>
            </a:r>
            <a:endParaRPr sz="1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8466301" y="0"/>
            <a:ext cx="0" cy="2253000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8636" y="4358216"/>
            <a:ext cx="2315276" cy="57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6111025" y="0"/>
            <a:ext cx="3033000" cy="51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028504" y="1452546"/>
            <a:ext cx="43623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419" sz="4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endParaRPr sz="4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>
            <a:off x="8752977" y="-7"/>
            <a:ext cx="0" cy="16551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9084" y="2429219"/>
            <a:ext cx="1683611" cy="168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9781" y="575110"/>
            <a:ext cx="1309300" cy="291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8"/>
          <p:cNvCxnSpPr/>
          <p:nvPr/>
        </p:nvCxnSpPr>
        <p:spPr>
          <a:xfrm rot="10800000">
            <a:off x="391022" y="1968600"/>
            <a:ext cx="0" cy="317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30" name="Google Shape;13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11028" y="2956638"/>
            <a:ext cx="1520677" cy="15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27399" y="1249809"/>
            <a:ext cx="1683625" cy="1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53" y="1672450"/>
            <a:ext cx="1392550" cy="139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3500" y="2887025"/>
            <a:ext cx="2744593" cy="178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10">
            <a:alphaModFix/>
          </a:blip>
          <a:srcRect l="15290" r="14828"/>
          <a:stretch/>
        </p:blipFill>
        <p:spPr>
          <a:xfrm>
            <a:off x="1078300" y="1001925"/>
            <a:ext cx="1392551" cy="152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11">
            <a:alphaModFix/>
          </a:blip>
          <a:srcRect l="27438" r="24858"/>
          <a:stretch/>
        </p:blipFill>
        <p:spPr>
          <a:xfrm>
            <a:off x="5770200" y="838025"/>
            <a:ext cx="1682900" cy="184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12">
            <a:alphaModFix/>
          </a:blip>
          <a:srcRect t="43259" b="17676"/>
          <a:stretch/>
        </p:blipFill>
        <p:spPr>
          <a:xfrm>
            <a:off x="425050" y="2900225"/>
            <a:ext cx="2993125" cy="11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0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Leads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4271850" y="1063951"/>
            <a:ext cx="3420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 analizó el comportamiento de los prospectos durante el proceso de conversión a lo largo del embudo de ventas.</a:t>
            </a:r>
            <a:endParaRPr sz="1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Prospectos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8">
            <a:alphaModFix/>
          </a:blip>
          <a:srcRect l="3351" t="39986" r="37952"/>
          <a:stretch/>
        </p:blipFill>
        <p:spPr>
          <a:xfrm>
            <a:off x="62175" y="1131525"/>
            <a:ext cx="4069070" cy="261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9">
            <a:alphaModFix/>
          </a:blip>
          <a:srcRect l="3630" t="32489" r="38098" b="3767"/>
          <a:stretch/>
        </p:blipFill>
        <p:spPr>
          <a:xfrm>
            <a:off x="3301124" y="2507900"/>
            <a:ext cx="4163408" cy="25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1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1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Leads</a:t>
            </a:r>
            <a:endParaRPr sz="14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835025" y="734400"/>
            <a:ext cx="3760500" cy="1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Solo el 6.89% de los prospectos declaró tener una empresa y pueden ser los datos atípicos de la declaración de ingresos mensuales, pues gracias a estos, el promedio ascendió a $73,377.68</a:t>
            </a:r>
            <a:endParaRPr sz="15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91525" rIns="91525" bIns="91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Leads</a:t>
            </a:r>
            <a:endParaRPr sz="25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700" y="957562"/>
            <a:ext cx="3103275" cy="2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9">
            <a:alphaModFix/>
          </a:blip>
          <a:srcRect t="21568" r="46561"/>
          <a:stretch/>
        </p:blipFill>
        <p:spPr>
          <a:xfrm>
            <a:off x="3702400" y="2501100"/>
            <a:ext cx="3760501" cy="259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Presentación en pantalla (16:9)</PresentationFormat>
  <Paragraphs>83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Montserrat SemiBold</vt:lpstr>
      <vt:lpstr>Montserrat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abdiel cespedes</dc:creator>
  <cp:lastModifiedBy>abdiel cespedes</cp:lastModifiedBy>
  <cp:revision>1</cp:revision>
  <dcterms:modified xsi:type="dcterms:W3CDTF">2021-03-28T01:22:47Z</dcterms:modified>
</cp:coreProperties>
</file>