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Maven Pro" panose="020B0604020202020204" charset="0"/>
      <p:regular r:id="rId18"/>
      <p:bold r:id="rId19"/>
    </p:embeddedFont>
    <p:embeddedFont>
      <p:font typeface="Nuni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6812bbd23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a6812bbd23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6812bbd23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a6812bbd23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6812bbd23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6812bbd23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6812bbd23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6812bbd23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6812bbd2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a6812bbd2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6812bbd2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a6812bbd2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6812bbd23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6812bbd23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6812bbd23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6812bbd23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6812bbd23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6812bbd23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6812bbd23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6812bbd23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6812bbd23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6812bbd23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6812bbd23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6812bbd23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6812bbd23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6812bbd23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6812bbd23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6812bbd23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onomista.com.ar/2020-06-para-el-mercado-el-pib-de-brasil-caeria-625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h3.googleusercontent.com/leb2NQOJ7aqEyeyrsAtRpRURhAacviecKvWvUh8NlBOk3M8KT6Dr0zM0IXoW6WHYs7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76575" y="69883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 a Bases de Datos 2020 - BEDU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ALUMNO:  Abdiel Céspedes Jaén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EXPERTO: Andrés Ramírez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GRUPO: data-analysis-gdl-20-06</a:t>
            </a:r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ctrTitle"/>
          </p:nvPr>
        </p:nvSpPr>
        <p:spPr>
          <a:xfrm>
            <a:off x="4572000" y="2397288"/>
            <a:ext cx="4255500" cy="1872900"/>
          </a:xfrm>
          <a:prstGeom prst="rect">
            <a:avLst/>
          </a:prstGeom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/>
              <a:t>Breve Interpretación de Bases de Datos y sus Relaciones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/>
              <a:t>III. ¿Cuáles son los pagos que están por encima del promedio de su propio valor?</a:t>
            </a:r>
            <a:endParaRPr sz="2700"/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125" y="2213100"/>
            <a:ext cx="2505750" cy="12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3"/>
          <p:cNvPicPr preferRelativeResize="0"/>
          <p:nvPr/>
        </p:nvPicPr>
        <p:blipFill rotWithShape="1">
          <a:blip r:embed="rId3">
            <a:alphaModFix/>
          </a:blip>
          <a:srcRect l="18768" t="12066" r="1498" b="19799"/>
          <a:stretch/>
        </p:blipFill>
        <p:spPr>
          <a:xfrm>
            <a:off x="1146052" y="1120075"/>
            <a:ext cx="7253425" cy="34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IV. ¿Cuál es el valor de pago de cada orden?</a:t>
            </a:r>
            <a:endParaRPr/>
          </a:p>
        </p:txBody>
      </p:sp>
      <p:pic>
        <p:nvPicPr>
          <p:cNvPr id="351" name="Google Shape;3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363" y="1823900"/>
            <a:ext cx="6789275" cy="26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5"/>
          <p:cNvPicPr preferRelativeResize="0"/>
          <p:nvPr/>
        </p:nvPicPr>
        <p:blipFill rotWithShape="1">
          <a:blip r:embed="rId3">
            <a:alphaModFix/>
          </a:blip>
          <a:srcRect l="18935" t="12297" r="1000" b="16038"/>
          <a:stretch/>
        </p:blipFill>
        <p:spPr>
          <a:xfrm>
            <a:off x="732650" y="1084152"/>
            <a:ext cx="7678700" cy="38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endParaRPr/>
          </a:p>
        </p:txBody>
      </p:sp>
      <p:sp>
        <p:nvSpPr>
          <p:cNvPr id="362" name="Google Shape;362;p26"/>
          <p:cNvSpPr txBox="1">
            <a:spLocks noGrp="1"/>
          </p:cNvSpPr>
          <p:nvPr>
            <p:ph type="body" idx="1"/>
          </p:nvPr>
        </p:nvSpPr>
        <p:spPr>
          <a:xfrm>
            <a:off x="567050" y="1362275"/>
            <a:ext cx="8141100" cy="3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Gracias a los Sistemas Gestores de Bases de Datos podemos gestionar cantidades abrumadoras de información hasta obtener una interpretación de la realidad.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Siempre va a haber sesgo y la perspectiva de todas las personas que interactúan con las bases de datos influye en la toma de decisiones.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ello, es necesario apegarse al potencial de estas herramientas de gestión y, en especial, aprenden a abstraer el pensamiento de tal manera que se uno pueda comunicarse directamente con todo un sistema.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Créditos de las imágenes &amp; de bases de datos</a:t>
            </a:r>
            <a:endParaRPr/>
          </a:p>
        </p:txBody>
      </p:sp>
      <p:sp>
        <p:nvSpPr>
          <p:cNvPr id="368" name="Google Shape;368;p27"/>
          <p:cNvSpPr txBox="1">
            <a:spLocks noGrp="1"/>
          </p:cNvSpPr>
          <p:nvPr>
            <p:ph type="body" idx="1"/>
          </p:nvPr>
        </p:nvSpPr>
        <p:spPr>
          <a:xfrm>
            <a:off x="514450" y="1597875"/>
            <a:ext cx="8246400" cy="33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b="1">
                <a:latin typeface="Arial"/>
                <a:ea typeface="Arial"/>
                <a:cs typeface="Arial"/>
                <a:sym typeface="Arial"/>
              </a:rPr>
              <a:t>Imágenes</a:t>
            </a:r>
            <a:endParaRPr sz="11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Desconocido. (1 de Junio de 2020). </a:t>
            </a:r>
            <a:r>
              <a:rPr lang="es-419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el mercado, el PIB de Brasil caería 6,25%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Recuperado el 30 de Octubre de 2020, de El Economista: </a:t>
            </a:r>
            <a:r>
              <a:rPr lang="es-419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https://eleconomista.com.ar/2020-06-para-el-mercado-el-pib-de-brasil-caeria-625/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Desconocido. (s.f.). </a:t>
            </a:r>
            <a:r>
              <a:rPr lang="es-419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[Imagen]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Recuperado el 30 de Octubre de 2020, de </a:t>
            </a:r>
            <a:r>
              <a:rPr lang="es-419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https://lh3.googleusercontent.com/leb2NQOJ7aqEyeyrsAtRpRURhAacviecKvWvUh8NlBOk3M8KT6Dr0zM0IXoW6WHYs78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 b="1">
                <a:latin typeface="Arial"/>
                <a:ea typeface="Arial"/>
                <a:cs typeface="Arial"/>
                <a:sym typeface="Arial"/>
              </a:rPr>
              <a:t>Base de datos original</a:t>
            </a:r>
            <a:endParaRPr sz="11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kaggle. (s.f.). </a:t>
            </a:r>
            <a:r>
              <a:rPr lang="es-419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Brazilian E-Commerce Public Dataset by Olist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Recuperado el 27 de Octubre de 2020, de https://www.kaggle.com/olistbr/brazilian-ecommerce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 b="1">
                <a:latin typeface="Arial"/>
                <a:ea typeface="Arial"/>
                <a:cs typeface="Arial"/>
                <a:sym typeface="Arial"/>
              </a:rPr>
              <a:t>Base de datos utilizada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La base de datos utilizada para la realización de este proyecto se redujo de a 1000 registros/documentos para la primer tabla y a 500 para las demás, esto con el fin de facilitar el proceso de carga de datos a la base de datos local.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9999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1126400"/>
            <a:ext cx="70305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0"/>
              <a:t>Objetivo del curso</a:t>
            </a:r>
            <a:endParaRPr b="0"/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1303800" y="1795088"/>
            <a:ext cx="7030500" cy="9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Arial"/>
                <a:ea typeface="Arial"/>
                <a:cs typeface="Arial"/>
                <a:sym typeface="Arial"/>
              </a:rPr>
              <a:t>Al finalizar el módulo serás capaz de utilizar los principales conceptos de las bases de datos mediante la generación de consultas en sistemas gestores de bases de datos relacionales y no relacionales.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1303800" y="2757570"/>
            <a:ext cx="70305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0"/>
              <a:t>Objetivo del proyecto</a:t>
            </a:r>
            <a:endParaRPr b="0"/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1414125" y="3487000"/>
            <a:ext cx="6920100" cy="154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Arial"/>
                <a:ea typeface="Arial"/>
                <a:cs typeface="Arial"/>
                <a:sym typeface="Arial"/>
              </a:rPr>
              <a:t>Resolver las siguientes problemáticas: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-419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clientes ya han sido satisfechos al haber registrado su estatus como entregado?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-419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¿Cuál es el método de pago preferido de los usuarios?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-419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¿Cuáles son los pagos que están por encima del promedio de su propio valor?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-419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¿Cuál es el valor de pago de cada orden?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title"/>
          </p:nvPr>
        </p:nvSpPr>
        <p:spPr>
          <a:xfrm>
            <a:off x="1414125" y="397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Contexto</a:t>
            </a:r>
            <a:endParaRPr/>
          </a:p>
        </p:txBody>
      </p:sp>
      <p:sp>
        <p:nvSpPr>
          <p:cNvPr id="294" name="Google Shape;294;p15"/>
          <p:cNvSpPr txBox="1">
            <a:spLocks noGrp="1"/>
          </p:cNvSpPr>
          <p:nvPr>
            <p:ph type="body" idx="1"/>
          </p:nvPr>
        </p:nvSpPr>
        <p:spPr>
          <a:xfrm>
            <a:off x="1303800" y="1646275"/>
            <a:ext cx="70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500">
                <a:latin typeface="Arial"/>
                <a:ea typeface="Arial"/>
                <a:cs typeface="Arial"/>
                <a:sym typeface="Arial"/>
              </a:rPr>
              <a:t>La base de datos proviene de una tienda ecommerce brasileña anónima, proveída por www.olist.com. Cuenta con información múltiples dimensiones: 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1346375" y="2414275"/>
            <a:ext cx="3039000" cy="21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chemeClr val="dk2"/>
                </a:solidFill>
              </a:rPr>
              <a:t>Estatus de orden.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chemeClr val="dk2"/>
                </a:solidFill>
              </a:rPr>
              <a:t>Precio.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chemeClr val="dk2"/>
                </a:solidFill>
              </a:rPr>
              <a:t>Pago.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chemeClr val="dk2"/>
                </a:solidFill>
              </a:rPr>
              <a:t>Atributos del producto.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chemeClr val="dk2"/>
                </a:solidFill>
              </a:rPr>
              <a:t>Locaciones del consumidor.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chemeClr val="dk2"/>
                </a:solidFill>
              </a:rPr>
              <a:t>Reseñas del consumidor.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chemeClr val="dk2"/>
                </a:solidFill>
              </a:rPr>
              <a:t>Etc.</a:t>
            </a:r>
            <a:endParaRPr/>
          </a:p>
        </p:txBody>
      </p:sp>
      <p:pic>
        <p:nvPicPr>
          <p:cNvPr id="296" name="Google Shape;2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250" y="23352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775" y="3260875"/>
            <a:ext cx="1783000" cy="17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ERR</a:t>
            </a:r>
            <a:endParaRPr/>
          </a:p>
        </p:txBody>
      </p:sp>
      <p:pic>
        <p:nvPicPr>
          <p:cNvPr id="303" name="Google Shape;303;p16"/>
          <p:cNvPicPr preferRelativeResize="0"/>
          <p:nvPr/>
        </p:nvPicPr>
        <p:blipFill rotWithShape="1">
          <a:blip r:embed="rId3">
            <a:alphaModFix/>
          </a:blip>
          <a:srcRect l="13399" t="11726" r="13060" b="9731"/>
          <a:stretch/>
        </p:blipFill>
        <p:spPr>
          <a:xfrm>
            <a:off x="1802012" y="1351775"/>
            <a:ext cx="6034073" cy="362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Carga de Bases de Datos</a:t>
            </a:r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body" idx="1"/>
          </p:nvPr>
        </p:nvSpPr>
        <p:spPr>
          <a:xfrm>
            <a:off x="5089950" y="1303350"/>
            <a:ext cx="25140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900" b="1"/>
              <a:t>Mongo DB Compass</a:t>
            </a:r>
            <a:endParaRPr sz="1900" b="1"/>
          </a:p>
        </p:txBody>
      </p:sp>
      <p:sp>
        <p:nvSpPr>
          <p:cNvPr id="310" name="Google Shape;310;p17"/>
          <p:cNvSpPr txBox="1">
            <a:spLocks noGrp="1"/>
          </p:cNvSpPr>
          <p:nvPr>
            <p:ph type="body" idx="1"/>
          </p:nvPr>
        </p:nvSpPr>
        <p:spPr>
          <a:xfrm>
            <a:off x="372825" y="1303350"/>
            <a:ext cx="23715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900" b="1"/>
              <a:t>MySQL Workbench</a:t>
            </a:r>
            <a:endParaRPr sz="1900" b="1"/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25" y="1783875"/>
            <a:ext cx="201930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 rotWithShape="1">
          <a:blip r:embed="rId4">
            <a:alphaModFix/>
          </a:blip>
          <a:srcRect b="8399"/>
          <a:stretch/>
        </p:blipFill>
        <p:spPr>
          <a:xfrm>
            <a:off x="3151850" y="1958850"/>
            <a:ext cx="5893026" cy="30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romanUcPeriod"/>
            </a:pPr>
            <a:r>
              <a:rPr lang="es-419" sz="2400"/>
              <a:t>¿Qué clientes ya han sido satisfechos al haber registrado su estatus de entregado?</a:t>
            </a:r>
            <a:endParaRPr sz="2400"/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525" y="1729225"/>
            <a:ext cx="7266775" cy="2957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19"/>
          <p:cNvPicPr preferRelativeResize="0"/>
          <p:nvPr/>
        </p:nvPicPr>
        <p:blipFill rotWithShape="1">
          <a:blip r:embed="rId3">
            <a:alphaModFix/>
          </a:blip>
          <a:srcRect l="19100" t="22777" b="8781"/>
          <a:stretch/>
        </p:blipFill>
        <p:spPr>
          <a:xfrm>
            <a:off x="946725" y="1025425"/>
            <a:ext cx="7524050" cy="35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II. ¿Cuál es el método de pago preferido por los usuarios?</a:t>
            </a:r>
            <a:endParaRPr/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275" y="1896203"/>
            <a:ext cx="7209550" cy="29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1"/>
          <p:cNvPicPr preferRelativeResize="0"/>
          <p:nvPr/>
        </p:nvPicPr>
        <p:blipFill rotWithShape="1">
          <a:blip r:embed="rId3">
            <a:alphaModFix/>
          </a:blip>
          <a:srcRect l="18103" t="12685" r="1329" b="17995"/>
          <a:stretch/>
        </p:blipFill>
        <p:spPr>
          <a:xfrm>
            <a:off x="962300" y="1141150"/>
            <a:ext cx="7505100" cy="36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Presentación en pantalla (16:9)</PresentationFormat>
  <Paragraphs>45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Maven Pro</vt:lpstr>
      <vt:lpstr>Nunito</vt:lpstr>
      <vt:lpstr>Momentum</vt:lpstr>
      <vt:lpstr>Intro a Bases de Datos 2020 - BEDU</vt:lpstr>
      <vt:lpstr>Objetivo del curso</vt:lpstr>
      <vt:lpstr>Contexto</vt:lpstr>
      <vt:lpstr>ERR</vt:lpstr>
      <vt:lpstr>Carga de Bases de Datos</vt:lpstr>
      <vt:lpstr>¿Qué clientes ya han sido satisfechos al haber registrado su estatus de entregado?</vt:lpstr>
      <vt:lpstr>Presentación de PowerPoint</vt:lpstr>
      <vt:lpstr>II. ¿Cuál es el método de pago preferido por los usuarios?</vt:lpstr>
      <vt:lpstr>Presentación de PowerPoint</vt:lpstr>
      <vt:lpstr>III. ¿Cuáles son los pagos que están por encima del promedio de su propio valor?</vt:lpstr>
      <vt:lpstr>Presentación de PowerPoint</vt:lpstr>
      <vt:lpstr>IV. ¿Cuál es el valor de pago de cada orden?</vt:lpstr>
      <vt:lpstr>Presentación de PowerPoint</vt:lpstr>
      <vt:lpstr>Conclusión</vt:lpstr>
      <vt:lpstr>Créditos de las imágenes &amp; de bases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 Bases de Datos 2020 - BEDU</dc:title>
  <dc:creator>abdiel cespedes</dc:creator>
  <cp:lastModifiedBy>abdiel cespedes</cp:lastModifiedBy>
  <cp:revision>1</cp:revision>
  <dcterms:modified xsi:type="dcterms:W3CDTF">2020-10-31T18:54:56Z</dcterms:modified>
</cp:coreProperties>
</file>