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b3cf97e5_0_46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7b3cf97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a45fce3e_1_18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6a45fce3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a45fce3e_1_8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e6a45fce3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6a45fce3e_1_1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e6a45fce3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6a45fce3e_1_100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e6a45fce3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6a45fce3e_1_128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e6a45fce3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6a45fce3e_1_114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6a45fce3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a45fce3e_1_142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e6a45fce3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7b3cf97e5_0_345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e7b3cf97e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7b3cf97e5_0_36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e7b3cf97e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7b3cf97e5_0_325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e7b3cf97e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b3cf97e5_0_122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e7b3cf97e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7b3cf97e5_0_395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e7b3cf97e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7b3cf97e5_0_411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e7b3cf97e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b3cf97e5_0_176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7b3cf97e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7b3cf97e5_0_190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7b3cf97e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a45fce3e_1_158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6a45fce3e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a45fce3e_1_168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6a45fce3e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b3cf97e5_0_215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7b3cf97e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419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a45fce3e_1_30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6a45fce3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a45fce3e_1_44:notes"/>
          <p:cNvSpPr/>
          <p:nvPr>
            <p:ph idx="2" type="sldImg"/>
          </p:nvPr>
        </p:nvSpPr>
        <p:spPr>
          <a:xfrm>
            <a:off x="380617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e6a45fce3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0" Type="http://schemas.openxmlformats.org/officeDocument/2006/relationships/image" Target="../media/image36.png"/><Relationship Id="rId9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0" Type="http://schemas.openxmlformats.org/officeDocument/2006/relationships/image" Target="../media/image31.png"/><Relationship Id="rId9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0" Type="http://schemas.openxmlformats.org/officeDocument/2006/relationships/image" Target="../media/image34.png"/><Relationship Id="rId9" Type="http://schemas.openxmlformats.org/officeDocument/2006/relationships/image" Target="../media/image35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hyperlink" Target="https://docs.google.com/document/d/1KdR2lrgC6ZjaL-fnSqLsnTdkGnCTqXQn4_XTncx40CI/edit?usp=sharing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hyperlink" Target="https://github.com/AbdielCJ/checkpoint2.gi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 amt="50000"/>
          </a:blip>
          <a:srcRect b="6948" l="18" r="9867" t="12445"/>
          <a:stretch/>
        </p:blipFill>
        <p:spPr>
          <a:xfrm>
            <a:off x="3464057" y="0"/>
            <a:ext cx="567993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684475" y="1998600"/>
            <a:ext cx="6551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4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Predicción de la calidad del mineral de hierro</a:t>
            </a:r>
            <a:endParaRPr b="1" i="0" sz="40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670673" y="3428481"/>
            <a:ext cx="3921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Abdiel Céspedes Jaén</a:t>
            </a:r>
            <a:endParaRPr b="0" i="0" sz="2000" u="none" cap="none" strike="noStrik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25"/>
          <p:cNvCxnSpPr/>
          <p:nvPr/>
        </p:nvCxnSpPr>
        <p:spPr>
          <a:xfrm>
            <a:off x="785260" y="3273768"/>
            <a:ext cx="1751700" cy="0"/>
          </a:xfrm>
          <a:prstGeom prst="straightConnector1">
            <a:avLst/>
          </a:prstGeom>
          <a:noFill/>
          <a:ln cap="flat" cmpd="sng" w="28575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5"/>
          <p:cNvSpPr txBox="1"/>
          <p:nvPr/>
        </p:nvSpPr>
        <p:spPr>
          <a:xfrm>
            <a:off x="688557" y="1443499"/>
            <a:ext cx="5330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Módulo: </a:t>
            </a:r>
            <a:r>
              <a:rPr lang="es-419" sz="180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0" i="0" sz="1800" u="none" cap="none" strike="noStrik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9503" y="4448170"/>
            <a:ext cx="932277" cy="49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753" y="4629448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6222" y="30768"/>
            <a:ext cx="787784" cy="78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34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5258575" y="864500"/>
            <a:ext cx="34200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 todas las combinaciones posibles, la variable que más se correlaciona con la variable de salida (% de concentrado de hierro) era el % de concentrado de sílice con un valor de </a:t>
            </a:r>
            <a:r>
              <a:rPr b="1" lang="es-419" sz="17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0.501</a:t>
            </a:r>
            <a:endParaRPr b="1" sz="17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8">
            <a:alphaModFix/>
          </a:blip>
          <a:srcRect b="2063" l="1977" r="45002" t="20644"/>
          <a:stretch/>
        </p:blipFill>
        <p:spPr>
          <a:xfrm>
            <a:off x="768025" y="1747875"/>
            <a:ext cx="4490550" cy="30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32818"/>
          <a:stretch/>
        </p:blipFill>
        <p:spPr>
          <a:xfrm>
            <a:off x="1597188" y="782175"/>
            <a:ext cx="5949624" cy="422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5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35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Tipo de algoritmos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endParaRPr b="1"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(Machine Learning)</a:t>
            </a:r>
            <a:endParaRPr b="1"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6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6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7399" y="1249809"/>
            <a:ext cx="1683625" cy="1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6276300" y="1905350"/>
            <a:ext cx="221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Impact"/>
                <a:ea typeface="Impact"/>
                <a:cs typeface="Impact"/>
                <a:sym typeface="Impact"/>
              </a:rPr>
              <a:t>60% entrenamiento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Impact"/>
                <a:ea typeface="Impact"/>
                <a:cs typeface="Impact"/>
                <a:sym typeface="Impact"/>
              </a:rPr>
              <a:t>40% prueba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7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7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Regresión lineal múltiple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8">
            <a:alphaModFix/>
          </a:blip>
          <a:srcRect b="0" l="0" r="58922" t="0"/>
          <a:stretch/>
        </p:blipFill>
        <p:spPr>
          <a:xfrm>
            <a:off x="141900" y="802825"/>
            <a:ext cx="2885875" cy="2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8325" y="1957825"/>
            <a:ext cx="2730625" cy="3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89438" y="2223092"/>
            <a:ext cx="2885875" cy="274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8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Regresión polinomial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886800"/>
            <a:ext cx="3016800" cy="28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5725" y="2084275"/>
            <a:ext cx="2499792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65525" y="2084273"/>
            <a:ext cx="2895600" cy="266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39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39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Árbol de decisión regresión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900" y="734402"/>
            <a:ext cx="4591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68175" y="2364152"/>
            <a:ext cx="21717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870" y="2430132"/>
            <a:ext cx="283844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40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Bosque aleatorio regresión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734402"/>
            <a:ext cx="4857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6875" y="2487277"/>
            <a:ext cx="20859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2750" y="2500327"/>
            <a:ext cx="2766350" cy="258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41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41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41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b="0" i="0" sz="14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6536450" y="1476088"/>
            <a:ext cx="21336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419" sz="400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0.99</a:t>
            </a:r>
            <a:endParaRPr b="0" i="0" sz="40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4308509" y="1572218"/>
            <a:ext cx="0" cy="15645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41"/>
          <p:cNvCxnSpPr/>
          <p:nvPr/>
        </p:nvCxnSpPr>
        <p:spPr>
          <a:xfrm>
            <a:off x="6453520" y="1572218"/>
            <a:ext cx="0" cy="15645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41"/>
          <p:cNvSpPr txBox="1"/>
          <p:nvPr/>
        </p:nvSpPr>
        <p:spPr>
          <a:xfrm>
            <a:off x="4411562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419" sz="400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0.99</a:t>
            </a:r>
            <a:endParaRPr b="0" i="0" sz="40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2170691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419" sz="420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1.35</a:t>
            </a:r>
            <a:endParaRPr b="0" i="0" sz="42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6832108" y="2865197"/>
            <a:ext cx="15423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Bosque aleatorio regresión</a:t>
            </a:r>
            <a:endParaRPr b="0" i="0" sz="15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4620050" y="2930075"/>
            <a:ext cx="15423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Árbol de decisión regresión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2369000" y="3029875"/>
            <a:ext cx="15423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Regresión Polinomial (Grado = 2)</a:t>
            </a:r>
            <a:endParaRPr b="0" i="0" sz="15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1"/>
          <p:cNvCxnSpPr/>
          <p:nvPr/>
        </p:nvCxnSpPr>
        <p:spPr>
          <a:xfrm>
            <a:off x="1971809" y="1572243"/>
            <a:ext cx="0" cy="156450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41"/>
          <p:cNvSpPr txBox="1"/>
          <p:nvPr/>
        </p:nvSpPr>
        <p:spPr>
          <a:xfrm>
            <a:off x="128147" y="1476088"/>
            <a:ext cx="19389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s-419" sz="420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2.68</a:t>
            </a:r>
            <a:endParaRPr b="0" i="0" sz="42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26450" y="3029875"/>
            <a:ext cx="15423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Regresión Lineal Múltiple</a:t>
            </a:r>
            <a:endParaRPr b="0" i="0" sz="15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1539352" y="799125"/>
            <a:ext cx="864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MSE</a:t>
            </a:r>
            <a:endParaRPr b="0" i="0" sz="2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5682375" y="872600"/>
            <a:ext cx="1542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endParaRPr b="0" i="0" sz="2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 b="1" i="0" sz="4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42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42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42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9" name="Google Shape;34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11013" y="2844433"/>
            <a:ext cx="1683625" cy="168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43"/>
          <p:cNvGrpSpPr/>
          <p:nvPr/>
        </p:nvGrpSpPr>
        <p:grpSpPr>
          <a:xfrm>
            <a:off x="4861528" y="574497"/>
            <a:ext cx="3496085" cy="3352753"/>
            <a:chOff x="8411934" y="753404"/>
            <a:chExt cx="5781520" cy="5163643"/>
          </a:xfrm>
        </p:grpSpPr>
        <p:sp>
          <p:nvSpPr>
            <p:cNvPr id="358" name="Google Shape;358;p43"/>
            <p:cNvSpPr/>
            <p:nvPr/>
          </p:nvSpPr>
          <p:spPr>
            <a:xfrm>
              <a:off x="9216189" y="753404"/>
              <a:ext cx="2693700" cy="2693700"/>
            </a:xfrm>
            <a:prstGeom prst="ellipse">
              <a:avLst/>
            </a:prstGeom>
            <a:noFill/>
            <a:ln cap="flat" cmpd="sng" w="25400">
              <a:solidFill>
                <a:srgbClr val="4B2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8325" lIns="56650" spcFirstLastPara="1" rIns="56650" wrap="square" tIns="28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0302755" y="1802504"/>
              <a:ext cx="3890700" cy="3890700"/>
            </a:xfrm>
            <a:prstGeom prst="ellipse">
              <a:avLst/>
            </a:prstGeom>
            <a:noFill/>
            <a:ln cap="flat" cmpd="sng" w="25400">
              <a:solidFill>
                <a:srgbClr val="4B2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8325" lIns="56650" spcFirstLastPara="1" rIns="56650" wrap="square" tIns="28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8411934" y="3223347"/>
              <a:ext cx="2693700" cy="2693700"/>
            </a:xfrm>
            <a:prstGeom prst="ellipse">
              <a:avLst/>
            </a:prstGeom>
            <a:noFill/>
            <a:ln cap="flat" cmpd="sng" w="25400">
              <a:solidFill>
                <a:srgbClr val="4B2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8325" lIns="56650" spcFirstLastPara="1" rIns="56650" wrap="square" tIns="283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3"/>
          <p:cNvSpPr/>
          <p:nvPr/>
        </p:nvSpPr>
        <p:spPr>
          <a:xfrm>
            <a:off x="0" y="0"/>
            <a:ext cx="3635700" cy="5154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206925" y="1170332"/>
            <a:ext cx="32220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algoritmo seleccionado para tomar parte en la predicción de la calidad del mineral de hierro es el árbol de decisión regresión, pues a diferencia del bosque, este fue menos costoso en términos de ejecución (tiempo).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206925" y="192325"/>
            <a:ext cx="3222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Selección de algoritmo</a:t>
            </a:r>
            <a:endParaRPr b="1" i="0" sz="2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127" y="4095475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693" y="4415759"/>
            <a:ext cx="1309300" cy="29180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/>
          <p:nvPr/>
        </p:nvSpPr>
        <p:spPr>
          <a:xfrm>
            <a:off x="5223468" y="520432"/>
            <a:ext cx="1628700" cy="1749000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anchorCtr="0" anchor="ctr" bIns="28325" lIns="56650" spcFirstLastPara="1" rIns="56650" wrap="square" tIns="28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2000">
                <a:solidFill>
                  <a:schemeClr val="lt1"/>
                </a:solidFill>
              </a:rPr>
              <a:t>Score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5880472" y="1201612"/>
            <a:ext cx="2352600" cy="2526300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anchorCtr="0" anchor="ctr" bIns="28325" lIns="56650" spcFirstLastPara="1" rIns="56650" wrap="square" tIns="28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4737166" y="2124163"/>
            <a:ext cx="1628700" cy="17490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28325" lIns="56650" spcFirstLastPara="1" rIns="56650" wrap="square" tIns="28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4737166" y="2124163"/>
            <a:ext cx="16287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99.97%</a:t>
            </a:r>
            <a:endParaRPr b="0" i="0" sz="3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6317947" y="1963867"/>
            <a:ext cx="16878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Árbol de decisión regresión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1" name="Google Shape;37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0571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 txBox="1"/>
          <p:nvPr/>
        </p:nvSpPr>
        <p:spPr>
          <a:xfrm>
            <a:off x="3562075" y="773275"/>
            <a:ext cx="174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Máxima</a:t>
            </a:r>
            <a:r>
              <a:rPr lang="es-419" sz="2000">
                <a:solidFill>
                  <a:srgbClr val="FF0000"/>
                </a:solidFill>
              </a:rPr>
              <a:t> </a:t>
            </a:r>
            <a:r>
              <a:rPr lang="es-419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puntuación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 amt="50000"/>
          </a:blip>
          <a:srcRect b="209" l="0" r="0" t="199"/>
          <a:stretch/>
        </p:blipFill>
        <p:spPr>
          <a:xfrm>
            <a:off x="2536107" y="518582"/>
            <a:ext cx="4071788" cy="3824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1271775" y="1340575"/>
            <a:ext cx="69000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419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¿Cuál es el mejor algoritmo para predecir la calidad del hierro en un proceso de flotación?</a:t>
            </a:r>
            <a:endParaRPr b="0" i="1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21" y="4483126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8032" y="399473"/>
            <a:ext cx="979551" cy="3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9503" y="4448171"/>
            <a:ext cx="932277" cy="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44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44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4"/>
          <p:cNvSpPr txBox="1"/>
          <p:nvPr/>
        </p:nvSpPr>
        <p:spPr>
          <a:xfrm rot="-5400000">
            <a:off x="7776028" y="3285951"/>
            <a:ext cx="1953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EXTRA</a:t>
            </a:r>
            <a:endParaRPr b="0" i="0" sz="14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Documentación extra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" name="Google Shape;3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4"/>
          <p:cNvSpPr txBox="1"/>
          <p:nvPr/>
        </p:nvSpPr>
        <p:spPr>
          <a:xfrm>
            <a:off x="3011100" y="1429150"/>
            <a:ext cx="38181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REPOSITORIO: </a:t>
            </a:r>
            <a:r>
              <a:rPr lang="es-419" sz="12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https://github.com/AbdielCJ/checkpoint2.git</a:t>
            </a:r>
            <a:r>
              <a:rPr lang="es-419" sz="12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3011100" y="3022700"/>
            <a:ext cx="3818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DOCUMENTO: </a:t>
            </a:r>
            <a:endParaRPr sz="12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https://docs.google.com/document/d/1KdR2lrgC6ZjaL-fnSqLsnTdkGnCTqXQn4_XTncx40CI/edit?usp=sharing</a:t>
            </a:r>
            <a:r>
              <a:rPr lang="es-419" sz="12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2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 rotWithShape="1">
          <a:blip r:embed="rId10">
            <a:alphaModFix/>
          </a:blip>
          <a:srcRect b="25037" l="56355" r="10630" t="17471"/>
          <a:stretch/>
        </p:blipFill>
        <p:spPr>
          <a:xfrm>
            <a:off x="925660" y="1082712"/>
            <a:ext cx="1260425" cy="123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742" y="2808677"/>
            <a:ext cx="1788232" cy="13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5"/>
          <p:cNvPicPr preferRelativeResize="0"/>
          <p:nvPr/>
        </p:nvPicPr>
        <p:blipFill rotWithShape="1">
          <a:blip r:embed="rId3">
            <a:alphaModFix amt="50000"/>
          </a:blip>
          <a:srcRect b="209" l="0" r="0" t="199"/>
          <a:stretch/>
        </p:blipFill>
        <p:spPr>
          <a:xfrm>
            <a:off x="2536107" y="518582"/>
            <a:ext cx="4071788" cy="382403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5"/>
          <p:cNvSpPr txBox="1"/>
          <p:nvPr/>
        </p:nvSpPr>
        <p:spPr>
          <a:xfrm>
            <a:off x="1271775" y="1340575"/>
            <a:ext cx="69000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s-419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b="0" i="1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21" y="4483126"/>
            <a:ext cx="865012" cy="7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8032" y="399473"/>
            <a:ext cx="979551" cy="38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9503" y="4448171"/>
            <a:ext cx="932277" cy="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7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/>
        </p:nvSpPr>
        <p:spPr>
          <a:xfrm>
            <a:off x="4199100" y="1013100"/>
            <a:ext cx="38943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“[...], si podemos predecir cuánto sílice (impureza) hay en el concentrado de mineral, podemos ayudar a los ingenieros, proporcionándoles la información para tomar acción. Por ello serán capaces de tomar acciones preventivas [...].”</a:t>
            </a:r>
            <a:endParaRPr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Con modelos de Machine Learning es posible entender comportamiento de datos, detectar patrones y, en función a eso, realizar sugerencias a las compañías, las cuales pueden ser utilizadas en su toma de decisiones.</a:t>
            </a:r>
            <a:endParaRPr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400" y="1537602"/>
            <a:ext cx="3894302" cy="219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Teoría</a:t>
            </a:r>
            <a:endParaRPr b="1" i="0" sz="4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8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8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5" name="Google Shape;1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7399" y="1249809"/>
            <a:ext cx="1683625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307788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Flotación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307788" y="1084437"/>
            <a:ext cx="30096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</a:rPr>
              <a:t>La flotación es un proceso que separa a los minerales valiosos de material estéril, esto depende de si los materiales que entran en contactos con ciertos contactos químicos se hunden (hidrofílicos) o no (hidrofóbicos).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29"/>
          <p:cNvCxnSpPr/>
          <p:nvPr/>
        </p:nvCxnSpPr>
        <p:spPr>
          <a:xfrm>
            <a:off x="8466301" y="0"/>
            <a:ext cx="0" cy="2253000"/>
          </a:xfrm>
          <a:prstGeom prst="straightConnector1">
            <a:avLst/>
          </a:prstGeom>
          <a:noFill/>
          <a:ln cap="flat" cmpd="sng" w="9525">
            <a:solidFill>
              <a:srgbClr val="4B22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636" y="4358216"/>
            <a:ext cx="2315276" cy="57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876301"/>
            <a:ext cx="3691362" cy="369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29" y="845724"/>
            <a:ext cx="7503725" cy="408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307788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Etapas del proceso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8466301" y="0"/>
            <a:ext cx="0" cy="2253000"/>
          </a:xfrm>
          <a:prstGeom prst="straightConnector1">
            <a:avLst/>
          </a:prstGeom>
          <a:noFill/>
          <a:ln cap="flat" cmpd="sng" w="9525">
            <a:solidFill>
              <a:srgbClr val="4B22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8636" y="4358216"/>
            <a:ext cx="2315276" cy="57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6111025" y="0"/>
            <a:ext cx="3033000" cy="5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1028504" y="1452546"/>
            <a:ext cx="4362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endParaRPr b="1"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s-419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(EDA)</a:t>
            </a:r>
            <a:endParaRPr b="1" sz="4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>
            <a:off x="8752977" y="-7"/>
            <a:ext cx="0" cy="16551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31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084" y="2429219"/>
            <a:ext cx="1683611" cy="16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781" y="575110"/>
            <a:ext cx="1309300" cy="291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31"/>
          <p:cNvCxnSpPr/>
          <p:nvPr/>
        </p:nvCxnSpPr>
        <p:spPr>
          <a:xfrm rot="10800000">
            <a:off x="391022" y="1968600"/>
            <a:ext cx="0" cy="31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1" name="Google Shape;18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592" y="176700"/>
            <a:ext cx="1873506" cy="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7399" y="1249809"/>
            <a:ext cx="1683625" cy="16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32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Limpieza de BBDD y tipos de datos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1525" y="942975"/>
            <a:ext cx="2977713" cy="40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2975" y="942975"/>
            <a:ext cx="3419925" cy="3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13" y="960300"/>
            <a:ext cx="7540976" cy="374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3"/>
          <p:cNvCxnSpPr/>
          <p:nvPr/>
        </p:nvCxnSpPr>
        <p:spPr>
          <a:xfrm>
            <a:off x="8752977" y="-7"/>
            <a:ext cx="0" cy="25176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8752981" y="4454140"/>
            <a:ext cx="0" cy="6894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23" y="460770"/>
            <a:ext cx="865012" cy="7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1388206" y="269102"/>
            <a:ext cx="557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419" sz="25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</a:t>
            </a:r>
            <a:endParaRPr b="0" i="0" sz="25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710" y="4367085"/>
            <a:ext cx="2416348" cy="60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734" y="345094"/>
            <a:ext cx="1309300" cy="29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19099" y="53300"/>
            <a:ext cx="1102374" cy="2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0077" y="4500587"/>
            <a:ext cx="1121403" cy="59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