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7" r:id="rId5"/>
    <p:sldId id="26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8229F-0B6C-4A18-8942-E19C4A016C4C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ED0BB-67E9-4C83-82E5-9FA3B73EA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10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ED0BB-67E9-4C83-82E5-9FA3B73EABA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22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ED0BB-67E9-4C83-82E5-9FA3B73EABA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30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slide" Target="slide7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9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2FEE7-2C1F-4489-AFCB-5FB46F94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824" y="1228617"/>
            <a:ext cx="8689976" cy="599733"/>
          </a:xfrm>
        </p:spPr>
        <p:txBody>
          <a:bodyPr>
            <a:normAutofit/>
          </a:bodyPr>
          <a:lstStyle/>
          <a:p>
            <a:r>
              <a:rPr lang="es-ES" sz="3600" b="1" dirty="0"/>
              <a:t>Herramienta </a:t>
            </a:r>
            <a:r>
              <a:rPr lang="es-ES" sz="3600" b="1" dirty="0" err="1"/>
              <a:t>osint</a:t>
            </a:r>
            <a:endParaRPr lang="es-MX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C9D774-9186-4BC9-A5AA-8480F2040EE9}"/>
              </a:ext>
            </a:extLst>
          </p:cNvPr>
          <p:cNvSpPr txBox="1"/>
          <p:nvPr/>
        </p:nvSpPr>
        <p:spPr>
          <a:xfrm>
            <a:off x="6801317" y="1900517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Alumno: </a:t>
            </a:r>
            <a:r>
              <a:rPr lang="es-ES" dirty="0"/>
              <a:t>Abdiel Gabriel Hau Tun</a:t>
            </a:r>
            <a:endParaRPr lang="es-MX" dirty="0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1004FFA4-C92C-45EB-A18E-35543F739F86}"/>
              </a:ext>
            </a:extLst>
          </p:cNvPr>
          <p:cNvSpPr/>
          <p:nvPr/>
        </p:nvSpPr>
        <p:spPr>
          <a:xfrm>
            <a:off x="2531969" y="6216945"/>
            <a:ext cx="1380564" cy="358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Definición</a:t>
            </a:r>
          </a:p>
        </p:txBody>
      </p:sp>
      <p:sp>
        <p:nvSpPr>
          <p:cNvPr id="11" name="Rectángulo: esquinas redondeadas 10">
            <a:hlinkClick r:id="rId3" action="ppaction://hlinksldjump"/>
            <a:extLst>
              <a:ext uri="{FF2B5EF4-FFF2-40B4-BE49-F238E27FC236}">
                <a16:creationId xmlns:a16="http://schemas.microsoft.com/office/drawing/2014/main" id="{424606C1-2878-4838-A98D-E0FE696C53E8}"/>
              </a:ext>
            </a:extLst>
          </p:cNvPr>
          <p:cNvSpPr/>
          <p:nvPr/>
        </p:nvSpPr>
        <p:spPr>
          <a:xfrm>
            <a:off x="4326592" y="6216945"/>
            <a:ext cx="1380564" cy="358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Características</a:t>
            </a:r>
          </a:p>
        </p:txBody>
      </p:sp>
      <p:sp>
        <p:nvSpPr>
          <p:cNvPr id="12" name="Rectángulo: esquinas redondeadas 11">
            <a:hlinkClick r:id="rId4" action="ppaction://hlinksldjump"/>
            <a:extLst>
              <a:ext uri="{FF2B5EF4-FFF2-40B4-BE49-F238E27FC236}">
                <a16:creationId xmlns:a16="http://schemas.microsoft.com/office/drawing/2014/main" id="{C07FE12A-F9A6-4A5C-B9F1-839D21B775DC}"/>
              </a:ext>
            </a:extLst>
          </p:cNvPr>
          <p:cNvSpPr/>
          <p:nvPr/>
        </p:nvSpPr>
        <p:spPr>
          <a:xfrm>
            <a:off x="6121215" y="6216945"/>
            <a:ext cx="1380564" cy="358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hlinkClick r:id="rId4" action="ppaction://hlinksldjump"/>
              </a:rPr>
              <a:t>Funcionalidad</a:t>
            </a:r>
            <a:endParaRPr lang="es-MX" sz="1600" dirty="0"/>
          </a:p>
        </p:txBody>
      </p:sp>
      <p:sp>
        <p:nvSpPr>
          <p:cNvPr id="13" name="Rectángulo: esquinas redondeadas 12">
            <a:hlinkClick r:id="rId5" action="ppaction://hlinksldjump"/>
            <a:extLst>
              <a:ext uri="{FF2B5EF4-FFF2-40B4-BE49-F238E27FC236}">
                <a16:creationId xmlns:a16="http://schemas.microsoft.com/office/drawing/2014/main" id="{BEB34737-7AFE-4B81-831A-71930946ADC3}"/>
              </a:ext>
            </a:extLst>
          </p:cNvPr>
          <p:cNvSpPr/>
          <p:nvPr/>
        </p:nvSpPr>
        <p:spPr>
          <a:xfrm>
            <a:off x="7915838" y="6216945"/>
            <a:ext cx="1380564" cy="358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hlinkClick r:id="rId5" action="ppaction://hlinksldjump"/>
              </a:rPr>
              <a:t>Ejemplo</a:t>
            </a:r>
            <a:endParaRPr lang="es-MX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037904-8B98-4D19-8756-CE24A299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8" y="104975"/>
            <a:ext cx="2413262" cy="10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Qué es OSINT? Herramientas de inteligencia de fuente abierta 2024 |  Gridinsoft">
            <a:extLst>
              <a:ext uri="{FF2B5EF4-FFF2-40B4-BE49-F238E27FC236}">
                <a16:creationId xmlns:a16="http://schemas.microsoft.com/office/drawing/2014/main" id="{30FD994F-1F6A-4008-9404-FD8419A5C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39" y="2342880"/>
            <a:ext cx="4960594" cy="335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log elhacker.NET: Nueva versión herramienta Tinfoleak 2.1 para extraer  información Twitter">
            <a:extLst>
              <a:ext uri="{FF2B5EF4-FFF2-40B4-BE49-F238E27FC236}">
                <a16:creationId xmlns:a16="http://schemas.microsoft.com/office/drawing/2014/main" id="{7A7A82AB-3371-40A8-AE1C-9AA4D0DF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61" y="4749914"/>
            <a:ext cx="332674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nfoleak, stalkeando twitter en línea de comandos ~ Security By Default">
            <a:extLst>
              <a:ext uri="{FF2B5EF4-FFF2-40B4-BE49-F238E27FC236}">
                <a16:creationId xmlns:a16="http://schemas.microsoft.com/office/drawing/2014/main" id="{2CEA3609-ECB9-4D3D-BDF5-A3FD1003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95" y="2426084"/>
            <a:ext cx="3326712" cy="23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43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9E861-CD44-417D-88F2-F05D296B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098" y="160284"/>
            <a:ext cx="5074649" cy="1004095"/>
          </a:xfrm>
        </p:spPr>
        <p:txBody>
          <a:bodyPr>
            <a:normAutofit/>
          </a:bodyPr>
          <a:lstStyle/>
          <a:p>
            <a:r>
              <a:rPr lang="es-ES" b="1" dirty="0"/>
              <a:t>Definición</a:t>
            </a:r>
            <a:endParaRPr lang="es-MX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B89809-E5C3-4233-A0C9-0E24F56CF2FD}"/>
              </a:ext>
            </a:extLst>
          </p:cNvPr>
          <p:cNvSpPr txBox="1"/>
          <p:nvPr/>
        </p:nvSpPr>
        <p:spPr>
          <a:xfrm>
            <a:off x="189524" y="2018932"/>
            <a:ext cx="6456372" cy="692497"/>
          </a:xfrm>
          <a:prstGeom prst="rect">
            <a:avLst/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300" dirty="0"/>
              <a:t>OSINT es una técnica aplicada para la recolección y análisis de una información que es pública y accesible, a través de Internet. Esta técnica es muy usada por las FFCCSE y por los analistas de los Servicios de Inteligencia.</a:t>
            </a: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448F2BEC-4453-4660-81A4-87AE9423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20" y="542341"/>
            <a:ext cx="676835" cy="676835"/>
          </a:xfrm>
          <a:prstGeom prst="rect">
            <a:avLst/>
          </a:prstGeom>
        </p:spPr>
      </p:pic>
      <p:pic>
        <p:nvPicPr>
          <p:cNvPr id="11" name="Imagen 10">
            <a:hlinkClick r:id="rId4" action="ppaction://hlinksldjump"/>
            <a:extLst>
              <a:ext uri="{FF2B5EF4-FFF2-40B4-BE49-F238E27FC236}">
                <a16:creationId xmlns:a16="http://schemas.microsoft.com/office/drawing/2014/main" id="{F4D88356-7E80-4A7C-9385-A0E005153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743" y="6195587"/>
            <a:ext cx="786257" cy="78625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65103FF-5130-4B4B-979F-848838EA72F5}"/>
              </a:ext>
            </a:extLst>
          </p:cNvPr>
          <p:cNvSpPr txBox="1"/>
          <p:nvPr/>
        </p:nvSpPr>
        <p:spPr>
          <a:xfrm>
            <a:off x="189524" y="3031171"/>
            <a:ext cx="6456372" cy="2369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sz="1400" b="1" dirty="0"/>
              <a:t>Definición de </a:t>
            </a:r>
            <a:r>
              <a:rPr lang="es-ES" sz="1400" b="1" dirty="0" err="1"/>
              <a:t>Tinfoleak</a:t>
            </a:r>
            <a:br>
              <a:rPr lang="es-ES" sz="1400" b="1" dirty="0"/>
            </a:br>
            <a:endParaRPr lang="es-ES" sz="1400" b="1" dirty="0"/>
          </a:p>
          <a:p>
            <a:pPr algn="just"/>
            <a:r>
              <a:rPr lang="es-ES" sz="1200" b="1" dirty="0" err="1"/>
              <a:t>Tinfoleak</a:t>
            </a:r>
            <a:r>
              <a:rPr lang="es-ES" sz="1200" b="1" dirty="0"/>
              <a:t> es una herramienta de inteligencia de código abierto diseñada para la recopilación y análisis de información en redes sociales. Permite a los usuarios obtener información detallada y sensible sobre perfiles de usuarios, tweets, hashtags, geolocalización, imágenes y más, desde plataformas como Twitter, Instagram, Flickr, </a:t>
            </a:r>
            <a:r>
              <a:rPr lang="es-ES" sz="1200" b="1" dirty="0" err="1"/>
              <a:t>Youtube</a:t>
            </a:r>
            <a:r>
              <a:rPr lang="es-ES" sz="1200" b="1" dirty="0"/>
              <a:t>, entre otras.</a:t>
            </a:r>
          </a:p>
          <a:p>
            <a:pPr algn="just"/>
            <a:endParaRPr lang="es-ES" sz="1200" b="1" dirty="0"/>
          </a:p>
          <a:p>
            <a:pPr algn="just"/>
            <a:endParaRPr lang="es-ES" sz="1200" b="1" dirty="0"/>
          </a:p>
          <a:p>
            <a:pPr algn="just"/>
            <a:r>
              <a:rPr lang="es-ES" sz="1200" b="1" dirty="0"/>
              <a:t>Tomando como entrada un identificador de usuario, unas coordenadas geográficas o palabras clave, </a:t>
            </a:r>
            <a:r>
              <a:rPr lang="es-ES" sz="1200" b="1" dirty="0" err="1"/>
              <a:t>tinfoleak</a:t>
            </a:r>
            <a:r>
              <a:rPr lang="es-ES" sz="1200" b="1" dirty="0"/>
              <a:t> analiza el timeline de Twitter para extraer grandes volúmenes de datos y mostrar información útil y estructuradas para el analista de inteligencia.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pic>
        <p:nvPicPr>
          <p:cNvPr id="14" name="Imagen 13">
            <a:hlinkClick r:id="rId2" action="ppaction://hlinksldjump"/>
            <a:extLst>
              <a:ext uri="{FF2B5EF4-FFF2-40B4-BE49-F238E27FC236}">
                <a16:creationId xmlns:a16="http://schemas.microsoft.com/office/drawing/2014/main" id="{6D36F7CA-8E1E-461A-B83D-9559BE50A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8625" y="6205892"/>
            <a:ext cx="786259" cy="786259"/>
          </a:xfrm>
          <a:prstGeom prst="rect">
            <a:avLst/>
          </a:prstGeom>
        </p:spPr>
      </p:pic>
      <p:pic>
        <p:nvPicPr>
          <p:cNvPr id="2052" name="Picture 4" descr="TOOLS – Vicente Aguilera Díaz">
            <a:extLst>
              <a:ext uri="{FF2B5EF4-FFF2-40B4-BE49-F238E27FC236}">
                <a16:creationId xmlns:a16="http://schemas.microsoft.com/office/drawing/2014/main" id="{ABB33CB1-5731-4237-9E36-20D3F79C7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27" y="2013711"/>
            <a:ext cx="5074649" cy="3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15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9E861-CD44-417D-88F2-F05D296B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75" y="580946"/>
            <a:ext cx="5074649" cy="1004095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Uso típico:</a:t>
            </a:r>
            <a:br>
              <a:rPr lang="es-MX" b="1" dirty="0"/>
            </a:br>
            <a:br>
              <a:rPr lang="es-MX" b="1" dirty="0"/>
            </a:br>
            <a:endParaRPr lang="es-MX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B89809-E5C3-4233-A0C9-0E24F56CF2FD}"/>
              </a:ext>
            </a:extLst>
          </p:cNvPr>
          <p:cNvSpPr txBox="1"/>
          <p:nvPr/>
        </p:nvSpPr>
        <p:spPr>
          <a:xfrm>
            <a:off x="845782" y="1878439"/>
            <a:ext cx="4707193" cy="892552"/>
          </a:xfrm>
          <a:prstGeom prst="rect">
            <a:avLst/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300" b="1" dirty="0"/>
              <a:t>Investigación de seguridad: </a:t>
            </a:r>
            <a:r>
              <a:rPr lang="es-ES" sz="1300" dirty="0"/>
              <a:t>Los profesionales de la seguridad pueden utilizar </a:t>
            </a:r>
            <a:r>
              <a:rPr lang="es-ES" sz="1300" dirty="0" err="1"/>
              <a:t>Tinfoleak</a:t>
            </a:r>
            <a:r>
              <a:rPr lang="es-ES" sz="1300" dirty="0"/>
              <a:t> para recopilar información sobre perfiles de usuarios, identificar posibles amenazas y analizar la actividad en línea relacionada con la seguridad.</a:t>
            </a: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448F2BEC-4453-4660-81A4-87AE9423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20" y="542341"/>
            <a:ext cx="676835" cy="676835"/>
          </a:xfrm>
          <a:prstGeom prst="rect">
            <a:avLst/>
          </a:prstGeom>
        </p:spPr>
      </p:pic>
      <p:pic>
        <p:nvPicPr>
          <p:cNvPr id="11" name="Imagen 10">
            <a:hlinkClick r:id="rId4" action="ppaction://hlinksldjump"/>
            <a:extLst>
              <a:ext uri="{FF2B5EF4-FFF2-40B4-BE49-F238E27FC236}">
                <a16:creationId xmlns:a16="http://schemas.microsoft.com/office/drawing/2014/main" id="{F4D88356-7E80-4A7C-9385-A0E005153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743" y="6195587"/>
            <a:ext cx="786257" cy="7862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45F302-537A-4684-8937-13D182B2E13D}"/>
              </a:ext>
            </a:extLst>
          </p:cNvPr>
          <p:cNvSpPr txBox="1"/>
          <p:nvPr/>
        </p:nvSpPr>
        <p:spPr>
          <a:xfrm>
            <a:off x="6369327" y="1878439"/>
            <a:ext cx="4707193" cy="892552"/>
          </a:xfrm>
          <a:prstGeom prst="rect">
            <a:avLst/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300" b="1" dirty="0"/>
              <a:t>Inteligencia de negocios: </a:t>
            </a:r>
            <a:r>
              <a:rPr lang="es-ES" sz="1300" dirty="0"/>
              <a:t>Los analistas de inteligencia y los profesionales de marketing pueden utilizar </a:t>
            </a:r>
            <a:r>
              <a:rPr lang="es-ES" sz="1300" dirty="0" err="1"/>
              <a:t>Tinfoleak</a:t>
            </a:r>
            <a:r>
              <a:rPr lang="es-ES" sz="1300" dirty="0"/>
              <a:t> para obtener información sobre tendencias, opiniones de los usuarios y la percepción de la marca en las redes sociales.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A0B5D1-F638-410F-836D-BCA4790FBEF3}"/>
              </a:ext>
            </a:extLst>
          </p:cNvPr>
          <p:cNvSpPr txBox="1"/>
          <p:nvPr/>
        </p:nvSpPr>
        <p:spPr>
          <a:xfrm>
            <a:off x="3632280" y="3396074"/>
            <a:ext cx="4707193" cy="692497"/>
          </a:xfrm>
          <a:prstGeom prst="rect">
            <a:avLst/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300" b="1" dirty="0"/>
              <a:t>Investigación forense: </a:t>
            </a:r>
            <a:r>
              <a:rPr lang="es-ES" sz="1300" dirty="0" err="1"/>
              <a:t>Tinfoleak</a:t>
            </a:r>
            <a:r>
              <a:rPr lang="es-ES" sz="1300" dirty="0"/>
              <a:t> puede ser utilizado en investigaciones forenses para recopilar y analizar datos relevantes de redes sociales como parte de una investigación criminal o legal.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A09A7-A164-425D-BC99-91A9F019B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81" y="1600491"/>
            <a:ext cx="404567" cy="4045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765C0AD-8029-4F82-957E-A8A493AA4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28" y="1618462"/>
            <a:ext cx="386596" cy="3865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D92F958-6162-4C89-A325-B1B7A67D5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996" y="3074676"/>
            <a:ext cx="404568" cy="404568"/>
          </a:xfrm>
          <a:prstGeom prst="rect">
            <a:avLst/>
          </a:prstGeom>
        </p:spPr>
      </p:pic>
      <p:pic>
        <p:nvPicPr>
          <p:cNvPr id="24" name="Imagen 23">
            <a:hlinkClick r:id="rId9" action="ppaction://hlinksldjump"/>
            <a:extLst>
              <a:ext uri="{FF2B5EF4-FFF2-40B4-BE49-F238E27FC236}">
                <a16:creationId xmlns:a16="http://schemas.microsoft.com/office/drawing/2014/main" id="{A4226997-3075-4946-BE5C-3E9E6140C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8625" y="6205892"/>
            <a:ext cx="786259" cy="786259"/>
          </a:xfrm>
          <a:prstGeom prst="rect">
            <a:avLst/>
          </a:prstGeom>
        </p:spPr>
      </p:pic>
      <p:pic>
        <p:nvPicPr>
          <p:cNvPr id="3074" name="Picture 2" descr="X Logo Triggers Diverse Opinions Among Twitter Influencers">
            <a:extLst>
              <a:ext uri="{FF2B5EF4-FFF2-40B4-BE49-F238E27FC236}">
                <a16:creationId xmlns:a16="http://schemas.microsoft.com/office/drawing/2014/main" id="{6A52A17C-0367-4CED-BDAF-26E765CE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93" y="4409969"/>
            <a:ext cx="3659270" cy="2195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12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9E861-CD44-417D-88F2-F05D296B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75" y="0"/>
            <a:ext cx="5074649" cy="1004095"/>
          </a:xfrm>
        </p:spPr>
        <p:txBody>
          <a:bodyPr>
            <a:normAutofit/>
          </a:bodyPr>
          <a:lstStyle/>
          <a:p>
            <a:r>
              <a:rPr lang="es-ES" b="1" dirty="0"/>
              <a:t>Características</a:t>
            </a:r>
            <a:endParaRPr lang="es-MX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B89809-E5C3-4233-A0C9-0E24F56CF2FD}"/>
              </a:ext>
            </a:extLst>
          </p:cNvPr>
          <p:cNvSpPr txBox="1"/>
          <p:nvPr/>
        </p:nvSpPr>
        <p:spPr>
          <a:xfrm>
            <a:off x="94931" y="1136521"/>
            <a:ext cx="5829212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Recopilación de datos: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 err="1"/>
              <a:t>Tinfoleak</a:t>
            </a:r>
            <a:r>
              <a:rPr lang="es-ES" sz="1200" b="1" dirty="0"/>
              <a:t> puede extraer una amplia gama de datos de diversas plataformas de redes sociales, incluyendo Twitter, Instagram, Flickr, </a:t>
            </a:r>
            <a:r>
              <a:rPr lang="es-ES" sz="1200" b="1" dirty="0" err="1"/>
              <a:t>Youtube</a:t>
            </a:r>
            <a:r>
              <a:rPr lang="es-ES" sz="1200" b="1" dirty="0"/>
              <a:t>, entre otras.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pic>
        <p:nvPicPr>
          <p:cNvPr id="9" name="Imagen 8">
            <a:hlinkClick r:id="rId3" action="ppaction://hlinksldjump"/>
            <a:extLst>
              <a:ext uri="{FF2B5EF4-FFF2-40B4-BE49-F238E27FC236}">
                <a16:creationId xmlns:a16="http://schemas.microsoft.com/office/drawing/2014/main" id="{448F2BEC-4453-4660-81A4-87AE94238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520" y="542341"/>
            <a:ext cx="676835" cy="676835"/>
          </a:xfrm>
          <a:prstGeom prst="rect">
            <a:avLst/>
          </a:prstGeom>
        </p:spPr>
      </p:pic>
      <p:pic>
        <p:nvPicPr>
          <p:cNvPr id="7" name="Imagen 6">
            <a:hlinkClick r:id="rId5" action="ppaction://hlinksldjump"/>
            <a:extLst>
              <a:ext uri="{FF2B5EF4-FFF2-40B4-BE49-F238E27FC236}">
                <a16:creationId xmlns:a16="http://schemas.microsoft.com/office/drawing/2014/main" id="{E9A2F86B-0FBD-4DA0-BF71-6F4ABCC2E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13448" y="6153222"/>
            <a:ext cx="799045" cy="7990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D404B3-CE02-4FE6-8FA4-CAFCCE661B87}"/>
              </a:ext>
            </a:extLst>
          </p:cNvPr>
          <p:cNvSpPr txBox="1"/>
          <p:nvPr/>
        </p:nvSpPr>
        <p:spPr>
          <a:xfrm>
            <a:off x="6249342" y="1136521"/>
            <a:ext cx="5829212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Análisis detallado: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La herramienta proporciona capacidades avanzadas de análisis para examinar en profundidad la información recopilada, identificar patrones, tendencias y relaciones, y obtener una visión clara de la actividad en línea.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77949A-2738-475B-AADD-CFDBC21CCC75}"/>
              </a:ext>
            </a:extLst>
          </p:cNvPr>
          <p:cNvSpPr txBox="1"/>
          <p:nvPr/>
        </p:nvSpPr>
        <p:spPr>
          <a:xfrm>
            <a:off x="94931" y="2510066"/>
            <a:ext cx="582921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Módulos específicos: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 err="1"/>
              <a:t>Tinfoleak</a:t>
            </a:r>
            <a:r>
              <a:rPr lang="es-ES" sz="1200" b="1" dirty="0"/>
              <a:t> ofrece varios módulos específicos para cada plataforma social soportada, lo que permite una personalización y análisis más detallado de los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1625D5-18D9-4933-8770-E94587228CE2}"/>
              </a:ext>
            </a:extLst>
          </p:cNvPr>
          <p:cNvSpPr txBox="1"/>
          <p:nvPr/>
        </p:nvSpPr>
        <p:spPr>
          <a:xfrm>
            <a:off x="6267857" y="2510066"/>
            <a:ext cx="5829212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Generación de informes: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 Los usuarios pueden generar informes detallados sobre la información recopilada, que incluyen gráficos, estadísticas y otros datos relevantes.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6D775CE-9FF2-4DB5-A68A-CE18333F28F6}"/>
              </a:ext>
            </a:extLst>
          </p:cNvPr>
          <p:cNvSpPr txBox="1"/>
          <p:nvPr/>
        </p:nvSpPr>
        <p:spPr>
          <a:xfrm>
            <a:off x="94931" y="3765414"/>
            <a:ext cx="5829212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Automatización: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 </a:t>
            </a:r>
            <a:r>
              <a:rPr lang="es-ES" sz="1200" b="1" dirty="0" err="1"/>
              <a:t>Tinfoleak</a:t>
            </a:r>
            <a:r>
              <a:rPr lang="es-ES" sz="1200" b="1" dirty="0"/>
              <a:t> puede ser utilizado de forma automatizada a través de scripts, lo que facilita la recopilación y análisis periódicos de información en redes sociales.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4F0441-EAFE-4963-BB54-BFC079071BCC}"/>
              </a:ext>
            </a:extLst>
          </p:cNvPr>
          <p:cNvSpPr txBox="1"/>
          <p:nvPr/>
        </p:nvSpPr>
        <p:spPr>
          <a:xfrm>
            <a:off x="6183352" y="3732783"/>
            <a:ext cx="5829212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Uso ético y legal: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 Es importante destacar que </a:t>
            </a:r>
            <a:r>
              <a:rPr lang="es-ES" sz="1200" b="1" dirty="0" err="1"/>
              <a:t>Tinfoleak</a:t>
            </a:r>
            <a:r>
              <a:rPr lang="es-ES" sz="1200" b="1" dirty="0"/>
              <a:t> debe utilizarse con responsabilidad y dentro de los límites legales y éticos. El acceso y la recopilación de datos de redes sociales están sujetos a las políticas y términos de servicio de cada plataforma.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pic>
        <p:nvPicPr>
          <p:cNvPr id="17" name="Imagen 16">
            <a:hlinkClick r:id="rId7" action="ppaction://hlinksldjump"/>
            <a:extLst>
              <a:ext uri="{FF2B5EF4-FFF2-40B4-BE49-F238E27FC236}">
                <a16:creationId xmlns:a16="http://schemas.microsoft.com/office/drawing/2014/main" id="{E4E546E1-E747-4BD1-8818-DF65F6230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0190" y="5941121"/>
            <a:ext cx="916879" cy="9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2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9E861-CD44-417D-88F2-F05D296B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75" y="542341"/>
            <a:ext cx="5074649" cy="1004095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Tinfoleak</a:t>
            </a:r>
            <a:r>
              <a:rPr lang="es-ES" b="1" dirty="0"/>
              <a:t> puede extraer la siguiente información: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B89809-E5C3-4233-A0C9-0E24F56CF2FD}"/>
              </a:ext>
            </a:extLst>
          </p:cNvPr>
          <p:cNvSpPr txBox="1"/>
          <p:nvPr/>
        </p:nvSpPr>
        <p:spPr>
          <a:xfrm>
            <a:off x="564992" y="2442725"/>
            <a:ext cx="5334908" cy="3231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b="1" dirty="0"/>
          </a:p>
          <a:p>
            <a:pPr algn="just"/>
            <a:r>
              <a:rPr lang="es-ES" sz="1200" b="1" dirty="0"/>
              <a:t>• Información sobre la cuenta de un usuario</a:t>
            </a:r>
          </a:p>
          <a:p>
            <a:pPr algn="just"/>
            <a:r>
              <a:rPr lang="es-ES" sz="1200" b="1" dirty="0"/>
              <a:t>• Actividad de un usuario</a:t>
            </a:r>
          </a:p>
          <a:p>
            <a:pPr algn="just"/>
            <a:r>
              <a:rPr lang="es-ES" sz="1200" b="1" dirty="0"/>
              <a:t>• Información sobre cuentas protegidas</a:t>
            </a:r>
          </a:p>
          <a:p>
            <a:pPr algn="just"/>
            <a:r>
              <a:rPr lang="es-ES" sz="1200" b="1" dirty="0"/>
              <a:t>• Aplicaciones desde las que se publica contenido</a:t>
            </a:r>
          </a:p>
          <a:p>
            <a:pPr algn="just"/>
            <a:r>
              <a:rPr lang="es-ES" sz="1200" b="1" dirty="0"/>
              <a:t>• Dispositivos utilizados para publicar contenido</a:t>
            </a:r>
          </a:p>
          <a:p>
            <a:pPr algn="just"/>
            <a:r>
              <a:rPr lang="es-ES" sz="1200" b="1" dirty="0"/>
              <a:t>• Frecuencia de uso de las aplicaciones y dispositivos utilizados para publicar contenido</a:t>
            </a:r>
          </a:p>
          <a:p>
            <a:pPr algn="just"/>
            <a:r>
              <a:rPr lang="es-ES" sz="1200" b="1" dirty="0"/>
              <a:t>• Información sobre hashtags utilizados por los usuarios</a:t>
            </a:r>
          </a:p>
          <a:p>
            <a:pPr algn="just"/>
            <a:r>
              <a:rPr lang="es-ES" sz="1200" b="1" dirty="0"/>
              <a:t>• Información sobre menciones realizadas por los usuarios</a:t>
            </a:r>
          </a:p>
          <a:p>
            <a:pPr algn="just"/>
            <a:r>
              <a:rPr lang="es-ES" sz="1200" b="1" dirty="0"/>
              <a:t>• Información sobre “</a:t>
            </a:r>
            <a:r>
              <a:rPr lang="es-ES" sz="1200" b="1" dirty="0" err="1"/>
              <a:t>likes</a:t>
            </a:r>
            <a:r>
              <a:rPr lang="es-ES" sz="1200" b="1" dirty="0"/>
              <a:t>” realizados por los usuarios</a:t>
            </a:r>
          </a:p>
          <a:p>
            <a:pPr algn="just"/>
            <a:r>
              <a:rPr lang="es-ES" sz="1200" b="1" dirty="0"/>
              <a:t>• Análisis y búsquedas sobre el contenido publicado</a:t>
            </a:r>
          </a:p>
          <a:p>
            <a:pPr algn="just"/>
            <a:r>
              <a:rPr lang="es-ES" sz="1200" b="1" dirty="0"/>
              <a:t>• Frecuencia de palabras más utilizadas por los usuarios</a:t>
            </a:r>
          </a:p>
          <a:p>
            <a:pPr algn="just"/>
            <a:r>
              <a:rPr lang="es-ES" sz="1200" b="1" dirty="0"/>
              <a:t>• Información y descarga de contenido multimedia</a:t>
            </a:r>
          </a:p>
          <a:p>
            <a:pPr algn="just"/>
            <a:r>
              <a:rPr lang="es-ES" sz="1200" b="1" dirty="0"/>
              <a:t>• Información sobre metadatos asociados al contenido multimedia</a:t>
            </a:r>
          </a:p>
          <a:p>
            <a:pPr algn="just"/>
            <a:r>
              <a:rPr lang="es-ES" sz="1200" b="1" dirty="0"/>
              <a:t>• Lugares visitados por los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b="1" dirty="0"/>
          </a:p>
        </p:txBody>
      </p:sp>
      <p:pic>
        <p:nvPicPr>
          <p:cNvPr id="9" name="Imagen 8">
            <a:hlinkClick r:id="rId3" action="ppaction://hlinksldjump"/>
            <a:extLst>
              <a:ext uri="{FF2B5EF4-FFF2-40B4-BE49-F238E27FC236}">
                <a16:creationId xmlns:a16="http://schemas.microsoft.com/office/drawing/2014/main" id="{448F2BEC-4453-4660-81A4-87AE94238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520" y="542341"/>
            <a:ext cx="676835" cy="676835"/>
          </a:xfrm>
          <a:prstGeom prst="rect">
            <a:avLst/>
          </a:prstGeom>
        </p:spPr>
      </p:pic>
      <p:pic>
        <p:nvPicPr>
          <p:cNvPr id="7" name="Imagen 6">
            <a:hlinkClick r:id="rId5" action="ppaction://hlinksldjump"/>
            <a:extLst>
              <a:ext uri="{FF2B5EF4-FFF2-40B4-BE49-F238E27FC236}">
                <a16:creationId xmlns:a16="http://schemas.microsoft.com/office/drawing/2014/main" id="{E9A2F86B-0FBD-4DA0-BF71-6F4ABCC2E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931" y="5994810"/>
            <a:ext cx="940121" cy="9401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D404B3-CE02-4FE6-8FA4-CAFCCE661B87}"/>
              </a:ext>
            </a:extLst>
          </p:cNvPr>
          <p:cNvSpPr txBox="1"/>
          <p:nvPr/>
        </p:nvSpPr>
        <p:spPr>
          <a:xfrm>
            <a:off x="6267857" y="2442725"/>
            <a:ext cx="5829212" cy="21236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/>
              <a:t>• Rutas seguidas por los usuarios y duración de la estancia en cada ubicación</a:t>
            </a:r>
          </a:p>
          <a:p>
            <a:pPr algn="just"/>
            <a:r>
              <a:rPr lang="es-ES" sz="1200" b="1" dirty="0"/>
              <a:t>• Lugares más visitados por los usuarios</a:t>
            </a:r>
          </a:p>
          <a:p>
            <a:pPr algn="just"/>
            <a:r>
              <a:rPr lang="es-ES" sz="1200" b="1" dirty="0"/>
              <a:t>• Obtención de identidades digitales de los usuarios en otras redes sociales</a:t>
            </a:r>
          </a:p>
          <a:p>
            <a:pPr algn="just"/>
            <a:r>
              <a:rPr lang="es-ES" sz="1200" b="1" dirty="0"/>
              <a:t>• Información sobre usuarios geolocalizados</a:t>
            </a:r>
          </a:p>
          <a:p>
            <a:pPr algn="just"/>
            <a:r>
              <a:rPr lang="es-ES" sz="1200" b="1" dirty="0"/>
              <a:t>• Información sobre usuarios etiquetados en fotografías</a:t>
            </a:r>
          </a:p>
          <a:p>
            <a:pPr algn="just"/>
            <a:r>
              <a:rPr lang="es-ES" sz="1200" b="1" dirty="0"/>
              <a:t>• Información sobre seguidores en Twitter</a:t>
            </a:r>
          </a:p>
          <a:p>
            <a:pPr algn="just"/>
            <a:r>
              <a:rPr lang="es-ES" sz="1200" b="1" dirty="0"/>
              <a:t>• Información sobre amigos en Twitter</a:t>
            </a:r>
          </a:p>
          <a:p>
            <a:pPr algn="just"/>
            <a:r>
              <a:rPr lang="es-ES" sz="1200" b="1" dirty="0"/>
              <a:t>• Información sobre listas creadas por un usuario o listas donde se han incluido al usuario</a:t>
            </a:r>
          </a:p>
          <a:p>
            <a:pPr algn="just"/>
            <a:r>
              <a:rPr lang="es-ES" sz="1200" b="1" dirty="0"/>
              <a:t>• Información sobre colecciones creadas por los usuarios</a:t>
            </a:r>
          </a:p>
          <a:p>
            <a:pPr algn="just"/>
            <a:r>
              <a:rPr lang="es-ES" sz="1200" b="1" dirty="0"/>
              <a:t>• Extracción de conversaciones entre usuarios</a:t>
            </a:r>
          </a:p>
        </p:txBody>
      </p:sp>
      <p:pic>
        <p:nvPicPr>
          <p:cNvPr id="14" name="Imagen 13">
            <a:hlinkClick r:id="rId7" action="ppaction://hlinksldjump"/>
            <a:extLst>
              <a:ext uri="{FF2B5EF4-FFF2-40B4-BE49-F238E27FC236}">
                <a16:creationId xmlns:a16="http://schemas.microsoft.com/office/drawing/2014/main" id="{73B04F4C-1D06-41B1-99F4-F96F1E5D7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948" y="5917879"/>
            <a:ext cx="940121" cy="9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59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D14F40-1380-43FE-BED0-6EC3A3D3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93" y="99660"/>
            <a:ext cx="5736687" cy="1004095"/>
          </a:xfrm>
        </p:spPr>
        <p:txBody>
          <a:bodyPr>
            <a:normAutofit/>
          </a:bodyPr>
          <a:lstStyle/>
          <a:p>
            <a:r>
              <a:rPr lang="es-ES" b="1" dirty="0"/>
              <a:t>Funcionalidades</a:t>
            </a:r>
            <a:endParaRPr lang="es-MX" b="1" dirty="0"/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709A1300-5CED-4795-B9F6-E12346D0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20" y="542341"/>
            <a:ext cx="676835" cy="676835"/>
          </a:xfrm>
          <a:prstGeom prst="rect">
            <a:avLst/>
          </a:prstGeom>
        </p:spPr>
      </p:pic>
      <p:pic>
        <p:nvPicPr>
          <p:cNvPr id="8" name="Imagen 7">
            <a:hlinkClick r:id="rId4" action="ppaction://hlinksldjump"/>
            <a:extLst>
              <a:ext uri="{FF2B5EF4-FFF2-40B4-BE49-F238E27FC236}">
                <a16:creationId xmlns:a16="http://schemas.microsoft.com/office/drawing/2014/main" id="{960E2A6C-64B9-43B7-8965-F4C1BF50C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473" y="6148076"/>
            <a:ext cx="822168" cy="82216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53CAE-876E-4698-AC75-1098125B2AF9}"/>
              </a:ext>
            </a:extLst>
          </p:cNvPr>
          <p:cNvSpPr txBox="1"/>
          <p:nvPr/>
        </p:nvSpPr>
        <p:spPr>
          <a:xfrm>
            <a:off x="2931404" y="957561"/>
            <a:ext cx="6220263" cy="29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Extracción de información de cuentas protegidas en Twitter (parámetro “—pro”)</a:t>
            </a:r>
          </a:p>
        </p:txBody>
      </p:sp>
      <p:pic>
        <p:nvPicPr>
          <p:cNvPr id="18" name="Imagen 17">
            <a:hlinkClick r:id="rId6" action="ppaction://hlinksldjump"/>
            <a:extLst>
              <a:ext uri="{FF2B5EF4-FFF2-40B4-BE49-F238E27FC236}">
                <a16:creationId xmlns:a16="http://schemas.microsoft.com/office/drawing/2014/main" id="{632D4182-978F-4FDC-B831-355D9895A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34861" y="6255996"/>
            <a:ext cx="635325" cy="6353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D1E056F-8B19-4FE2-B5BA-3E159BEB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1" y="1527996"/>
            <a:ext cx="3810000" cy="200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7BAC015-B618-4BB0-BCF3-E97816F5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7997"/>
            <a:ext cx="3810000" cy="20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39FEE07-B9A3-4C28-BE4B-2F5F2CD5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641" y="1527997"/>
            <a:ext cx="3810000" cy="20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9A0F479-1B33-4F1B-BAD4-9DA86713831C}"/>
              </a:ext>
            </a:extLst>
          </p:cNvPr>
          <p:cNvSpPr txBox="1"/>
          <p:nvPr/>
        </p:nvSpPr>
        <p:spPr>
          <a:xfrm>
            <a:off x="702966" y="3697376"/>
            <a:ext cx="2586990" cy="29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Identificación de cuenta protegida: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B3B0571-B31B-438B-B64F-7EFF1CE00060}"/>
              </a:ext>
            </a:extLst>
          </p:cNvPr>
          <p:cNvSpPr txBox="1"/>
          <p:nvPr/>
        </p:nvSpPr>
        <p:spPr>
          <a:xfrm>
            <a:off x="4965452" y="3697376"/>
            <a:ext cx="2586990" cy="29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Extracción de seguidores: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BF4B35-6A74-4AB7-9857-9FF3C776F9CD}"/>
              </a:ext>
            </a:extLst>
          </p:cNvPr>
          <p:cNvSpPr txBox="1"/>
          <p:nvPr/>
        </p:nvSpPr>
        <p:spPr>
          <a:xfrm>
            <a:off x="8827947" y="3716779"/>
            <a:ext cx="2586990" cy="29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Extracción de amigos y tuits: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5A6247-EDF9-41A3-964E-682CD324604B}"/>
              </a:ext>
            </a:extLst>
          </p:cNvPr>
          <p:cNvSpPr txBox="1"/>
          <p:nvPr/>
        </p:nvSpPr>
        <p:spPr>
          <a:xfrm>
            <a:off x="1728915" y="4171491"/>
            <a:ext cx="7999547" cy="292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Análisis de listas creadas por un usuario o listas donde se han incluido al usuario (parámetro “-l” o “—</a:t>
            </a:r>
            <a:r>
              <a:rPr lang="es-ES" sz="1300" b="1" dirty="0" err="1"/>
              <a:t>lists</a:t>
            </a:r>
            <a:r>
              <a:rPr lang="es-ES" sz="1300" b="1" dirty="0"/>
              <a:t>”)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939D95B-DC44-4AD4-BBA5-BA81BDB8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98" y="4580113"/>
            <a:ext cx="2586990" cy="19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6F47C94-9134-44CF-BE6D-9F15640B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688" y="4626203"/>
            <a:ext cx="381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1EC3635-869C-4B11-ABA9-E51B62070C40}"/>
              </a:ext>
            </a:extLst>
          </p:cNvPr>
          <p:cNvSpPr txBox="1"/>
          <p:nvPr/>
        </p:nvSpPr>
        <p:spPr>
          <a:xfrm>
            <a:off x="4869118" y="6122027"/>
            <a:ext cx="2586990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Colecciones creadas por el usuario analizado:</a:t>
            </a:r>
          </a:p>
        </p:txBody>
      </p:sp>
    </p:spTree>
    <p:extLst>
      <p:ext uri="{BB962C8B-B14F-4D97-AF65-F5344CB8AC3E}">
        <p14:creationId xmlns:p14="http://schemas.microsoft.com/office/powerpoint/2010/main" val="300896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5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000"/>
                            </p:stCondLst>
                            <p:childTnLst>
                              <p:par>
                                <p:cTn id="7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D14F40-1380-43FE-BED0-6EC3A3D3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656" y="-48773"/>
            <a:ext cx="5736687" cy="1004095"/>
          </a:xfrm>
        </p:spPr>
        <p:txBody>
          <a:bodyPr>
            <a:normAutofit/>
          </a:bodyPr>
          <a:lstStyle/>
          <a:p>
            <a:r>
              <a:rPr lang="es-ES" b="1" dirty="0"/>
              <a:t>Funcionalidades</a:t>
            </a:r>
            <a:endParaRPr lang="es-MX" b="1" dirty="0"/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709A1300-5CED-4795-B9F6-E12346D0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790" y="96018"/>
            <a:ext cx="676835" cy="676835"/>
          </a:xfrm>
          <a:prstGeom prst="rect">
            <a:avLst/>
          </a:prstGeom>
        </p:spPr>
      </p:pic>
      <p:pic>
        <p:nvPicPr>
          <p:cNvPr id="12" name="Imagen 11">
            <a:hlinkClick r:id="rId4" action="ppaction://hlinksldjump"/>
            <a:extLst>
              <a:ext uri="{FF2B5EF4-FFF2-40B4-BE49-F238E27FC236}">
                <a16:creationId xmlns:a16="http://schemas.microsoft.com/office/drawing/2014/main" id="{9AEFC511-538B-4D9B-B540-1423B0A2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13448" y="5965471"/>
            <a:ext cx="893316" cy="893316"/>
          </a:xfrm>
          <a:prstGeom prst="rect">
            <a:avLst/>
          </a:prstGeom>
        </p:spPr>
      </p:pic>
      <p:pic>
        <p:nvPicPr>
          <p:cNvPr id="23" name="Imagen 22">
            <a:hlinkClick r:id="rId6" action="ppaction://hlinksldjump"/>
            <a:extLst>
              <a:ext uri="{FF2B5EF4-FFF2-40B4-BE49-F238E27FC236}">
                <a16:creationId xmlns:a16="http://schemas.microsoft.com/office/drawing/2014/main" id="{441A2C60-1CB7-4FC6-A0BF-9D9ED9437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54" y="5929897"/>
            <a:ext cx="893316" cy="89331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3A75606-1E68-425B-9DA3-17C4DD64A5C3}"/>
              </a:ext>
            </a:extLst>
          </p:cNvPr>
          <p:cNvSpPr txBox="1"/>
          <p:nvPr/>
        </p:nvSpPr>
        <p:spPr>
          <a:xfrm>
            <a:off x="4011438" y="1042419"/>
            <a:ext cx="4169122" cy="29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/>
              <a:t>Análisis de la actividad de un usuario (parámetro “-a”)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3E58E84-8E04-44DD-923D-D8F6E05D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23" y="1926898"/>
            <a:ext cx="3810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506ACD2-48A8-4EBA-8148-73864BC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35" y="1778180"/>
            <a:ext cx="3810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1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9E861-CD44-417D-88F2-F05D296B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574" y="0"/>
            <a:ext cx="5074649" cy="1004095"/>
          </a:xfrm>
        </p:spPr>
        <p:txBody>
          <a:bodyPr>
            <a:normAutofit/>
          </a:bodyPr>
          <a:lstStyle/>
          <a:p>
            <a:r>
              <a:rPr lang="es-ES" b="1" dirty="0"/>
              <a:t>Ejemplo</a:t>
            </a:r>
            <a:endParaRPr lang="es-MX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B89809-E5C3-4233-A0C9-0E24F56CF2FD}"/>
              </a:ext>
            </a:extLst>
          </p:cNvPr>
          <p:cNvSpPr txBox="1"/>
          <p:nvPr/>
        </p:nvSpPr>
        <p:spPr>
          <a:xfrm>
            <a:off x="718799" y="2078310"/>
            <a:ext cx="537720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/>
              <a:t>Instalación y configuración: </a:t>
            </a:r>
            <a:r>
              <a:rPr lang="es-ES" sz="1200" dirty="0"/>
              <a:t>Primero, descargas y configuras </a:t>
            </a:r>
            <a:r>
              <a:rPr lang="es-ES" sz="1200" dirty="0" err="1"/>
              <a:t>Tinfoleak</a:t>
            </a:r>
            <a:r>
              <a:rPr lang="es-ES" sz="1200" dirty="0"/>
              <a:t> en tu sistema. Puedes encontrar instrucciones detalladas en la documentación oficial de la herramienta.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b="1" dirty="0"/>
              <a:t>Autenticación en Twitter: </a:t>
            </a:r>
            <a:r>
              <a:rPr lang="es-ES" sz="1200" dirty="0" err="1"/>
              <a:t>Tinfoleak</a:t>
            </a:r>
            <a:r>
              <a:rPr lang="es-ES" sz="1200" dirty="0"/>
              <a:t> requerirá que proporciones tus credenciales de Twitter para acceder a la API de Twitter. Esto permite que la herramienta recopile datos de la plataforma.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b="1" dirty="0"/>
              <a:t>Selección de objetivo: </a:t>
            </a:r>
            <a:r>
              <a:rPr lang="es-ES" sz="1200" dirty="0"/>
              <a:t>Especificas el objetivo de tu investigación, como un usuario de Twitter en particular, un hashtag específico, o una búsqueda de palabras clave.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b="1" dirty="0"/>
              <a:t>Ejecución de </a:t>
            </a:r>
            <a:r>
              <a:rPr lang="es-ES" sz="1200" b="1" dirty="0" err="1"/>
              <a:t>Tinfoleak</a:t>
            </a:r>
            <a:r>
              <a:rPr lang="es-ES" sz="1200" b="1" dirty="0"/>
              <a:t>: </a:t>
            </a:r>
            <a:r>
              <a:rPr lang="es-ES" sz="1200" dirty="0"/>
              <a:t>Ejecutas </a:t>
            </a:r>
            <a:r>
              <a:rPr lang="es-ES" sz="1200" dirty="0" err="1"/>
              <a:t>Tinfoleak</a:t>
            </a:r>
            <a:r>
              <a:rPr lang="es-ES" sz="1200" dirty="0"/>
              <a:t> con los parámetros adecuados para tu objetivo. Por ejemplo, si estás investigando un usuario específico, podrías ejecutarlo con el nombre de usuario como parámetro.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b="1" dirty="0"/>
              <a:t>Recopilación de datos: </a:t>
            </a:r>
            <a:r>
              <a:rPr lang="es-ES" sz="1200" dirty="0" err="1"/>
              <a:t>Tinfoleak</a:t>
            </a:r>
            <a:r>
              <a:rPr lang="es-ES" sz="1200" dirty="0"/>
              <a:t> comenzará a recopilar datos del perfil del usuario seleccionado, incluyendo información pública como tweets, seguidores, seguidos, favoritos, listas, etc.</a:t>
            </a: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448F2BEC-4453-4660-81A4-87AE9423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20" y="542341"/>
            <a:ext cx="676835" cy="6768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B775E09-5675-4496-82B7-C19CF1CE3669}"/>
              </a:ext>
            </a:extLst>
          </p:cNvPr>
          <p:cNvSpPr txBox="1"/>
          <p:nvPr/>
        </p:nvSpPr>
        <p:spPr>
          <a:xfrm>
            <a:off x="6376155" y="2094585"/>
            <a:ext cx="53772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/>
              <a:t>Análisis de datos: </a:t>
            </a:r>
            <a:r>
              <a:rPr lang="es-ES" sz="1200" dirty="0"/>
              <a:t>Una vez que </a:t>
            </a:r>
            <a:r>
              <a:rPr lang="es-ES" sz="1200" dirty="0" err="1"/>
              <a:t>Tinfoleak</a:t>
            </a:r>
            <a:r>
              <a:rPr lang="es-ES" sz="1200" dirty="0"/>
              <a:t> haya recopilado los datos, puedes analizarlos utilizando las herramientas proporcionadas por la propia herramienta. Esto puede incluir visualizaciones, estadísticas, y otros análisis relevantes.</a:t>
            </a:r>
          </a:p>
          <a:p>
            <a:pPr algn="just"/>
            <a:endParaRPr lang="es-ES" sz="1200" b="1" dirty="0"/>
          </a:p>
          <a:p>
            <a:pPr algn="just"/>
            <a:r>
              <a:rPr lang="es-ES" sz="1200" b="1" dirty="0"/>
              <a:t>Generación de informes: </a:t>
            </a:r>
            <a:r>
              <a:rPr lang="es-ES" sz="1200" dirty="0" err="1"/>
              <a:t>Tinfoleak</a:t>
            </a:r>
            <a:r>
              <a:rPr lang="es-ES" sz="1200" dirty="0"/>
              <a:t> te permite generar informes detallados sobre la información recopilada, que puedes utilizar para tus propósitos de investigación, análisis o presentación.</a:t>
            </a:r>
          </a:p>
          <a:p>
            <a:pPr algn="just"/>
            <a:endParaRPr lang="es-ES" sz="1200" b="1" dirty="0"/>
          </a:p>
          <a:p>
            <a:pPr algn="just"/>
            <a:r>
              <a:rPr lang="es-ES" sz="1200" b="1" dirty="0"/>
              <a:t>Acciones posteriores: </a:t>
            </a:r>
            <a:r>
              <a:rPr lang="es-ES" sz="1200" dirty="0"/>
              <a:t>Basándote en los datos recopilados y analizados, puedes tomar acciones posteriores según tus objetivos y necesidades. Esto podría incluir pasos adicionales de investigación, medidas de seguridad, o estrategias de marketing, entre otros.</a:t>
            </a:r>
            <a:endParaRPr lang="es-MX" sz="1200" dirty="0"/>
          </a:p>
        </p:txBody>
      </p:sp>
      <p:pic>
        <p:nvPicPr>
          <p:cNvPr id="13" name="Imagen 12">
            <a:hlinkClick r:id="rId4" action="ppaction://hlinksldjump"/>
            <a:extLst>
              <a:ext uri="{FF2B5EF4-FFF2-40B4-BE49-F238E27FC236}">
                <a16:creationId xmlns:a16="http://schemas.microsoft.com/office/drawing/2014/main" id="{BFEB93BF-3646-4628-A84E-7F5462312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13448" y="5965471"/>
            <a:ext cx="893316" cy="8933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5B3601-2F53-497F-995C-9D2D5D1DDBA6}"/>
              </a:ext>
            </a:extLst>
          </p:cNvPr>
          <p:cNvSpPr txBox="1"/>
          <p:nvPr/>
        </p:nvSpPr>
        <p:spPr>
          <a:xfrm>
            <a:off x="4011438" y="1042419"/>
            <a:ext cx="4169122" cy="29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300" b="1" dirty="0" err="1"/>
              <a:t>Tinfoleak</a:t>
            </a:r>
            <a:r>
              <a:rPr lang="es-ES" sz="1300" b="1" dirty="0"/>
              <a:t> para recopilar información de Twitter:</a:t>
            </a:r>
          </a:p>
        </p:txBody>
      </p:sp>
      <p:pic>
        <p:nvPicPr>
          <p:cNvPr id="6146" name="Picture 2" descr="Learn to trend on Twitter with the pro">
            <a:extLst>
              <a:ext uri="{FF2B5EF4-FFF2-40B4-BE49-F238E27FC236}">
                <a16:creationId xmlns:a16="http://schemas.microsoft.com/office/drawing/2014/main" id="{A07BFDEF-1593-46B0-8876-66D5ACAF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62" y="4567287"/>
            <a:ext cx="3684958" cy="20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E193FB-B33E-4D4B-98DE-DAA050AD5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039" y="144352"/>
            <a:ext cx="678730" cy="6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8" grpId="0" animBg="1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743</TotalTime>
  <Words>1001</Words>
  <Application>Microsoft Office PowerPoint</Application>
  <PresentationFormat>Panorámica</PresentationFormat>
  <Paragraphs>83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Gota</vt:lpstr>
      <vt:lpstr>Herramienta osint</vt:lpstr>
      <vt:lpstr>Definición</vt:lpstr>
      <vt:lpstr>Uso típico:  </vt:lpstr>
      <vt:lpstr>Características</vt:lpstr>
      <vt:lpstr>Tinfoleak puede extraer la siguiente información:</vt:lpstr>
      <vt:lpstr>Funcionalidades</vt:lpstr>
      <vt:lpstr>Funcionalidades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Fundamentos: ebusiness -Ecommerce</dc:title>
  <dc:creator>Abdiel Hau</dc:creator>
  <cp:lastModifiedBy>Abdiel Hau</cp:lastModifiedBy>
  <cp:revision>59</cp:revision>
  <dcterms:created xsi:type="dcterms:W3CDTF">2024-01-21T12:40:12Z</dcterms:created>
  <dcterms:modified xsi:type="dcterms:W3CDTF">2024-03-01T06:18:53Z</dcterms:modified>
</cp:coreProperties>
</file>