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8" r:id="rId4"/>
    <p:sldId id="267" r:id="rId5"/>
    <p:sldId id="269" r:id="rId6"/>
    <p:sldId id="266" r:id="rId7"/>
    <p:sldId id="260"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B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8229F-0B6C-4A18-8942-E19C4A016C4C}" type="datetimeFigureOut">
              <a:rPr lang="es-MX" smtClean="0"/>
              <a:t>29/02/2024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ED0BB-67E9-4C83-82E5-9FA3B73EABA1}" type="slidenum">
              <a:rPr lang="es-MX" smtClean="0"/>
              <a:t>‹Nº›</a:t>
            </a:fld>
            <a:endParaRPr lang="es-MX"/>
          </a:p>
        </p:txBody>
      </p:sp>
    </p:spTree>
    <p:extLst>
      <p:ext uri="{BB962C8B-B14F-4D97-AF65-F5344CB8AC3E}">
        <p14:creationId xmlns:p14="http://schemas.microsoft.com/office/powerpoint/2010/main" val="300210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F7ED0BB-67E9-4C83-82E5-9FA3B73EABA1}" type="slidenum">
              <a:rPr lang="es-MX" smtClean="0"/>
              <a:t>4</a:t>
            </a:fld>
            <a:endParaRPr lang="es-MX"/>
          </a:p>
        </p:txBody>
      </p:sp>
    </p:spTree>
    <p:extLst>
      <p:ext uri="{BB962C8B-B14F-4D97-AF65-F5344CB8AC3E}">
        <p14:creationId xmlns:p14="http://schemas.microsoft.com/office/powerpoint/2010/main" val="268022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F7ED0BB-67E9-4C83-82E5-9FA3B73EABA1}" type="slidenum">
              <a:rPr lang="es-MX" smtClean="0"/>
              <a:t>5</a:t>
            </a:fld>
            <a:endParaRPr lang="es-MX"/>
          </a:p>
        </p:txBody>
      </p:sp>
    </p:spTree>
    <p:extLst>
      <p:ext uri="{BB962C8B-B14F-4D97-AF65-F5344CB8AC3E}">
        <p14:creationId xmlns:p14="http://schemas.microsoft.com/office/powerpoint/2010/main" val="4082302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4.xml"/><Relationship Id="rId7"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slide" Target="slide9.xml"/><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slide" Target="slide3.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slide" Target="slide4.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8.png"/><Relationship Id="rId10" Type="http://schemas.openxmlformats.org/officeDocument/2006/relationships/slide" Target="slide7.xml"/><Relationship Id="rId4" Type="http://schemas.openxmlformats.org/officeDocument/2006/relationships/slide" Target="slide5.xml"/><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slide" Target="slide6.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8.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8.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2FEE7-2C1F-4489-AFCB-5FB46F946D52}"/>
              </a:ext>
            </a:extLst>
          </p:cNvPr>
          <p:cNvSpPr>
            <a:spLocks noGrp="1"/>
          </p:cNvSpPr>
          <p:nvPr>
            <p:ph type="ctrTitle"/>
          </p:nvPr>
        </p:nvSpPr>
        <p:spPr>
          <a:xfrm>
            <a:off x="1544824" y="1228617"/>
            <a:ext cx="8689976" cy="599733"/>
          </a:xfrm>
        </p:spPr>
        <p:txBody>
          <a:bodyPr>
            <a:normAutofit/>
          </a:bodyPr>
          <a:lstStyle/>
          <a:p>
            <a:r>
              <a:rPr lang="es-ES" sz="3600" b="1" dirty="0"/>
              <a:t>AWS ORGANIZATIONS</a:t>
            </a:r>
            <a:endParaRPr lang="es-MX" sz="3600" b="1" dirty="0"/>
          </a:p>
        </p:txBody>
      </p:sp>
      <p:sp>
        <p:nvSpPr>
          <p:cNvPr id="4" name="CuadroTexto 3">
            <a:extLst>
              <a:ext uri="{FF2B5EF4-FFF2-40B4-BE49-F238E27FC236}">
                <a16:creationId xmlns:a16="http://schemas.microsoft.com/office/drawing/2014/main" id="{7AC9D774-9186-4BC9-A5AA-8480F2040EE9}"/>
              </a:ext>
            </a:extLst>
          </p:cNvPr>
          <p:cNvSpPr txBox="1"/>
          <p:nvPr/>
        </p:nvSpPr>
        <p:spPr>
          <a:xfrm>
            <a:off x="6801317" y="1900517"/>
            <a:ext cx="3433483" cy="369332"/>
          </a:xfrm>
          <a:prstGeom prst="rect">
            <a:avLst/>
          </a:prstGeom>
          <a:noFill/>
        </p:spPr>
        <p:txBody>
          <a:bodyPr wrap="square" rtlCol="0">
            <a:spAutoFit/>
          </a:bodyPr>
          <a:lstStyle/>
          <a:p>
            <a:r>
              <a:rPr lang="es-ES" b="1" dirty="0"/>
              <a:t>Alumno: </a:t>
            </a:r>
            <a:r>
              <a:rPr lang="es-ES" dirty="0"/>
              <a:t>Abdiel Gabriel Hau Tun</a:t>
            </a:r>
            <a:endParaRPr lang="es-MX" dirty="0"/>
          </a:p>
        </p:txBody>
      </p:sp>
      <p:sp>
        <p:nvSpPr>
          <p:cNvPr id="5" name="Rectángulo: esquinas redondeadas 4">
            <a:hlinkClick r:id="rId2" action="ppaction://hlinksldjump"/>
            <a:extLst>
              <a:ext uri="{FF2B5EF4-FFF2-40B4-BE49-F238E27FC236}">
                <a16:creationId xmlns:a16="http://schemas.microsoft.com/office/drawing/2014/main" id="{1004FFA4-C92C-45EB-A18E-35543F739F86}"/>
              </a:ext>
            </a:extLst>
          </p:cNvPr>
          <p:cNvSpPr/>
          <p:nvPr/>
        </p:nvSpPr>
        <p:spPr>
          <a:xfrm>
            <a:off x="2531969" y="6216945"/>
            <a:ext cx="1380564" cy="358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Definición</a:t>
            </a:r>
          </a:p>
        </p:txBody>
      </p:sp>
      <p:sp>
        <p:nvSpPr>
          <p:cNvPr id="11" name="Rectángulo: esquinas redondeadas 10">
            <a:hlinkClick r:id="rId3" action="ppaction://hlinksldjump"/>
            <a:extLst>
              <a:ext uri="{FF2B5EF4-FFF2-40B4-BE49-F238E27FC236}">
                <a16:creationId xmlns:a16="http://schemas.microsoft.com/office/drawing/2014/main" id="{424606C1-2878-4838-A98D-E0FE696C53E8}"/>
              </a:ext>
            </a:extLst>
          </p:cNvPr>
          <p:cNvSpPr/>
          <p:nvPr/>
        </p:nvSpPr>
        <p:spPr>
          <a:xfrm>
            <a:off x="4326592" y="6216945"/>
            <a:ext cx="1380564" cy="358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Características</a:t>
            </a:r>
          </a:p>
        </p:txBody>
      </p:sp>
      <p:sp>
        <p:nvSpPr>
          <p:cNvPr id="12" name="Rectángulo: esquinas redondeadas 11">
            <a:hlinkClick r:id="rId4" action="ppaction://hlinksldjump"/>
            <a:extLst>
              <a:ext uri="{FF2B5EF4-FFF2-40B4-BE49-F238E27FC236}">
                <a16:creationId xmlns:a16="http://schemas.microsoft.com/office/drawing/2014/main" id="{C07FE12A-F9A6-4A5C-B9F1-839D21B775DC}"/>
              </a:ext>
            </a:extLst>
          </p:cNvPr>
          <p:cNvSpPr/>
          <p:nvPr/>
        </p:nvSpPr>
        <p:spPr>
          <a:xfrm>
            <a:off x="6121215" y="6216945"/>
            <a:ext cx="1380564" cy="358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Estructura</a:t>
            </a:r>
          </a:p>
        </p:txBody>
      </p:sp>
      <p:sp>
        <p:nvSpPr>
          <p:cNvPr id="13" name="Rectángulo: esquinas redondeadas 12">
            <a:hlinkClick r:id="rId5" action="ppaction://hlinksldjump"/>
            <a:extLst>
              <a:ext uri="{FF2B5EF4-FFF2-40B4-BE49-F238E27FC236}">
                <a16:creationId xmlns:a16="http://schemas.microsoft.com/office/drawing/2014/main" id="{BEB34737-7AFE-4B81-831A-71930946ADC3}"/>
              </a:ext>
            </a:extLst>
          </p:cNvPr>
          <p:cNvSpPr/>
          <p:nvPr/>
        </p:nvSpPr>
        <p:spPr>
          <a:xfrm>
            <a:off x="7915838" y="6216945"/>
            <a:ext cx="1380564" cy="358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hlinkClick r:id="rId5" action="ppaction://hlinksldjump"/>
              </a:rPr>
              <a:t>Ejemplo</a:t>
            </a:r>
            <a:endParaRPr lang="es-MX" dirty="0"/>
          </a:p>
        </p:txBody>
      </p:sp>
      <p:pic>
        <p:nvPicPr>
          <p:cNvPr id="1026" name="Picture 2" descr="Guidance for Establishing an Initial Foundation using AWS Organizations">
            <a:extLst>
              <a:ext uri="{FF2B5EF4-FFF2-40B4-BE49-F238E27FC236}">
                <a16:creationId xmlns:a16="http://schemas.microsoft.com/office/drawing/2014/main" id="{E024E568-6A4D-4253-A3A7-8A1FC20F64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797" y="2552066"/>
            <a:ext cx="4879471" cy="29411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WS Organizations – Benefits and Use Cases | Server Management Tips">
            <a:extLst>
              <a:ext uri="{FF2B5EF4-FFF2-40B4-BE49-F238E27FC236}">
                <a16:creationId xmlns:a16="http://schemas.microsoft.com/office/drawing/2014/main" id="{44A888C0-3EA8-4C7E-943E-1E5AEEF59E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0294" y="2993565"/>
            <a:ext cx="3433483" cy="24996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37904-8B98-4D19-8756-CE24A299E4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888" y="104975"/>
            <a:ext cx="2413262" cy="1010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43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1" presetClass="entr" presetSubtype="1"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heel(1)">
                                      <p:cBhvr>
                                        <p:cTn id="27" dur="2000"/>
                                        <p:tgtEl>
                                          <p:spTgt spid="1026"/>
                                        </p:tgtEl>
                                      </p:cBhvr>
                                    </p:animEffect>
                                  </p:childTnLst>
                                </p:cTn>
                              </p:par>
                            </p:childTnLst>
                          </p:cTn>
                        </p:par>
                        <p:par>
                          <p:cTn id="28" fill="hold">
                            <p:stCondLst>
                              <p:cond delay="4000"/>
                            </p:stCondLst>
                            <p:childTnLst>
                              <p:par>
                                <p:cTn id="29" presetID="21"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heel(1)">
                                      <p:cBhvr>
                                        <p:cTn id="31" dur="2000"/>
                                        <p:tgtEl>
                                          <p:spTgt spid="6"/>
                                        </p:tgtEl>
                                      </p:cBhvr>
                                    </p:animEffect>
                                  </p:childTnLst>
                                </p:cTn>
                              </p:par>
                            </p:childTnLst>
                          </p:cTn>
                        </p:par>
                        <p:par>
                          <p:cTn id="32" fill="hold">
                            <p:stCondLst>
                              <p:cond delay="6000"/>
                            </p:stCondLst>
                            <p:childTnLst>
                              <p:par>
                                <p:cTn id="33" presetID="21" presetClass="entr" presetSubtype="1" fill="hold" nodeType="after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wheel(1)">
                                      <p:cBhvr>
                                        <p:cTn id="35" dur="2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9E861-CD44-417D-88F2-F05D296BF37D}"/>
              </a:ext>
            </a:extLst>
          </p:cNvPr>
          <p:cNvSpPr>
            <a:spLocks noGrp="1"/>
          </p:cNvSpPr>
          <p:nvPr>
            <p:ph type="title"/>
          </p:nvPr>
        </p:nvSpPr>
        <p:spPr>
          <a:xfrm>
            <a:off x="3274793" y="215081"/>
            <a:ext cx="5074649" cy="1004095"/>
          </a:xfrm>
        </p:spPr>
        <p:txBody>
          <a:bodyPr>
            <a:normAutofit/>
          </a:bodyPr>
          <a:lstStyle/>
          <a:p>
            <a:r>
              <a:rPr lang="es-ES" b="1" dirty="0"/>
              <a:t>Definición</a:t>
            </a:r>
            <a:endParaRPr lang="es-MX" b="1" dirty="0"/>
          </a:p>
        </p:txBody>
      </p:sp>
      <p:sp>
        <p:nvSpPr>
          <p:cNvPr id="4" name="CuadroTexto 3">
            <a:extLst>
              <a:ext uri="{FF2B5EF4-FFF2-40B4-BE49-F238E27FC236}">
                <a16:creationId xmlns:a16="http://schemas.microsoft.com/office/drawing/2014/main" id="{E7B89809-E5C3-4233-A0C9-0E24F56CF2FD}"/>
              </a:ext>
            </a:extLst>
          </p:cNvPr>
          <p:cNvSpPr txBox="1"/>
          <p:nvPr/>
        </p:nvSpPr>
        <p:spPr>
          <a:xfrm>
            <a:off x="481755" y="2194138"/>
            <a:ext cx="6456372" cy="2492990"/>
          </a:xfrm>
          <a:prstGeom prst="rect">
            <a:avLst/>
          </a:prstGeom>
          <a:solidFill>
            <a:schemeClr val="accent6"/>
          </a:solidFill>
          <a:effectLst>
            <a:outerShdw blurRad="63500" sx="102000" sy="102000" algn="ctr" rotWithShape="0">
              <a:prstClr val="black">
                <a:alpha val="40000"/>
              </a:prstClr>
            </a:outerShdw>
          </a:effectLst>
        </p:spPr>
        <p:txBody>
          <a:bodyPr wrap="square" rtlCol="0">
            <a:spAutoFit/>
          </a:bodyPr>
          <a:lstStyle/>
          <a:p>
            <a:pPr algn="just"/>
            <a:r>
              <a:rPr lang="es-ES" sz="1300" dirty="0"/>
              <a:t>AWS </a:t>
            </a:r>
            <a:r>
              <a:rPr lang="es-ES" sz="1300" dirty="0" err="1"/>
              <a:t>Organizations</a:t>
            </a:r>
            <a:r>
              <a:rPr lang="es-ES" sz="1300" dirty="0"/>
              <a:t> es un servicio de Amazon Web </a:t>
            </a:r>
            <a:r>
              <a:rPr lang="es-ES" sz="1300" dirty="0" err="1"/>
              <a:t>Services</a:t>
            </a:r>
            <a:r>
              <a:rPr lang="es-ES" sz="1300" dirty="0"/>
              <a:t> (AWS) que te permite gestionar de forma centralizada y controlar múltiples cuentas de AWS. Con AWS </a:t>
            </a:r>
            <a:r>
              <a:rPr lang="es-ES" sz="1300" dirty="0" err="1"/>
              <a:t>Organizations</a:t>
            </a:r>
            <a:r>
              <a:rPr lang="es-ES" sz="1300" dirty="0"/>
              <a:t>, puedes crear una estructura jerárquica de cuentas para organizar tus recursos de AWS y administrar políticas de seguridad y acceso en todas ellas. Esto facilita la implementación de políticas de seguridad consistentes, el control de costos y el cumplimiento de requisitos de conformidad en toda tu organización. Además, AWS </a:t>
            </a:r>
            <a:r>
              <a:rPr lang="es-ES" sz="1300" dirty="0" err="1"/>
              <a:t>Organizations</a:t>
            </a:r>
            <a:r>
              <a:rPr lang="es-ES" sz="1300" dirty="0"/>
              <a:t> te permite automatizar tareas administrativas comunes, como la creación de cuentas nuevas y la aplicación de políticas de seguridad.</a:t>
            </a:r>
          </a:p>
          <a:p>
            <a:pPr algn="just"/>
            <a:endParaRPr lang="es-ES" sz="1300" dirty="0"/>
          </a:p>
          <a:p>
            <a:pPr algn="just"/>
            <a:endParaRPr lang="es-ES" sz="1300" dirty="0"/>
          </a:p>
          <a:p>
            <a:pPr algn="just"/>
            <a:endParaRPr lang="es-ES" sz="1300" dirty="0"/>
          </a:p>
          <a:p>
            <a:pPr algn="just"/>
            <a:endParaRPr lang="es-ES" sz="1300" dirty="0"/>
          </a:p>
        </p:txBody>
      </p:sp>
      <p:pic>
        <p:nvPicPr>
          <p:cNvPr id="9" name="Imagen 8">
            <a:hlinkClick r:id="rId2" action="ppaction://hlinksldjump"/>
            <a:extLst>
              <a:ext uri="{FF2B5EF4-FFF2-40B4-BE49-F238E27FC236}">
                <a16:creationId xmlns:a16="http://schemas.microsoft.com/office/drawing/2014/main" id="{448F2BEC-4453-4660-81A4-87AE94238353}"/>
              </a:ext>
            </a:extLst>
          </p:cNvPr>
          <p:cNvPicPr>
            <a:picLocks noChangeAspect="1"/>
          </p:cNvPicPr>
          <p:nvPr/>
        </p:nvPicPr>
        <p:blipFill>
          <a:blip r:embed="rId3"/>
          <a:stretch>
            <a:fillRect/>
          </a:stretch>
        </p:blipFill>
        <p:spPr>
          <a:xfrm>
            <a:off x="11076520" y="542341"/>
            <a:ext cx="676835" cy="676835"/>
          </a:xfrm>
          <a:prstGeom prst="rect">
            <a:avLst/>
          </a:prstGeom>
        </p:spPr>
      </p:pic>
      <p:pic>
        <p:nvPicPr>
          <p:cNvPr id="11" name="Imagen 10">
            <a:hlinkClick r:id="rId4" action="ppaction://hlinksldjump"/>
            <a:extLst>
              <a:ext uri="{FF2B5EF4-FFF2-40B4-BE49-F238E27FC236}">
                <a16:creationId xmlns:a16="http://schemas.microsoft.com/office/drawing/2014/main" id="{F4D88356-7E80-4A7C-9385-A0E0051533E0}"/>
              </a:ext>
            </a:extLst>
          </p:cNvPr>
          <p:cNvPicPr>
            <a:picLocks noChangeAspect="1"/>
          </p:cNvPicPr>
          <p:nvPr/>
        </p:nvPicPr>
        <p:blipFill>
          <a:blip r:embed="rId5"/>
          <a:stretch>
            <a:fillRect/>
          </a:stretch>
        </p:blipFill>
        <p:spPr>
          <a:xfrm>
            <a:off x="11405743" y="6195587"/>
            <a:ext cx="786257" cy="786257"/>
          </a:xfrm>
          <a:prstGeom prst="rect">
            <a:avLst/>
          </a:prstGeom>
        </p:spPr>
      </p:pic>
      <p:pic>
        <p:nvPicPr>
          <p:cNvPr id="2053" name="Picture 5" descr="Organizing AWS Accounts With Pulumi | Pulumi Blog">
            <a:extLst>
              <a:ext uri="{FF2B5EF4-FFF2-40B4-BE49-F238E27FC236}">
                <a16:creationId xmlns:a16="http://schemas.microsoft.com/office/drawing/2014/main" id="{E9E47ADF-0803-42D8-A578-8AF697D425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4711" y="2194138"/>
            <a:ext cx="4738688" cy="2469724"/>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665103FF-5130-4B4B-979F-848838EA72F5}"/>
              </a:ext>
            </a:extLst>
          </p:cNvPr>
          <p:cNvSpPr txBox="1"/>
          <p:nvPr/>
        </p:nvSpPr>
        <p:spPr>
          <a:xfrm>
            <a:off x="3553276" y="5203720"/>
            <a:ext cx="5829212" cy="830997"/>
          </a:xfrm>
          <a:prstGeom prst="rect">
            <a:avLst/>
          </a:prstGeom>
          <a:solidFill>
            <a:schemeClr val="accent3">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ctr">
              <a:buFont typeface="Arial" panose="020B0604020202020204" pitchFamily="34" charset="0"/>
              <a:buChar char="•"/>
            </a:pPr>
            <a:r>
              <a:rPr lang="es-ES" sz="1200" b="1" dirty="0"/>
              <a:t>PRECIO</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AWS </a:t>
            </a:r>
            <a:r>
              <a:rPr lang="es-ES" sz="1200" b="1" dirty="0" err="1"/>
              <a:t>Organizations</a:t>
            </a:r>
            <a:r>
              <a:rPr lang="es-ES" sz="1200" b="1" dirty="0"/>
              <a:t> se ofrece sin cargo adicional. Solo se le cobra por los recursos de AWS que utilizan los usuarios y roles de sus cuentas de miembro.</a:t>
            </a:r>
          </a:p>
        </p:txBody>
      </p:sp>
      <p:pic>
        <p:nvPicPr>
          <p:cNvPr id="14" name="Imagen 13">
            <a:hlinkClick r:id="rId2" action="ppaction://hlinksldjump"/>
            <a:extLst>
              <a:ext uri="{FF2B5EF4-FFF2-40B4-BE49-F238E27FC236}">
                <a16:creationId xmlns:a16="http://schemas.microsoft.com/office/drawing/2014/main" id="{6D36F7CA-8E1E-461A-B83D-9559BE50A7D3}"/>
              </a:ext>
            </a:extLst>
          </p:cNvPr>
          <p:cNvPicPr>
            <a:picLocks noChangeAspect="1"/>
          </p:cNvPicPr>
          <p:nvPr/>
        </p:nvPicPr>
        <p:blipFill>
          <a:blip r:embed="rId5"/>
          <a:stretch>
            <a:fillRect/>
          </a:stretch>
        </p:blipFill>
        <p:spPr>
          <a:xfrm rot="10800000">
            <a:off x="88625" y="6205892"/>
            <a:ext cx="786259" cy="786259"/>
          </a:xfrm>
          <a:prstGeom prst="rect">
            <a:avLst/>
          </a:prstGeom>
        </p:spPr>
      </p:pic>
    </p:spTree>
    <p:extLst>
      <p:ext uri="{BB962C8B-B14F-4D97-AF65-F5344CB8AC3E}">
        <p14:creationId xmlns:p14="http://schemas.microsoft.com/office/powerpoint/2010/main" val="2078415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6"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80">
                                          <p:stCondLst>
                                            <p:cond delay="0"/>
                                          </p:stCondLst>
                                        </p:cTn>
                                        <p:tgtEl>
                                          <p:spTgt spid="9"/>
                                        </p:tgtEl>
                                      </p:cBhvr>
                                    </p:animEffect>
                                    <p:anim calcmode="lin" valueType="num">
                                      <p:cBhvr>
                                        <p:cTn id="1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 dur="26">
                                          <p:stCondLst>
                                            <p:cond delay="650"/>
                                          </p:stCondLst>
                                        </p:cTn>
                                        <p:tgtEl>
                                          <p:spTgt spid="9"/>
                                        </p:tgtEl>
                                      </p:cBhvr>
                                      <p:to x="100000" y="60000"/>
                                    </p:animScale>
                                    <p:animScale>
                                      <p:cBhvr>
                                        <p:cTn id="18" dur="166" decel="50000">
                                          <p:stCondLst>
                                            <p:cond delay="676"/>
                                          </p:stCondLst>
                                        </p:cTn>
                                        <p:tgtEl>
                                          <p:spTgt spid="9"/>
                                        </p:tgtEl>
                                      </p:cBhvr>
                                      <p:to x="100000" y="100000"/>
                                    </p:animScale>
                                    <p:animScale>
                                      <p:cBhvr>
                                        <p:cTn id="19" dur="26">
                                          <p:stCondLst>
                                            <p:cond delay="1312"/>
                                          </p:stCondLst>
                                        </p:cTn>
                                        <p:tgtEl>
                                          <p:spTgt spid="9"/>
                                        </p:tgtEl>
                                      </p:cBhvr>
                                      <p:to x="100000" y="80000"/>
                                    </p:animScale>
                                    <p:animScale>
                                      <p:cBhvr>
                                        <p:cTn id="20" dur="166" decel="50000">
                                          <p:stCondLst>
                                            <p:cond delay="1338"/>
                                          </p:stCondLst>
                                        </p:cTn>
                                        <p:tgtEl>
                                          <p:spTgt spid="9"/>
                                        </p:tgtEl>
                                      </p:cBhvr>
                                      <p:to x="100000" y="100000"/>
                                    </p:animScale>
                                    <p:animScale>
                                      <p:cBhvr>
                                        <p:cTn id="21" dur="26">
                                          <p:stCondLst>
                                            <p:cond delay="1642"/>
                                          </p:stCondLst>
                                        </p:cTn>
                                        <p:tgtEl>
                                          <p:spTgt spid="9"/>
                                        </p:tgtEl>
                                      </p:cBhvr>
                                      <p:to x="100000" y="90000"/>
                                    </p:animScale>
                                    <p:animScale>
                                      <p:cBhvr>
                                        <p:cTn id="22" dur="166" decel="50000">
                                          <p:stCondLst>
                                            <p:cond delay="1668"/>
                                          </p:stCondLst>
                                        </p:cTn>
                                        <p:tgtEl>
                                          <p:spTgt spid="9"/>
                                        </p:tgtEl>
                                      </p:cBhvr>
                                      <p:to x="100000" y="100000"/>
                                    </p:animScale>
                                    <p:animScale>
                                      <p:cBhvr>
                                        <p:cTn id="23" dur="26">
                                          <p:stCondLst>
                                            <p:cond delay="1808"/>
                                          </p:stCondLst>
                                        </p:cTn>
                                        <p:tgtEl>
                                          <p:spTgt spid="9"/>
                                        </p:tgtEl>
                                      </p:cBhvr>
                                      <p:to x="100000" y="95000"/>
                                    </p:animScale>
                                    <p:animScale>
                                      <p:cBhvr>
                                        <p:cTn id="24" dur="166" decel="50000">
                                          <p:stCondLst>
                                            <p:cond delay="1834"/>
                                          </p:stCondLst>
                                        </p:cTn>
                                        <p:tgtEl>
                                          <p:spTgt spid="9"/>
                                        </p:tgtEl>
                                      </p:cBhvr>
                                      <p:to x="100000" y="100000"/>
                                    </p:animScale>
                                  </p:childTnLst>
                                </p:cTn>
                              </p:par>
                            </p:childTnLst>
                          </p:cTn>
                        </p:par>
                        <p:par>
                          <p:cTn id="25" fill="hold">
                            <p:stCondLst>
                              <p:cond delay="4000"/>
                            </p:stCondLst>
                            <p:childTnLst>
                              <p:par>
                                <p:cTn id="26" presetID="26" presetClass="entr" presetSubtype="0" fill="hold" nodeType="afterEffect">
                                  <p:stCondLst>
                                    <p:cond delay="0"/>
                                  </p:stCondLst>
                                  <p:childTnLst>
                                    <p:set>
                                      <p:cBhvr>
                                        <p:cTn id="27" dur="1" fill="hold">
                                          <p:stCondLst>
                                            <p:cond delay="0"/>
                                          </p:stCondLst>
                                        </p:cTn>
                                        <p:tgtEl>
                                          <p:spTgt spid="2053"/>
                                        </p:tgtEl>
                                        <p:attrNameLst>
                                          <p:attrName>style.visibility</p:attrName>
                                        </p:attrNameLst>
                                      </p:cBhvr>
                                      <p:to>
                                        <p:strVal val="visible"/>
                                      </p:to>
                                    </p:set>
                                    <p:animEffect transition="in" filter="wipe(down)">
                                      <p:cBhvr>
                                        <p:cTn id="28" dur="580">
                                          <p:stCondLst>
                                            <p:cond delay="0"/>
                                          </p:stCondLst>
                                        </p:cTn>
                                        <p:tgtEl>
                                          <p:spTgt spid="2053"/>
                                        </p:tgtEl>
                                      </p:cBhvr>
                                    </p:animEffect>
                                    <p:anim calcmode="lin" valueType="num">
                                      <p:cBhvr>
                                        <p:cTn id="29"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34" dur="26">
                                          <p:stCondLst>
                                            <p:cond delay="650"/>
                                          </p:stCondLst>
                                        </p:cTn>
                                        <p:tgtEl>
                                          <p:spTgt spid="2053"/>
                                        </p:tgtEl>
                                      </p:cBhvr>
                                      <p:to x="100000" y="60000"/>
                                    </p:animScale>
                                    <p:animScale>
                                      <p:cBhvr>
                                        <p:cTn id="35" dur="166" decel="50000">
                                          <p:stCondLst>
                                            <p:cond delay="676"/>
                                          </p:stCondLst>
                                        </p:cTn>
                                        <p:tgtEl>
                                          <p:spTgt spid="2053"/>
                                        </p:tgtEl>
                                      </p:cBhvr>
                                      <p:to x="100000" y="100000"/>
                                    </p:animScale>
                                    <p:animScale>
                                      <p:cBhvr>
                                        <p:cTn id="36" dur="26">
                                          <p:stCondLst>
                                            <p:cond delay="1312"/>
                                          </p:stCondLst>
                                        </p:cTn>
                                        <p:tgtEl>
                                          <p:spTgt spid="2053"/>
                                        </p:tgtEl>
                                      </p:cBhvr>
                                      <p:to x="100000" y="80000"/>
                                    </p:animScale>
                                    <p:animScale>
                                      <p:cBhvr>
                                        <p:cTn id="37" dur="166" decel="50000">
                                          <p:stCondLst>
                                            <p:cond delay="1338"/>
                                          </p:stCondLst>
                                        </p:cTn>
                                        <p:tgtEl>
                                          <p:spTgt spid="2053"/>
                                        </p:tgtEl>
                                      </p:cBhvr>
                                      <p:to x="100000" y="100000"/>
                                    </p:animScale>
                                    <p:animScale>
                                      <p:cBhvr>
                                        <p:cTn id="38" dur="26">
                                          <p:stCondLst>
                                            <p:cond delay="1642"/>
                                          </p:stCondLst>
                                        </p:cTn>
                                        <p:tgtEl>
                                          <p:spTgt spid="2053"/>
                                        </p:tgtEl>
                                      </p:cBhvr>
                                      <p:to x="100000" y="90000"/>
                                    </p:animScale>
                                    <p:animScale>
                                      <p:cBhvr>
                                        <p:cTn id="39" dur="166" decel="50000">
                                          <p:stCondLst>
                                            <p:cond delay="1668"/>
                                          </p:stCondLst>
                                        </p:cTn>
                                        <p:tgtEl>
                                          <p:spTgt spid="2053"/>
                                        </p:tgtEl>
                                      </p:cBhvr>
                                      <p:to x="100000" y="100000"/>
                                    </p:animScale>
                                    <p:animScale>
                                      <p:cBhvr>
                                        <p:cTn id="40" dur="26">
                                          <p:stCondLst>
                                            <p:cond delay="1808"/>
                                          </p:stCondLst>
                                        </p:cTn>
                                        <p:tgtEl>
                                          <p:spTgt spid="2053"/>
                                        </p:tgtEl>
                                      </p:cBhvr>
                                      <p:to x="100000" y="95000"/>
                                    </p:animScale>
                                    <p:animScale>
                                      <p:cBhvr>
                                        <p:cTn id="41" dur="166" decel="50000">
                                          <p:stCondLst>
                                            <p:cond delay="1834"/>
                                          </p:stCondLst>
                                        </p:cTn>
                                        <p:tgtEl>
                                          <p:spTgt spid="205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9E861-CD44-417D-88F2-F05D296BF37D}"/>
              </a:ext>
            </a:extLst>
          </p:cNvPr>
          <p:cNvSpPr>
            <a:spLocks noGrp="1"/>
          </p:cNvSpPr>
          <p:nvPr>
            <p:ph type="title"/>
          </p:nvPr>
        </p:nvSpPr>
        <p:spPr>
          <a:xfrm>
            <a:off x="3199379" y="215081"/>
            <a:ext cx="5074649" cy="1004095"/>
          </a:xfrm>
        </p:spPr>
        <p:txBody>
          <a:bodyPr>
            <a:normAutofit/>
          </a:bodyPr>
          <a:lstStyle/>
          <a:p>
            <a:r>
              <a:rPr lang="es-ES" b="1" dirty="0"/>
              <a:t>Conceptos</a:t>
            </a:r>
            <a:endParaRPr lang="es-MX" b="1" dirty="0"/>
          </a:p>
        </p:txBody>
      </p:sp>
      <p:sp>
        <p:nvSpPr>
          <p:cNvPr id="4" name="CuadroTexto 3">
            <a:extLst>
              <a:ext uri="{FF2B5EF4-FFF2-40B4-BE49-F238E27FC236}">
                <a16:creationId xmlns:a16="http://schemas.microsoft.com/office/drawing/2014/main" id="{E7B89809-E5C3-4233-A0C9-0E24F56CF2FD}"/>
              </a:ext>
            </a:extLst>
          </p:cNvPr>
          <p:cNvSpPr txBox="1"/>
          <p:nvPr/>
        </p:nvSpPr>
        <p:spPr>
          <a:xfrm>
            <a:off x="845782" y="1878439"/>
            <a:ext cx="4707193" cy="492443"/>
          </a:xfrm>
          <a:prstGeom prst="rect">
            <a:avLst/>
          </a:prstGeom>
          <a:solidFill>
            <a:schemeClr val="accent6"/>
          </a:solidFill>
          <a:effectLst>
            <a:outerShdw blurRad="63500" sx="102000" sy="102000" algn="ctr" rotWithShape="0">
              <a:prstClr val="black">
                <a:alpha val="40000"/>
              </a:prstClr>
            </a:outerShdw>
          </a:effectLst>
        </p:spPr>
        <p:txBody>
          <a:bodyPr wrap="square" rtlCol="0">
            <a:spAutoFit/>
          </a:bodyPr>
          <a:lstStyle/>
          <a:p>
            <a:pPr algn="just"/>
            <a:r>
              <a:rPr lang="es-ES" sz="1300" dirty="0"/>
              <a:t>Una </a:t>
            </a:r>
            <a:r>
              <a:rPr lang="es-ES" sz="1300" b="1" dirty="0"/>
              <a:t>organización</a:t>
            </a:r>
            <a:r>
              <a:rPr lang="es-ES" sz="1300" dirty="0"/>
              <a:t> es una colección de cuentas de AWS que puede organizar en una jerarquía y administrar de forma centralizada.</a:t>
            </a:r>
          </a:p>
        </p:txBody>
      </p:sp>
      <p:pic>
        <p:nvPicPr>
          <p:cNvPr id="9" name="Imagen 8">
            <a:hlinkClick r:id="rId2" action="ppaction://hlinksldjump"/>
            <a:extLst>
              <a:ext uri="{FF2B5EF4-FFF2-40B4-BE49-F238E27FC236}">
                <a16:creationId xmlns:a16="http://schemas.microsoft.com/office/drawing/2014/main" id="{448F2BEC-4453-4660-81A4-87AE94238353}"/>
              </a:ext>
            </a:extLst>
          </p:cNvPr>
          <p:cNvPicPr>
            <a:picLocks noChangeAspect="1"/>
          </p:cNvPicPr>
          <p:nvPr/>
        </p:nvPicPr>
        <p:blipFill>
          <a:blip r:embed="rId3"/>
          <a:stretch>
            <a:fillRect/>
          </a:stretch>
        </p:blipFill>
        <p:spPr>
          <a:xfrm>
            <a:off x="11076520" y="542341"/>
            <a:ext cx="676835" cy="676835"/>
          </a:xfrm>
          <a:prstGeom prst="rect">
            <a:avLst/>
          </a:prstGeom>
        </p:spPr>
      </p:pic>
      <p:pic>
        <p:nvPicPr>
          <p:cNvPr id="11" name="Imagen 10">
            <a:hlinkClick r:id="rId4" action="ppaction://hlinksldjump"/>
            <a:extLst>
              <a:ext uri="{FF2B5EF4-FFF2-40B4-BE49-F238E27FC236}">
                <a16:creationId xmlns:a16="http://schemas.microsoft.com/office/drawing/2014/main" id="{F4D88356-7E80-4A7C-9385-A0E0051533E0}"/>
              </a:ext>
            </a:extLst>
          </p:cNvPr>
          <p:cNvPicPr>
            <a:picLocks noChangeAspect="1"/>
          </p:cNvPicPr>
          <p:nvPr/>
        </p:nvPicPr>
        <p:blipFill>
          <a:blip r:embed="rId5"/>
          <a:stretch>
            <a:fillRect/>
          </a:stretch>
        </p:blipFill>
        <p:spPr>
          <a:xfrm>
            <a:off x="11405743" y="6195587"/>
            <a:ext cx="786257" cy="786257"/>
          </a:xfrm>
          <a:prstGeom prst="rect">
            <a:avLst/>
          </a:prstGeom>
        </p:spPr>
      </p:pic>
      <p:sp>
        <p:nvSpPr>
          <p:cNvPr id="7" name="CuadroTexto 6">
            <a:extLst>
              <a:ext uri="{FF2B5EF4-FFF2-40B4-BE49-F238E27FC236}">
                <a16:creationId xmlns:a16="http://schemas.microsoft.com/office/drawing/2014/main" id="{7D45F302-537A-4684-8937-13D182B2E13D}"/>
              </a:ext>
            </a:extLst>
          </p:cNvPr>
          <p:cNvSpPr txBox="1"/>
          <p:nvPr/>
        </p:nvSpPr>
        <p:spPr>
          <a:xfrm>
            <a:off x="6369327" y="1878439"/>
            <a:ext cx="4707193" cy="1092607"/>
          </a:xfrm>
          <a:prstGeom prst="rect">
            <a:avLst/>
          </a:prstGeom>
          <a:solidFill>
            <a:schemeClr val="accent6"/>
          </a:solidFill>
          <a:effectLst>
            <a:outerShdw blurRad="63500" sx="102000" sy="102000" algn="ctr" rotWithShape="0">
              <a:prstClr val="black">
                <a:alpha val="40000"/>
              </a:prstClr>
            </a:outerShdw>
          </a:effectLst>
        </p:spPr>
        <p:txBody>
          <a:bodyPr wrap="square" rtlCol="0">
            <a:spAutoFit/>
          </a:bodyPr>
          <a:lstStyle/>
          <a:p>
            <a:pPr algn="just"/>
            <a:r>
              <a:rPr lang="es-ES" sz="1300" dirty="0"/>
              <a:t>Una  </a:t>
            </a:r>
            <a:r>
              <a:rPr lang="es-ES" sz="1300" b="1" dirty="0"/>
              <a:t>cuenta de administración</a:t>
            </a:r>
            <a:r>
              <a:rPr lang="es-ES" sz="1300" dirty="0"/>
              <a:t> es la cuenta de AWS que utiliza para crear su organización. Desde la cuenta de administración, puede crear otras cuentas en su organización, invitar y administrar invitaciones para que otras cuentas se unan a su organización y eliminar cuentas de su organización.</a:t>
            </a:r>
          </a:p>
        </p:txBody>
      </p:sp>
      <p:sp>
        <p:nvSpPr>
          <p:cNvPr id="8" name="CuadroTexto 7">
            <a:extLst>
              <a:ext uri="{FF2B5EF4-FFF2-40B4-BE49-F238E27FC236}">
                <a16:creationId xmlns:a16="http://schemas.microsoft.com/office/drawing/2014/main" id="{E6A0B5D1-F638-410F-836D-BCA4790FBEF3}"/>
              </a:ext>
            </a:extLst>
          </p:cNvPr>
          <p:cNvSpPr txBox="1"/>
          <p:nvPr/>
        </p:nvSpPr>
        <p:spPr>
          <a:xfrm>
            <a:off x="845782" y="2651948"/>
            <a:ext cx="4707193" cy="892552"/>
          </a:xfrm>
          <a:prstGeom prst="rect">
            <a:avLst/>
          </a:prstGeom>
          <a:solidFill>
            <a:schemeClr val="accent6"/>
          </a:solidFill>
          <a:effectLst>
            <a:outerShdw blurRad="63500" sx="102000" sy="102000" algn="ctr" rotWithShape="0">
              <a:prstClr val="black">
                <a:alpha val="40000"/>
              </a:prstClr>
            </a:outerShdw>
          </a:effectLst>
        </p:spPr>
        <p:txBody>
          <a:bodyPr wrap="square" rtlCol="0">
            <a:spAutoFit/>
          </a:bodyPr>
          <a:lstStyle/>
          <a:p>
            <a:pPr algn="just"/>
            <a:r>
              <a:rPr lang="es-ES" sz="1300" dirty="0"/>
              <a:t>Una </a:t>
            </a:r>
            <a:r>
              <a:rPr lang="es-ES" sz="1300" b="1" dirty="0"/>
              <a:t>cuenta de miembro</a:t>
            </a:r>
            <a:r>
              <a:rPr lang="es-ES" sz="1300" dirty="0"/>
              <a:t> solo puede pertenecer a una organización a la vez. La cuenta de administración tiene las responsabilidades de una cuenta de pagador y es responsable de pagar todos los cargos acumulados por las cuentas de los miembros.</a:t>
            </a:r>
          </a:p>
        </p:txBody>
      </p:sp>
      <p:sp>
        <p:nvSpPr>
          <p:cNvPr id="10" name="CuadroTexto 9">
            <a:extLst>
              <a:ext uri="{FF2B5EF4-FFF2-40B4-BE49-F238E27FC236}">
                <a16:creationId xmlns:a16="http://schemas.microsoft.com/office/drawing/2014/main" id="{91ACD521-76F0-427F-8B84-F0D38953DEFB}"/>
              </a:ext>
            </a:extLst>
          </p:cNvPr>
          <p:cNvSpPr txBox="1"/>
          <p:nvPr/>
        </p:nvSpPr>
        <p:spPr>
          <a:xfrm>
            <a:off x="845781" y="3825566"/>
            <a:ext cx="4707193" cy="892552"/>
          </a:xfrm>
          <a:prstGeom prst="rect">
            <a:avLst/>
          </a:prstGeom>
          <a:solidFill>
            <a:schemeClr val="accent6"/>
          </a:solidFill>
          <a:effectLst>
            <a:outerShdw blurRad="63500" sx="102000" sy="102000" algn="ctr" rotWithShape="0">
              <a:prstClr val="black">
                <a:alpha val="40000"/>
              </a:prstClr>
            </a:outerShdw>
          </a:effectLst>
        </p:spPr>
        <p:txBody>
          <a:bodyPr wrap="square" rtlCol="0">
            <a:spAutoFit/>
          </a:bodyPr>
          <a:lstStyle/>
          <a:p>
            <a:pPr algn="just"/>
            <a:r>
              <a:rPr lang="es-ES" sz="1300" dirty="0"/>
              <a:t>La </a:t>
            </a:r>
            <a:r>
              <a:rPr lang="es-ES" sz="1300" b="1" dirty="0"/>
              <a:t>raíz administrativa</a:t>
            </a:r>
            <a:r>
              <a:rPr lang="es-ES" sz="1300" dirty="0"/>
              <a:t> es el contenedor superior en la jerarquía de su organización. Bajo esta raíz, puede crear unidades organizativas para agrupar lógicamente sus cuentas y organizarlas en una jerarquía que mejor se adapte a sus necesidades comerciales.</a:t>
            </a:r>
          </a:p>
        </p:txBody>
      </p:sp>
      <p:sp>
        <p:nvSpPr>
          <p:cNvPr id="12" name="CuadroTexto 11">
            <a:extLst>
              <a:ext uri="{FF2B5EF4-FFF2-40B4-BE49-F238E27FC236}">
                <a16:creationId xmlns:a16="http://schemas.microsoft.com/office/drawing/2014/main" id="{F0872D84-C26E-4857-A256-4343F1607BAF}"/>
              </a:ext>
            </a:extLst>
          </p:cNvPr>
          <p:cNvSpPr txBox="1"/>
          <p:nvPr/>
        </p:nvSpPr>
        <p:spPr>
          <a:xfrm>
            <a:off x="6369326" y="3184033"/>
            <a:ext cx="4707193" cy="892552"/>
          </a:xfrm>
          <a:prstGeom prst="rect">
            <a:avLst/>
          </a:prstGeom>
          <a:solidFill>
            <a:schemeClr val="accent6"/>
          </a:solidFill>
          <a:effectLst>
            <a:outerShdw blurRad="63500" sx="102000" sy="102000" algn="ctr" rotWithShape="0">
              <a:prstClr val="black">
                <a:alpha val="40000"/>
              </a:prstClr>
            </a:outerShdw>
          </a:effectLst>
        </p:spPr>
        <p:txBody>
          <a:bodyPr wrap="square" rtlCol="0">
            <a:spAutoFit/>
          </a:bodyPr>
          <a:lstStyle/>
          <a:p>
            <a:pPr algn="just"/>
            <a:r>
              <a:rPr lang="es-ES" sz="1300" dirty="0"/>
              <a:t>Una </a:t>
            </a:r>
            <a:r>
              <a:rPr lang="es-ES" sz="1300" b="1" dirty="0"/>
              <a:t>unidad organizativa </a:t>
            </a:r>
            <a:r>
              <a:rPr lang="es-ES" sz="1300" dirty="0"/>
              <a:t>(OU) es un grupo de cuentas de AWS dentro de una organización. Una unidad organizativa también puede contener otras unidades organizativas que le permitan crear una jerarquía.</a:t>
            </a:r>
          </a:p>
        </p:txBody>
      </p:sp>
      <p:sp>
        <p:nvSpPr>
          <p:cNvPr id="13" name="CuadroTexto 12">
            <a:extLst>
              <a:ext uri="{FF2B5EF4-FFF2-40B4-BE49-F238E27FC236}">
                <a16:creationId xmlns:a16="http://schemas.microsoft.com/office/drawing/2014/main" id="{E44467C8-AFC3-4BBC-BB17-1A4FE9BE0409}"/>
              </a:ext>
            </a:extLst>
          </p:cNvPr>
          <p:cNvSpPr txBox="1"/>
          <p:nvPr/>
        </p:nvSpPr>
        <p:spPr>
          <a:xfrm>
            <a:off x="6369326" y="4347633"/>
            <a:ext cx="4707193" cy="692497"/>
          </a:xfrm>
          <a:prstGeom prst="rect">
            <a:avLst/>
          </a:prstGeom>
          <a:solidFill>
            <a:schemeClr val="accent6"/>
          </a:solidFill>
          <a:effectLst>
            <a:outerShdw blurRad="63500" sx="102000" sy="102000" algn="ctr" rotWithShape="0">
              <a:prstClr val="black">
                <a:alpha val="40000"/>
              </a:prstClr>
            </a:outerShdw>
          </a:effectLst>
        </p:spPr>
        <p:txBody>
          <a:bodyPr wrap="square" rtlCol="0">
            <a:spAutoFit/>
          </a:bodyPr>
          <a:lstStyle/>
          <a:p>
            <a:pPr algn="just"/>
            <a:r>
              <a:rPr lang="es-ES" sz="1300" dirty="0"/>
              <a:t>Una </a:t>
            </a:r>
            <a:r>
              <a:rPr lang="es-ES" sz="1300" b="1" dirty="0"/>
              <a:t>política</a:t>
            </a:r>
            <a:r>
              <a:rPr lang="es-ES" sz="1300" dirty="0"/>
              <a:t> es un "documento" con una o más declaraciones que definen los controles que desea aplicar a un grupo de cuentas de AWS.</a:t>
            </a:r>
          </a:p>
        </p:txBody>
      </p:sp>
      <p:pic>
        <p:nvPicPr>
          <p:cNvPr id="5" name="Imagen 4">
            <a:extLst>
              <a:ext uri="{FF2B5EF4-FFF2-40B4-BE49-F238E27FC236}">
                <a16:creationId xmlns:a16="http://schemas.microsoft.com/office/drawing/2014/main" id="{B10A09A7-A164-425D-BC99-91A9F019B696}"/>
              </a:ext>
            </a:extLst>
          </p:cNvPr>
          <p:cNvPicPr>
            <a:picLocks noChangeAspect="1"/>
          </p:cNvPicPr>
          <p:nvPr/>
        </p:nvPicPr>
        <p:blipFill>
          <a:blip r:embed="rId6"/>
          <a:stretch>
            <a:fillRect/>
          </a:stretch>
        </p:blipFill>
        <p:spPr>
          <a:xfrm>
            <a:off x="556181" y="1600491"/>
            <a:ext cx="404567" cy="404567"/>
          </a:xfrm>
          <a:prstGeom prst="rect">
            <a:avLst/>
          </a:prstGeom>
        </p:spPr>
      </p:pic>
      <p:pic>
        <p:nvPicPr>
          <p:cNvPr id="14" name="Imagen 13">
            <a:extLst>
              <a:ext uri="{FF2B5EF4-FFF2-40B4-BE49-F238E27FC236}">
                <a16:creationId xmlns:a16="http://schemas.microsoft.com/office/drawing/2014/main" id="{8765C0AD-8029-4F82-957E-A8A493AA493E}"/>
              </a:ext>
            </a:extLst>
          </p:cNvPr>
          <p:cNvPicPr>
            <a:picLocks noChangeAspect="1"/>
          </p:cNvPicPr>
          <p:nvPr/>
        </p:nvPicPr>
        <p:blipFill>
          <a:blip r:embed="rId7"/>
          <a:stretch>
            <a:fillRect/>
          </a:stretch>
        </p:blipFill>
        <p:spPr>
          <a:xfrm>
            <a:off x="6176028" y="1618462"/>
            <a:ext cx="386596" cy="386596"/>
          </a:xfrm>
          <a:prstGeom prst="rect">
            <a:avLst/>
          </a:prstGeom>
        </p:spPr>
      </p:pic>
      <p:pic>
        <p:nvPicPr>
          <p:cNvPr id="16" name="Imagen 15">
            <a:extLst>
              <a:ext uri="{FF2B5EF4-FFF2-40B4-BE49-F238E27FC236}">
                <a16:creationId xmlns:a16="http://schemas.microsoft.com/office/drawing/2014/main" id="{BD92F958-6162-4C89-A325-B1B7A67D5C3D}"/>
              </a:ext>
            </a:extLst>
          </p:cNvPr>
          <p:cNvPicPr>
            <a:picLocks noChangeAspect="1"/>
          </p:cNvPicPr>
          <p:nvPr/>
        </p:nvPicPr>
        <p:blipFill>
          <a:blip r:embed="rId8"/>
          <a:stretch>
            <a:fillRect/>
          </a:stretch>
        </p:blipFill>
        <p:spPr>
          <a:xfrm>
            <a:off x="556180" y="2446546"/>
            <a:ext cx="404568" cy="404568"/>
          </a:xfrm>
          <a:prstGeom prst="rect">
            <a:avLst/>
          </a:prstGeom>
        </p:spPr>
      </p:pic>
      <p:pic>
        <p:nvPicPr>
          <p:cNvPr id="18" name="Imagen 17">
            <a:extLst>
              <a:ext uri="{FF2B5EF4-FFF2-40B4-BE49-F238E27FC236}">
                <a16:creationId xmlns:a16="http://schemas.microsoft.com/office/drawing/2014/main" id="{9CBEB0B1-808D-4380-B411-EB3E7E1D2926}"/>
              </a:ext>
            </a:extLst>
          </p:cNvPr>
          <p:cNvPicPr>
            <a:picLocks noChangeAspect="1"/>
          </p:cNvPicPr>
          <p:nvPr/>
        </p:nvPicPr>
        <p:blipFill>
          <a:blip r:embed="rId9"/>
          <a:stretch>
            <a:fillRect/>
          </a:stretch>
        </p:blipFill>
        <p:spPr>
          <a:xfrm>
            <a:off x="6096000" y="2959392"/>
            <a:ext cx="386596" cy="386596"/>
          </a:xfrm>
          <a:prstGeom prst="rect">
            <a:avLst/>
          </a:prstGeom>
        </p:spPr>
      </p:pic>
      <p:pic>
        <p:nvPicPr>
          <p:cNvPr id="20" name="Imagen 19">
            <a:extLst>
              <a:ext uri="{FF2B5EF4-FFF2-40B4-BE49-F238E27FC236}">
                <a16:creationId xmlns:a16="http://schemas.microsoft.com/office/drawing/2014/main" id="{76A6D585-FCC7-4F81-BAC5-345E0D61C167}"/>
              </a:ext>
            </a:extLst>
          </p:cNvPr>
          <p:cNvPicPr>
            <a:picLocks noChangeAspect="1"/>
          </p:cNvPicPr>
          <p:nvPr/>
        </p:nvPicPr>
        <p:blipFill>
          <a:blip r:embed="rId10"/>
          <a:stretch>
            <a:fillRect/>
          </a:stretch>
        </p:blipFill>
        <p:spPr>
          <a:xfrm>
            <a:off x="593103" y="3641743"/>
            <a:ext cx="367645" cy="367645"/>
          </a:xfrm>
          <a:prstGeom prst="rect">
            <a:avLst/>
          </a:prstGeom>
        </p:spPr>
      </p:pic>
      <p:pic>
        <p:nvPicPr>
          <p:cNvPr id="22" name="Imagen 21">
            <a:extLst>
              <a:ext uri="{FF2B5EF4-FFF2-40B4-BE49-F238E27FC236}">
                <a16:creationId xmlns:a16="http://schemas.microsoft.com/office/drawing/2014/main" id="{4C0B1D43-E2FE-4828-B4AE-A2B77C6570DF}"/>
              </a:ext>
            </a:extLst>
          </p:cNvPr>
          <p:cNvPicPr>
            <a:picLocks noChangeAspect="1"/>
          </p:cNvPicPr>
          <p:nvPr/>
        </p:nvPicPr>
        <p:blipFill>
          <a:blip r:embed="rId11"/>
          <a:stretch>
            <a:fillRect/>
          </a:stretch>
        </p:blipFill>
        <p:spPr>
          <a:xfrm>
            <a:off x="6096000" y="4141433"/>
            <a:ext cx="386597" cy="386597"/>
          </a:xfrm>
          <a:prstGeom prst="rect">
            <a:avLst/>
          </a:prstGeom>
        </p:spPr>
      </p:pic>
      <p:pic>
        <p:nvPicPr>
          <p:cNvPr id="24" name="Imagen 23">
            <a:hlinkClick r:id="rId12" action="ppaction://hlinksldjump"/>
            <a:extLst>
              <a:ext uri="{FF2B5EF4-FFF2-40B4-BE49-F238E27FC236}">
                <a16:creationId xmlns:a16="http://schemas.microsoft.com/office/drawing/2014/main" id="{A4226997-3075-4946-BE5C-3E9E6140C2CD}"/>
              </a:ext>
            </a:extLst>
          </p:cNvPr>
          <p:cNvPicPr>
            <a:picLocks noChangeAspect="1"/>
          </p:cNvPicPr>
          <p:nvPr/>
        </p:nvPicPr>
        <p:blipFill>
          <a:blip r:embed="rId5"/>
          <a:stretch>
            <a:fillRect/>
          </a:stretch>
        </p:blipFill>
        <p:spPr>
          <a:xfrm rot="10800000">
            <a:off x="88625" y="6205892"/>
            <a:ext cx="786259" cy="786259"/>
          </a:xfrm>
          <a:prstGeom prst="rect">
            <a:avLst/>
          </a:prstGeom>
        </p:spPr>
      </p:pic>
    </p:spTree>
    <p:extLst>
      <p:ext uri="{BB962C8B-B14F-4D97-AF65-F5344CB8AC3E}">
        <p14:creationId xmlns:p14="http://schemas.microsoft.com/office/powerpoint/2010/main" val="3987312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6"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80">
                                          <p:stCondLst>
                                            <p:cond delay="0"/>
                                          </p:stCondLst>
                                        </p:cTn>
                                        <p:tgtEl>
                                          <p:spTgt spid="9"/>
                                        </p:tgtEl>
                                      </p:cBhvr>
                                    </p:animEffect>
                                    <p:anim calcmode="lin" valueType="num">
                                      <p:cBhvr>
                                        <p:cTn id="1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 dur="26">
                                          <p:stCondLst>
                                            <p:cond delay="650"/>
                                          </p:stCondLst>
                                        </p:cTn>
                                        <p:tgtEl>
                                          <p:spTgt spid="9"/>
                                        </p:tgtEl>
                                      </p:cBhvr>
                                      <p:to x="100000" y="60000"/>
                                    </p:animScale>
                                    <p:animScale>
                                      <p:cBhvr>
                                        <p:cTn id="18" dur="166" decel="50000">
                                          <p:stCondLst>
                                            <p:cond delay="676"/>
                                          </p:stCondLst>
                                        </p:cTn>
                                        <p:tgtEl>
                                          <p:spTgt spid="9"/>
                                        </p:tgtEl>
                                      </p:cBhvr>
                                      <p:to x="100000" y="100000"/>
                                    </p:animScale>
                                    <p:animScale>
                                      <p:cBhvr>
                                        <p:cTn id="19" dur="26">
                                          <p:stCondLst>
                                            <p:cond delay="1312"/>
                                          </p:stCondLst>
                                        </p:cTn>
                                        <p:tgtEl>
                                          <p:spTgt spid="9"/>
                                        </p:tgtEl>
                                      </p:cBhvr>
                                      <p:to x="100000" y="80000"/>
                                    </p:animScale>
                                    <p:animScale>
                                      <p:cBhvr>
                                        <p:cTn id="20" dur="166" decel="50000">
                                          <p:stCondLst>
                                            <p:cond delay="1338"/>
                                          </p:stCondLst>
                                        </p:cTn>
                                        <p:tgtEl>
                                          <p:spTgt spid="9"/>
                                        </p:tgtEl>
                                      </p:cBhvr>
                                      <p:to x="100000" y="100000"/>
                                    </p:animScale>
                                    <p:animScale>
                                      <p:cBhvr>
                                        <p:cTn id="21" dur="26">
                                          <p:stCondLst>
                                            <p:cond delay="1642"/>
                                          </p:stCondLst>
                                        </p:cTn>
                                        <p:tgtEl>
                                          <p:spTgt spid="9"/>
                                        </p:tgtEl>
                                      </p:cBhvr>
                                      <p:to x="100000" y="90000"/>
                                    </p:animScale>
                                    <p:animScale>
                                      <p:cBhvr>
                                        <p:cTn id="22" dur="166" decel="50000">
                                          <p:stCondLst>
                                            <p:cond delay="1668"/>
                                          </p:stCondLst>
                                        </p:cTn>
                                        <p:tgtEl>
                                          <p:spTgt spid="9"/>
                                        </p:tgtEl>
                                      </p:cBhvr>
                                      <p:to x="100000" y="100000"/>
                                    </p:animScale>
                                    <p:animScale>
                                      <p:cBhvr>
                                        <p:cTn id="23" dur="26">
                                          <p:stCondLst>
                                            <p:cond delay="1808"/>
                                          </p:stCondLst>
                                        </p:cTn>
                                        <p:tgtEl>
                                          <p:spTgt spid="9"/>
                                        </p:tgtEl>
                                      </p:cBhvr>
                                      <p:to x="100000" y="95000"/>
                                    </p:animScale>
                                    <p:animScale>
                                      <p:cBhvr>
                                        <p:cTn id="24" dur="166" decel="50000">
                                          <p:stCondLst>
                                            <p:cond delay="1834"/>
                                          </p:stCondLst>
                                        </p:cTn>
                                        <p:tgtEl>
                                          <p:spTgt spid="9"/>
                                        </p:tgtEl>
                                      </p:cBhvr>
                                      <p:to x="100000" y="100000"/>
                                    </p:animScale>
                                  </p:childTnLst>
                                </p:cTn>
                              </p:par>
                            </p:childTnLst>
                          </p:cTn>
                        </p:par>
                        <p:par>
                          <p:cTn id="25" fill="hold">
                            <p:stCondLst>
                              <p:cond delay="4000"/>
                            </p:stCondLst>
                            <p:childTnLst>
                              <p:par>
                                <p:cTn id="26" presetID="21"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2000"/>
                                        <p:tgtEl>
                                          <p:spTgt spid="7"/>
                                        </p:tgtEl>
                                      </p:cBhvr>
                                    </p:animEffect>
                                  </p:childTnLst>
                                </p:cTn>
                              </p:par>
                            </p:childTnLst>
                          </p:cTn>
                        </p:par>
                        <p:par>
                          <p:cTn id="29" fill="hold">
                            <p:stCondLst>
                              <p:cond delay="6000"/>
                            </p:stCondLst>
                            <p:childTnLst>
                              <p:par>
                                <p:cTn id="30" presetID="21" presetClass="entr" presetSubtype="1"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2000"/>
                                        <p:tgtEl>
                                          <p:spTgt spid="8"/>
                                        </p:tgtEl>
                                      </p:cBhvr>
                                    </p:animEffect>
                                  </p:childTnLst>
                                </p:cTn>
                              </p:par>
                            </p:childTnLst>
                          </p:cTn>
                        </p:par>
                        <p:par>
                          <p:cTn id="33" fill="hold">
                            <p:stCondLst>
                              <p:cond delay="8000"/>
                            </p:stCondLst>
                            <p:childTnLst>
                              <p:par>
                                <p:cTn id="34" presetID="21" presetClass="entr" presetSubtype="1"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heel(1)">
                                      <p:cBhvr>
                                        <p:cTn id="36" dur="2000"/>
                                        <p:tgtEl>
                                          <p:spTgt spid="10"/>
                                        </p:tgtEl>
                                      </p:cBhvr>
                                    </p:animEffect>
                                  </p:childTnLst>
                                </p:cTn>
                              </p:par>
                            </p:childTnLst>
                          </p:cTn>
                        </p:par>
                        <p:par>
                          <p:cTn id="37" fill="hold">
                            <p:stCondLst>
                              <p:cond delay="10000"/>
                            </p:stCondLst>
                            <p:childTnLst>
                              <p:par>
                                <p:cTn id="38" presetID="21" presetClass="entr" presetSubtype="1"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heel(1)">
                                      <p:cBhvr>
                                        <p:cTn id="40" dur="2000"/>
                                        <p:tgtEl>
                                          <p:spTgt spid="12"/>
                                        </p:tgtEl>
                                      </p:cBhvr>
                                    </p:animEffect>
                                  </p:childTnLst>
                                </p:cTn>
                              </p:par>
                            </p:childTnLst>
                          </p:cTn>
                        </p:par>
                        <p:par>
                          <p:cTn id="41" fill="hold">
                            <p:stCondLst>
                              <p:cond delay="12000"/>
                            </p:stCondLst>
                            <p:childTnLst>
                              <p:par>
                                <p:cTn id="42" presetID="21" presetClass="entr" presetSubtype="1"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heel(1)">
                                      <p:cBhvr>
                                        <p:cTn id="44" dur="2000"/>
                                        <p:tgtEl>
                                          <p:spTgt spid="13"/>
                                        </p:tgtEl>
                                      </p:cBhvr>
                                    </p:animEffect>
                                  </p:childTnLst>
                                </p:cTn>
                              </p:par>
                            </p:childTnLst>
                          </p:cTn>
                        </p:par>
                        <p:par>
                          <p:cTn id="45" fill="hold">
                            <p:stCondLst>
                              <p:cond delay="14000"/>
                            </p:stCondLst>
                            <p:childTnLst>
                              <p:par>
                                <p:cTn id="46" presetID="26" presetClass="entr" presetSubtype="0"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80">
                                          <p:stCondLst>
                                            <p:cond delay="0"/>
                                          </p:stCondLst>
                                        </p:cTn>
                                        <p:tgtEl>
                                          <p:spTgt spid="5"/>
                                        </p:tgtEl>
                                      </p:cBhvr>
                                    </p:animEffect>
                                    <p:anim calcmode="lin" valueType="num">
                                      <p:cBhvr>
                                        <p:cTn id="4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4" dur="26">
                                          <p:stCondLst>
                                            <p:cond delay="650"/>
                                          </p:stCondLst>
                                        </p:cTn>
                                        <p:tgtEl>
                                          <p:spTgt spid="5"/>
                                        </p:tgtEl>
                                      </p:cBhvr>
                                      <p:to x="100000" y="60000"/>
                                    </p:animScale>
                                    <p:animScale>
                                      <p:cBhvr>
                                        <p:cTn id="55" dur="166" decel="50000">
                                          <p:stCondLst>
                                            <p:cond delay="676"/>
                                          </p:stCondLst>
                                        </p:cTn>
                                        <p:tgtEl>
                                          <p:spTgt spid="5"/>
                                        </p:tgtEl>
                                      </p:cBhvr>
                                      <p:to x="100000" y="100000"/>
                                    </p:animScale>
                                    <p:animScale>
                                      <p:cBhvr>
                                        <p:cTn id="56" dur="26">
                                          <p:stCondLst>
                                            <p:cond delay="1312"/>
                                          </p:stCondLst>
                                        </p:cTn>
                                        <p:tgtEl>
                                          <p:spTgt spid="5"/>
                                        </p:tgtEl>
                                      </p:cBhvr>
                                      <p:to x="100000" y="80000"/>
                                    </p:animScale>
                                    <p:animScale>
                                      <p:cBhvr>
                                        <p:cTn id="57" dur="166" decel="50000">
                                          <p:stCondLst>
                                            <p:cond delay="1338"/>
                                          </p:stCondLst>
                                        </p:cTn>
                                        <p:tgtEl>
                                          <p:spTgt spid="5"/>
                                        </p:tgtEl>
                                      </p:cBhvr>
                                      <p:to x="100000" y="100000"/>
                                    </p:animScale>
                                    <p:animScale>
                                      <p:cBhvr>
                                        <p:cTn id="58" dur="26">
                                          <p:stCondLst>
                                            <p:cond delay="1642"/>
                                          </p:stCondLst>
                                        </p:cTn>
                                        <p:tgtEl>
                                          <p:spTgt spid="5"/>
                                        </p:tgtEl>
                                      </p:cBhvr>
                                      <p:to x="100000" y="90000"/>
                                    </p:animScale>
                                    <p:animScale>
                                      <p:cBhvr>
                                        <p:cTn id="59" dur="166" decel="50000">
                                          <p:stCondLst>
                                            <p:cond delay="1668"/>
                                          </p:stCondLst>
                                        </p:cTn>
                                        <p:tgtEl>
                                          <p:spTgt spid="5"/>
                                        </p:tgtEl>
                                      </p:cBhvr>
                                      <p:to x="100000" y="100000"/>
                                    </p:animScale>
                                    <p:animScale>
                                      <p:cBhvr>
                                        <p:cTn id="60" dur="26">
                                          <p:stCondLst>
                                            <p:cond delay="1808"/>
                                          </p:stCondLst>
                                        </p:cTn>
                                        <p:tgtEl>
                                          <p:spTgt spid="5"/>
                                        </p:tgtEl>
                                      </p:cBhvr>
                                      <p:to x="100000" y="95000"/>
                                    </p:animScale>
                                    <p:animScale>
                                      <p:cBhvr>
                                        <p:cTn id="61" dur="166" decel="50000">
                                          <p:stCondLst>
                                            <p:cond delay="1834"/>
                                          </p:stCondLst>
                                        </p:cTn>
                                        <p:tgtEl>
                                          <p:spTgt spid="5"/>
                                        </p:tgtEl>
                                      </p:cBhvr>
                                      <p:to x="100000" y="100000"/>
                                    </p:animScale>
                                  </p:childTnLst>
                                </p:cTn>
                              </p:par>
                            </p:childTnLst>
                          </p:cTn>
                        </p:par>
                        <p:par>
                          <p:cTn id="62" fill="hold">
                            <p:stCondLst>
                              <p:cond delay="16000"/>
                            </p:stCondLst>
                            <p:childTnLst>
                              <p:par>
                                <p:cTn id="63" presetID="26" presetClass="entr" presetSubtype="0"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down)">
                                      <p:cBhvr>
                                        <p:cTn id="65" dur="580">
                                          <p:stCondLst>
                                            <p:cond delay="0"/>
                                          </p:stCondLst>
                                        </p:cTn>
                                        <p:tgtEl>
                                          <p:spTgt spid="14"/>
                                        </p:tgtEl>
                                      </p:cBhvr>
                                    </p:animEffect>
                                    <p:anim calcmode="lin" valueType="num">
                                      <p:cBhvr>
                                        <p:cTn id="6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1" dur="26">
                                          <p:stCondLst>
                                            <p:cond delay="650"/>
                                          </p:stCondLst>
                                        </p:cTn>
                                        <p:tgtEl>
                                          <p:spTgt spid="14"/>
                                        </p:tgtEl>
                                      </p:cBhvr>
                                      <p:to x="100000" y="60000"/>
                                    </p:animScale>
                                    <p:animScale>
                                      <p:cBhvr>
                                        <p:cTn id="72" dur="166" decel="50000">
                                          <p:stCondLst>
                                            <p:cond delay="676"/>
                                          </p:stCondLst>
                                        </p:cTn>
                                        <p:tgtEl>
                                          <p:spTgt spid="14"/>
                                        </p:tgtEl>
                                      </p:cBhvr>
                                      <p:to x="100000" y="100000"/>
                                    </p:animScale>
                                    <p:animScale>
                                      <p:cBhvr>
                                        <p:cTn id="73" dur="26">
                                          <p:stCondLst>
                                            <p:cond delay="1312"/>
                                          </p:stCondLst>
                                        </p:cTn>
                                        <p:tgtEl>
                                          <p:spTgt spid="14"/>
                                        </p:tgtEl>
                                      </p:cBhvr>
                                      <p:to x="100000" y="80000"/>
                                    </p:animScale>
                                    <p:animScale>
                                      <p:cBhvr>
                                        <p:cTn id="74" dur="166" decel="50000">
                                          <p:stCondLst>
                                            <p:cond delay="1338"/>
                                          </p:stCondLst>
                                        </p:cTn>
                                        <p:tgtEl>
                                          <p:spTgt spid="14"/>
                                        </p:tgtEl>
                                      </p:cBhvr>
                                      <p:to x="100000" y="100000"/>
                                    </p:animScale>
                                    <p:animScale>
                                      <p:cBhvr>
                                        <p:cTn id="75" dur="26">
                                          <p:stCondLst>
                                            <p:cond delay="1642"/>
                                          </p:stCondLst>
                                        </p:cTn>
                                        <p:tgtEl>
                                          <p:spTgt spid="14"/>
                                        </p:tgtEl>
                                      </p:cBhvr>
                                      <p:to x="100000" y="90000"/>
                                    </p:animScale>
                                    <p:animScale>
                                      <p:cBhvr>
                                        <p:cTn id="76" dur="166" decel="50000">
                                          <p:stCondLst>
                                            <p:cond delay="1668"/>
                                          </p:stCondLst>
                                        </p:cTn>
                                        <p:tgtEl>
                                          <p:spTgt spid="14"/>
                                        </p:tgtEl>
                                      </p:cBhvr>
                                      <p:to x="100000" y="100000"/>
                                    </p:animScale>
                                    <p:animScale>
                                      <p:cBhvr>
                                        <p:cTn id="77" dur="26">
                                          <p:stCondLst>
                                            <p:cond delay="1808"/>
                                          </p:stCondLst>
                                        </p:cTn>
                                        <p:tgtEl>
                                          <p:spTgt spid="14"/>
                                        </p:tgtEl>
                                      </p:cBhvr>
                                      <p:to x="100000" y="95000"/>
                                    </p:animScale>
                                    <p:animScale>
                                      <p:cBhvr>
                                        <p:cTn id="78" dur="166" decel="50000">
                                          <p:stCondLst>
                                            <p:cond delay="1834"/>
                                          </p:stCondLst>
                                        </p:cTn>
                                        <p:tgtEl>
                                          <p:spTgt spid="14"/>
                                        </p:tgtEl>
                                      </p:cBhvr>
                                      <p:to x="100000" y="100000"/>
                                    </p:animScale>
                                  </p:childTnLst>
                                </p:cTn>
                              </p:par>
                            </p:childTnLst>
                          </p:cTn>
                        </p:par>
                        <p:par>
                          <p:cTn id="79" fill="hold">
                            <p:stCondLst>
                              <p:cond delay="18000"/>
                            </p:stCondLst>
                            <p:childTnLst>
                              <p:par>
                                <p:cTn id="80" presetID="26" presetClass="entr" presetSubtype="0" fill="hold"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down)">
                                      <p:cBhvr>
                                        <p:cTn id="82" dur="580">
                                          <p:stCondLst>
                                            <p:cond delay="0"/>
                                          </p:stCondLst>
                                        </p:cTn>
                                        <p:tgtEl>
                                          <p:spTgt spid="16"/>
                                        </p:tgtEl>
                                      </p:cBhvr>
                                    </p:animEffect>
                                    <p:anim calcmode="lin" valueType="num">
                                      <p:cBhvr>
                                        <p:cTn id="83"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88" dur="26">
                                          <p:stCondLst>
                                            <p:cond delay="650"/>
                                          </p:stCondLst>
                                        </p:cTn>
                                        <p:tgtEl>
                                          <p:spTgt spid="16"/>
                                        </p:tgtEl>
                                      </p:cBhvr>
                                      <p:to x="100000" y="60000"/>
                                    </p:animScale>
                                    <p:animScale>
                                      <p:cBhvr>
                                        <p:cTn id="89" dur="166" decel="50000">
                                          <p:stCondLst>
                                            <p:cond delay="676"/>
                                          </p:stCondLst>
                                        </p:cTn>
                                        <p:tgtEl>
                                          <p:spTgt spid="16"/>
                                        </p:tgtEl>
                                      </p:cBhvr>
                                      <p:to x="100000" y="100000"/>
                                    </p:animScale>
                                    <p:animScale>
                                      <p:cBhvr>
                                        <p:cTn id="90" dur="26">
                                          <p:stCondLst>
                                            <p:cond delay="1312"/>
                                          </p:stCondLst>
                                        </p:cTn>
                                        <p:tgtEl>
                                          <p:spTgt spid="16"/>
                                        </p:tgtEl>
                                      </p:cBhvr>
                                      <p:to x="100000" y="80000"/>
                                    </p:animScale>
                                    <p:animScale>
                                      <p:cBhvr>
                                        <p:cTn id="91" dur="166" decel="50000">
                                          <p:stCondLst>
                                            <p:cond delay="1338"/>
                                          </p:stCondLst>
                                        </p:cTn>
                                        <p:tgtEl>
                                          <p:spTgt spid="16"/>
                                        </p:tgtEl>
                                      </p:cBhvr>
                                      <p:to x="100000" y="100000"/>
                                    </p:animScale>
                                    <p:animScale>
                                      <p:cBhvr>
                                        <p:cTn id="92" dur="26">
                                          <p:stCondLst>
                                            <p:cond delay="1642"/>
                                          </p:stCondLst>
                                        </p:cTn>
                                        <p:tgtEl>
                                          <p:spTgt spid="16"/>
                                        </p:tgtEl>
                                      </p:cBhvr>
                                      <p:to x="100000" y="90000"/>
                                    </p:animScale>
                                    <p:animScale>
                                      <p:cBhvr>
                                        <p:cTn id="93" dur="166" decel="50000">
                                          <p:stCondLst>
                                            <p:cond delay="1668"/>
                                          </p:stCondLst>
                                        </p:cTn>
                                        <p:tgtEl>
                                          <p:spTgt spid="16"/>
                                        </p:tgtEl>
                                      </p:cBhvr>
                                      <p:to x="100000" y="100000"/>
                                    </p:animScale>
                                    <p:animScale>
                                      <p:cBhvr>
                                        <p:cTn id="94" dur="26">
                                          <p:stCondLst>
                                            <p:cond delay="1808"/>
                                          </p:stCondLst>
                                        </p:cTn>
                                        <p:tgtEl>
                                          <p:spTgt spid="16"/>
                                        </p:tgtEl>
                                      </p:cBhvr>
                                      <p:to x="100000" y="95000"/>
                                    </p:animScale>
                                    <p:animScale>
                                      <p:cBhvr>
                                        <p:cTn id="95" dur="166" decel="50000">
                                          <p:stCondLst>
                                            <p:cond delay="1834"/>
                                          </p:stCondLst>
                                        </p:cTn>
                                        <p:tgtEl>
                                          <p:spTgt spid="16"/>
                                        </p:tgtEl>
                                      </p:cBhvr>
                                      <p:to x="100000" y="100000"/>
                                    </p:animScale>
                                  </p:childTnLst>
                                </p:cTn>
                              </p:par>
                            </p:childTnLst>
                          </p:cTn>
                        </p:par>
                        <p:par>
                          <p:cTn id="96" fill="hold">
                            <p:stCondLst>
                              <p:cond delay="20000"/>
                            </p:stCondLst>
                            <p:childTnLst>
                              <p:par>
                                <p:cTn id="97" presetID="26" presetClass="entr" presetSubtype="0"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down)">
                                      <p:cBhvr>
                                        <p:cTn id="99" dur="580">
                                          <p:stCondLst>
                                            <p:cond delay="0"/>
                                          </p:stCondLst>
                                        </p:cTn>
                                        <p:tgtEl>
                                          <p:spTgt spid="18"/>
                                        </p:tgtEl>
                                      </p:cBhvr>
                                    </p:animEffect>
                                    <p:anim calcmode="lin" valueType="num">
                                      <p:cBhvr>
                                        <p:cTn id="10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05" dur="26">
                                          <p:stCondLst>
                                            <p:cond delay="650"/>
                                          </p:stCondLst>
                                        </p:cTn>
                                        <p:tgtEl>
                                          <p:spTgt spid="18"/>
                                        </p:tgtEl>
                                      </p:cBhvr>
                                      <p:to x="100000" y="60000"/>
                                    </p:animScale>
                                    <p:animScale>
                                      <p:cBhvr>
                                        <p:cTn id="106" dur="166" decel="50000">
                                          <p:stCondLst>
                                            <p:cond delay="676"/>
                                          </p:stCondLst>
                                        </p:cTn>
                                        <p:tgtEl>
                                          <p:spTgt spid="18"/>
                                        </p:tgtEl>
                                      </p:cBhvr>
                                      <p:to x="100000" y="100000"/>
                                    </p:animScale>
                                    <p:animScale>
                                      <p:cBhvr>
                                        <p:cTn id="107" dur="26">
                                          <p:stCondLst>
                                            <p:cond delay="1312"/>
                                          </p:stCondLst>
                                        </p:cTn>
                                        <p:tgtEl>
                                          <p:spTgt spid="18"/>
                                        </p:tgtEl>
                                      </p:cBhvr>
                                      <p:to x="100000" y="80000"/>
                                    </p:animScale>
                                    <p:animScale>
                                      <p:cBhvr>
                                        <p:cTn id="108" dur="166" decel="50000">
                                          <p:stCondLst>
                                            <p:cond delay="1338"/>
                                          </p:stCondLst>
                                        </p:cTn>
                                        <p:tgtEl>
                                          <p:spTgt spid="18"/>
                                        </p:tgtEl>
                                      </p:cBhvr>
                                      <p:to x="100000" y="100000"/>
                                    </p:animScale>
                                    <p:animScale>
                                      <p:cBhvr>
                                        <p:cTn id="109" dur="26">
                                          <p:stCondLst>
                                            <p:cond delay="1642"/>
                                          </p:stCondLst>
                                        </p:cTn>
                                        <p:tgtEl>
                                          <p:spTgt spid="18"/>
                                        </p:tgtEl>
                                      </p:cBhvr>
                                      <p:to x="100000" y="90000"/>
                                    </p:animScale>
                                    <p:animScale>
                                      <p:cBhvr>
                                        <p:cTn id="110" dur="166" decel="50000">
                                          <p:stCondLst>
                                            <p:cond delay="1668"/>
                                          </p:stCondLst>
                                        </p:cTn>
                                        <p:tgtEl>
                                          <p:spTgt spid="18"/>
                                        </p:tgtEl>
                                      </p:cBhvr>
                                      <p:to x="100000" y="100000"/>
                                    </p:animScale>
                                    <p:animScale>
                                      <p:cBhvr>
                                        <p:cTn id="111" dur="26">
                                          <p:stCondLst>
                                            <p:cond delay="1808"/>
                                          </p:stCondLst>
                                        </p:cTn>
                                        <p:tgtEl>
                                          <p:spTgt spid="18"/>
                                        </p:tgtEl>
                                      </p:cBhvr>
                                      <p:to x="100000" y="95000"/>
                                    </p:animScale>
                                    <p:animScale>
                                      <p:cBhvr>
                                        <p:cTn id="112" dur="166" decel="50000">
                                          <p:stCondLst>
                                            <p:cond delay="1834"/>
                                          </p:stCondLst>
                                        </p:cTn>
                                        <p:tgtEl>
                                          <p:spTgt spid="18"/>
                                        </p:tgtEl>
                                      </p:cBhvr>
                                      <p:to x="100000" y="100000"/>
                                    </p:animScale>
                                  </p:childTnLst>
                                </p:cTn>
                              </p:par>
                            </p:childTnLst>
                          </p:cTn>
                        </p:par>
                        <p:par>
                          <p:cTn id="113" fill="hold">
                            <p:stCondLst>
                              <p:cond delay="22000"/>
                            </p:stCondLst>
                            <p:childTnLst>
                              <p:par>
                                <p:cTn id="114" presetID="26" presetClass="entr" presetSubtype="0" fill="hold" nodeType="afterEffect">
                                  <p:stCondLst>
                                    <p:cond delay="0"/>
                                  </p:stCondLst>
                                  <p:childTnLst>
                                    <p:set>
                                      <p:cBhvr>
                                        <p:cTn id="115" dur="1" fill="hold">
                                          <p:stCondLst>
                                            <p:cond delay="0"/>
                                          </p:stCondLst>
                                        </p:cTn>
                                        <p:tgtEl>
                                          <p:spTgt spid="20"/>
                                        </p:tgtEl>
                                        <p:attrNameLst>
                                          <p:attrName>style.visibility</p:attrName>
                                        </p:attrNameLst>
                                      </p:cBhvr>
                                      <p:to>
                                        <p:strVal val="visible"/>
                                      </p:to>
                                    </p:set>
                                    <p:animEffect transition="in" filter="wipe(down)">
                                      <p:cBhvr>
                                        <p:cTn id="116" dur="580">
                                          <p:stCondLst>
                                            <p:cond delay="0"/>
                                          </p:stCondLst>
                                        </p:cTn>
                                        <p:tgtEl>
                                          <p:spTgt spid="20"/>
                                        </p:tgtEl>
                                      </p:cBhvr>
                                    </p:animEffect>
                                    <p:anim calcmode="lin" valueType="num">
                                      <p:cBhvr>
                                        <p:cTn id="117"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18"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19"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20"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1"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22" dur="26">
                                          <p:stCondLst>
                                            <p:cond delay="650"/>
                                          </p:stCondLst>
                                        </p:cTn>
                                        <p:tgtEl>
                                          <p:spTgt spid="20"/>
                                        </p:tgtEl>
                                      </p:cBhvr>
                                      <p:to x="100000" y="60000"/>
                                    </p:animScale>
                                    <p:animScale>
                                      <p:cBhvr>
                                        <p:cTn id="123" dur="166" decel="50000">
                                          <p:stCondLst>
                                            <p:cond delay="676"/>
                                          </p:stCondLst>
                                        </p:cTn>
                                        <p:tgtEl>
                                          <p:spTgt spid="20"/>
                                        </p:tgtEl>
                                      </p:cBhvr>
                                      <p:to x="100000" y="100000"/>
                                    </p:animScale>
                                    <p:animScale>
                                      <p:cBhvr>
                                        <p:cTn id="124" dur="26">
                                          <p:stCondLst>
                                            <p:cond delay="1312"/>
                                          </p:stCondLst>
                                        </p:cTn>
                                        <p:tgtEl>
                                          <p:spTgt spid="20"/>
                                        </p:tgtEl>
                                      </p:cBhvr>
                                      <p:to x="100000" y="80000"/>
                                    </p:animScale>
                                    <p:animScale>
                                      <p:cBhvr>
                                        <p:cTn id="125" dur="166" decel="50000">
                                          <p:stCondLst>
                                            <p:cond delay="1338"/>
                                          </p:stCondLst>
                                        </p:cTn>
                                        <p:tgtEl>
                                          <p:spTgt spid="20"/>
                                        </p:tgtEl>
                                      </p:cBhvr>
                                      <p:to x="100000" y="100000"/>
                                    </p:animScale>
                                    <p:animScale>
                                      <p:cBhvr>
                                        <p:cTn id="126" dur="26">
                                          <p:stCondLst>
                                            <p:cond delay="1642"/>
                                          </p:stCondLst>
                                        </p:cTn>
                                        <p:tgtEl>
                                          <p:spTgt spid="20"/>
                                        </p:tgtEl>
                                      </p:cBhvr>
                                      <p:to x="100000" y="90000"/>
                                    </p:animScale>
                                    <p:animScale>
                                      <p:cBhvr>
                                        <p:cTn id="127" dur="166" decel="50000">
                                          <p:stCondLst>
                                            <p:cond delay="1668"/>
                                          </p:stCondLst>
                                        </p:cTn>
                                        <p:tgtEl>
                                          <p:spTgt spid="20"/>
                                        </p:tgtEl>
                                      </p:cBhvr>
                                      <p:to x="100000" y="100000"/>
                                    </p:animScale>
                                    <p:animScale>
                                      <p:cBhvr>
                                        <p:cTn id="128" dur="26">
                                          <p:stCondLst>
                                            <p:cond delay="1808"/>
                                          </p:stCondLst>
                                        </p:cTn>
                                        <p:tgtEl>
                                          <p:spTgt spid="20"/>
                                        </p:tgtEl>
                                      </p:cBhvr>
                                      <p:to x="100000" y="95000"/>
                                    </p:animScale>
                                    <p:animScale>
                                      <p:cBhvr>
                                        <p:cTn id="129" dur="166" decel="50000">
                                          <p:stCondLst>
                                            <p:cond delay="1834"/>
                                          </p:stCondLst>
                                        </p:cTn>
                                        <p:tgtEl>
                                          <p:spTgt spid="20"/>
                                        </p:tgtEl>
                                      </p:cBhvr>
                                      <p:to x="100000" y="100000"/>
                                    </p:animScale>
                                  </p:childTnLst>
                                </p:cTn>
                              </p:par>
                            </p:childTnLst>
                          </p:cTn>
                        </p:par>
                        <p:par>
                          <p:cTn id="130" fill="hold">
                            <p:stCondLst>
                              <p:cond delay="24000"/>
                            </p:stCondLst>
                            <p:childTnLst>
                              <p:par>
                                <p:cTn id="131" presetID="26" presetClass="entr" presetSubtype="0" fill="hold" nodeType="after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wipe(down)">
                                      <p:cBhvr>
                                        <p:cTn id="133" dur="580">
                                          <p:stCondLst>
                                            <p:cond delay="0"/>
                                          </p:stCondLst>
                                        </p:cTn>
                                        <p:tgtEl>
                                          <p:spTgt spid="22"/>
                                        </p:tgtEl>
                                      </p:cBhvr>
                                    </p:animEffect>
                                    <p:anim calcmode="lin" valueType="num">
                                      <p:cBhvr>
                                        <p:cTn id="13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9" dur="26">
                                          <p:stCondLst>
                                            <p:cond delay="650"/>
                                          </p:stCondLst>
                                        </p:cTn>
                                        <p:tgtEl>
                                          <p:spTgt spid="22"/>
                                        </p:tgtEl>
                                      </p:cBhvr>
                                      <p:to x="100000" y="60000"/>
                                    </p:animScale>
                                    <p:animScale>
                                      <p:cBhvr>
                                        <p:cTn id="140" dur="166" decel="50000">
                                          <p:stCondLst>
                                            <p:cond delay="676"/>
                                          </p:stCondLst>
                                        </p:cTn>
                                        <p:tgtEl>
                                          <p:spTgt spid="22"/>
                                        </p:tgtEl>
                                      </p:cBhvr>
                                      <p:to x="100000" y="100000"/>
                                    </p:animScale>
                                    <p:animScale>
                                      <p:cBhvr>
                                        <p:cTn id="141" dur="26">
                                          <p:stCondLst>
                                            <p:cond delay="1312"/>
                                          </p:stCondLst>
                                        </p:cTn>
                                        <p:tgtEl>
                                          <p:spTgt spid="22"/>
                                        </p:tgtEl>
                                      </p:cBhvr>
                                      <p:to x="100000" y="80000"/>
                                    </p:animScale>
                                    <p:animScale>
                                      <p:cBhvr>
                                        <p:cTn id="142" dur="166" decel="50000">
                                          <p:stCondLst>
                                            <p:cond delay="1338"/>
                                          </p:stCondLst>
                                        </p:cTn>
                                        <p:tgtEl>
                                          <p:spTgt spid="22"/>
                                        </p:tgtEl>
                                      </p:cBhvr>
                                      <p:to x="100000" y="100000"/>
                                    </p:animScale>
                                    <p:animScale>
                                      <p:cBhvr>
                                        <p:cTn id="143" dur="26">
                                          <p:stCondLst>
                                            <p:cond delay="1642"/>
                                          </p:stCondLst>
                                        </p:cTn>
                                        <p:tgtEl>
                                          <p:spTgt spid="22"/>
                                        </p:tgtEl>
                                      </p:cBhvr>
                                      <p:to x="100000" y="90000"/>
                                    </p:animScale>
                                    <p:animScale>
                                      <p:cBhvr>
                                        <p:cTn id="144" dur="166" decel="50000">
                                          <p:stCondLst>
                                            <p:cond delay="1668"/>
                                          </p:stCondLst>
                                        </p:cTn>
                                        <p:tgtEl>
                                          <p:spTgt spid="22"/>
                                        </p:tgtEl>
                                      </p:cBhvr>
                                      <p:to x="100000" y="100000"/>
                                    </p:animScale>
                                    <p:animScale>
                                      <p:cBhvr>
                                        <p:cTn id="145" dur="26">
                                          <p:stCondLst>
                                            <p:cond delay="1808"/>
                                          </p:stCondLst>
                                        </p:cTn>
                                        <p:tgtEl>
                                          <p:spTgt spid="22"/>
                                        </p:tgtEl>
                                      </p:cBhvr>
                                      <p:to x="100000" y="95000"/>
                                    </p:animScale>
                                    <p:animScale>
                                      <p:cBhvr>
                                        <p:cTn id="146"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0"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9E861-CD44-417D-88F2-F05D296BF37D}"/>
              </a:ext>
            </a:extLst>
          </p:cNvPr>
          <p:cNvSpPr>
            <a:spLocks noGrp="1"/>
          </p:cNvSpPr>
          <p:nvPr>
            <p:ph type="title"/>
          </p:nvPr>
        </p:nvSpPr>
        <p:spPr>
          <a:xfrm>
            <a:off x="3558675" y="0"/>
            <a:ext cx="5074649" cy="1004095"/>
          </a:xfrm>
        </p:spPr>
        <p:txBody>
          <a:bodyPr>
            <a:normAutofit/>
          </a:bodyPr>
          <a:lstStyle/>
          <a:p>
            <a:r>
              <a:rPr lang="es-ES" b="1" dirty="0"/>
              <a:t>Características</a:t>
            </a:r>
            <a:endParaRPr lang="es-MX" b="1" dirty="0"/>
          </a:p>
        </p:txBody>
      </p:sp>
      <p:sp>
        <p:nvSpPr>
          <p:cNvPr id="4" name="CuadroTexto 3">
            <a:extLst>
              <a:ext uri="{FF2B5EF4-FFF2-40B4-BE49-F238E27FC236}">
                <a16:creationId xmlns:a16="http://schemas.microsoft.com/office/drawing/2014/main" id="{E7B89809-E5C3-4233-A0C9-0E24F56CF2FD}"/>
              </a:ext>
            </a:extLst>
          </p:cNvPr>
          <p:cNvSpPr txBox="1"/>
          <p:nvPr/>
        </p:nvSpPr>
        <p:spPr>
          <a:xfrm>
            <a:off x="94931" y="1136521"/>
            <a:ext cx="5829212" cy="1200329"/>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Gestión centralizada de todas sus cuentas de AWS:</a:t>
            </a:r>
          </a:p>
          <a:p>
            <a:pPr marL="285750" indent="-285750" algn="just">
              <a:buFont typeface="Arial" panose="020B0604020202020204" pitchFamily="34" charset="0"/>
              <a:buChar char="•"/>
            </a:pPr>
            <a:endParaRPr lang="es-ES" sz="1200" b="1" dirty="0"/>
          </a:p>
          <a:p>
            <a:pPr algn="just"/>
            <a:r>
              <a:rPr lang="es-ES" sz="1200" b="1" dirty="0"/>
              <a:t>Puede combinar sus cuentas existentes en una organización que le permita administrar las cuentas de forma centralizada. Puede crear cuentas que automáticamente formen parte de su organización y puede invitar a otras cuentas a unirse a su organización. </a:t>
            </a:r>
          </a:p>
          <a:p>
            <a:pPr marL="285750" indent="-285750">
              <a:buFont typeface="Arial" panose="020B0604020202020204" pitchFamily="34" charset="0"/>
              <a:buChar char="•"/>
            </a:pPr>
            <a:endParaRPr lang="es-ES" sz="1200" b="1" dirty="0"/>
          </a:p>
        </p:txBody>
      </p:sp>
      <p:pic>
        <p:nvPicPr>
          <p:cNvPr id="9" name="Imagen 8">
            <a:hlinkClick r:id="rId3" action="ppaction://hlinksldjump"/>
            <a:extLst>
              <a:ext uri="{FF2B5EF4-FFF2-40B4-BE49-F238E27FC236}">
                <a16:creationId xmlns:a16="http://schemas.microsoft.com/office/drawing/2014/main" id="{448F2BEC-4453-4660-81A4-87AE94238353}"/>
              </a:ext>
            </a:extLst>
          </p:cNvPr>
          <p:cNvPicPr>
            <a:picLocks noChangeAspect="1"/>
          </p:cNvPicPr>
          <p:nvPr/>
        </p:nvPicPr>
        <p:blipFill>
          <a:blip r:embed="rId4"/>
          <a:stretch>
            <a:fillRect/>
          </a:stretch>
        </p:blipFill>
        <p:spPr>
          <a:xfrm>
            <a:off x="11076520" y="542341"/>
            <a:ext cx="676835" cy="676835"/>
          </a:xfrm>
          <a:prstGeom prst="rect">
            <a:avLst/>
          </a:prstGeom>
        </p:spPr>
      </p:pic>
      <p:pic>
        <p:nvPicPr>
          <p:cNvPr id="7" name="Imagen 6">
            <a:hlinkClick r:id="rId5" action="ppaction://hlinksldjump"/>
            <a:extLst>
              <a:ext uri="{FF2B5EF4-FFF2-40B4-BE49-F238E27FC236}">
                <a16:creationId xmlns:a16="http://schemas.microsoft.com/office/drawing/2014/main" id="{E9A2F86B-0FBD-4DA0-BF71-6F4ABCC2E895}"/>
              </a:ext>
            </a:extLst>
          </p:cNvPr>
          <p:cNvPicPr>
            <a:picLocks noChangeAspect="1"/>
          </p:cNvPicPr>
          <p:nvPr/>
        </p:nvPicPr>
        <p:blipFill>
          <a:blip r:embed="rId6"/>
          <a:stretch>
            <a:fillRect/>
          </a:stretch>
        </p:blipFill>
        <p:spPr>
          <a:xfrm rot="10800000">
            <a:off x="113448" y="6153222"/>
            <a:ext cx="799045" cy="799045"/>
          </a:xfrm>
          <a:prstGeom prst="rect">
            <a:avLst/>
          </a:prstGeom>
        </p:spPr>
      </p:pic>
      <p:sp>
        <p:nvSpPr>
          <p:cNvPr id="10" name="CuadroTexto 9">
            <a:extLst>
              <a:ext uri="{FF2B5EF4-FFF2-40B4-BE49-F238E27FC236}">
                <a16:creationId xmlns:a16="http://schemas.microsoft.com/office/drawing/2014/main" id="{EED404B3-CE02-4FE6-8FA4-CAFCCE661B87}"/>
              </a:ext>
            </a:extLst>
          </p:cNvPr>
          <p:cNvSpPr txBox="1"/>
          <p:nvPr/>
        </p:nvSpPr>
        <p:spPr>
          <a:xfrm>
            <a:off x="6249342" y="1136521"/>
            <a:ext cx="5829212" cy="1384995"/>
          </a:xfrm>
          <a:prstGeom prst="rect">
            <a:avLst/>
          </a:prstGeom>
          <a:solidFill>
            <a:schemeClr val="accent3">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Facturación consolidada para todas las cuentas de miembros:</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Puede utilizar la cuenta de administración de su organización para consolidar y pagar todas las cuentas de los miembros. En la facturación consolidada, las cuentas de administración también pueden acceder a la información de facturación, la información de la cuenta y la actividad de la cuenta de las cuentas de los miembros de su organización.</a:t>
            </a:r>
          </a:p>
        </p:txBody>
      </p:sp>
      <p:sp>
        <p:nvSpPr>
          <p:cNvPr id="12" name="CuadroTexto 11">
            <a:extLst>
              <a:ext uri="{FF2B5EF4-FFF2-40B4-BE49-F238E27FC236}">
                <a16:creationId xmlns:a16="http://schemas.microsoft.com/office/drawing/2014/main" id="{AD77949A-2738-475B-AADD-CFDBC21CCC75}"/>
              </a:ext>
            </a:extLst>
          </p:cNvPr>
          <p:cNvSpPr txBox="1"/>
          <p:nvPr/>
        </p:nvSpPr>
        <p:spPr>
          <a:xfrm>
            <a:off x="94931" y="2736502"/>
            <a:ext cx="5829212" cy="1384995"/>
          </a:xfrm>
          <a:prstGeom prst="rect">
            <a:avLst/>
          </a:prstGeom>
          <a:solidFill>
            <a:schemeClr val="accent6">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Agrupación jerárquica de sus cuentas para satisfacer sus necesidades presupuestarias, de seguridad o de cumplimiento:</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Puede agrupar sus cuentas en unidades organizativas (OU) y adjuntar diferentes políticas de acceso a cada OU. Puede anidar unidades organizativas dentro de otras unidades organizativas hasta una profundidad de cinco niveles, lo que proporciona flexibilidad en la forma de estructurar sus grupos de cuentas.</a:t>
            </a:r>
          </a:p>
        </p:txBody>
      </p:sp>
      <p:sp>
        <p:nvSpPr>
          <p:cNvPr id="13" name="CuadroTexto 12">
            <a:extLst>
              <a:ext uri="{FF2B5EF4-FFF2-40B4-BE49-F238E27FC236}">
                <a16:creationId xmlns:a16="http://schemas.microsoft.com/office/drawing/2014/main" id="{361625D5-18D9-4933-8770-E94587228CE2}"/>
              </a:ext>
            </a:extLst>
          </p:cNvPr>
          <p:cNvSpPr txBox="1"/>
          <p:nvPr/>
        </p:nvSpPr>
        <p:spPr>
          <a:xfrm>
            <a:off x="6249342" y="2736502"/>
            <a:ext cx="5829212" cy="1569660"/>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Políticas para centralizar el control sobre los servicios de AWS y las acciones de API a las que cada cuenta puede acceder: </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Como administrador de la cuenta de administración de una organización, puede utilizar políticas de control de servicios (SCP) para especificar los permisos máximos para las cuentas de miembros de la organización. En las SCP, puede restringir a qué servicios, recursos y acciones de API individuales de AWS pueden acceder los usuarios y roles de cada cuenta de miembro. </a:t>
            </a:r>
          </a:p>
        </p:txBody>
      </p:sp>
      <p:sp>
        <p:nvSpPr>
          <p:cNvPr id="15" name="CuadroTexto 14">
            <a:extLst>
              <a:ext uri="{FF2B5EF4-FFF2-40B4-BE49-F238E27FC236}">
                <a16:creationId xmlns:a16="http://schemas.microsoft.com/office/drawing/2014/main" id="{56D775CE-9FF2-4DB5-A68A-CE18333F28F6}"/>
              </a:ext>
            </a:extLst>
          </p:cNvPr>
          <p:cNvSpPr txBox="1"/>
          <p:nvPr/>
        </p:nvSpPr>
        <p:spPr>
          <a:xfrm>
            <a:off x="113448" y="4489152"/>
            <a:ext cx="5829212" cy="1200329"/>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Políticas para centralizar el control sobre los servicios de AWS y las acciones de API a las que cada cuenta puede acceder:</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Como administrador de la cuenta de administración de una organización, puede utilizar políticas de control de servicios (SCP) para especificar los permisos máximos para las cuentas de miembros de la organización. </a:t>
            </a:r>
          </a:p>
        </p:txBody>
      </p:sp>
      <p:sp>
        <p:nvSpPr>
          <p:cNvPr id="16" name="CuadroTexto 15">
            <a:extLst>
              <a:ext uri="{FF2B5EF4-FFF2-40B4-BE49-F238E27FC236}">
                <a16:creationId xmlns:a16="http://schemas.microsoft.com/office/drawing/2014/main" id="{784F0441-EAFE-4963-BB54-BFC079071BCC}"/>
              </a:ext>
            </a:extLst>
          </p:cNvPr>
          <p:cNvSpPr txBox="1"/>
          <p:nvPr/>
        </p:nvSpPr>
        <p:spPr>
          <a:xfrm>
            <a:off x="6249340" y="4603845"/>
            <a:ext cx="5829212" cy="1015663"/>
          </a:xfrm>
          <a:prstGeom prst="rect">
            <a:avLst/>
          </a:prstGeom>
          <a:solidFill>
            <a:schemeClr val="accent6">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Políticas para estandarizar etiquetas en todos los recursos de las cuentas de su organización:</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Puede utilizar políticas de etiquetas para mantener etiquetas coherentes, incluido el tratamiento de casos preferido de claves y valores de etiquetas.</a:t>
            </a:r>
          </a:p>
        </p:txBody>
      </p:sp>
      <p:pic>
        <p:nvPicPr>
          <p:cNvPr id="17" name="Imagen 16">
            <a:hlinkClick r:id="rId7" action="ppaction://hlinksldjump"/>
            <a:extLst>
              <a:ext uri="{FF2B5EF4-FFF2-40B4-BE49-F238E27FC236}">
                <a16:creationId xmlns:a16="http://schemas.microsoft.com/office/drawing/2014/main" id="{E4E546E1-E747-4BD1-8818-DF65F623034D}"/>
              </a:ext>
            </a:extLst>
          </p:cNvPr>
          <p:cNvPicPr>
            <a:picLocks noChangeAspect="1"/>
          </p:cNvPicPr>
          <p:nvPr/>
        </p:nvPicPr>
        <p:blipFill>
          <a:blip r:embed="rId6"/>
          <a:stretch>
            <a:fillRect/>
          </a:stretch>
        </p:blipFill>
        <p:spPr>
          <a:xfrm>
            <a:off x="11180190" y="5941121"/>
            <a:ext cx="916879" cy="916879"/>
          </a:xfrm>
          <a:prstGeom prst="rect">
            <a:avLst/>
          </a:prstGeom>
        </p:spPr>
      </p:pic>
    </p:spTree>
    <p:extLst>
      <p:ext uri="{BB962C8B-B14F-4D97-AF65-F5344CB8AC3E}">
        <p14:creationId xmlns:p14="http://schemas.microsoft.com/office/powerpoint/2010/main" val="440772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6"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80">
                                          <p:stCondLst>
                                            <p:cond delay="0"/>
                                          </p:stCondLst>
                                        </p:cTn>
                                        <p:tgtEl>
                                          <p:spTgt spid="9"/>
                                        </p:tgtEl>
                                      </p:cBhvr>
                                    </p:animEffect>
                                    <p:anim calcmode="lin" valueType="num">
                                      <p:cBhvr>
                                        <p:cTn id="1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 dur="26">
                                          <p:stCondLst>
                                            <p:cond delay="650"/>
                                          </p:stCondLst>
                                        </p:cTn>
                                        <p:tgtEl>
                                          <p:spTgt spid="9"/>
                                        </p:tgtEl>
                                      </p:cBhvr>
                                      <p:to x="100000" y="60000"/>
                                    </p:animScale>
                                    <p:animScale>
                                      <p:cBhvr>
                                        <p:cTn id="18" dur="166" decel="50000">
                                          <p:stCondLst>
                                            <p:cond delay="676"/>
                                          </p:stCondLst>
                                        </p:cTn>
                                        <p:tgtEl>
                                          <p:spTgt spid="9"/>
                                        </p:tgtEl>
                                      </p:cBhvr>
                                      <p:to x="100000" y="100000"/>
                                    </p:animScale>
                                    <p:animScale>
                                      <p:cBhvr>
                                        <p:cTn id="19" dur="26">
                                          <p:stCondLst>
                                            <p:cond delay="1312"/>
                                          </p:stCondLst>
                                        </p:cTn>
                                        <p:tgtEl>
                                          <p:spTgt spid="9"/>
                                        </p:tgtEl>
                                      </p:cBhvr>
                                      <p:to x="100000" y="80000"/>
                                    </p:animScale>
                                    <p:animScale>
                                      <p:cBhvr>
                                        <p:cTn id="20" dur="166" decel="50000">
                                          <p:stCondLst>
                                            <p:cond delay="1338"/>
                                          </p:stCondLst>
                                        </p:cTn>
                                        <p:tgtEl>
                                          <p:spTgt spid="9"/>
                                        </p:tgtEl>
                                      </p:cBhvr>
                                      <p:to x="100000" y="100000"/>
                                    </p:animScale>
                                    <p:animScale>
                                      <p:cBhvr>
                                        <p:cTn id="21" dur="26">
                                          <p:stCondLst>
                                            <p:cond delay="1642"/>
                                          </p:stCondLst>
                                        </p:cTn>
                                        <p:tgtEl>
                                          <p:spTgt spid="9"/>
                                        </p:tgtEl>
                                      </p:cBhvr>
                                      <p:to x="100000" y="90000"/>
                                    </p:animScale>
                                    <p:animScale>
                                      <p:cBhvr>
                                        <p:cTn id="22" dur="166" decel="50000">
                                          <p:stCondLst>
                                            <p:cond delay="1668"/>
                                          </p:stCondLst>
                                        </p:cTn>
                                        <p:tgtEl>
                                          <p:spTgt spid="9"/>
                                        </p:tgtEl>
                                      </p:cBhvr>
                                      <p:to x="100000" y="100000"/>
                                    </p:animScale>
                                    <p:animScale>
                                      <p:cBhvr>
                                        <p:cTn id="23" dur="26">
                                          <p:stCondLst>
                                            <p:cond delay="1808"/>
                                          </p:stCondLst>
                                        </p:cTn>
                                        <p:tgtEl>
                                          <p:spTgt spid="9"/>
                                        </p:tgtEl>
                                      </p:cBhvr>
                                      <p:to x="100000" y="95000"/>
                                    </p:animScale>
                                    <p:animScale>
                                      <p:cBhvr>
                                        <p:cTn id="24" dur="166" decel="50000">
                                          <p:stCondLst>
                                            <p:cond delay="1834"/>
                                          </p:stCondLst>
                                        </p:cTn>
                                        <p:tgtEl>
                                          <p:spTgt spid="9"/>
                                        </p:tgtEl>
                                      </p:cBhvr>
                                      <p:to x="100000" y="100000"/>
                                    </p:animScale>
                                  </p:childTnLst>
                                </p:cTn>
                              </p:par>
                            </p:childTnLst>
                          </p:cTn>
                        </p:par>
                        <p:par>
                          <p:cTn id="25" fill="hold">
                            <p:stCondLst>
                              <p:cond delay="4000"/>
                            </p:stCondLst>
                            <p:childTnLst>
                              <p:par>
                                <p:cTn id="26" presetID="21"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par>
                          <p:cTn id="29" fill="hold">
                            <p:stCondLst>
                              <p:cond delay="6000"/>
                            </p:stCondLst>
                            <p:childTnLst>
                              <p:par>
                                <p:cTn id="30" presetID="21"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2000"/>
                                        <p:tgtEl>
                                          <p:spTgt spid="12"/>
                                        </p:tgtEl>
                                      </p:cBhvr>
                                    </p:animEffect>
                                  </p:childTnLst>
                                </p:cTn>
                              </p:par>
                            </p:childTnLst>
                          </p:cTn>
                        </p:par>
                        <p:par>
                          <p:cTn id="33" fill="hold">
                            <p:stCondLst>
                              <p:cond delay="8000"/>
                            </p:stCondLst>
                            <p:childTnLst>
                              <p:par>
                                <p:cTn id="34" presetID="21"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heel(1)">
                                      <p:cBhvr>
                                        <p:cTn id="36" dur="2000"/>
                                        <p:tgtEl>
                                          <p:spTgt spid="13"/>
                                        </p:tgtEl>
                                      </p:cBhvr>
                                    </p:animEffect>
                                  </p:childTnLst>
                                </p:cTn>
                              </p:par>
                            </p:childTnLst>
                          </p:cTn>
                        </p:par>
                        <p:par>
                          <p:cTn id="37" fill="hold">
                            <p:stCondLst>
                              <p:cond delay="10000"/>
                            </p:stCondLst>
                            <p:childTnLst>
                              <p:par>
                                <p:cTn id="38" presetID="21"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heel(1)">
                                      <p:cBhvr>
                                        <p:cTn id="40" dur="2000"/>
                                        <p:tgtEl>
                                          <p:spTgt spid="15"/>
                                        </p:tgtEl>
                                      </p:cBhvr>
                                    </p:animEffect>
                                  </p:childTnLst>
                                </p:cTn>
                              </p:par>
                            </p:childTnLst>
                          </p:cTn>
                        </p:par>
                        <p:par>
                          <p:cTn id="41" fill="hold">
                            <p:stCondLst>
                              <p:cond delay="12000"/>
                            </p:stCondLst>
                            <p:childTnLst>
                              <p:par>
                                <p:cTn id="42" presetID="21" presetClass="entr" presetSubtype="1"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heel(1)">
                                      <p:cBhvr>
                                        <p:cTn id="4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3"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9E861-CD44-417D-88F2-F05D296BF37D}"/>
              </a:ext>
            </a:extLst>
          </p:cNvPr>
          <p:cNvSpPr>
            <a:spLocks noGrp="1"/>
          </p:cNvSpPr>
          <p:nvPr>
            <p:ph type="title"/>
          </p:nvPr>
        </p:nvSpPr>
        <p:spPr>
          <a:xfrm>
            <a:off x="3558675" y="0"/>
            <a:ext cx="5074649" cy="1004095"/>
          </a:xfrm>
        </p:spPr>
        <p:txBody>
          <a:bodyPr>
            <a:normAutofit/>
          </a:bodyPr>
          <a:lstStyle/>
          <a:p>
            <a:r>
              <a:rPr lang="es-ES" b="1" dirty="0"/>
              <a:t>Características</a:t>
            </a:r>
            <a:endParaRPr lang="es-MX" b="1" dirty="0"/>
          </a:p>
        </p:txBody>
      </p:sp>
      <p:sp>
        <p:nvSpPr>
          <p:cNvPr id="4" name="CuadroTexto 3">
            <a:extLst>
              <a:ext uri="{FF2B5EF4-FFF2-40B4-BE49-F238E27FC236}">
                <a16:creationId xmlns:a16="http://schemas.microsoft.com/office/drawing/2014/main" id="{E7B89809-E5C3-4233-A0C9-0E24F56CF2FD}"/>
              </a:ext>
            </a:extLst>
          </p:cNvPr>
          <p:cNvSpPr txBox="1"/>
          <p:nvPr/>
        </p:nvSpPr>
        <p:spPr>
          <a:xfrm>
            <a:off x="94931" y="1136521"/>
            <a:ext cx="5829212" cy="1384995"/>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Políticas que configuran copias de seguridad automáticas de los recursos de las cuentas de su organización:</a:t>
            </a:r>
          </a:p>
          <a:p>
            <a:pPr marL="285750" indent="-285750" algn="just">
              <a:buFont typeface="Arial" panose="020B0604020202020204" pitchFamily="34" charset="0"/>
              <a:buChar char="•"/>
            </a:pPr>
            <a:endParaRPr lang="es-ES" sz="1200" b="1" dirty="0"/>
          </a:p>
          <a:p>
            <a:pPr algn="just"/>
            <a:r>
              <a:rPr lang="es-ES" sz="1200" b="1" dirty="0"/>
              <a:t>* Puede usar políticas de copia de seguridad para configurar y aplicar automáticamente los planes AWS </a:t>
            </a:r>
            <a:r>
              <a:rPr lang="es-ES" sz="1200" b="1" dirty="0" err="1"/>
              <a:t>Backup</a:t>
            </a:r>
            <a:r>
              <a:rPr lang="es-ES" sz="1200" b="1" dirty="0"/>
              <a:t> de recursos de todas las cuentas de su organización.</a:t>
            </a:r>
          </a:p>
          <a:p>
            <a:pPr algn="just"/>
            <a:endParaRPr lang="es-ES" sz="1200" b="1" dirty="0"/>
          </a:p>
          <a:p>
            <a:pPr marL="285750" indent="-285750">
              <a:buFont typeface="Arial" panose="020B0604020202020204" pitchFamily="34" charset="0"/>
              <a:buChar char="•"/>
            </a:pPr>
            <a:endParaRPr lang="es-ES" sz="1200" b="1" dirty="0"/>
          </a:p>
        </p:txBody>
      </p:sp>
      <p:pic>
        <p:nvPicPr>
          <p:cNvPr id="9" name="Imagen 8">
            <a:hlinkClick r:id="rId3" action="ppaction://hlinksldjump"/>
            <a:extLst>
              <a:ext uri="{FF2B5EF4-FFF2-40B4-BE49-F238E27FC236}">
                <a16:creationId xmlns:a16="http://schemas.microsoft.com/office/drawing/2014/main" id="{448F2BEC-4453-4660-81A4-87AE94238353}"/>
              </a:ext>
            </a:extLst>
          </p:cNvPr>
          <p:cNvPicPr>
            <a:picLocks noChangeAspect="1"/>
          </p:cNvPicPr>
          <p:nvPr/>
        </p:nvPicPr>
        <p:blipFill>
          <a:blip r:embed="rId4"/>
          <a:stretch>
            <a:fillRect/>
          </a:stretch>
        </p:blipFill>
        <p:spPr>
          <a:xfrm>
            <a:off x="11076520" y="542341"/>
            <a:ext cx="676835" cy="676835"/>
          </a:xfrm>
          <a:prstGeom prst="rect">
            <a:avLst/>
          </a:prstGeom>
        </p:spPr>
      </p:pic>
      <p:pic>
        <p:nvPicPr>
          <p:cNvPr id="7" name="Imagen 6">
            <a:hlinkClick r:id="rId5" action="ppaction://hlinksldjump"/>
            <a:extLst>
              <a:ext uri="{FF2B5EF4-FFF2-40B4-BE49-F238E27FC236}">
                <a16:creationId xmlns:a16="http://schemas.microsoft.com/office/drawing/2014/main" id="{E9A2F86B-0FBD-4DA0-BF71-6F4ABCC2E895}"/>
              </a:ext>
            </a:extLst>
          </p:cNvPr>
          <p:cNvPicPr>
            <a:picLocks noChangeAspect="1"/>
          </p:cNvPicPr>
          <p:nvPr/>
        </p:nvPicPr>
        <p:blipFill>
          <a:blip r:embed="rId6"/>
          <a:stretch>
            <a:fillRect/>
          </a:stretch>
        </p:blipFill>
        <p:spPr>
          <a:xfrm rot="10800000">
            <a:off x="94931" y="5994810"/>
            <a:ext cx="940121" cy="940121"/>
          </a:xfrm>
          <a:prstGeom prst="rect">
            <a:avLst/>
          </a:prstGeom>
        </p:spPr>
      </p:pic>
      <p:sp>
        <p:nvSpPr>
          <p:cNvPr id="10" name="CuadroTexto 9">
            <a:extLst>
              <a:ext uri="{FF2B5EF4-FFF2-40B4-BE49-F238E27FC236}">
                <a16:creationId xmlns:a16="http://schemas.microsoft.com/office/drawing/2014/main" id="{EED404B3-CE02-4FE6-8FA4-CAFCCE661B87}"/>
              </a:ext>
            </a:extLst>
          </p:cNvPr>
          <p:cNvSpPr txBox="1"/>
          <p:nvPr/>
        </p:nvSpPr>
        <p:spPr>
          <a:xfrm>
            <a:off x="6249342" y="1136521"/>
            <a:ext cx="5829212" cy="1015663"/>
          </a:xfrm>
          <a:prstGeom prst="rect">
            <a:avLst/>
          </a:prstGeom>
          <a:solidFill>
            <a:schemeClr val="accent3">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Integración y compatibilidad con AWS </a:t>
            </a:r>
            <a:r>
              <a:rPr lang="es-ES" sz="1200" b="1" dirty="0" err="1"/>
              <a:t>Identity</a:t>
            </a:r>
            <a:r>
              <a:rPr lang="es-ES" sz="1200" b="1" dirty="0"/>
              <a:t> and Access Management (IAM)</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En otras palabras, el usuario solo puede tener acceso a lo que permiten tanto las políticas de AWS </a:t>
            </a:r>
            <a:r>
              <a:rPr lang="es-ES" sz="1200" b="1" dirty="0" err="1"/>
              <a:t>Organizations</a:t>
            </a:r>
            <a:r>
              <a:rPr lang="es-ES" sz="1200" b="1" dirty="0"/>
              <a:t> como las políticas </a:t>
            </a:r>
            <a:r>
              <a:rPr lang="es-ES" sz="1200" b="1" dirty="0" err="1"/>
              <a:t>deI</a:t>
            </a:r>
            <a:r>
              <a:rPr lang="es-ES" sz="1200" b="1" dirty="0"/>
              <a:t> IAM. Si alguna bloquea una operación, el usuario no puede tener acceso a esa operación.</a:t>
            </a:r>
          </a:p>
        </p:txBody>
      </p:sp>
      <p:sp>
        <p:nvSpPr>
          <p:cNvPr id="12" name="CuadroTexto 11">
            <a:extLst>
              <a:ext uri="{FF2B5EF4-FFF2-40B4-BE49-F238E27FC236}">
                <a16:creationId xmlns:a16="http://schemas.microsoft.com/office/drawing/2014/main" id="{AD77949A-2738-475B-AADD-CFDBC21CCC75}"/>
              </a:ext>
            </a:extLst>
          </p:cNvPr>
          <p:cNvSpPr txBox="1"/>
          <p:nvPr/>
        </p:nvSpPr>
        <p:spPr>
          <a:xfrm>
            <a:off x="94931" y="2736502"/>
            <a:ext cx="5829212" cy="1015663"/>
          </a:xfrm>
          <a:prstGeom prst="rect">
            <a:avLst/>
          </a:prstGeom>
          <a:solidFill>
            <a:schemeClr val="accent6">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Integración con otros servicios de AWS</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Puede aprovechar los servicios de administración de varias cuentas de AWS </a:t>
            </a:r>
            <a:r>
              <a:rPr lang="es-ES" sz="1200" b="1" dirty="0" err="1"/>
              <a:t>Organizations</a:t>
            </a:r>
            <a:r>
              <a:rPr lang="es-ES" sz="1200" b="1" dirty="0"/>
              <a:t> con servicios seleccionados de AWS para realizar tareas en todas las cuentas que son miembros de su organización.</a:t>
            </a:r>
          </a:p>
        </p:txBody>
      </p:sp>
      <p:sp>
        <p:nvSpPr>
          <p:cNvPr id="13" name="CuadroTexto 12">
            <a:extLst>
              <a:ext uri="{FF2B5EF4-FFF2-40B4-BE49-F238E27FC236}">
                <a16:creationId xmlns:a16="http://schemas.microsoft.com/office/drawing/2014/main" id="{361625D5-18D9-4933-8770-E94587228CE2}"/>
              </a:ext>
            </a:extLst>
          </p:cNvPr>
          <p:cNvSpPr txBox="1"/>
          <p:nvPr/>
        </p:nvSpPr>
        <p:spPr>
          <a:xfrm>
            <a:off x="6249342" y="2736502"/>
            <a:ext cx="5829212" cy="1200329"/>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Acceso global</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AWS </a:t>
            </a:r>
            <a:r>
              <a:rPr lang="es-ES" sz="1200" b="1" dirty="0" err="1"/>
              <a:t>Organizations</a:t>
            </a:r>
            <a:r>
              <a:rPr lang="es-ES" sz="1200" b="1" dirty="0"/>
              <a:t> es un servicio global con un único punto de enlace que funciona desde cualquier Regiones de AWS. No es necesario seleccionar de forma explícita una región en la que operar.</a:t>
            </a:r>
          </a:p>
          <a:p>
            <a:pPr marL="285750" indent="-285750" algn="just">
              <a:buFont typeface="Arial" panose="020B0604020202020204" pitchFamily="34" charset="0"/>
              <a:buChar char="•"/>
            </a:pPr>
            <a:endParaRPr lang="es-ES" sz="1200" b="1" dirty="0"/>
          </a:p>
        </p:txBody>
      </p:sp>
      <p:sp>
        <p:nvSpPr>
          <p:cNvPr id="15" name="CuadroTexto 14">
            <a:extLst>
              <a:ext uri="{FF2B5EF4-FFF2-40B4-BE49-F238E27FC236}">
                <a16:creationId xmlns:a16="http://schemas.microsoft.com/office/drawing/2014/main" id="{56D775CE-9FF2-4DB5-A68A-CE18333F28F6}"/>
              </a:ext>
            </a:extLst>
          </p:cNvPr>
          <p:cNvSpPr txBox="1"/>
          <p:nvPr/>
        </p:nvSpPr>
        <p:spPr>
          <a:xfrm>
            <a:off x="94931" y="4336485"/>
            <a:ext cx="5829212" cy="1384995"/>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s-ES" sz="1200" b="1" dirty="0"/>
              <a:t>Replicación de datos que tienen consistencia final</a:t>
            </a:r>
          </a:p>
          <a:p>
            <a:pPr marL="285750" indent="-285750" algn="just">
              <a:buFont typeface="Arial" panose="020B0604020202020204" pitchFamily="34" charset="0"/>
              <a:buChar char="•"/>
            </a:pPr>
            <a:endParaRPr lang="es-ES" sz="1200" b="1" dirty="0"/>
          </a:p>
          <a:p>
            <a:pPr marL="285750" indent="-285750" algn="just">
              <a:buFont typeface="Arial" panose="020B0604020202020204" pitchFamily="34" charset="0"/>
              <a:buChar char="•"/>
            </a:pPr>
            <a:r>
              <a:rPr lang="es-ES" sz="1200" b="1" dirty="0"/>
              <a:t>AWS </a:t>
            </a:r>
            <a:r>
              <a:rPr lang="es-ES" sz="1200" b="1" dirty="0" err="1"/>
              <a:t>Organizations</a:t>
            </a:r>
            <a:r>
              <a:rPr lang="es-ES" sz="1200" b="1" dirty="0"/>
              <a:t> ofrece una alta disponibilidad, ya que replica datos entre varios servidores ubicados en centros de datos de AWS de su región. Si una solicitud para cambiar algunos datos se realiza correctamente, el cambio se confirma y se almacena de forma segura. Sin embargo, el cambio se debe replicar en varios servidores. </a:t>
            </a:r>
          </a:p>
        </p:txBody>
      </p:sp>
      <p:pic>
        <p:nvPicPr>
          <p:cNvPr id="14" name="Imagen 13">
            <a:hlinkClick r:id="rId7" action="ppaction://hlinksldjump"/>
            <a:extLst>
              <a:ext uri="{FF2B5EF4-FFF2-40B4-BE49-F238E27FC236}">
                <a16:creationId xmlns:a16="http://schemas.microsoft.com/office/drawing/2014/main" id="{73B04F4C-1D06-41B1-99F4-F96F1E5D7AEA}"/>
              </a:ext>
            </a:extLst>
          </p:cNvPr>
          <p:cNvPicPr>
            <a:picLocks noChangeAspect="1"/>
          </p:cNvPicPr>
          <p:nvPr/>
        </p:nvPicPr>
        <p:blipFill>
          <a:blip r:embed="rId6"/>
          <a:stretch>
            <a:fillRect/>
          </a:stretch>
        </p:blipFill>
        <p:spPr>
          <a:xfrm>
            <a:off x="11156948" y="5917879"/>
            <a:ext cx="940121" cy="940121"/>
          </a:xfrm>
          <a:prstGeom prst="rect">
            <a:avLst/>
          </a:prstGeom>
        </p:spPr>
      </p:pic>
    </p:spTree>
    <p:extLst>
      <p:ext uri="{BB962C8B-B14F-4D97-AF65-F5344CB8AC3E}">
        <p14:creationId xmlns:p14="http://schemas.microsoft.com/office/powerpoint/2010/main" val="2294459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6"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80">
                                          <p:stCondLst>
                                            <p:cond delay="0"/>
                                          </p:stCondLst>
                                        </p:cTn>
                                        <p:tgtEl>
                                          <p:spTgt spid="9"/>
                                        </p:tgtEl>
                                      </p:cBhvr>
                                    </p:animEffect>
                                    <p:anim calcmode="lin" valueType="num">
                                      <p:cBhvr>
                                        <p:cTn id="1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 dur="26">
                                          <p:stCondLst>
                                            <p:cond delay="650"/>
                                          </p:stCondLst>
                                        </p:cTn>
                                        <p:tgtEl>
                                          <p:spTgt spid="9"/>
                                        </p:tgtEl>
                                      </p:cBhvr>
                                      <p:to x="100000" y="60000"/>
                                    </p:animScale>
                                    <p:animScale>
                                      <p:cBhvr>
                                        <p:cTn id="18" dur="166" decel="50000">
                                          <p:stCondLst>
                                            <p:cond delay="676"/>
                                          </p:stCondLst>
                                        </p:cTn>
                                        <p:tgtEl>
                                          <p:spTgt spid="9"/>
                                        </p:tgtEl>
                                      </p:cBhvr>
                                      <p:to x="100000" y="100000"/>
                                    </p:animScale>
                                    <p:animScale>
                                      <p:cBhvr>
                                        <p:cTn id="19" dur="26">
                                          <p:stCondLst>
                                            <p:cond delay="1312"/>
                                          </p:stCondLst>
                                        </p:cTn>
                                        <p:tgtEl>
                                          <p:spTgt spid="9"/>
                                        </p:tgtEl>
                                      </p:cBhvr>
                                      <p:to x="100000" y="80000"/>
                                    </p:animScale>
                                    <p:animScale>
                                      <p:cBhvr>
                                        <p:cTn id="20" dur="166" decel="50000">
                                          <p:stCondLst>
                                            <p:cond delay="1338"/>
                                          </p:stCondLst>
                                        </p:cTn>
                                        <p:tgtEl>
                                          <p:spTgt spid="9"/>
                                        </p:tgtEl>
                                      </p:cBhvr>
                                      <p:to x="100000" y="100000"/>
                                    </p:animScale>
                                    <p:animScale>
                                      <p:cBhvr>
                                        <p:cTn id="21" dur="26">
                                          <p:stCondLst>
                                            <p:cond delay="1642"/>
                                          </p:stCondLst>
                                        </p:cTn>
                                        <p:tgtEl>
                                          <p:spTgt spid="9"/>
                                        </p:tgtEl>
                                      </p:cBhvr>
                                      <p:to x="100000" y="90000"/>
                                    </p:animScale>
                                    <p:animScale>
                                      <p:cBhvr>
                                        <p:cTn id="22" dur="166" decel="50000">
                                          <p:stCondLst>
                                            <p:cond delay="1668"/>
                                          </p:stCondLst>
                                        </p:cTn>
                                        <p:tgtEl>
                                          <p:spTgt spid="9"/>
                                        </p:tgtEl>
                                      </p:cBhvr>
                                      <p:to x="100000" y="100000"/>
                                    </p:animScale>
                                    <p:animScale>
                                      <p:cBhvr>
                                        <p:cTn id="23" dur="26">
                                          <p:stCondLst>
                                            <p:cond delay="1808"/>
                                          </p:stCondLst>
                                        </p:cTn>
                                        <p:tgtEl>
                                          <p:spTgt spid="9"/>
                                        </p:tgtEl>
                                      </p:cBhvr>
                                      <p:to x="100000" y="95000"/>
                                    </p:animScale>
                                    <p:animScale>
                                      <p:cBhvr>
                                        <p:cTn id="24" dur="166" decel="50000">
                                          <p:stCondLst>
                                            <p:cond delay="1834"/>
                                          </p:stCondLst>
                                        </p:cTn>
                                        <p:tgtEl>
                                          <p:spTgt spid="9"/>
                                        </p:tgtEl>
                                      </p:cBhvr>
                                      <p:to x="100000" y="100000"/>
                                    </p:animScale>
                                  </p:childTnLst>
                                </p:cTn>
                              </p:par>
                            </p:childTnLst>
                          </p:cTn>
                        </p:par>
                        <p:par>
                          <p:cTn id="25" fill="hold">
                            <p:stCondLst>
                              <p:cond delay="4000"/>
                            </p:stCondLst>
                            <p:childTnLst>
                              <p:par>
                                <p:cTn id="26" presetID="21"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par>
                          <p:cTn id="29" fill="hold">
                            <p:stCondLst>
                              <p:cond delay="6000"/>
                            </p:stCondLst>
                            <p:childTnLst>
                              <p:par>
                                <p:cTn id="30" presetID="21"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2000"/>
                                        <p:tgtEl>
                                          <p:spTgt spid="12"/>
                                        </p:tgtEl>
                                      </p:cBhvr>
                                    </p:animEffect>
                                  </p:childTnLst>
                                </p:cTn>
                              </p:par>
                            </p:childTnLst>
                          </p:cTn>
                        </p:par>
                        <p:par>
                          <p:cTn id="33" fill="hold">
                            <p:stCondLst>
                              <p:cond delay="8000"/>
                            </p:stCondLst>
                            <p:childTnLst>
                              <p:par>
                                <p:cTn id="34" presetID="21"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heel(1)">
                                      <p:cBhvr>
                                        <p:cTn id="36" dur="2000"/>
                                        <p:tgtEl>
                                          <p:spTgt spid="13"/>
                                        </p:tgtEl>
                                      </p:cBhvr>
                                    </p:animEffect>
                                  </p:childTnLst>
                                </p:cTn>
                              </p:par>
                            </p:childTnLst>
                          </p:cTn>
                        </p:par>
                        <p:par>
                          <p:cTn id="37" fill="hold">
                            <p:stCondLst>
                              <p:cond delay="10000"/>
                            </p:stCondLst>
                            <p:childTnLst>
                              <p:par>
                                <p:cTn id="38" presetID="21"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heel(1)">
                                      <p:cBhvr>
                                        <p:cTn id="4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9E861-CD44-417D-88F2-F05D296BF37D}"/>
              </a:ext>
            </a:extLst>
          </p:cNvPr>
          <p:cNvSpPr>
            <a:spLocks noGrp="1"/>
          </p:cNvSpPr>
          <p:nvPr>
            <p:ph type="title"/>
          </p:nvPr>
        </p:nvSpPr>
        <p:spPr>
          <a:xfrm>
            <a:off x="3650546" y="142094"/>
            <a:ext cx="5074649" cy="1004095"/>
          </a:xfrm>
        </p:spPr>
        <p:txBody>
          <a:bodyPr>
            <a:normAutofit fontScale="90000"/>
          </a:bodyPr>
          <a:lstStyle/>
          <a:p>
            <a:r>
              <a:rPr lang="es-ES" b="1" dirty="0"/>
              <a:t>ACCESO A AWS ORGANIZATIONS</a:t>
            </a:r>
            <a:endParaRPr lang="es-MX" b="1" dirty="0"/>
          </a:p>
        </p:txBody>
      </p:sp>
      <p:sp>
        <p:nvSpPr>
          <p:cNvPr id="4" name="CuadroTexto 3">
            <a:extLst>
              <a:ext uri="{FF2B5EF4-FFF2-40B4-BE49-F238E27FC236}">
                <a16:creationId xmlns:a16="http://schemas.microsoft.com/office/drawing/2014/main" id="{E7B89809-E5C3-4233-A0C9-0E24F56CF2FD}"/>
              </a:ext>
            </a:extLst>
          </p:cNvPr>
          <p:cNvSpPr txBox="1"/>
          <p:nvPr/>
        </p:nvSpPr>
        <p:spPr>
          <a:xfrm>
            <a:off x="234860" y="1256987"/>
            <a:ext cx="5966315" cy="101566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s-ES" sz="1200" b="1" dirty="0"/>
              <a:t>AWS Management </a:t>
            </a:r>
            <a:r>
              <a:rPr lang="es-ES" sz="1200" b="1" dirty="0" err="1"/>
              <a:t>Console</a:t>
            </a:r>
            <a:endParaRPr lang="es-ES" sz="1200" b="1" dirty="0"/>
          </a:p>
          <a:p>
            <a:pPr marL="285750" indent="-285750">
              <a:buFont typeface="Arial" panose="020B0604020202020204" pitchFamily="34" charset="0"/>
              <a:buChar char="•"/>
            </a:pPr>
            <a:r>
              <a:rPr lang="es-ES" sz="1200" dirty="0"/>
              <a:t>La consola de AWS </a:t>
            </a:r>
            <a:r>
              <a:rPr lang="es-ES" sz="1200" dirty="0" err="1"/>
              <a:t>Organizations</a:t>
            </a:r>
            <a:r>
              <a:rPr lang="es-ES" sz="1200" dirty="0"/>
              <a:t> es una interfaz basada en navegador que puede utilizar para administrar su organización y sus recursos de AWS. Puede llevar a cabo cualquier tarea en su organización utilizando la consola.</a:t>
            </a:r>
          </a:p>
          <a:p>
            <a:pPr marL="285750" indent="-285750">
              <a:buFont typeface="Arial" panose="020B0604020202020204" pitchFamily="34" charset="0"/>
              <a:buChar char="•"/>
            </a:pPr>
            <a:endParaRPr lang="es-ES" sz="1200" dirty="0"/>
          </a:p>
        </p:txBody>
      </p:sp>
      <p:pic>
        <p:nvPicPr>
          <p:cNvPr id="9" name="Imagen 8">
            <a:hlinkClick r:id="rId2" action="ppaction://hlinksldjump"/>
            <a:extLst>
              <a:ext uri="{FF2B5EF4-FFF2-40B4-BE49-F238E27FC236}">
                <a16:creationId xmlns:a16="http://schemas.microsoft.com/office/drawing/2014/main" id="{448F2BEC-4453-4660-81A4-87AE94238353}"/>
              </a:ext>
            </a:extLst>
          </p:cNvPr>
          <p:cNvPicPr>
            <a:picLocks noChangeAspect="1"/>
          </p:cNvPicPr>
          <p:nvPr/>
        </p:nvPicPr>
        <p:blipFill>
          <a:blip r:embed="rId3"/>
          <a:stretch>
            <a:fillRect/>
          </a:stretch>
        </p:blipFill>
        <p:spPr>
          <a:xfrm>
            <a:off x="11076520" y="542341"/>
            <a:ext cx="676835" cy="676835"/>
          </a:xfrm>
          <a:prstGeom prst="rect">
            <a:avLst/>
          </a:prstGeom>
        </p:spPr>
      </p:pic>
      <p:pic>
        <p:nvPicPr>
          <p:cNvPr id="7" name="Imagen 6">
            <a:hlinkClick r:id="rId4" action="ppaction://hlinksldjump"/>
            <a:extLst>
              <a:ext uri="{FF2B5EF4-FFF2-40B4-BE49-F238E27FC236}">
                <a16:creationId xmlns:a16="http://schemas.microsoft.com/office/drawing/2014/main" id="{9DAA3193-07B5-4ED4-A995-22D73BC1C937}"/>
              </a:ext>
            </a:extLst>
          </p:cNvPr>
          <p:cNvPicPr>
            <a:picLocks noChangeAspect="1"/>
          </p:cNvPicPr>
          <p:nvPr/>
        </p:nvPicPr>
        <p:blipFill>
          <a:blip r:embed="rId5"/>
          <a:stretch>
            <a:fillRect/>
          </a:stretch>
        </p:blipFill>
        <p:spPr>
          <a:xfrm rot="10800000">
            <a:off x="234861" y="6255996"/>
            <a:ext cx="635325" cy="635325"/>
          </a:xfrm>
          <a:prstGeom prst="rect">
            <a:avLst/>
          </a:prstGeom>
        </p:spPr>
      </p:pic>
      <p:sp>
        <p:nvSpPr>
          <p:cNvPr id="11" name="CuadroTexto 10">
            <a:extLst>
              <a:ext uri="{FF2B5EF4-FFF2-40B4-BE49-F238E27FC236}">
                <a16:creationId xmlns:a16="http://schemas.microsoft.com/office/drawing/2014/main" id="{C459458B-C6DC-4254-9CA3-E0EE3BD9C5CB}"/>
              </a:ext>
            </a:extLst>
          </p:cNvPr>
          <p:cNvSpPr txBox="1"/>
          <p:nvPr/>
        </p:nvSpPr>
        <p:spPr>
          <a:xfrm>
            <a:off x="5742035" y="2390254"/>
            <a:ext cx="5966315" cy="1569660"/>
          </a:xfrm>
          <a:prstGeom prst="rect">
            <a:avLst/>
          </a:prstGeom>
          <a:solidFill>
            <a:schemeClr val="accent4">
              <a:lumMod val="20000"/>
              <a:lumOff val="80000"/>
            </a:schemeClr>
          </a:solidFill>
          <a:effectLst>
            <a:outerShdw blurRad="63500" sx="102000" sy="102000" algn="ctr"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s-ES" sz="1200" b="1" dirty="0"/>
              <a:t>Herramientas de línea de comandos de AWS</a:t>
            </a:r>
          </a:p>
          <a:p>
            <a:pPr marL="285750" indent="-285750">
              <a:buFont typeface="Arial" panose="020B0604020202020204" pitchFamily="34" charset="0"/>
              <a:buChar char="•"/>
            </a:pPr>
            <a:r>
              <a:rPr lang="es-ES" sz="1200" dirty="0"/>
              <a:t>Mediante las herramientas de la línea de comandos de AWS, puede emitir comandos en la línea de comandos de su sistema para realizar tareas de AWS </a:t>
            </a:r>
            <a:r>
              <a:rPr lang="es-ES" sz="1200" dirty="0" err="1"/>
              <a:t>Organizations</a:t>
            </a:r>
            <a:r>
              <a:rPr lang="es-ES" sz="1200" dirty="0"/>
              <a:t> y AWS. El uso de la línea de comandos puede ser más rápido y cómo que utilizar la consola. Las herramientas de línea de comandos también son útiles para crear scripts que realicen tareas de AWS.</a:t>
            </a:r>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endParaRPr lang="es-ES" sz="1200" dirty="0"/>
          </a:p>
        </p:txBody>
      </p:sp>
      <p:sp>
        <p:nvSpPr>
          <p:cNvPr id="12" name="CuadroTexto 11">
            <a:extLst>
              <a:ext uri="{FF2B5EF4-FFF2-40B4-BE49-F238E27FC236}">
                <a16:creationId xmlns:a16="http://schemas.microsoft.com/office/drawing/2014/main" id="{9EA8D552-FA17-4C75-8C11-DC49E0F012B8}"/>
              </a:ext>
            </a:extLst>
          </p:cNvPr>
          <p:cNvSpPr txBox="1"/>
          <p:nvPr/>
        </p:nvSpPr>
        <p:spPr>
          <a:xfrm>
            <a:off x="234860" y="4077519"/>
            <a:ext cx="5966315" cy="101566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s-ES" sz="1200" b="1" dirty="0"/>
              <a:t>SDK de AWS</a:t>
            </a:r>
          </a:p>
          <a:p>
            <a:pPr marL="285750" indent="-285750">
              <a:buFont typeface="Arial" panose="020B0604020202020204" pitchFamily="34" charset="0"/>
              <a:buChar char="•"/>
            </a:pPr>
            <a:r>
              <a:rPr lang="es-ES" sz="1200" dirty="0"/>
              <a:t>Los SDK de AWS se componen de bibliotecas y código de muestra para diversos lenguajes de programación y plataformas (por ejemplo, Java, Python, Ruby, .NET, iOS y Android). Los SDK se encargan de tareas como firmar solicitudes criptográficamente, gestionar los errores y reintentar las solicitudes de forma automática.</a:t>
            </a:r>
          </a:p>
        </p:txBody>
      </p:sp>
      <p:sp>
        <p:nvSpPr>
          <p:cNvPr id="13" name="CuadroTexto 12">
            <a:extLst>
              <a:ext uri="{FF2B5EF4-FFF2-40B4-BE49-F238E27FC236}">
                <a16:creationId xmlns:a16="http://schemas.microsoft.com/office/drawing/2014/main" id="{A461F014-3234-48BE-B60E-38A665534C25}"/>
              </a:ext>
            </a:extLst>
          </p:cNvPr>
          <p:cNvSpPr txBox="1"/>
          <p:nvPr/>
        </p:nvSpPr>
        <p:spPr>
          <a:xfrm>
            <a:off x="5787040" y="5349284"/>
            <a:ext cx="5966315" cy="830997"/>
          </a:xfrm>
          <a:prstGeom prst="rect">
            <a:avLst/>
          </a:prstGeom>
          <a:solidFill>
            <a:schemeClr val="accent4">
              <a:lumMod val="20000"/>
              <a:lumOff val="80000"/>
            </a:schemeClr>
          </a:solidFill>
          <a:effectLst>
            <a:outerShdw blurRad="63500" sx="102000" sy="102000" algn="ctr"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s-ES" sz="1200" b="1" dirty="0"/>
              <a:t>API de consulta HTTPS de AWS </a:t>
            </a:r>
            <a:r>
              <a:rPr lang="es-ES" sz="1200" b="1" dirty="0" err="1"/>
              <a:t>Organizations</a:t>
            </a:r>
            <a:endParaRPr lang="es-ES" sz="1200" b="1" dirty="0"/>
          </a:p>
          <a:p>
            <a:pPr marL="285750" indent="-285750">
              <a:buFont typeface="Arial" panose="020B0604020202020204" pitchFamily="34" charset="0"/>
              <a:buChar char="•"/>
            </a:pPr>
            <a:r>
              <a:rPr lang="es-ES" sz="1200" dirty="0"/>
              <a:t>La API de consulta HTTPS le permite emitir solicitudes HTTPS directamente al servicio. Cuando use la API HTTPS, debe incluir código para firmar digitalmente las solicitudes utilizando sus credenciales.</a:t>
            </a:r>
          </a:p>
        </p:txBody>
      </p:sp>
      <p:pic>
        <p:nvPicPr>
          <p:cNvPr id="9218" name="Picture 2" descr="AWS Cloud Management Services | AWS Cheat Sheet">
            <a:extLst>
              <a:ext uri="{FF2B5EF4-FFF2-40B4-BE49-F238E27FC236}">
                <a16:creationId xmlns:a16="http://schemas.microsoft.com/office/drawing/2014/main" id="{BBDD224A-AC14-4438-BC08-1BEB939805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9019" y="1060912"/>
            <a:ext cx="2296114" cy="114805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 AWS Cli - Línea de comandos de Amazon AWS | 【 puerto53.com 】">
            <a:extLst>
              <a:ext uri="{FF2B5EF4-FFF2-40B4-BE49-F238E27FC236}">
                <a16:creationId xmlns:a16="http://schemas.microsoft.com/office/drawing/2014/main" id="{1C1940F6-23D2-41AA-8877-32AB4EF280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754" y="2390254"/>
            <a:ext cx="4098876" cy="122003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AWS SDK for JavaScript in the BrowserでAmazon S3を使ってみた | Lancork">
            <a:extLst>
              <a:ext uri="{FF2B5EF4-FFF2-40B4-BE49-F238E27FC236}">
                <a16:creationId xmlns:a16="http://schemas.microsoft.com/office/drawing/2014/main" id="{55E56691-390D-4A3D-9315-B5ABD38236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7559" y="4099933"/>
            <a:ext cx="2037669" cy="1146189"/>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Amazon Web Services">
            <a:extLst>
              <a:ext uri="{FF2B5EF4-FFF2-40B4-BE49-F238E27FC236}">
                <a16:creationId xmlns:a16="http://schemas.microsoft.com/office/drawing/2014/main" id="{70FC91D2-681E-437B-806F-05D15423F6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7159" y="5315413"/>
            <a:ext cx="898738" cy="898738"/>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6">
            <a:hlinkClick r:id="rId10" action="ppaction://hlinksldjump"/>
            <a:extLst>
              <a:ext uri="{FF2B5EF4-FFF2-40B4-BE49-F238E27FC236}">
                <a16:creationId xmlns:a16="http://schemas.microsoft.com/office/drawing/2014/main" id="{7439DFA1-F4A3-41E6-8A66-8B981F57366C}"/>
              </a:ext>
            </a:extLst>
          </p:cNvPr>
          <p:cNvPicPr>
            <a:picLocks noChangeAspect="1"/>
          </p:cNvPicPr>
          <p:nvPr/>
        </p:nvPicPr>
        <p:blipFill>
          <a:blip r:embed="rId5"/>
          <a:stretch>
            <a:fillRect/>
          </a:stretch>
        </p:blipFill>
        <p:spPr>
          <a:xfrm>
            <a:off x="1183389" y="6255996"/>
            <a:ext cx="682818" cy="682818"/>
          </a:xfrm>
          <a:prstGeom prst="rect">
            <a:avLst/>
          </a:prstGeom>
        </p:spPr>
      </p:pic>
    </p:spTree>
    <p:extLst>
      <p:ext uri="{BB962C8B-B14F-4D97-AF65-F5344CB8AC3E}">
        <p14:creationId xmlns:p14="http://schemas.microsoft.com/office/powerpoint/2010/main" val="381067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6"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80">
                                          <p:stCondLst>
                                            <p:cond delay="0"/>
                                          </p:stCondLst>
                                        </p:cTn>
                                        <p:tgtEl>
                                          <p:spTgt spid="9"/>
                                        </p:tgtEl>
                                      </p:cBhvr>
                                    </p:animEffect>
                                    <p:anim calcmode="lin" valueType="num">
                                      <p:cBhvr>
                                        <p:cTn id="1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 dur="26">
                                          <p:stCondLst>
                                            <p:cond delay="650"/>
                                          </p:stCondLst>
                                        </p:cTn>
                                        <p:tgtEl>
                                          <p:spTgt spid="9"/>
                                        </p:tgtEl>
                                      </p:cBhvr>
                                      <p:to x="100000" y="60000"/>
                                    </p:animScale>
                                    <p:animScale>
                                      <p:cBhvr>
                                        <p:cTn id="18" dur="166" decel="50000">
                                          <p:stCondLst>
                                            <p:cond delay="676"/>
                                          </p:stCondLst>
                                        </p:cTn>
                                        <p:tgtEl>
                                          <p:spTgt spid="9"/>
                                        </p:tgtEl>
                                      </p:cBhvr>
                                      <p:to x="100000" y="100000"/>
                                    </p:animScale>
                                    <p:animScale>
                                      <p:cBhvr>
                                        <p:cTn id="19" dur="26">
                                          <p:stCondLst>
                                            <p:cond delay="1312"/>
                                          </p:stCondLst>
                                        </p:cTn>
                                        <p:tgtEl>
                                          <p:spTgt spid="9"/>
                                        </p:tgtEl>
                                      </p:cBhvr>
                                      <p:to x="100000" y="80000"/>
                                    </p:animScale>
                                    <p:animScale>
                                      <p:cBhvr>
                                        <p:cTn id="20" dur="166" decel="50000">
                                          <p:stCondLst>
                                            <p:cond delay="1338"/>
                                          </p:stCondLst>
                                        </p:cTn>
                                        <p:tgtEl>
                                          <p:spTgt spid="9"/>
                                        </p:tgtEl>
                                      </p:cBhvr>
                                      <p:to x="100000" y="100000"/>
                                    </p:animScale>
                                    <p:animScale>
                                      <p:cBhvr>
                                        <p:cTn id="21" dur="26">
                                          <p:stCondLst>
                                            <p:cond delay="1642"/>
                                          </p:stCondLst>
                                        </p:cTn>
                                        <p:tgtEl>
                                          <p:spTgt spid="9"/>
                                        </p:tgtEl>
                                      </p:cBhvr>
                                      <p:to x="100000" y="90000"/>
                                    </p:animScale>
                                    <p:animScale>
                                      <p:cBhvr>
                                        <p:cTn id="22" dur="166" decel="50000">
                                          <p:stCondLst>
                                            <p:cond delay="1668"/>
                                          </p:stCondLst>
                                        </p:cTn>
                                        <p:tgtEl>
                                          <p:spTgt spid="9"/>
                                        </p:tgtEl>
                                      </p:cBhvr>
                                      <p:to x="100000" y="100000"/>
                                    </p:animScale>
                                    <p:animScale>
                                      <p:cBhvr>
                                        <p:cTn id="23" dur="26">
                                          <p:stCondLst>
                                            <p:cond delay="1808"/>
                                          </p:stCondLst>
                                        </p:cTn>
                                        <p:tgtEl>
                                          <p:spTgt spid="9"/>
                                        </p:tgtEl>
                                      </p:cBhvr>
                                      <p:to x="100000" y="95000"/>
                                    </p:animScale>
                                    <p:animScale>
                                      <p:cBhvr>
                                        <p:cTn id="24" dur="166" decel="50000">
                                          <p:stCondLst>
                                            <p:cond delay="1834"/>
                                          </p:stCondLst>
                                        </p:cTn>
                                        <p:tgtEl>
                                          <p:spTgt spid="9"/>
                                        </p:tgtEl>
                                      </p:cBhvr>
                                      <p:to x="100000" y="100000"/>
                                    </p:animScale>
                                  </p:childTnLst>
                                </p:cTn>
                              </p:par>
                            </p:childTnLst>
                          </p:cTn>
                        </p:par>
                        <p:par>
                          <p:cTn id="25" fill="hold">
                            <p:stCondLst>
                              <p:cond delay="4000"/>
                            </p:stCondLst>
                            <p:childTnLst>
                              <p:par>
                                <p:cTn id="26" presetID="21" presetClass="entr" presetSubtype="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2000"/>
                                        <p:tgtEl>
                                          <p:spTgt spid="11"/>
                                        </p:tgtEl>
                                      </p:cBhvr>
                                    </p:animEffect>
                                  </p:childTnLst>
                                </p:cTn>
                              </p:par>
                            </p:childTnLst>
                          </p:cTn>
                        </p:par>
                        <p:par>
                          <p:cTn id="29" fill="hold">
                            <p:stCondLst>
                              <p:cond delay="6000"/>
                            </p:stCondLst>
                            <p:childTnLst>
                              <p:par>
                                <p:cTn id="30" presetID="21"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2000"/>
                                        <p:tgtEl>
                                          <p:spTgt spid="12"/>
                                        </p:tgtEl>
                                      </p:cBhvr>
                                    </p:animEffect>
                                  </p:childTnLst>
                                </p:cTn>
                              </p:par>
                            </p:childTnLst>
                          </p:cTn>
                        </p:par>
                        <p:par>
                          <p:cTn id="33" fill="hold">
                            <p:stCondLst>
                              <p:cond delay="8000"/>
                            </p:stCondLst>
                            <p:childTnLst>
                              <p:par>
                                <p:cTn id="34" presetID="21"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heel(1)">
                                      <p:cBhvr>
                                        <p:cTn id="36" dur="2000"/>
                                        <p:tgtEl>
                                          <p:spTgt spid="13"/>
                                        </p:tgtEl>
                                      </p:cBhvr>
                                    </p:animEffect>
                                  </p:childTnLst>
                                </p:cTn>
                              </p:par>
                            </p:childTnLst>
                          </p:cTn>
                        </p:par>
                        <p:par>
                          <p:cTn id="37" fill="hold">
                            <p:stCondLst>
                              <p:cond delay="10000"/>
                            </p:stCondLst>
                            <p:childTnLst>
                              <p:par>
                                <p:cTn id="38" presetID="26" presetClass="entr" presetSubtype="0" fill="hold" nodeType="afterEffect">
                                  <p:stCondLst>
                                    <p:cond delay="0"/>
                                  </p:stCondLst>
                                  <p:childTnLst>
                                    <p:set>
                                      <p:cBhvr>
                                        <p:cTn id="39" dur="1" fill="hold">
                                          <p:stCondLst>
                                            <p:cond delay="0"/>
                                          </p:stCondLst>
                                        </p:cTn>
                                        <p:tgtEl>
                                          <p:spTgt spid="9218"/>
                                        </p:tgtEl>
                                        <p:attrNameLst>
                                          <p:attrName>style.visibility</p:attrName>
                                        </p:attrNameLst>
                                      </p:cBhvr>
                                      <p:to>
                                        <p:strVal val="visible"/>
                                      </p:to>
                                    </p:set>
                                    <p:animEffect transition="in" filter="wipe(down)">
                                      <p:cBhvr>
                                        <p:cTn id="40" dur="580">
                                          <p:stCondLst>
                                            <p:cond delay="0"/>
                                          </p:stCondLst>
                                        </p:cTn>
                                        <p:tgtEl>
                                          <p:spTgt spid="9218"/>
                                        </p:tgtEl>
                                      </p:cBhvr>
                                    </p:animEffect>
                                    <p:anim calcmode="lin" valueType="num">
                                      <p:cBhvr>
                                        <p:cTn id="41"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46" dur="26">
                                          <p:stCondLst>
                                            <p:cond delay="650"/>
                                          </p:stCondLst>
                                        </p:cTn>
                                        <p:tgtEl>
                                          <p:spTgt spid="9218"/>
                                        </p:tgtEl>
                                      </p:cBhvr>
                                      <p:to x="100000" y="60000"/>
                                    </p:animScale>
                                    <p:animScale>
                                      <p:cBhvr>
                                        <p:cTn id="47" dur="166" decel="50000">
                                          <p:stCondLst>
                                            <p:cond delay="676"/>
                                          </p:stCondLst>
                                        </p:cTn>
                                        <p:tgtEl>
                                          <p:spTgt spid="9218"/>
                                        </p:tgtEl>
                                      </p:cBhvr>
                                      <p:to x="100000" y="100000"/>
                                    </p:animScale>
                                    <p:animScale>
                                      <p:cBhvr>
                                        <p:cTn id="48" dur="26">
                                          <p:stCondLst>
                                            <p:cond delay="1312"/>
                                          </p:stCondLst>
                                        </p:cTn>
                                        <p:tgtEl>
                                          <p:spTgt spid="9218"/>
                                        </p:tgtEl>
                                      </p:cBhvr>
                                      <p:to x="100000" y="80000"/>
                                    </p:animScale>
                                    <p:animScale>
                                      <p:cBhvr>
                                        <p:cTn id="49" dur="166" decel="50000">
                                          <p:stCondLst>
                                            <p:cond delay="1338"/>
                                          </p:stCondLst>
                                        </p:cTn>
                                        <p:tgtEl>
                                          <p:spTgt spid="9218"/>
                                        </p:tgtEl>
                                      </p:cBhvr>
                                      <p:to x="100000" y="100000"/>
                                    </p:animScale>
                                    <p:animScale>
                                      <p:cBhvr>
                                        <p:cTn id="50" dur="26">
                                          <p:stCondLst>
                                            <p:cond delay="1642"/>
                                          </p:stCondLst>
                                        </p:cTn>
                                        <p:tgtEl>
                                          <p:spTgt spid="9218"/>
                                        </p:tgtEl>
                                      </p:cBhvr>
                                      <p:to x="100000" y="90000"/>
                                    </p:animScale>
                                    <p:animScale>
                                      <p:cBhvr>
                                        <p:cTn id="51" dur="166" decel="50000">
                                          <p:stCondLst>
                                            <p:cond delay="1668"/>
                                          </p:stCondLst>
                                        </p:cTn>
                                        <p:tgtEl>
                                          <p:spTgt spid="9218"/>
                                        </p:tgtEl>
                                      </p:cBhvr>
                                      <p:to x="100000" y="100000"/>
                                    </p:animScale>
                                    <p:animScale>
                                      <p:cBhvr>
                                        <p:cTn id="52" dur="26">
                                          <p:stCondLst>
                                            <p:cond delay="1808"/>
                                          </p:stCondLst>
                                        </p:cTn>
                                        <p:tgtEl>
                                          <p:spTgt spid="9218"/>
                                        </p:tgtEl>
                                      </p:cBhvr>
                                      <p:to x="100000" y="95000"/>
                                    </p:animScale>
                                    <p:animScale>
                                      <p:cBhvr>
                                        <p:cTn id="53" dur="166" decel="50000">
                                          <p:stCondLst>
                                            <p:cond delay="1834"/>
                                          </p:stCondLst>
                                        </p:cTn>
                                        <p:tgtEl>
                                          <p:spTgt spid="9218"/>
                                        </p:tgtEl>
                                      </p:cBhvr>
                                      <p:to x="100000" y="100000"/>
                                    </p:animScale>
                                  </p:childTnLst>
                                </p:cTn>
                              </p:par>
                            </p:childTnLst>
                          </p:cTn>
                        </p:par>
                        <p:par>
                          <p:cTn id="54" fill="hold">
                            <p:stCondLst>
                              <p:cond delay="12000"/>
                            </p:stCondLst>
                            <p:childTnLst>
                              <p:par>
                                <p:cTn id="55" presetID="26" presetClass="entr" presetSubtype="0" fill="hold" nodeType="afterEffect">
                                  <p:stCondLst>
                                    <p:cond delay="0"/>
                                  </p:stCondLst>
                                  <p:childTnLst>
                                    <p:set>
                                      <p:cBhvr>
                                        <p:cTn id="56" dur="1" fill="hold">
                                          <p:stCondLst>
                                            <p:cond delay="0"/>
                                          </p:stCondLst>
                                        </p:cTn>
                                        <p:tgtEl>
                                          <p:spTgt spid="9222"/>
                                        </p:tgtEl>
                                        <p:attrNameLst>
                                          <p:attrName>style.visibility</p:attrName>
                                        </p:attrNameLst>
                                      </p:cBhvr>
                                      <p:to>
                                        <p:strVal val="visible"/>
                                      </p:to>
                                    </p:set>
                                    <p:animEffect transition="in" filter="wipe(down)">
                                      <p:cBhvr>
                                        <p:cTn id="57" dur="580">
                                          <p:stCondLst>
                                            <p:cond delay="0"/>
                                          </p:stCondLst>
                                        </p:cTn>
                                        <p:tgtEl>
                                          <p:spTgt spid="9222"/>
                                        </p:tgtEl>
                                      </p:cBhvr>
                                    </p:animEffect>
                                    <p:anim calcmode="lin" valueType="num">
                                      <p:cBhvr>
                                        <p:cTn id="58" dur="1822" tmFilter="0,0; 0.14,0.36; 0.43,0.73; 0.71,0.91; 1.0,1.0">
                                          <p:stCondLst>
                                            <p:cond delay="0"/>
                                          </p:stCondLst>
                                        </p:cTn>
                                        <p:tgtEl>
                                          <p:spTgt spid="922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22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22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22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222"/>
                                        </p:tgtEl>
                                        <p:attrNameLst>
                                          <p:attrName>ppt_y</p:attrName>
                                        </p:attrNameLst>
                                      </p:cBhvr>
                                      <p:tavLst>
                                        <p:tav tm="0" fmla="#ppt_y-sin(pi*$)/81">
                                          <p:val>
                                            <p:fltVal val="0"/>
                                          </p:val>
                                        </p:tav>
                                        <p:tav tm="100000">
                                          <p:val>
                                            <p:fltVal val="1"/>
                                          </p:val>
                                        </p:tav>
                                      </p:tavLst>
                                    </p:anim>
                                    <p:animScale>
                                      <p:cBhvr>
                                        <p:cTn id="63" dur="26">
                                          <p:stCondLst>
                                            <p:cond delay="650"/>
                                          </p:stCondLst>
                                        </p:cTn>
                                        <p:tgtEl>
                                          <p:spTgt spid="9222"/>
                                        </p:tgtEl>
                                      </p:cBhvr>
                                      <p:to x="100000" y="60000"/>
                                    </p:animScale>
                                    <p:animScale>
                                      <p:cBhvr>
                                        <p:cTn id="64" dur="166" decel="50000">
                                          <p:stCondLst>
                                            <p:cond delay="676"/>
                                          </p:stCondLst>
                                        </p:cTn>
                                        <p:tgtEl>
                                          <p:spTgt spid="9222"/>
                                        </p:tgtEl>
                                      </p:cBhvr>
                                      <p:to x="100000" y="100000"/>
                                    </p:animScale>
                                    <p:animScale>
                                      <p:cBhvr>
                                        <p:cTn id="65" dur="26">
                                          <p:stCondLst>
                                            <p:cond delay="1312"/>
                                          </p:stCondLst>
                                        </p:cTn>
                                        <p:tgtEl>
                                          <p:spTgt spid="9222"/>
                                        </p:tgtEl>
                                      </p:cBhvr>
                                      <p:to x="100000" y="80000"/>
                                    </p:animScale>
                                    <p:animScale>
                                      <p:cBhvr>
                                        <p:cTn id="66" dur="166" decel="50000">
                                          <p:stCondLst>
                                            <p:cond delay="1338"/>
                                          </p:stCondLst>
                                        </p:cTn>
                                        <p:tgtEl>
                                          <p:spTgt spid="9222"/>
                                        </p:tgtEl>
                                      </p:cBhvr>
                                      <p:to x="100000" y="100000"/>
                                    </p:animScale>
                                    <p:animScale>
                                      <p:cBhvr>
                                        <p:cTn id="67" dur="26">
                                          <p:stCondLst>
                                            <p:cond delay="1642"/>
                                          </p:stCondLst>
                                        </p:cTn>
                                        <p:tgtEl>
                                          <p:spTgt spid="9222"/>
                                        </p:tgtEl>
                                      </p:cBhvr>
                                      <p:to x="100000" y="90000"/>
                                    </p:animScale>
                                    <p:animScale>
                                      <p:cBhvr>
                                        <p:cTn id="68" dur="166" decel="50000">
                                          <p:stCondLst>
                                            <p:cond delay="1668"/>
                                          </p:stCondLst>
                                        </p:cTn>
                                        <p:tgtEl>
                                          <p:spTgt spid="9222"/>
                                        </p:tgtEl>
                                      </p:cBhvr>
                                      <p:to x="100000" y="100000"/>
                                    </p:animScale>
                                    <p:animScale>
                                      <p:cBhvr>
                                        <p:cTn id="69" dur="26">
                                          <p:stCondLst>
                                            <p:cond delay="1808"/>
                                          </p:stCondLst>
                                        </p:cTn>
                                        <p:tgtEl>
                                          <p:spTgt spid="9222"/>
                                        </p:tgtEl>
                                      </p:cBhvr>
                                      <p:to x="100000" y="95000"/>
                                    </p:animScale>
                                    <p:animScale>
                                      <p:cBhvr>
                                        <p:cTn id="70" dur="166" decel="50000">
                                          <p:stCondLst>
                                            <p:cond delay="1834"/>
                                          </p:stCondLst>
                                        </p:cTn>
                                        <p:tgtEl>
                                          <p:spTgt spid="9222"/>
                                        </p:tgtEl>
                                      </p:cBhvr>
                                      <p:to x="100000" y="100000"/>
                                    </p:animScale>
                                  </p:childTnLst>
                                </p:cTn>
                              </p:par>
                            </p:childTnLst>
                          </p:cTn>
                        </p:par>
                        <p:par>
                          <p:cTn id="71" fill="hold">
                            <p:stCondLst>
                              <p:cond delay="14000"/>
                            </p:stCondLst>
                            <p:childTnLst>
                              <p:par>
                                <p:cTn id="72" presetID="26" presetClass="entr" presetSubtype="0" fill="hold" nodeType="afterEffect">
                                  <p:stCondLst>
                                    <p:cond delay="0"/>
                                  </p:stCondLst>
                                  <p:childTnLst>
                                    <p:set>
                                      <p:cBhvr>
                                        <p:cTn id="73" dur="1" fill="hold">
                                          <p:stCondLst>
                                            <p:cond delay="0"/>
                                          </p:stCondLst>
                                        </p:cTn>
                                        <p:tgtEl>
                                          <p:spTgt spid="9224"/>
                                        </p:tgtEl>
                                        <p:attrNameLst>
                                          <p:attrName>style.visibility</p:attrName>
                                        </p:attrNameLst>
                                      </p:cBhvr>
                                      <p:to>
                                        <p:strVal val="visible"/>
                                      </p:to>
                                    </p:set>
                                    <p:animEffect transition="in" filter="wipe(down)">
                                      <p:cBhvr>
                                        <p:cTn id="74" dur="580">
                                          <p:stCondLst>
                                            <p:cond delay="0"/>
                                          </p:stCondLst>
                                        </p:cTn>
                                        <p:tgtEl>
                                          <p:spTgt spid="9224"/>
                                        </p:tgtEl>
                                      </p:cBhvr>
                                    </p:animEffect>
                                    <p:anim calcmode="lin" valueType="num">
                                      <p:cBhvr>
                                        <p:cTn id="75" dur="1822" tmFilter="0,0; 0.14,0.36; 0.43,0.73; 0.71,0.91; 1.0,1.0">
                                          <p:stCondLst>
                                            <p:cond delay="0"/>
                                          </p:stCondLst>
                                        </p:cTn>
                                        <p:tgtEl>
                                          <p:spTgt spid="9224"/>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9224"/>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9224"/>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9224"/>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9224"/>
                                        </p:tgtEl>
                                        <p:attrNameLst>
                                          <p:attrName>ppt_y</p:attrName>
                                        </p:attrNameLst>
                                      </p:cBhvr>
                                      <p:tavLst>
                                        <p:tav tm="0" fmla="#ppt_y-sin(pi*$)/81">
                                          <p:val>
                                            <p:fltVal val="0"/>
                                          </p:val>
                                        </p:tav>
                                        <p:tav tm="100000">
                                          <p:val>
                                            <p:fltVal val="1"/>
                                          </p:val>
                                        </p:tav>
                                      </p:tavLst>
                                    </p:anim>
                                    <p:animScale>
                                      <p:cBhvr>
                                        <p:cTn id="80" dur="26">
                                          <p:stCondLst>
                                            <p:cond delay="650"/>
                                          </p:stCondLst>
                                        </p:cTn>
                                        <p:tgtEl>
                                          <p:spTgt spid="9224"/>
                                        </p:tgtEl>
                                      </p:cBhvr>
                                      <p:to x="100000" y="60000"/>
                                    </p:animScale>
                                    <p:animScale>
                                      <p:cBhvr>
                                        <p:cTn id="81" dur="166" decel="50000">
                                          <p:stCondLst>
                                            <p:cond delay="676"/>
                                          </p:stCondLst>
                                        </p:cTn>
                                        <p:tgtEl>
                                          <p:spTgt spid="9224"/>
                                        </p:tgtEl>
                                      </p:cBhvr>
                                      <p:to x="100000" y="100000"/>
                                    </p:animScale>
                                    <p:animScale>
                                      <p:cBhvr>
                                        <p:cTn id="82" dur="26">
                                          <p:stCondLst>
                                            <p:cond delay="1312"/>
                                          </p:stCondLst>
                                        </p:cTn>
                                        <p:tgtEl>
                                          <p:spTgt spid="9224"/>
                                        </p:tgtEl>
                                      </p:cBhvr>
                                      <p:to x="100000" y="80000"/>
                                    </p:animScale>
                                    <p:animScale>
                                      <p:cBhvr>
                                        <p:cTn id="83" dur="166" decel="50000">
                                          <p:stCondLst>
                                            <p:cond delay="1338"/>
                                          </p:stCondLst>
                                        </p:cTn>
                                        <p:tgtEl>
                                          <p:spTgt spid="9224"/>
                                        </p:tgtEl>
                                      </p:cBhvr>
                                      <p:to x="100000" y="100000"/>
                                    </p:animScale>
                                    <p:animScale>
                                      <p:cBhvr>
                                        <p:cTn id="84" dur="26">
                                          <p:stCondLst>
                                            <p:cond delay="1642"/>
                                          </p:stCondLst>
                                        </p:cTn>
                                        <p:tgtEl>
                                          <p:spTgt spid="9224"/>
                                        </p:tgtEl>
                                      </p:cBhvr>
                                      <p:to x="100000" y="90000"/>
                                    </p:animScale>
                                    <p:animScale>
                                      <p:cBhvr>
                                        <p:cTn id="85" dur="166" decel="50000">
                                          <p:stCondLst>
                                            <p:cond delay="1668"/>
                                          </p:stCondLst>
                                        </p:cTn>
                                        <p:tgtEl>
                                          <p:spTgt spid="9224"/>
                                        </p:tgtEl>
                                      </p:cBhvr>
                                      <p:to x="100000" y="100000"/>
                                    </p:animScale>
                                    <p:animScale>
                                      <p:cBhvr>
                                        <p:cTn id="86" dur="26">
                                          <p:stCondLst>
                                            <p:cond delay="1808"/>
                                          </p:stCondLst>
                                        </p:cTn>
                                        <p:tgtEl>
                                          <p:spTgt spid="9224"/>
                                        </p:tgtEl>
                                      </p:cBhvr>
                                      <p:to x="100000" y="95000"/>
                                    </p:animScale>
                                    <p:animScale>
                                      <p:cBhvr>
                                        <p:cTn id="87" dur="166" decel="50000">
                                          <p:stCondLst>
                                            <p:cond delay="1834"/>
                                          </p:stCondLst>
                                        </p:cTn>
                                        <p:tgtEl>
                                          <p:spTgt spid="9224"/>
                                        </p:tgtEl>
                                      </p:cBhvr>
                                      <p:to x="100000" y="100000"/>
                                    </p:animScale>
                                  </p:childTnLst>
                                </p:cTn>
                              </p:par>
                            </p:childTnLst>
                          </p:cTn>
                        </p:par>
                        <p:par>
                          <p:cTn id="88" fill="hold">
                            <p:stCondLst>
                              <p:cond delay="16000"/>
                            </p:stCondLst>
                            <p:childTnLst>
                              <p:par>
                                <p:cTn id="89" presetID="26" presetClass="entr" presetSubtype="0" fill="hold" nodeType="afterEffect">
                                  <p:stCondLst>
                                    <p:cond delay="0"/>
                                  </p:stCondLst>
                                  <p:childTnLst>
                                    <p:set>
                                      <p:cBhvr>
                                        <p:cTn id="90" dur="1" fill="hold">
                                          <p:stCondLst>
                                            <p:cond delay="0"/>
                                          </p:stCondLst>
                                        </p:cTn>
                                        <p:tgtEl>
                                          <p:spTgt spid="9226"/>
                                        </p:tgtEl>
                                        <p:attrNameLst>
                                          <p:attrName>style.visibility</p:attrName>
                                        </p:attrNameLst>
                                      </p:cBhvr>
                                      <p:to>
                                        <p:strVal val="visible"/>
                                      </p:to>
                                    </p:set>
                                    <p:animEffect transition="in" filter="wipe(down)">
                                      <p:cBhvr>
                                        <p:cTn id="91" dur="580">
                                          <p:stCondLst>
                                            <p:cond delay="0"/>
                                          </p:stCondLst>
                                        </p:cTn>
                                        <p:tgtEl>
                                          <p:spTgt spid="9226"/>
                                        </p:tgtEl>
                                      </p:cBhvr>
                                    </p:animEffect>
                                    <p:anim calcmode="lin" valueType="num">
                                      <p:cBhvr>
                                        <p:cTn id="92" dur="1822" tmFilter="0,0; 0.14,0.36; 0.43,0.73; 0.71,0.91; 1.0,1.0">
                                          <p:stCondLst>
                                            <p:cond delay="0"/>
                                          </p:stCondLst>
                                        </p:cTn>
                                        <p:tgtEl>
                                          <p:spTgt spid="9226"/>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9226"/>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9226"/>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9226"/>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9226"/>
                                        </p:tgtEl>
                                        <p:attrNameLst>
                                          <p:attrName>ppt_y</p:attrName>
                                        </p:attrNameLst>
                                      </p:cBhvr>
                                      <p:tavLst>
                                        <p:tav tm="0" fmla="#ppt_y-sin(pi*$)/81">
                                          <p:val>
                                            <p:fltVal val="0"/>
                                          </p:val>
                                        </p:tav>
                                        <p:tav tm="100000">
                                          <p:val>
                                            <p:fltVal val="1"/>
                                          </p:val>
                                        </p:tav>
                                      </p:tavLst>
                                    </p:anim>
                                    <p:animScale>
                                      <p:cBhvr>
                                        <p:cTn id="97" dur="26">
                                          <p:stCondLst>
                                            <p:cond delay="650"/>
                                          </p:stCondLst>
                                        </p:cTn>
                                        <p:tgtEl>
                                          <p:spTgt spid="9226"/>
                                        </p:tgtEl>
                                      </p:cBhvr>
                                      <p:to x="100000" y="60000"/>
                                    </p:animScale>
                                    <p:animScale>
                                      <p:cBhvr>
                                        <p:cTn id="98" dur="166" decel="50000">
                                          <p:stCondLst>
                                            <p:cond delay="676"/>
                                          </p:stCondLst>
                                        </p:cTn>
                                        <p:tgtEl>
                                          <p:spTgt spid="9226"/>
                                        </p:tgtEl>
                                      </p:cBhvr>
                                      <p:to x="100000" y="100000"/>
                                    </p:animScale>
                                    <p:animScale>
                                      <p:cBhvr>
                                        <p:cTn id="99" dur="26">
                                          <p:stCondLst>
                                            <p:cond delay="1312"/>
                                          </p:stCondLst>
                                        </p:cTn>
                                        <p:tgtEl>
                                          <p:spTgt spid="9226"/>
                                        </p:tgtEl>
                                      </p:cBhvr>
                                      <p:to x="100000" y="80000"/>
                                    </p:animScale>
                                    <p:animScale>
                                      <p:cBhvr>
                                        <p:cTn id="100" dur="166" decel="50000">
                                          <p:stCondLst>
                                            <p:cond delay="1338"/>
                                          </p:stCondLst>
                                        </p:cTn>
                                        <p:tgtEl>
                                          <p:spTgt spid="9226"/>
                                        </p:tgtEl>
                                      </p:cBhvr>
                                      <p:to x="100000" y="100000"/>
                                    </p:animScale>
                                    <p:animScale>
                                      <p:cBhvr>
                                        <p:cTn id="101" dur="26">
                                          <p:stCondLst>
                                            <p:cond delay="1642"/>
                                          </p:stCondLst>
                                        </p:cTn>
                                        <p:tgtEl>
                                          <p:spTgt spid="9226"/>
                                        </p:tgtEl>
                                      </p:cBhvr>
                                      <p:to x="100000" y="90000"/>
                                    </p:animScale>
                                    <p:animScale>
                                      <p:cBhvr>
                                        <p:cTn id="102" dur="166" decel="50000">
                                          <p:stCondLst>
                                            <p:cond delay="1668"/>
                                          </p:stCondLst>
                                        </p:cTn>
                                        <p:tgtEl>
                                          <p:spTgt spid="9226"/>
                                        </p:tgtEl>
                                      </p:cBhvr>
                                      <p:to x="100000" y="100000"/>
                                    </p:animScale>
                                    <p:animScale>
                                      <p:cBhvr>
                                        <p:cTn id="103" dur="26">
                                          <p:stCondLst>
                                            <p:cond delay="1808"/>
                                          </p:stCondLst>
                                        </p:cTn>
                                        <p:tgtEl>
                                          <p:spTgt spid="9226"/>
                                        </p:tgtEl>
                                      </p:cBhvr>
                                      <p:to x="100000" y="95000"/>
                                    </p:animScale>
                                    <p:animScale>
                                      <p:cBhvr>
                                        <p:cTn id="104" dur="166" decel="50000">
                                          <p:stCondLst>
                                            <p:cond delay="1834"/>
                                          </p:stCondLst>
                                        </p:cTn>
                                        <p:tgtEl>
                                          <p:spTgt spid="92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2D14F40-1380-43FE-BED0-6EC3A3D3C94B}"/>
              </a:ext>
            </a:extLst>
          </p:cNvPr>
          <p:cNvSpPr>
            <a:spLocks noGrp="1"/>
          </p:cNvSpPr>
          <p:nvPr>
            <p:ph type="title"/>
          </p:nvPr>
        </p:nvSpPr>
        <p:spPr>
          <a:xfrm>
            <a:off x="3173193" y="99660"/>
            <a:ext cx="5736687" cy="1004095"/>
          </a:xfrm>
        </p:spPr>
        <p:txBody>
          <a:bodyPr>
            <a:normAutofit/>
          </a:bodyPr>
          <a:lstStyle/>
          <a:p>
            <a:r>
              <a:rPr lang="es-ES" b="1" dirty="0"/>
              <a:t>Estructura</a:t>
            </a:r>
            <a:endParaRPr lang="es-MX" b="1" dirty="0"/>
          </a:p>
        </p:txBody>
      </p:sp>
      <p:pic>
        <p:nvPicPr>
          <p:cNvPr id="13" name="Imagen 12">
            <a:hlinkClick r:id="rId2" action="ppaction://hlinksldjump"/>
            <a:extLst>
              <a:ext uri="{FF2B5EF4-FFF2-40B4-BE49-F238E27FC236}">
                <a16:creationId xmlns:a16="http://schemas.microsoft.com/office/drawing/2014/main" id="{709A1300-5CED-4795-B9F6-E12346D0C4E0}"/>
              </a:ext>
            </a:extLst>
          </p:cNvPr>
          <p:cNvPicPr>
            <a:picLocks noChangeAspect="1"/>
          </p:cNvPicPr>
          <p:nvPr/>
        </p:nvPicPr>
        <p:blipFill>
          <a:blip r:embed="rId3"/>
          <a:stretch>
            <a:fillRect/>
          </a:stretch>
        </p:blipFill>
        <p:spPr>
          <a:xfrm>
            <a:off x="11076520" y="542341"/>
            <a:ext cx="676835" cy="676835"/>
          </a:xfrm>
          <a:prstGeom prst="rect">
            <a:avLst/>
          </a:prstGeom>
        </p:spPr>
      </p:pic>
      <p:pic>
        <p:nvPicPr>
          <p:cNvPr id="8" name="Imagen 7">
            <a:hlinkClick r:id="rId4" action="ppaction://hlinksldjump"/>
            <a:extLst>
              <a:ext uri="{FF2B5EF4-FFF2-40B4-BE49-F238E27FC236}">
                <a16:creationId xmlns:a16="http://schemas.microsoft.com/office/drawing/2014/main" id="{960E2A6C-64B9-43B7-8965-F4C1BF50C8B2}"/>
              </a:ext>
            </a:extLst>
          </p:cNvPr>
          <p:cNvPicPr>
            <a:picLocks noChangeAspect="1"/>
          </p:cNvPicPr>
          <p:nvPr/>
        </p:nvPicPr>
        <p:blipFill>
          <a:blip r:embed="rId5"/>
          <a:stretch>
            <a:fillRect/>
          </a:stretch>
        </p:blipFill>
        <p:spPr>
          <a:xfrm>
            <a:off x="11194473" y="6148076"/>
            <a:ext cx="822168" cy="822168"/>
          </a:xfrm>
          <a:prstGeom prst="rect">
            <a:avLst/>
          </a:prstGeom>
        </p:spPr>
      </p:pic>
      <p:pic>
        <p:nvPicPr>
          <p:cNvPr id="6146" name="Picture 2" descr="Supervisi&amp;oacute;n del tiempo de inactividad de las m&amp;aacute;quinas en AWS | Diagrama del flujo de la arquitectura">
            <a:extLst>
              <a:ext uri="{FF2B5EF4-FFF2-40B4-BE49-F238E27FC236}">
                <a16:creationId xmlns:a16="http://schemas.microsoft.com/office/drawing/2014/main" id="{9D6223E9-EC11-40F4-A41A-8F82A0AFF9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359" y="1063377"/>
            <a:ext cx="8469020" cy="5300317"/>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EFB1B40-1766-4019-8318-0AF39A87C1D6}"/>
              </a:ext>
            </a:extLst>
          </p:cNvPr>
          <p:cNvSpPr txBox="1"/>
          <p:nvPr/>
        </p:nvSpPr>
        <p:spPr>
          <a:xfrm>
            <a:off x="8796636" y="1576679"/>
            <a:ext cx="2956719" cy="1892826"/>
          </a:xfrm>
          <a:prstGeom prst="rect">
            <a:avLst/>
          </a:prstGeom>
          <a:solidFill>
            <a:schemeClr val="accent2">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1</a:t>
            </a:r>
          </a:p>
          <a:p>
            <a:r>
              <a:rPr lang="es-ES" sz="1300" dirty="0"/>
              <a:t>Los usuarios inician sesión en la cuenta central mediante la interfaz de usuario web y el grupo de usuarios de Amazon </a:t>
            </a:r>
            <a:r>
              <a:rPr lang="es-ES" sz="1300" dirty="0" err="1"/>
              <a:t>Cognito</a:t>
            </a:r>
            <a:r>
              <a:rPr lang="es-ES" sz="1300" dirty="0"/>
              <a:t> autentica a cada usuario. Amazon </a:t>
            </a:r>
            <a:r>
              <a:rPr lang="es-ES" sz="1300" dirty="0" err="1"/>
              <a:t>CloudFront</a:t>
            </a:r>
            <a:r>
              <a:rPr lang="es-ES" sz="1300" dirty="0"/>
              <a:t> entrega el contenido de la interfaz de usuario web desde un </a:t>
            </a:r>
            <a:r>
              <a:rPr lang="es-ES" sz="1300" dirty="0" err="1"/>
              <a:t>bucket</a:t>
            </a:r>
            <a:r>
              <a:rPr lang="es-ES" sz="1300" dirty="0"/>
              <a:t> de Amazon Simple Storage </a:t>
            </a:r>
            <a:r>
              <a:rPr lang="es-ES" sz="1300" dirty="0" err="1"/>
              <a:t>Service</a:t>
            </a:r>
            <a:r>
              <a:rPr lang="es-ES" sz="1300" dirty="0"/>
              <a:t> (Amazon S3).</a:t>
            </a:r>
            <a:endParaRPr lang="es-MX" sz="1300" dirty="0"/>
          </a:p>
        </p:txBody>
      </p:sp>
      <p:sp>
        <p:nvSpPr>
          <p:cNvPr id="11" name="CuadroTexto 10">
            <a:extLst>
              <a:ext uri="{FF2B5EF4-FFF2-40B4-BE49-F238E27FC236}">
                <a16:creationId xmlns:a16="http://schemas.microsoft.com/office/drawing/2014/main" id="{E0A53CAE-876E-4698-AC75-1098125B2AF9}"/>
              </a:ext>
            </a:extLst>
          </p:cNvPr>
          <p:cNvSpPr txBox="1"/>
          <p:nvPr/>
        </p:nvSpPr>
        <p:spPr>
          <a:xfrm>
            <a:off x="8796636" y="3814617"/>
            <a:ext cx="2956719" cy="692497"/>
          </a:xfrm>
          <a:prstGeom prst="rect">
            <a:avLst/>
          </a:prstGeom>
          <a:solidFill>
            <a:schemeClr val="accent2">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2</a:t>
            </a:r>
          </a:p>
          <a:p>
            <a:r>
              <a:rPr lang="es-ES" sz="1300" dirty="0"/>
              <a:t>El </a:t>
            </a:r>
            <a:r>
              <a:rPr lang="es-ES" sz="1300" dirty="0" err="1"/>
              <a:t>bucket</a:t>
            </a:r>
            <a:r>
              <a:rPr lang="es-ES" sz="1300" dirty="0"/>
              <a:t> de Amazon S3 aloja la interfaz de usuario web.</a:t>
            </a:r>
            <a:endParaRPr lang="es-ES" sz="1300" b="1" dirty="0"/>
          </a:p>
        </p:txBody>
      </p:sp>
      <p:sp>
        <p:nvSpPr>
          <p:cNvPr id="2" name="CuadroTexto 1">
            <a:extLst>
              <a:ext uri="{FF2B5EF4-FFF2-40B4-BE49-F238E27FC236}">
                <a16:creationId xmlns:a16="http://schemas.microsoft.com/office/drawing/2014/main" id="{7A440BE4-0A2E-4A03-85DB-5082A2791443}"/>
              </a:ext>
            </a:extLst>
          </p:cNvPr>
          <p:cNvSpPr txBox="1"/>
          <p:nvPr/>
        </p:nvSpPr>
        <p:spPr>
          <a:xfrm>
            <a:off x="2394421" y="1103755"/>
            <a:ext cx="5420400" cy="1384995"/>
          </a:xfrm>
          <a:prstGeom prst="rect">
            <a:avLst/>
          </a:prstGeom>
          <a:noFill/>
        </p:spPr>
        <p:txBody>
          <a:bodyPr wrap="square" rtlCol="0">
            <a:spAutoFit/>
          </a:bodyPr>
          <a:lstStyle/>
          <a:p>
            <a:pPr algn="just"/>
            <a:r>
              <a:rPr lang="es-ES" sz="1200" b="0" i="0" dirty="0">
                <a:solidFill>
                  <a:srgbClr val="333333"/>
                </a:solidFill>
                <a:effectLst/>
                <a:latin typeface="AmazonEmber"/>
              </a:rPr>
              <a:t>La Evaluación de cuentas para AWS </a:t>
            </a:r>
            <a:r>
              <a:rPr lang="es-ES" sz="1200" b="0" i="0" dirty="0" err="1">
                <a:solidFill>
                  <a:srgbClr val="333333"/>
                </a:solidFill>
                <a:effectLst/>
                <a:latin typeface="AmazonEmber"/>
              </a:rPr>
              <a:t>Organizations</a:t>
            </a:r>
            <a:r>
              <a:rPr lang="es-ES" sz="1200" b="0" i="0" dirty="0">
                <a:solidFill>
                  <a:srgbClr val="333333"/>
                </a:solidFill>
                <a:effectLst/>
                <a:latin typeface="AmazonEmber"/>
              </a:rPr>
              <a:t> analiza de manera programada todas las cuentas de AWS de una organización de AWS en busca de políticas basadas en identidades y recursos con condiciones basadas en la organización.</a:t>
            </a:r>
            <a:br>
              <a:rPr lang="es-ES" sz="1200" b="0" i="0" dirty="0">
                <a:solidFill>
                  <a:srgbClr val="333333"/>
                </a:solidFill>
                <a:effectLst/>
                <a:latin typeface="AmazonEmber"/>
              </a:rPr>
            </a:br>
            <a:endParaRPr lang="es-ES" sz="1200" b="0" i="0" dirty="0">
              <a:solidFill>
                <a:srgbClr val="333333"/>
              </a:solidFill>
              <a:effectLst/>
              <a:latin typeface="AmazonEmber"/>
            </a:endParaRPr>
          </a:p>
          <a:p>
            <a:br>
              <a:rPr lang="es-ES" b="0" i="0" dirty="0">
                <a:solidFill>
                  <a:srgbClr val="333333"/>
                </a:solidFill>
                <a:effectLst/>
                <a:latin typeface="AmazonEmber"/>
              </a:rPr>
            </a:br>
            <a:endParaRPr lang="es-MX" dirty="0"/>
          </a:p>
        </p:txBody>
      </p:sp>
      <p:pic>
        <p:nvPicPr>
          <p:cNvPr id="18" name="Imagen 17">
            <a:hlinkClick r:id="rId7" action="ppaction://hlinksldjump"/>
            <a:extLst>
              <a:ext uri="{FF2B5EF4-FFF2-40B4-BE49-F238E27FC236}">
                <a16:creationId xmlns:a16="http://schemas.microsoft.com/office/drawing/2014/main" id="{632D4182-978F-4FDC-B831-355D9895A65D}"/>
              </a:ext>
            </a:extLst>
          </p:cNvPr>
          <p:cNvPicPr>
            <a:picLocks noChangeAspect="1"/>
          </p:cNvPicPr>
          <p:nvPr/>
        </p:nvPicPr>
        <p:blipFill>
          <a:blip r:embed="rId5"/>
          <a:stretch>
            <a:fillRect/>
          </a:stretch>
        </p:blipFill>
        <p:spPr>
          <a:xfrm rot="10800000">
            <a:off x="234861" y="6255996"/>
            <a:ext cx="635325" cy="635325"/>
          </a:xfrm>
          <a:prstGeom prst="rect">
            <a:avLst/>
          </a:prstGeom>
        </p:spPr>
      </p:pic>
    </p:spTree>
    <p:extLst>
      <p:ext uri="{BB962C8B-B14F-4D97-AF65-F5344CB8AC3E}">
        <p14:creationId xmlns:p14="http://schemas.microsoft.com/office/powerpoint/2010/main" val="300896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2000"/>
                                        <p:tgtEl>
                                          <p:spTgt spid="10"/>
                                        </p:tgtEl>
                                      </p:cBhvr>
                                    </p:animEffect>
                                  </p:childTnLst>
                                </p:cTn>
                              </p:par>
                            </p:childTnLst>
                          </p:cTn>
                        </p:par>
                        <p:par>
                          <p:cTn id="25" fill="hold">
                            <p:stCondLst>
                              <p:cond delay="4000"/>
                            </p:stCondLst>
                            <p:childTnLst>
                              <p:par>
                                <p:cTn id="26" presetID="21" presetClass="entr" presetSubtype="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2D14F40-1380-43FE-BED0-6EC3A3D3C94B}"/>
              </a:ext>
            </a:extLst>
          </p:cNvPr>
          <p:cNvSpPr>
            <a:spLocks noGrp="1"/>
          </p:cNvSpPr>
          <p:nvPr>
            <p:ph type="title"/>
          </p:nvPr>
        </p:nvSpPr>
        <p:spPr>
          <a:xfrm>
            <a:off x="3227656" y="-48773"/>
            <a:ext cx="5736687" cy="1004095"/>
          </a:xfrm>
        </p:spPr>
        <p:txBody>
          <a:bodyPr>
            <a:normAutofit/>
          </a:bodyPr>
          <a:lstStyle/>
          <a:p>
            <a:r>
              <a:rPr lang="es-ES" b="1" dirty="0"/>
              <a:t>Estructura</a:t>
            </a:r>
            <a:endParaRPr lang="es-MX" b="1" dirty="0"/>
          </a:p>
        </p:txBody>
      </p:sp>
      <p:pic>
        <p:nvPicPr>
          <p:cNvPr id="13" name="Imagen 12">
            <a:hlinkClick r:id="rId2" action="ppaction://hlinksldjump"/>
            <a:extLst>
              <a:ext uri="{FF2B5EF4-FFF2-40B4-BE49-F238E27FC236}">
                <a16:creationId xmlns:a16="http://schemas.microsoft.com/office/drawing/2014/main" id="{709A1300-5CED-4795-B9F6-E12346D0C4E0}"/>
              </a:ext>
            </a:extLst>
          </p:cNvPr>
          <p:cNvPicPr>
            <a:picLocks noChangeAspect="1"/>
          </p:cNvPicPr>
          <p:nvPr/>
        </p:nvPicPr>
        <p:blipFill>
          <a:blip r:embed="rId3"/>
          <a:stretch>
            <a:fillRect/>
          </a:stretch>
        </p:blipFill>
        <p:spPr>
          <a:xfrm>
            <a:off x="11292790" y="96018"/>
            <a:ext cx="676835" cy="676835"/>
          </a:xfrm>
          <a:prstGeom prst="rect">
            <a:avLst/>
          </a:prstGeom>
        </p:spPr>
      </p:pic>
      <p:pic>
        <p:nvPicPr>
          <p:cNvPr id="12" name="Imagen 11">
            <a:hlinkClick r:id="rId4" action="ppaction://hlinksldjump"/>
            <a:extLst>
              <a:ext uri="{FF2B5EF4-FFF2-40B4-BE49-F238E27FC236}">
                <a16:creationId xmlns:a16="http://schemas.microsoft.com/office/drawing/2014/main" id="{9AEFC511-538B-4D9B-B540-1423B0A20AD3}"/>
              </a:ext>
            </a:extLst>
          </p:cNvPr>
          <p:cNvPicPr>
            <a:picLocks noChangeAspect="1"/>
          </p:cNvPicPr>
          <p:nvPr/>
        </p:nvPicPr>
        <p:blipFill>
          <a:blip r:embed="rId5"/>
          <a:stretch>
            <a:fillRect/>
          </a:stretch>
        </p:blipFill>
        <p:spPr>
          <a:xfrm rot="10800000">
            <a:off x="113448" y="5965471"/>
            <a:ext cx="893316" cy="893316"/>
          </a:xfrm>
          <a:prstGeom prst="rect">
            <a:avLst/>
          </a:prstGeom>
        </p:spPr>
      </p:pic>
      <p:sp>
        <p:nvSpPr>
          <p:cNvPr id="9" name="CuadroTexto 8">
            <a:extLst>
              <a:ext uri="{FF2B5EF4-FFF2-40B4-BE49-F238E27FC236}">
                <a16:creationId xmlns:a16="http://schemas.microsoft.com/office/drawing/2014/main" id="{74F4AABA-66B4-4A3A-8E0D-CAB506B2A0CC}"/>
              </a:ext>
            </a:extLst>
          </p:cNvPr>
          <p:cNvSpPr txBox="1"/>
          <p:nvPr/>
        </p:nvSpPr>
        <p:spPr>
          <a:xfrm>
            <a:off x="61514" y="772853"/>
            <a:ext cx="5090148" cy="2092881"/>
          </a:xfrm>
          <a:prstGeom prst="rect">
            <a:avLst/>
          </a:prstGeom>
          <a:solidFill>
            <a:schemeClr val="accent2">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3</a:t>
            </a:r>
          </a:p>
          <a:p>
            <a:pPr algn="just"/>
            <a:r>
              <a:rPr lang="es-ES" sz="1300" dirty="0"/>
              <a:t>Al iniciar un análisis, la interfaz de usuario web recibe un token de Amazon </a:t>
            </a:r>
            <a:r>
              <a:rPr lang="es-ES" sz="1300" dirty="0" err="1"/>
              <a:t>Cognito</a:t>
            </a:r>
            <a:r>
              <a:rPr lang="es-ES" sz="1300" dirty="0"/>
              <a:t> y envía una solicitud a Amazon API Gateway. AWS WAF protege las interfaces de programación de aplicaciones (API) de los ataques.</a:t>
            </a:r>
          </a:p>
          <a:p>
            <a:pPr algn="just"/>
            <a:endParaRPr lang="es-ES" sz="1300" dirty="0"/>
          </a:p>
          <a:p>
            <a:pPr algn="just"/>
            <a:r>
              <a:rPr lang="es-ES" sz="1300" dirty="0"/>
              <a:t>Esta solución configura un conjunto de reglas denominado lista de control de acceso (ACL) web que permite, bloquea o cuenta las solicitudes web en función de reglas y condiciones de seguridad web configurables y definidas por el usuario.</a:t>
            </a:r>
            <a:endParaRPr lang="es-ES" sz="1300" b="1" dirty="0"/>
          </a:p>
        </p:txBody>
      </p:sp>
      <p:sp>
        <p:nvSpPr>
          <p:cNvPr id="10" name="CuadroTexto 9">
            <a:extLst>
              <a:ext uri="{FF2B5EF4-FFF2-40B4-BE49-F238E27FC236}">
                <a16:creationId xmlns:a16="http://schemas.microsoft.com/office/drawing/2014/main" id="{2F46F3E6-863C-48C5-B00C-DFA28D7C08B5}"/>
              </a:ext>
            </a:extLst>
          </p:cNvPr>
          <p:cNvSpPr txBox="1"/>
          <p:nvPr/>
        </p:nvSpPr>
        <p:spPr>
          <a:xfrm>
            <a:off x="5340363" y="772853"/>
            <a:ext cx="2956719" cy="892552"/>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4</a:t>
            </a:r>
          </a:p>
          <a:p>
            <a:r>
              <a:rPr lang="es-ES" sz="1300" dirty="0"/>
              <a:t>Una Amazon API Gateway proporciona la capa API de la solución.</a:t>
            </a:r>
          </a:p>
          <a:p>
            <a:endParaRPr lang="es-ES" sz="1300" dirty="0"/>
          </a:p>
        </p:txBody>
      </p:sp>
      <p:sp>
        <p:nvSpPr>
          <p:cNvPr id="11" name="CuadroTexto 10">
            <a:extLst>
              <a:ext uri="{FF2B5EF4-FFF2-40B4-BE49-F238E27FC236}">
                <a16:creationId xmlns:a16="http://schemas.microsoft.com/office/drawing/2014/main" id="{937AAD1A-DCBF-4588-B259-5CE8ED3DAE8F}"/>
              </a:ext>
            </a:extLst>
          </p:cNvPr>
          <p:cNvSpPr txBox="1"/>
          <p:nvPr/>
        </p:nvSpPr>
        <p:spPr>
          <a:xfrm>
            <a:off x="5340362" y="1824694"/>
            <a:ext cx="2956719" cy="692497"/>
          </a:xfrm>
          <a:prstGeom prst="rect">
            <a:avLst/>
          </a:prstGeom>
          <a:solidFill>
            <a:schemeClr val="accent2">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5</a:t>
            </a:r>
          </a:p>
          <a:p>
            <a:r>
              <a:rPr lang="es-ES" sz="1300" dirty="0"/>
              <a:t>Amazon </a:t>
            </a:r>
            <a:r>
              <a:rPr lang="es-ES" sz="1300" dirty="0" err="1"/>
              <a:t>Cognito</a:t>
            </a:r>
            <a:r>
              <a:rPr lang="es-ES" sz="1300" dirty="0"/>
              <a:t> autentica el token en el encabezado de las solicitudes API.</a:t>
            </a:r>
          </a:p>
        </p:txBody>
      </p:sp>
      <p:sp>
        <p:nvSpPr>
          <p:cNvPr id="15" name="CuadroTexto 14">
            <a:extLst>
              <a:ext uri="{FF2B5EF4-FFF2-40B4-BE49-F238E27FC236}">
                <a16:creationId xmlns:a16="http://schemas.microsoft.com/office/drawing/2014/main" id="{003641D7-B2C7-4399-B514-010766966E9D}"/>
              </a:ext>
            </a:extLst>
          </p:cNvPr>
          <p:cNvSpPr txBox="1"/>
          <p:nvPr/>
        </p:nvSpPr>
        <p:spPr>
          <a:xfrm>
            <a:off x="8485781" y="772853"/>
            <a:ext cx="2956719" cy="1692771"/>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6</a:t>
            </a:r>
          </a:p>
          <a:p>
            <a:pPr algn="just"/>
            <a:r>
              <a:rPr lang="es-ES" sz="1300" dirty="0"/>
              <a:t>AWS Lambda suministra los microservicios y dirige las solicitudes API a cada microservicio. El Microservicio de administración de trabajos gestiona la creación, la eliminación y el historial de cada trabajo de análisis iniciado por el usuario en la interfaz de usuario web.</a:t>
            </a:r>
          </a:p>
        </p:txBody>
      </p:sp>
      <p:sp>
        <p:nvSpPr>
          <p:cNvPr id="16" name="CuadroTexto 15">
            <a:extLst>
              <a:ext uri="{FF2B5EF4-FFF2-40B4-BE49-F238E27FC236}">
                <a16:creationId xmlns:a16="http://schemas.microsoft.com/office/drawing/2014/main" id="{3B3EA6E5-8079-4D12-A386-3B37AF54E42C}"/>
              </a:ext>
            </a:extLst>
          </p:cNvPr>
          <p:cNvSpPr txBox="1"/>
          <p:nvPr/>
        </p:nvSpPr>
        <p:spPr>
          <a:xfrm>
            <a:off x="61514" y="3063177"/>
            <a:ext cx="2956719" cy="2292935"/>
          </a:xfrm>
          <a:prstGeom prst="rect">
            <a:avLst/>
          </a:prstGeom>
          <a:solidFill>
            <a:schemeClr val="accent2">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7</a:t>
            </a:r>
          </a:p>
          <a:p>
            <a:pPr algn="just"/>
            <a:r>
              <a:rPr lang="es-ES" sz="1300" dirty="0"/>
              <a:t>El microservicio de análisis de cuentas de administrador delegado busca y almacena la información de la cuenta de administrador delegado de todos los servicios de AWS habilitados en una tabla de Amazon </a:t>
            </a:r>
            <a:r>
              <a:rPr lang="es-ES" sz="1300" dirty="0" err="1"/>
              <a:t>DynamoDB</a:t>
            </a:r>
            <a:r>
              <a:rPr lang="es-ES" sz="1300" dirty="0"/>
              <a:t>. Estas cuentas pueden llamar a las operaciones de la API de administración de cuentas de AWS para otras cuentas de miembros de la organización.</a:t>
            </a:r>
          </a:p>
        </p:txBody>
      </p:sp>
      <p:sp>
        <p:nvSpPr>
          <p:cNvPr id="17" name="CuadroTexto 16">
            <a:extLst>
              <a:ext uri="{FF2B5EF4-FFF2-40B4-BE49-F238E27FC236}">
                <a16:creationId xmlns:a16="http://schemas.microsoft.com/office/drawing/2014/main" id="{8CCFE171-F6D3-49CB-A934-30FC149BFE97}"/>
              </a:ext>
            </a:extLst>
          </p:cNvPr>
          <p:cNvSpPr txBox="1"/>
          <p:nvPr/>
        </p:nvSpPr>
        <p:spPr>
          <a:xfrm>
            <a:off x="3139279" y="3007119"/>
            <a:ext cx="2956719" cy="1092607"/>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8</a:t>
            </a:r>
          </a:p>
          <a:p>
            <a:pPr algn="just"/>
            <a:r>
              <a:rPr lang="es-ES" sz="1300" dirty="0"/>
              <a:t>Este microservicio obtiene la información de la cuenta de administración de la organización.</a:t>
            </a:r>
          </a:p>
          <a:p>
            <a:pPr algn="just"/>
            <a:endParaRPr lang="es-ES" sz="1300" dirty="0"/>
          </a:p>
        </p:txBody>
      </p:sp>
      <p:sp>
        <p:nvSpPr>
          <p:cNvPr id="18" name="CuadroTexto 17">
            <a:extLst>
              <a:ext uri="{FF2B5EF4-FFF2-40B4-BE49-F238E27FC236}">
                <a16:creationId xmlns:a16="http://schemas.microsoft.com/office/drawing/2014/main" id="{B786F69D-0F2B-4305-991C-5F5F80F7C309}"/>
              </a:ext>
            </a:extLst>
          </p:cNvPr>
          <p:cNvSpPr txBox="1"/>
          <p:nvPr/>
        </p:nvSpPr>
        <p:spPr>
          <a:xfrm>
            <a:off x="3139280" y="4263506"/>
            <a:ext cx="2956719" cy="2092881"/>
          </a:xfrm>
          <a:prstGeom prst="rect">
            <a:avLst/>
          </a:prstGeom>
          <a:solidFill>
            <a:schemeClr val="accent2">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9</a:t>
            </a:r>
          </a:p>
          <a:p>
            <a:pPr algn="just"/>
            <a:r>
              <a:rPr lang="es-ES" sz="1300" dirty="0"/>
              <a:t>El Microservicio de análisis de acceso de confianza busca y almacena los servicios en AWS </a:t>
            </a:r>
            <a:r>
              <a:rPr lang="es-ES" sz="1300" dirty="0" err="1"/>
              <a:t>Organizations</a:t>
            </a:r>
            <a:r>
              <a:rPr lang="es-ES" sz="1300" dirty="0"/>
              <a:t> con un acceso de confianza que permite al servicio realizar tareas en su organización y sus cuentas en su nombre. Este microservicio almacena las entidades principales del servicio en una tabla de </a:t>
            </a:r>
            <a:r>
              <a:rPr lang="es-ES" sz="1300" dirty="0" err="1"/>
              <a:t>DynamoDB</a:t>
            </a:r>
            <a:r>
              <a:rPr lang="es-ES" sz="1300" dirty="0"/>
              <a:t>.</a:t>
            </a:r>
          </a:p>
          <a:p>
            <a:pPr algn="just"/>
            <a:endParaRPr lang="es-ES" sz="1300" dirty="0"/>
          </a:p>
        </p:txBody>
      </p:sp>
      <p:sp>
        <p:nvSpPr>
          <p:cNvPr id="19" name="CuadroTexto 18">
            <a:extLst>
              <a:ext uri="{FF2B5EF4-FFF2-40B4-BE49-F238E27FC236}">
                <a16:creationId xmlns:a16="http://schemas.microsoft.com/office/drawing/2014/main" id="{4EE407CF-6352-4233-86FF-D3F33543899E}"/>
              </a:ext>
            </a:extLst>
          </p:cNvPr>
          <p:cNvSpPr txBox="1"/>
          <p:nvPr/>
        </p:nvSpPr>
        <p:spPr>
          <a:xfrm>
            <a:off x="6217044" y="3007119"/>
            <a:ext cx="2956719" cy="892552"/>
          </a:xfrm>
          <a:prstGeom prst="rect">
            <a:avLst/>
          </a:prstGeom>
          <a:solidFill>
            <a:schemeClr val="accent2">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10</a:t>
            </a:r>
          </a:p>
          <a:p>
            <a:pPr algn="just"/>
            <a:r>
              <a:rPr lang="es-ES" sz="1300" dirty="0"/>
              <a:t>Este microservicio obtiene la información de la cuenta de administración de AWS </a:t>
            </a:r>
            <a:r>
              <a:rPr lang="es-ES" sz="1300" dirty="0" err="1"/>
              <a:t>Organizations</a:t>
            </a:r>
            <a:endParaRPr lang="es-ES" sz="1300" dirty="0"/>
          </a:p>
        </p:txBody>
      </p:sp>
      <p:sp>
        <p:nvSpPr>
          <p:cNvPr id="20" name="CuadroTexto 19">
            <a:extLst>
              <a:ext uri="{FF2B5EF4-FFF2-40B4-BE49-F238E27FC236}">
                <a16:creationId xmlns:a16="http://schemas.microsoft.com/office/drawing/2014/main" id="{F9F1F63B-9AA1-4CBE-A3E5-11C7BA1800C4}"/>
              </a:ext>
            </a:extLst>
          </p:cNvPr>
          <p:cNvSpPr txBox="1"/>
          <p:nvPr/>
        </p:nvSpPr>
        <p:spPr>
          <a:xfrm>
            <a:off x="9294806" y="2972116"/>
            <a:ext cx="2794106" cy="1292662"/>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11</a:t>
            </a:r>
          </a:p>
          <a:p>
            <a:pPr algn="just"/>
            <a:r>
              <a:rPr lang="es-ES" sz="1300" dirty="0"/>
              <a:t>El Microservicio de análisis de políticas basadas en recursos utiliza una función de Lambda para iniciar un trabajo asincrónico e invocar AWS Step </a:t>
            </a:r>
            <a:r>
              <a:rPr lang="es-ES" sz="1300" dirty="0" err="1"/>
              <a:t>Functions</a:t>
            </a:r>
            <a:r>
              <a:rPr lang="es-ES" sz="1300" dirty="0"/>
              <a:t>.</a:t>
            </a:r>
          </a:p>
        </p:txBody>
      </p:sp>
      <p:sp>
        <p:nvSpPr>
          <p:cNvPr id="21" name="CuadroTexto 20">
            <a:extLst>
              <a:ext uri="{FF2B5EF4-FFF2-40B4-BE49-F238E27FC236}">
                <a16:creationId xmlns:a16="http://schemas.microsoft.com/office/drawing/2014/main" id="{523456D8-9AE3-4871-A5AC-A59E9614E468}"/>
              </a:ext>
            </a:extLst>
          </p:cNvPr>
          <p:cNvSpPr txBox="1"/>
          <p:nvPr/>
        </p:nvSpPr>
        <p:spPr>
          <a:xfrm>
            <a:off x="6217043" y="4209644"/>
            <a:ext cx="2956719" cy="2292935"/>
          </a:xfrm>
          <a:prstGeom prst="rect">
            <a:avLst/>
          </a:prstGeom>
          <a:solidFill>
            <a:schemeClr val="accent5">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12</a:t>
            </a:r>
          </a:p>
          <a:p>
            <a:pPr algn="just"/>
            <a:r>
              <a:rPr lang="es-ES" sz="1300" dirty="0"/>
              <a:t>La máquina de estados de Step </a:t>
            </a:r>
            <a:r>
              <a:rPr lang="es-ES" sz="1300" dirty="0" err="1"/>
              <a:t>Functions</a:t>
            </a:r>
            <a:r>
              <a:rPr lang="es-ES" sz="1300" dirty="0"/>
              <a:t> analiza varias cuentas y regiones de AWS en paralelo para buscar y almacenar los detalles de los recursos en la tabla de </a:t>
            </a:r>
            <a:r>
              <a:rPr lang="es-ES" sz="1300" dirty="0" err="1"/>
              <a:t>DynamoDB</a:t>
            </a:r>
            <a:r>
              <a:rPr lang="es-ES" sz="1300" dirty="0"/>
              <a:t>. Este microservicio puede analizar hasta 25 servicios de AWS en todas las cuentas de su organización e identificar las dependencias de los recursos.</a:t>
            </a:r>
          </a:p>
          <a:p>
            <a:endParaRPr lang="es-ES" sz="1300" dirty="0"/>
          </a:p>
        </p:txBody>
      </p:sp>
      <p:sp>
        <p:nvSpPr>
          <p:cNvPr id="22" name="CuadroTexto 21">
            <a:extLst>
              <a:ext uri="{FF2B5EF4-FFF2-40B4-BE49-F238E27FC236}">
                <a16:creationId xmlns:a16="http://schemas.microsoft.com/office/drawing/2014/main" id="{DFA530A9-1956-4E6B-ACEE-61B253506DA4}"/>
              </a:ext>
            </a:extLst>
          </p:cNvPr>
          <p:cNvSpPr txBox="1"/>
          <p:nvPr/>
        </p:nvSpPr>
        <p:spPr>
          <a:xfrm>
            <a:off x="9294807" y="4454681"/>
            <a:ext cx="2783746" cy="2292935"/>
          </a:xfrm>
          <a:prstGeom prst="rect">
            <a:avLst/>
          </a:prstGeom>
          <a:solidFill>
            <a:schemeClr val="accent2">
              <a:lumMod val="60000"/>
              <a:lumOff val="40000"/>
            </a:schemeClr>
          </a:solidFill>
          <a:effectLst>
            <a:outerShdw blurRad="63500" sx="102000" sy="102000" algn="ctr" rotWithShape="0">
              <a:prstClr val="black">
                <a:alpha val="40000"/>
              </a:prstClr>
            </a:outerShdw>
          </a:effectLst>
        </p:spPr>
        <p:txBody>
          <a:bodyPr wrap="square" rtlCol="0">
            <a:spAutoFit/>
          </a:bodyPr>
          <a:lstStyle/>
          <a:p>
            <a:r>
              <a:rPr lang="es-ES" sz="1300" b="1" dirty="0"/>
              <a:t>Paso 13</a:t>
            </a:r>
          </a:p>
          <a:p>
            <a:pPr algn="just"/>
            <a:r>
              <a:rPr lang="es-ES" sz="1300" dirty="0"/>
              <a:t>Cada iteración en la máquina de estados invocará una función de Lambda para asumir una función en cada cuenta par. Este microservicio comprueba las condiciones de las políticas que pueden contener los identificadores de la organización o los identificadores de las unidades organizativas.</a:t>
            </a:r>
          </a:p>
          <a:p>
            <a:endParaRPr lang="es-ES" sz="1300" dirty="0"/>
          </a:p>
        </p:txBody>
      </p:sp>
      <p:pic>
        <p:nvPicPr>
          <p:cNvPr id="23" name="Imagen 22">
            <a:hlinkClick r:id="rId6" action="ppaction://hlinksldjump"/>
            <a:extLst>
              <a:ext uri="{FF2B5EF4-FFF2-40B4-BE49-F238E27FC236}">
                <a16:creationId xmlns:a16="http://schemas.microsoft.com/office/drawing/2014/main" id="{441A2C60-1CB7-4FC6-A0BF-9D9ED9437705}"/>
              </a:ext>
            </a:extLst>
          </p:cNvPr>
          <p:cNvPicPr>
            <a:picLocks noChangeAspect="1"/>
          </p:cNvPicPr>
          <p:nvPr/>
        </p:nvPicPr>
        <p:blipFill>
          <a:blip r:embed="rId5"/>
          <a:stretch>
            <a:fillRect/>
          </a:stretch>
        </p:blipFill>
        <p:spPr>
          <a:xfrm>
            <a:off x="1250854" y="5929897"/>
            <a:ext cx="893316" cy="893316"/>
          </a:xfrm>
          <a:prstGeom prst="rect">
            <a:avLst/>
          </a:prstGeom>
        </p:spPr>
      </p:pic>
    </p:spTree>
    <p:extLst>
      <p:ext uri="{BB962C8B-B14F-4D97-AF65-F5344CB8AC3E}">
        <p14:creationId xmlns:p14="http://schemas.microsoft.com/office/powerpoint/2010/main" val="5953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par>
                          <p:cTn id="25" fill="hold">
                            <p:stCondLst>
                              <p:cond delay="4000"/>
                            </p:stCondLst>
                            <p:childTnLst>
                              <p:par>
                                <p:cTn id="26" presetID="21"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par>
                          <p:cTn id="29" fill="hold">
                            <p:stCondLst>
                              <p:cond delay="6000"/>
                            </p:stCondLst>
                            <p:childTnLst>
                              <p:par>
                                <p:cTn id="30" presetID="21"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heel(1)">
                                      <p:cBhvr>
                                        <p:cTn id="32" dur="2000"/>
                                        <p:tgtEl>
                                          <p:spTgt spid="11"/>
                                        </p:tgtEl>
                                      </p:cBhvr>
                                    </p:animEffect>
                                  </p:childTnLst>
                                </p:cTn>
                              </p:par>
                            </p:childTnLst>
                          </p:cTn>
                        </p:par>
                        <p:par>
                          <p:cTn id="33" fill="hold">
                            <p:stCondLst>
                              <p:cond delay="8000"/>
                            </p:stCondLst>
                            <p:childTnLst>
                              <p:par>
                                <p:cTn id="34" presetID="21"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heel(1)">
                                      <p:cBhvr>
                                        <p:cTn id="36" dur="2000"/>
                                        <p:tgtEl>
                                          <p:spTgt spid="15"/>
                                        </p:tgtEl>
                                      </p:cBhvr>
                                    </p:animEffect>
                                  </p:childTnLst>
                                </p:cTn>
                              </p:par>
                            </p:childTnLst>
                          </p:cTn>
                        </p:par>
                        <p:par>
                          <p:cTn id="37" fill="hold">
                            <p:stCondLst>
                              <p:cond delay="10000"/>
                            </p:stCondLst>
                            <p:childTnLst>
                              <p:par>
                                <p:cTn id="38" presetID="21" presetClass="entr" presetSubtype="1"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heel(1)">
                                      <p:cBhvr>
                                        <p:cTn id="40" dur="2000"/>
                                        <p:tgtEl>
                                          <p:spTgt spid="16"/>
                                        </p:tgtEl>
                                      </p:cBhvr>
                                    </p:animEffect>
                                  </p:childTnLst>
                                </p:cTn>
                              </p:par>
                            </p:childTnLst>
                          </p:cTn>
                        </p:par>
                        <p:par>
                          <p:cTn id="41" fill="hold">
                            <p:stCondLst>
                              <p:cond delay="12000"/>
                            </p:stCondLst>
                            <p:childTnLst>
                              <p:par>
                                <p:cTn id="42" presetID="21" presetClass="entr" presetSubtype="1"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heel(1)">
                                      <p:cBhvr>
                                        <p:cTn id="44" dur="2000"/>
                                        <p:tgtEl>
                                          <p:spTgt spid="17"/>
                                        </p:tgtEl>
                                      </p:cBhvr>
                                    </p:animEffect>
                                  </p:childTnLst>
                                </p:cTn>
                              </p:par>
                            </p:childTnLst>
                          </p:cTn>
                        </p:par>
                        <p:par>
                          <p:cTn id="45" fill="hold">
                            <p:stCondLst>
                              <p:cond delay="14000"/>
                            </p:stCondLst>
                            <p:childTnLst>
                              <p:par>
                                <p:cTn id="46" presetID="21" presetClass="entr" presetSubtype="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heel(1)">
                                      <p:cBhvr>
                                        <p:cTn id="48" dur="2000"/>
                                        <p:tgtEl>
                                          <p:spTgt spid="18"/>
                                        </p:tgtEl>
                                      </p:cBhvr>
                                    </p:animEffect>
                                  </p:childTnLst>
                                </p:cTn>
                              </p:par>
                            </p:childTnLst>
                          </p:cTn>
                        </p:par>
                        <p:par>
                          <p:cTn id="49" fill="hold">
                            <p:stCondLst>
                              <p:cond delay="16000"/>
                            </p:stCondLst>
                            <p:childTnLst>
                              <p:par>
                                <p:cTn id="50" presetID="21" presetClass="entr" presetSubtype="1"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heel(1)">
                                      <p:cBhvr>
                                        <p:cTn id="52" dur="2000"/>
                                        <p:tgtEl>
                                          <p:spTgt spid="19"/>
                                        </p:tgtEl>
                                      </p:cBhvr>
                                    </p:animEffect>
                                  </p:childTnLst>
                                </p:cTn>
                              </p:par>
                            </p:childTnLst>
                          </p:cTn>
                        </p:par>
                        <p:par>
                          <p:cTn id="53" fill="hold">
                            <p:stCondLst>
                              <p:cond delay="18000"/>
                            </p:stCondLst>
                            <p:childTnLst>
                              <p:par>
                                <p:cTn id="54" presetID="21" presetClass="entr" presetSubtype="1"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heel(1)">
                                      <p:cBhvr>
                                        <p:cTn id="56" dur="2000"/>
                                        <p:tgtEl>
                                          <p:spTgt spid="20"/>
                                        </p:tgtEl>
                                      </p:cBhvr>
                                    </p:animEffect>
                                  </p:childTnLst>
                                </p:cTn>
                              </p:par>
                            </p:childTnLst>
                          </p:cTn>
                        </p:par>
                        <p:par>
                          <p:cTn id="57" fill="hold">
                            <p:stCondLst>
                              <p:cond delay="20000"/>
                            </p:stCondLst>
                            <p:childTnLst>
                              <p:par>
                                <p:cTn id="58" presetID="21"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heel(1)">
                                      <p:cBhvr>
                                        <p:cTn id="60" dur="2000"/>
                                        <p:tgtEl>
                                          <p:spTgt spid="21"/>
                                        </p:tgtEl>
                                      </p:cBhvr>
                                    </p:animEffect>
                                  </p:childTnLst>
                                </p:cTn>
                              </p:par>
                            </p:childTnLst>
                          </p:cTn>
                        </p:par>
                        <p:par>
                          <p:cTn id="61" fill="hold">
                            <p:stCondLst>
                              <p:cond delay="22000"/>
                            </p:stCondLst>
                            <p:childTnLst>
                              <p:par>
                                <p:cTn id="62" presetID="21" presetClass="entr" presetSubtype="1"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heel(1)">
                                      <p:cBhvr>
                                        <p:cTn id="64"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9E861-CD44-417D-88F2-F05D296BF37D}"/>
              </a:ext>
            </a:extLst>
          </p:cNvPr>
          <p:cNvSpPr>
            <a:spLocks noGrp="1"/>
          </p:cNvSpPr>
          <p:nvPr>
            <p:ph type="title"/>
          </p:nvPr>
        </p:nvSpPr>
        <p:spPr>
          <a:xfrm>
            <a:off x="3615574" y="0"/>
            <a:ext cx="5074649" cy="1004095"/>
          </a:xfrm>
        </p:spPr>
        <p:txBody>
          <a:bodyPr>
            <a:normAutofit/>
          </a:bodyPr>
          <a:lstStyle/>
          <a:p>
            <a:r>
              <a:rPr lang="es-ES" b="1" dirty="0"/>
              <a:t>Ejemplo</a:t>
            </a:r>
            <a:endParaRPr lang="es-MX" b="1" dirty="0"/>
          </a:p>
        </p:txBody>
      </p:sp>
      <p:sp>
        <p:nvSpPr>
          <p:cNvPr id="4" name="CuadroTexto 3">
            <a:extLst>
              <a:ext uri="{FF2B5EF4-FFF2-40B4-BE49-F238E27FC236}">
                <a16:creationId xmlns:a16="http://schemas.microsoft.com/office/drawing/2014/main" id="{E7B89809-E5C3-4233-A0C9-0E24F56CF2FD}"/>
              </a:ext>
            </a:extLst>
          </p:cNvPr>
          <p:cNvSpPr txBox="1"/>
          <p:nvPr/>
        </p:nvSpPr>
        <p:spPr>
          <a:xfrm>
            <a:off x="775698" y="1581268"/>
            <a:ext cx="5377200" cy="4524315"/>
          </a:xfrm>
          <a:prstGeom prst="rect">
            <a:avLst/>
          </a:prstGeom>
          <a:solidFill>
            <a:schemeClr val="accent4">
              <a:lumMod val="20000"/>
              <a:lumOff val="80000"/>
            </a:schemeClr>
          </a:solidFill>
          <a:effectLst>
            <a:outerShdw blurRad="63500" sx="102000" sy="102000" algn="ctr" rotWithShape="0">
              <a:prstClr val="black">
                <a:alpha val="40000"/>
              </a:prstClr>
            </a:outerShdw>
          </a:effectLst>
        </p:spPr>
        <p:txBody>
          <a:bodyPr wrap="square" rtlCol="0">
            <a:spAutoFit/>
          </a:bodyPr>
          <a:lstStyle/>
          <a:p>
            <a:pPr algn="just"/>
            <a:r>
              <a:rPr lang="es-ES" sz="1200" dirty="0"/>
              <a:t>Supongamos que una empresa llamada "Ejemplo Corp." tiene varias divisiones y equipos que requieren su propia infraestructura en la nube. Utilizaremos AWS </a:t>
            </a:r>
            <a:r>
              <a:rPr lang="es-ES" sz="1200" dirty="0" err="1"/>
              <a:t>Organizations</a:t>
            </a:r>
            <a:r>
              <a:rPr lang="es-ES" sz="1200" dirty="0"/>
              <a:t> para gestionar estas cuentas de manera centralizada.</a:t>
            </a:r>
          </a:p>
          <a:p>
            <a:pPr algn="just"/>
            <a:endParaRPr lang="es-ES" sz="1200" dirty="0"/>
          </a:p>
          <a:p>
            <a:pPr algn="just"/>
            <a:r>
              <a:rPr lang="es-ES" sz="1200" b="1" dirty="0"/>
              <a:t>Cuenta Principal: </a:t>
            </a:r>
            <a:r>
              <a:rPr lang="es-ES" sz="1200" dirty="0"/>
              <a:t>Esta es la cuenta raíz de la organización de Ejemplo Corp. Desde esta cuenta, el administrador principal de la empresa puede administrar todas las demás cuentas. Aquí se gestionarán las políticas y la facturación.</a:t>
            </a:r>
          </a:p>
          <a:p>
            <a:pPr algn="just"/>
            <a:endParaRPr lang="es-ES" sz="1200" dirty="0"/>
          </a:p>
          <a:p>
            <a:pPr algn="just"/>
            <a:r>
              <a:rPr lang="es-ES" sz="1200" b="1" dirty="0"/>
              <a:t>Grupos de Cuentas:</a:t>
            </a:r>
          </a:p>
          <a:p>
            <a:pPr algn="just"/>
            <a:endParaRPr lang="es-ES" sz="1200" dirty="0"/>
          </a:p>
          <a:p>
            <a:pPr algn="just"/>
            <a:r>
              <a:rPr lang="es-ES" sz="1200" b="1" dirty="0"/>
              <a:t>Grupo de Producción: </a:t>
            </a:r>
            <a:r>
              <a:rPr lang="es-ES" sz="1200" dirty="0"/>
              <a:t>Este grupo contiene las cuentas utilizadas para los entornos de producción de la empresa. Puede incluir cuentas para servicios en vivo como aplicaciones web y bases de datos de producción.</a:t>
            </a:r>
          </a:p>
          <a:p>
            <a:pPr algn="just"/>
            <a:r>
              <a:rPr lang="es-ES" sz="1200" b="1" dirty="0"/>
              <a:t>Grupo de Desarrollo: </a:t>
            </a:r>
            <a:r>
              <a:rPr lang="es-ES" sz="1200" dirty="0"/>
              <a:t>Aquí se agrupan las cuentas utilizadas por los equipos de desarrollo para crear y probar nuevas funcionalidades y aplicaciones antes de implementarlas en producción.</a:t>
            </a:r>
          </a:p>
          <a:p>
            <a:pPr algn="just"/>
            <a:r>
              <a:rPr lang="es-ES" sz="1200" dirty="0"/>
              <a:t>Grupo de Pruebas: Este grupo contiene cuentas dedicadas a pruebas y validaciones de software. Los equipos pueden realizar pruebas de carga, pruebas de penetración, etc.</a:t>
            </a:r>
          </a:p>
          <a:p>
            <a:pPr algn="just"/>
            <a:r>
              <a:rPr lang="es-ES" sz="1200" b="1" dirty="0"/>
              <a:t>Grupo de Datos</a:t>
            </a:r>
            <a:r>
              <a:rPr lang="es-ES" sz="1200" dirty="0"/>
              <a:t>: Aquí se almacenan y gestionan las cuentas utilizadas para almacenamiento de datos y análisis. Pueden incluir servicios como Amazon S3, </a:t>
            </a:r>
            <a:r>
              <a:rPr lang="es-ES" sz="1200" dirty="0" err="1"/>
              <a:t>Redshift</a:t>
            </a:r>
            <a:r>
              <a:rPr lang="es-ES" sz="1200" dirty="0"/>
              <a:t>, etc.</a:t>
            </a:r>
          </a:p>
          <a:p>
            <a:pPr algn="just"/>
            <a:r>
              <a:rPr lang="es-ES" sz="1200" b="1" dirty="0"/>
              <a:t>Grupo de Administración: </a:t>
            </a:r>
            <a:r>
              <a:rPr lang="es-ES" sz="1200" dirty="0"/>
              <a:t>Este grupo contiene cuentas utilizadas por el equipo de administración de sistemas y operaciones de la empresa.</a:t>
            </a:r>
          </a:p>
        </p:txBody>
      </p:sp>
      <p:pic>
        <p:nvPicPr>
          <p:cNvPr id="9" name="Imagen 8">
            <a:hlinkClick r:id="rId2" action="ppaction://hlinksldjump"/>
            <a:extLst>
              <a:ext uri="{FF2B5EF4-FFF2-40B4-BE49-F238E27FC236}">
                <a16:creationId xmlns:a16="http://schemas.microsoft.com/office/drawing/2014/main" id="{448F2BEC-4453-4660-81A4-87AE94238353}"/>
              </a:ext>
            </a:extLst>
          </p:cNvPr>
          <p:cNvPicPr>
            <a:picLocks noChangeAspect="1"/>
          </p:cNvPicPr>
          <p:nvPr/>
        </p:nvPicPr>
        <p:blipFill>
          <a:blip r:embed="rId3"/>
          <a:stretch>
            <a:fillRect/>
          </a:stretch>
        </p:blipFill>
        <p:spPr>
          <a:xfrm>
            <a:off x="11076520" y="542341"/>
            <a:ext cx="676835" cy="676835"/>
          </a:xfrm>
          <a:prstGeom prst="rect">
            <a:avLst/>
          </a:prstGeom>
        </p:spPr>
      </p:pic>
      <p:sp>
        <p:nvSpPr>
          <p:cNvPr id="12" name="CuadroTexto 11">
            <a:extLst>
              <a:ext uri="{FF2B5EF4-FFF2-40B4-BE49-F238E27FC236}">
                <a16:creationId xmlns:a16="http://schemas.microsoft.com/office/drawing/2014/main" id="{FB775E09-5675-4496-82B7-C19CF1CE3669}"/>
              </a:ext>
            </a:extLst>
          </p:cNvPr>
          <p:cNvSpPr txBox="1"/>
          <p:nvPr/>
        </p:nvSpPr>
        <p:spPr>
          <a:xfrm>
            <a:off x="6481745" y="1581268"/>
            <a:ext cx="5377200" cy="2677656"/>
          </a:xfrm>
          <a:prstGeom prst="rect">
            <a:avLst/>
          </a:prstGeom>
          <a:solidFill>
            <a:schemeClr val="accent4">
              <a:lumMod val="20000"/>
              <a:lumOff val="80000"/>
            </a:schemeClr>
          </a:solidFill>
          <a:effectLst>
            <a:outerShdw blurRad="63500" sx="102000" sy="102000" algn="ctr" rotWithShape="0">
              <a:prstClr val="black">
                <a:alpha val="40000"/>
              </a:prstClr>
            </a:outerShdw>
          </a:effectLst>
        </p:spPr>
        <p:txBody>
          <a:bodyPr wrap="square" rtlCol="0">
            <a:spAutoFit/>
          </a:bodyPr>
          <a:lstStyle/>
          <a:p>
            <a:pPr algn="just"/>
            <a:r>
              <a:rPr lang="es-ES" sz="1200" b="1" dirty="0"/>
              <a:t>Políticas de AWS </a:t>
            </a:r>
            <a:r>
              <a:rPr lang="es-ES" sz="1200" b="1" dirty="0" err="1"/>
              <a:t>Organizations</a:t>
            </a:r>
            <a:r>
              <a:rPr lang="es-ES" sz="1200" b="1" dirty="0"/>
              <a:t>:</a:t>
            </a:r>
          </a:p>
          <a:p>
            <a:pPr algn="just"/>
            <a:endParaRPr lang="es-ES" sz="1200" dirty="0"/>
          </a:p>
          <a:p>
            <a:pPr algn="just"/>
            <a:r>
              <a:rPr lang="es-ES" sz="1200" b="1" dirty="0"/>
              <a:t>Política de Seguridad: </a:t>
            </a:r>
            <a:r>
              <a:rPr lang="es-ES" sz="1200" dirty="0"/>
              <a:t>Se aplica a todas las cuentas y garantiza que se cumplan las mejores prácticas de seguridad, como el uso de autenticación </a:t>
            </a:r>
            <a:r>
              <a:rPr lang="es-ES" sz="1200" dirty="0" err="1"/>
              <a:t>multifactor</a:t>
            </a:r>
            <a:r>
              <a:rPr lang="es-ES" sz="1200" dirty="0"/>
              <a:t> y la encriptación de datos.</a:t>
            </a:r>
          </a:p>
          <a:p>
            <a:pPr algn="just"/>
            <a:r>
              <a:rPr lang="es-ES" sz="1200" b="1" dirty="0"/>
              <a:t>Política de Presupuesto: </a:t>
            </a:r>
            <a:r>
              <a:rPr lang="es-ES" sz="1200" dirty="0"/>
              <a:t>Se aplica a las cuentas de producción y desarrollo para garantizar que los costos no excedan ciertos límites predefinidos.</a:t>
            </a:r>
          </a:p>
          <a:p>
            <a:pPr algn="just"/>
            <a:r>
              <a:rPr lang="es-ES" sz="1200" dirty="0"/>
              <a:t>Política de Acceso: Se aplica para controlar quién tiene acceso a qué recursos dentro de cada cuenta.</a:t>
            </a:r>
            <a:br>
              <a:rPr lang="es-ES" sz="1200" dirty="0"/>
            </a:br>
            <a:endParaRPr lang="es-ES" sz="1200" dirty="0"/>
          </a:p>
          <a:p>
            <a:pPr algn="just"/>
            <a:r>
              <a:rPr lang="es-ES" sz="1200" dirty="0"/>
              <a:t>Este es solo un ejemplo básico. La estructura y las políticas pueden variar según las necesidades específicas de cada empresa. Con AWS </a:t>
            </a:r>
            <a:r>
              <a:rPr lang="es-ES" sz="1200" dirty="0" err="1"/>
              <a:t>Organizations</a:t>
            </a:r>
            <a:r>
              <a:rPr lang="es-ES" sz="1200" dirty="0"/>
              <a:t>, Ejemplo Corp. puede gestionar eficientemente sus recursos en la nube, garantizando la seguridad, la conformidad y el control de costos en toda la organización.</a:t>
            </a:r>
            <a:endParaRPr lang="es-MX" sz="1200" dirty="0"/>
          </a:p>
        </p:txBody>
      </p:sp>
      <p:pic>
        <p:nvPicPr>
          <p:cNvPr id="7170" name="Picture 2" descr="AWS Organizations | AWS Cheat Sheet">
            <a:extLst>
              <a:ext uri="{FF2B5EF4-FFF2-40B4-BE49-F238E27FC236}">
                <a16:creationId xmlns:a16="http://schemas.microsoft.com/office/drawing/2014/main" id="{9E93DDA5-24EB-4BDE-A98D-601430BB2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581" y="4433398"/>
            <a:ext cx="3957619" cy="197881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hlinkClick r:id="rId5" action="ppaction://hlinksldjump"/>
            <a:extLst>
              <a:ext uri="{FF2B5EF4-FFF2-40B4-BE49-F238E27FC236}">
                <a16:creationId xmlns:a16="http://schemas.microsoft.com/office/drawing/2014/main" id="{BFEB93BF-3646-4628-A84E-7F546231206A}"/>
              </a:ext>
            </a:extLst>
          </p:cNvPr>
          <p:cNvPicPr>
            <a:picLocks noChangeAspect="1"/>
          </p:cNvPicPr>
          <p:nvPr/>
        </p:nvPicPr>
        <p:blipFill>
          <a:blip r:embed="rId6"/>
          <a:stretch>
            <a:fillRect/>
          </a:stretch>
        </p:blipFill>
        <p:spPr>
          <a:xfrm rot="10800000">
            <a:off x="113448" y="5965471"/>
            <a:ext cx="893316" cy="893316"/>
          </a:xfrm>
          <a:prstGeom prst="rect">
            <a:avLst/>
          </a:prstGeom>
        </p:spPr>
      </p:pic>
    </p:spTree>
    <p:extLst>
      <p:ext uri="{BB962C8B-B14F-4D97-AF65-F5344CB8AC3E}">
        <p14:creationId xmlns:p14="http://schemas.microsoft.com/office/powerpoint/2010/main" val="783015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6"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80">
                                          <p:stCondLst>
                                            <p:cond delay="0"/>
                                          </p:stCondLst>
                                        </p:cTn>
                                        <p:tgtEl>
                                          <p:spTgt spid="9"/>
                                        </p:tgtEl>
                                      </p:cBhvr>
                                    </p:animEffect>
                                    <p:anim calcmode="lin" valueType="num">
                                      <p:cBhvr>
                                        <p:cTn id="1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 dur="26">
                                          <p:stCondLst>
                                            <p:cond delay="650"/>
                                          </p:stCondLst>
                                        </p:cTn>
                                        <p:tgtEl>
                                          <p:spTgt spid="9"/>
                                        </p:tgtEl>
                                      </p:cBhvr>
                                      <p:to x="100000" y="60000"/>
                                    </p:animScale>
                                    <p:animScale>
                                      <p:cBhvr>
                                        <p:cTn id="18" dur="166" decel="50000">
                                          <p:stCondLst>
                                            <p:cond delay="676"/>
                                          </p:stCondLst>
                                        </p:cTn>
                                        <p:tgtEl>
                                          <p:spTgt spid="9"/>
                                        </p:tgtEl>
                                      </p:cBhvr>
                                      <p:to x="100000" y="100000"/>
                                    </p:animScale>
                                    <p:animScale>
                                      <p:cBhvr>
                                        <p:cTn id="19" dur="26">
                                          <p:stCondLst>
                                            <p:cond delay="1312"/>
                                          </p:stCondLst>
                                        </p:cTn>
                                        <p:tgtEl>
                                          <p:spTgt spid="9"/>
                                        </p:tgtEl>
                                      </p:cBhvr>
                                      <p:to x="100000" y="80000"/>
                                    </p:animScale>
                                    <p:animScale>
                                      <p:cBhvr>
                                        <p:cTn id="20" dur="166" decel="50000">
                                          <p:stCondLst>
                                            <p:cond delay="1338"/>
                                          </p:stCondLst>
                                        </p:cTn>
                                        <p:tgtEl>
                                          <p:spTgt spid="9"/>
                                        </p:tgtEl>
                                      </p:cBhvr>
                                      <p:to x="100000" y="100000"/>
                                    </p:animScale>
                                    <p:animScale>
                                      <p:cBhvr>
                                        <p:cTn id="21" dur="26">
                                          <p:stCondLst>
                                            <p:cond delay="1642"/>
                                          </p:stCondLst>
                                        </p:cTn>
                                        <p:tgtEl>
                                          <p:spTgt spid="9"/>
                                        </p:tgtEl>
                                      </p:cBhvr>
                                      <p:to x="100000" y="90000"/>
                                    </p:animScale>
                                    <p:animScale>
                                      <p:cBhvr>
                                        <p:cTn id="22" dur="166" decel="50000">
                                          <p:stCondLst>
                                            <p:cond delay="1668"/>
                                          </p:stCondLst>
                                        </p:cTn>
                                        <p:tgtEl>
                                          <p:spTgt spid="9"/>
                                        </p:tgtEl>
                                      </p:cBhvr>
                                      <p:to x="100000" y="100000"/>
                                    </p:animScale>
                                    <p:animScale>
                                      <p:cBhvr>
                                        <p:cTn id="23" dur="26">
                                          <p:stCondLst>
                                            <p:cond delay="1808"/>
                                          </p:stCondLst>
                                        </p:cTn>
                                        <p:tgtEl>
                                          <p:spTgt spid="9"/>
                                        </p:tgtEl>
                                      </p:cBhvr>
                                      <p:to x="100000" y="95000"/>
                                    </p:animScale>
                                    <p:animScale>
                                      <p:cBhvr>
                                        <p:cTn id="24" dur="166" decel="50000">
                                          <p:stCondLst>
                                            <p:cond delay="1834"/>
                                          </p:stCondLst>
                                        </p:cTn>
                                        <p:tgtEl>
                                          <p:spTgt spid="9"/>
                                        </p:tgtEl>
                                      </p:cBhvr>
                                      <p:to x="100000" y="100000"/>
                                    </p:animScale>
                                  </p:childTnLst>
                                </p:cTn>
                              </p:par>
                            </p:childTnLst>
                          </p:cTn>
                        </p:par>
                        <p:par>
                          <p:cTn id="25" fill="hold">
                            <p:stCondLst>
                              <p:cond delay="4000"/>
                            </p:stCondLst>
                            <p:childTnLst>
                              <p:par>
                                <p:cTn id="26" presetID="21" presetClass="entr" presetSubtype="1"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2000"/>
                                        <p:tgtEl>
                                          <p:spTgt spid="12"/>
                                        </p:tgtEl>
                                      </p:cBhvr>
                                    </p:animEffect>
                                  </p:childTnLst>
                                </p:cTn>
                              </p:par>
                            </p:childTnLst>
                          </p:cTn>
                        </p:par>
                        <p:par>
                          <p:cTn id="29" fill="hold">
                            <p:stCondLst>
                              <p:cond delay="6000"/>
                            </p:stCondLst>
                            <p:childTnLst>
                              <p:par>
                                <p:cTn id="30" presetID="26" presetClass="entr" presetSubtype="0" fill="hold" nodeType="afterEffect">
                                  <p:stCondLst>
                                    <p:cond delay="0"/>
                                  </p:stCondLst>
                                  <p:childTnLst>
                                    <p:set>
                                      <p:cBhvr>
                                        <p:cTn id="31" dur="1" fill="hold">
                                          <p:stCondLst>
                                            <p:cond delay="0"/>
                                          </p:stCondLst>
                                        </p:cTn>
                                        <p:tgtEl>
                                          <p:spTgt spid="7170"/>
                                        </p:tgtEl>
                                        <p:attrNameLst>
                                          <p:attrName>style.visibility</p:attrName>
                                        </p:attrNameLst>
                                      </p:cBhvr>
                                      <p:to>
                                        <p:strVal val="visible"/>
                                      </p:to>
                                    </p:set>
                                    <p:animEffect transition="in" filter="wipe(down)">
                                      <p:cBhvr>
                                        <p:cTn id="32" dur="580">
                                          <p:stCondLst>
                                            <p:cond delay="0"/>
                                          </p:stCondLst>
                                        </p:cTn>
                                        <p:tgtEl>
                                          <p:spTgt spid="7170"/>
                                        </p:tgtEl>
                                      </p:cBhvr>
                                    </p:animEffect>
                                    <p:anim calcmode="lin" valueType="num">
                                      <p:cBhvr>
                                        <p:cTn id="33"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38" dur="26">
                                          <p:stCondLst>
                                            <p:cond delay="650"/>
                                          </p:stCondLst>
                                        </p:cTn>
                                        <p:tgtEl>
                                          <p:spTgt spid="7170"/>
                                        </p:tgtEl>
                                      </p:cBhvr>
                                      <p:to x="100000" y="60000"/>
                                    </p:animScale>
                                    <p:animScale>
                                      <p:cBhvr>
                                        <p:cTn id="39" dur="166" decel="50000">
                                          <p:stCondLst>
                                            <p:cond delay="676"/>
                                          </p:stCondLst>
                                        </p:cTn>
                                        <p:tgtEl>
                                          <p:spTgt spid="7170"/>
                                        </p:tgtEl>
                                      </p:cBhvr>
                                      <p:to x="100000" y="100000"/>
                                    </p:animScale>
                                    <p:animScale>
                                      <p:cBhvr>
                                        <p:cTn id="40" dur="26">
                                          <p:stCondLst>
                                            <p:cond delay="1312"/>
                                          </p:stCondLst>
                                        </p:cTn>
                                        <p:tgtEl>
                                          <p:spTgt spid="7170"/>
                                        </p:tgtEl>
                                      </p:cBhvr>
                                      <p:to x="100000" y="80000"/>
                                    </p:animScale>
                                    <p:animScale>
                                      <p:cBhvr>
                                        <p:cTn id="41" dur="166" decel="50000">
                                          <p:stCondLst>
                                            <p:cond delay="1338"/>
                                          </p:stCondLst>
                                        </p:cTn>
                                        <p:tgtEl>
                                          <p:spTgt spid="7170"/>
                                        </p:tgtEl>
                                      </p:cBhvr>
                                      <p:to x="100000" y="100000"/>
                                    </p:animScale>
                                    <p:animScale>
                                      <p:cBhvr>
                                        <p:cTn id="42" dur="26">
                                          <p:stCondLst>
                                            <p:cond delay="1642"/>
                                          </p:stCondLst>
                                        </p:cTn>
                                        <p:tgtEl>
                                          <p:spTgt spid="7170"/>
                                        </p:tgtEl>
                                      </p:cBhvr>
                                      <p:to x="100000" y="90000"/>
                                    </p:animScale>
                                    <p:animScale>
                                      <p:cBhvr>
                                        <p:cTn id="43" dur="166" decel="50000">
                                          <p:stCondLst>
                                            <p:cond delay="1668"/>
                                          </p:stCondLst>
                                        </p:cTn>
                                        <p:tgtEl>
                                          <p:spTgt spid="7170"/>
                                        </p:tgtEl>
                                      </p:cBhvr>
                                      <p:to x="100000" y="100000"/>
                                    </p:animScale>
                                    <p:animScale>
                                      <p:cBhvr>
                                        <p:cTn id="44" dur="26">
                                          <p:stCondLst>
                                            <p:cond delay="1808"/>
                                          </p:stCondLst>
                                        </p:cTn>
                                        <p:tgtEl>
                                          <p:spTgt spid="7170"/>
                                        </p:tgtEl>
                                      </p:cBhvr>
                                      <p:to x="100000" y="95000"/>
                                    </p:animScale>
                                    <p:animScale>
                                      <p:cBhvr>
                                        <p:cTn id="45"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706</TotalTime>
  <Words>2098</Words>
  <Application>Microsoft Office PowerPoint</Application>
  <PresentationFormat>Panorámica</PresentationFormat>
  <Paragraphs>116</Paragraphs>
  <Slides>9</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AmazonEmber</vt:lpstr>
      <vt:lpstr>Arial</vt:lpstr>
      <vt:lpstr>Calibri</vt:lpstr>
      <vt:lpstr>Tw Cen MT</vt:lpstr>
      <vt:lpstr>Gota</vt:lpstr>
      <vt:lpstr>AWS ORGANIZATIONS</vt:lpstr>
      <vt:lpstr>Definición</vt:lpstr>
      <vt:lpstr>Conceptos</vt:lpstr>
      <vt:lpstr>Características</vt:lpstr>
      <vt:lpstr>Características</vt:lpstr>
      <vt:lpstr>ACCESO A AWS ORGANIZATIONS</vt:lpstr>
      <vt:lpstr>Estructura</vt:lpstr>
      <vt:lpstr>Estructura</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ebusiness -Ecommerce</dc:title>
  <dc:creator>Abdiel Hau</dc:creator>
  <cp:lastModifiedBy>Abdiel Hau</cp:lastModifiedBy>
  <cp:revision>55</cp:revision>
  <dcterms:created xsi:type="dcterms:W3CDTF">2024-01-21T12:40:12Z</dcterms:created>
  <dcterms:modified xsi:type="dcterms:W3CDTF">2024-03-01T05:38:32Z</dcterms:modified>
</cp:coreProperties>
</file>