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54"/>
  </p:notesMasterIdLst>
  <p:handoutMasterIdLst>
    <p:handoutMasterId r:id="rId55"/>
  </p:handoutMasterIdLst>
  <p:sldIdLst>
    <p:sldId id="258" r:id="rId5"/>
    <p:sldId id="259" r:id="rId6"/>
    <p:sldId id="260" r:id="rId7"/>
    <p:sldId id="309" r:id="rId8"/>
    <p:sldId id="261" r:id="rId9"/>
    <p:sldId id="262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288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9-11T06:19:13.059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19 866 3072,'0'0'1536,"-19"0"-1536,19 0 1536,0 0-1536,19 0 128,-19 0 0,0 0 0,18 0-256,-18 0 128,37 0 0,-19 0 0,1 0 0,-1 18 0,19-18 0,-19 18 0,1 1-128,17-1 128,1 1 0,-18-1 0,17 19 0,-17-19 0,18 1 0,18-1 0,-18 1 128,18-1 0,0-18 0,0 0 0,1 0 256,-1 0 0,0-18 0,0-1 0,0-18 0,19 19 128,0-19-256,18-18 128,-19 18-256,19-37 128,-18 1-256,0-1 0,-1-18 0,19 19 128,-18-1-256,18 0 128,-19 19 0,-17-19 0,17 19-128,1 18 128,0-18 0,-19 37 0,37-19-128,-19 19 128,19 18 0,-18 18 0,18 19-384,0-19 0,-18 37 0,-1-18 128,-18 18-256,19 1 128,-19-1 256,-18 0 128,0 19 128,-19-19 128,19 0-128,-37 0 128,19 1 128,-19-1 0,18-18-256,-18-1 0,0 20-128,0-38 128,0 19-128,-18-19 0,18 1-256,0-1 0,0 1-256,18-19 128,-18 0-128,0 0 0,18-19 128,19 1 0,-18-1 128,-1 1 128,19-19 128,0 0 0,-1 0 0,-17 19 0,18 0 128,-19-1 0,0 19 0,1 19 0,18-1 0,-19 19 128,-18 36-640,18 20 0,1-1 768,-19 18 128,0-18-128,0 0 128,-19 18 0,1 1 0,0-1 512,-1-18 0,1-18-896,-1 0 128,1-19-256,0-18 128,18-1-384,-19-17 128,19 18-512,0-37 128,19 18-128,-1-36 128,0 18-128,19-37 0,18 0 256,1-18 0,17-19 256,1 19 0,0-19 0,18 19 128,-19-18-128,19 36 0,37-18-128,-19 18 128,1 18-128,-19 1 128,-18 36-128,-1 1 128,-18 18-256,1-1 0,-1 56-256,-18-18 128</inkml:trace>
  <inkml:trace contextRef="#ctx0" brushRef="#br0" timeOffset="123.2243">4997 2338 128,'-27'83'0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11/3/2017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11/3/2017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11/3/2017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11/3/2017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11/3/2017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Prep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5647-AB9E-410F-9918-024C5D0C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EAAF6-ABD7-4FCC-99CF-2D235E0ED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do you represent in 8 bits:</a:t>
            </a:r>
          </a:p>
          <a:p>
            <a:pPr lvl="1"/>
            <a:r>
              <a:rPr lang="en-CA" dirty="0"/>
              <a:t>10</a:t>
            </a:r>
          </a:p>
          <a:p>
            <a:pPr lvl="1"/>
            <a:r>
              <a:rPr lang="en-CA" dirty="0"/>
              <a:t>-15</a:t>
            </a:r>
          </a:p>
          <a:p>
            <a:pPr lvl="1"/>
            <a:r>
              <a:rPr lang="en-CA" dirty="0"/>
              <a:t>10 – 15 =</a:t>
            </a:r>
          </a:p>
          <a:p>
            <a:pPr lvl="1"/>
            <a:endParaRPr lang="en-CA" dirty="0"/>
          </a:p>
          <a:p>
            <a:r>
              <a:rPr lang="en-CA" dirty="0"/>
              <a:t>What is the range for 8 bits:</a:t>
            </a:r>
          </a:p>
          <a:p>
            <a:pPr lvl="1"/>
            <a:r>
              <a:rPr lang="en-CA" dirty="0"/>
              <a:t>Two’s complement?</a:t>
            </a:r>
          </a:p>
          <a:p>
            <a:pPr lvl="1"/>
            <a:r>
              <a:rPr lang="en-CA" dirty="0"/>
              <a:t>Unsigned?</a:t>
            </a:r>
          </a:p>
        </p:txBody>
      </p:sp>
    </p:spTree>
    <p:extLst>
      <p:ext uri="{BB962C8B-B14F-4D97-AF65-F5344CB8AC3E}">
        <p14:creationId xmlns:p14="http://schemas.microsoft.com/office/powerpoint/2010/main" val="167576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F82D-43CE-4E66-BB18-2B91A2E8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A458-2C60-4AC1-B725-58C45261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are the three levels of languages? What distinguishes each language from each other?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2D1A11C-9D14-402A-820C-574BEA1051B7}"/>
                  </a:ext>
                </a:extLst>
              </p14:cNvPr>
              <p14:cNvContentPartPr/>
              <p14:nvPr/>
            </p14:nvContentPartPr>
            <p14:xfrm>
              <a:off x="5181537" y="3796529"/>
              <a:ext cx="1799400" cy="871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2D1A11C-9D14-402A-820C-574BEA1051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5417" y="3790406"/>
                <a:ext cx="1810921" cy="8834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250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D0E-219A-4AED-B1D1-69649513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9526-CDD8-4C2E-8C0E-412CC0A4A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are the primary differences between interpreted and compiled languages?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810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8E59-CE33-4A93-ADBF-42AFB6E0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4B559-A116-40D6-8347-864470BB9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are the three types of comments?</a:t>
            </a:r>
            <a:br>
              <a:rPr lang="en-CA" dirty="0"/>
            </a:br>
            <a:r>
              <a:rPr lang="en-CA" dirty="0"/>
              <a:t>Write an example of each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What goes in a header? What type of comments is a header?</a:t>
            </a:r>
          </a:p>
        </p:txBody>
      </p:sp>
    </p:spTree>
    <p:extLst>
      <p:ext uri="{BB962C8B-B14F-4D97-AF65-F5344CB8AC3E}">
        <p14:creationId xmlns:p14="http://schemas.microsoft.com/office/powerpoint/2010/main" val="411259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F392-9A28-43EE-BFB7-0B8DC16E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CE11-57E4-4800-9B40-D4DD691E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 program with syntax errors. Explain what the error is and how to fix it.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884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2EE7B-9B7F-474A-9F64-68F9F6F98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Unit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7644E1-5F6B-4130-85CD-ECB96802F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22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6611-4A46-479A-9463-AF5AB326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Q1: Draw a flowchart for calculating the third angle of a triangle, given two angles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F4EED-2E1A-4977-80F0-9F23F4AC1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765" y="2413038"/>
            <a:ext cx="7772400" cy="4572000"/>
          </a:xfrm>
        </p:spPr>
        <p:txBody>
          <a:bodyPr/>
          <a:lstStyle/>
          <a:p>
            <a:r>
              <a:rPr lang="en-CA" dirty="0"/>
              <a:t>Input:</a:t>
            </a:r>
          </a:p>
          <a:p>
            <a:r>
              <a:rPr lang="en-CA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36750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C967-9B5E-4B4E-A59D-58D8D971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Q2: Create a class diagram of a vehicle. Include 2 attributes and 2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9D1D-D276-4C9A-955B-6A76EADC4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2644952"/>
            <a:ext cx="7772400" cy="457200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520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6C6C-0B8C-42E0-9513-A0A71F69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Q3: What is a stage of the development process? Explain what is happening in  that process.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EA01-D0F8-42C8-8E7A-A7DA5C779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75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95B8-69A8-48C3-AFA1-173F9A28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Draw a class diagram for a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A1536-D603-4340-99FD-3BF29D2FB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244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F2E5-2FEE-43D7-948F-3A806B30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Things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A09E5-CE9E-490C-A296-7177ADE40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Unit 1: Hardware and Languages</a:t>
            </a:r>
          </a:p>
          <a:p>
            <a:pPr lvl="1"/>
            <a:r>
              <a:rPr lang="en-CA" dirty="0"/>
              <a:t>Different Parts of the computer</a:t>
            </a:r>
          </a:p>
          <a:p>
            <a:pPr lvl="1"/>
            <a:r>
              <a:rPr lang="en-CA" dirty="0"/>
              <a:t>Binary</a:t>
            </a:r>
          </a:p>
          <a:p>
            <a:pPr lvl="1"/>
            <a:r>
              <a:rPr lang="en-CA" dirty="0"/>
              <a:t>Errors</a:t>
            </a:r>
          </a:p>
          <a:p>
            <a:pPr lvl="1"/>
            <a:r>
              <a:rPr lang="en-CA" dirty="0"/>
              <a:t>Languages and Java</a:t>
            </a:r>
          </a:p>
          <a:p>
            <a:pPr lvl="1"/>
            <a:r>
              <a:rPr lang="en-CA" dirty="0"/>
              <a:t>Basic Programming (Should be easier now)</a:t>
            </a:r>
          </a:p>
          <a:p>
            <a:r>
              <a:rPr lang="en-CA" dirty="0"/>
              <a:t>Unit 2: Design, Variables</a:t>
            </a:r>
          </a:p>
          <a:p>
            <a:pPr lvl="1"/>
            <a:r>
              <a:rPr lang="en-CA" dirty="0"/>
              <a:t>Flowcharts (should be easier now)</a:t>
            </a:r>
          </a:p>
          <a:p>
            <a:pPr lvl="1"/>
            <a:r>
              <a:rPr lang="en-CA" dirty="0"/>
              <a:t>Variables and Constants (should be easier now)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43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5D09-F8B6-4C5E-B666-7A60FA75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Draw a flowchart for converting RMB to CAD.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EC97-2823-485D-82C1-06289FACB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3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3C63-21EC-4332-8029-F0E1C40E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variable types are used to store: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467C0-8C99-474E-B160-AA975AD3C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783560"/>
            <a:ext cx="7772400" cy="4572000"/>
          </a:xfrm>
        </p:spPr>
        <p:txBody>
          <a:bodyPr/>
          <a:lstStyle/>
          <a:p>
            <a:r>
              <a:rPr lang="en-CA" dirty="0"/>
              <a:t>Integers?</a:t>
            </a:r>
          </a:p>
          <a:p>
            <a:r>
              <a:rPr lang="en-CA" dirty="0"/>
              <a:t>Floating point decimals?</a:t>
            </a:r>
          </a:p>
        </p:txBody>
      </p:sp>
    </p:spTree>
    <p:extLst>
      <p:ext uri="{BB962C8B-B14F-4D97-AF65-F5344CB8AC3E}">
        <p14:creationId xmlns:p14="http://schemas.microsoft.com/office/powerpoint/2010/main" val="261404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02DD-C1C1-47CA-BA28-B66FA008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Explain what is happening in this line. Use vocabulary!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2080A-2B45-46F8-A91E-42734065D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helloWorld</a:t>
            </a:r>
            <a:r>
              <a:rPr lang="en-CA" dirty="0"/>
              <a:t> = 37;</a:t>
            </a:r>
          </a:p>
        </p:txBody>
      </p:sp>
    </p:spTree>
    <p:extLst>
      <p:ext uri="{BB962C8B-B14F-4D97-AF65-F5344CB8AC3E}">
        <p14:creationId xmlns:p14="http://schemas.microsoft.com/office/powerpoint/2010/main" val="85557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0D56-BE07-4C80-A2F2-A5F1DB10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Indicate the values of x and 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4281-8999-4407-9FBA-335931697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CA" dirty="0"/>
              <a:t>public static void main (String [] </a:t>
            </a:r>
            <a:r>
              <a:rPr lang="en-CA" dirty="0" err="1"/>
              <a:t>args</a:t>
            </a:r>
            <a:r>
              <a:rPr lang="en-CA" dirty="0"/>
              <a:t>) {</a:t>
            </a:r>
          </a:p>
          <a:p>
            <a:pPr marL="68580" indent="0">
              <a:buNone/>
            </a:pPr>
            <a:r>
              <a:rPr lang="en-CA" dirty="0"/>
              <a:t>	</a:t>
            </a:r>
            <a:r>
              <a:rPr lang="en-CA" dirty="0" err="1"/>
              <a:t>int</a:t>
            </a:r>
            <a:r>
              <a:rPr lang="en-CA" dirty="0"/>
              <a:t> x = 31;</a:t>
            </a:r>
          </a:p>
          <a:p>
            <a:pPr marL="68580" indent="0">
              <a:buNone/>
            </a:pPr>
            <a:r>
              <a:rPr lang="en-CA" dirty="0"/>
              <a:t>	</a:t>
            </a:r>
            <a:r>
              <a:rPr lang="en-CA" dirty="0" err="1"/>
              <a:t>int</a:t>
            </a:r>
            <a:r>
              <a:rPr lang="en-CA" dirty="0"/>
              <a:t> y = x++;</a:t>
            </a:r>
          </a:p>
          <a:p>
            <a:pPr marL="68580" indent="0">
              <a:buNone/>
            </a:pPr>
            <a:r>
              <a:rPr lang="en-CA" dirty="0"/>
              <a:t>	x = y / --x;</a:t>
            </a:r>
          </a:p>
          <a:p>
            <a:pPr marL="68580" indent="0">
              <a:buNone/>
            </a:pPr>
            <a:r>
              <a:rPr lang="en-CA" dirty="0"/>
              <a:t>	y = </a:t>
            </a:r>
            <a:r>
              <a:rPr lang="en-CA" dirty="0" err="1"/>
              <a:t>Math.pow</a:t>
            </a:r>
            <a:r>
              <a:rPr lang="en-CA" dirty="0"/>
              <a:t>(++y, ++x);</a:t>
            </a:r>
          </a:p>
          <a:p>
            <a:pPr marL="68580" indent="0">
              <a:buNone/>
            </a:pPr>
            <a:r>
              <a:rPr lang="en-CA" dirty="0"/>
              <a:t>	x = </a:t>
            </a:r>
            <a:r>
              <a:rPr lang="en-CA" dirty="0" err="1"/>
              <a:t>Math.abs</a:t>
            </a:r>
            <a:r>
              <a:rPr lang="en-CA" dirty="0"/>
              <a:t>(x * y / -4);</a:t>
            </a:r>
          </a:p>
          <a:p>
            <a:pPr marL="6858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064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87EA-3C6B-49C5-99AE-9EC880FE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Write the name of a variable that stores the number of students in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ED14-C1B7-4969-9D73-8CED8A65E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55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4BBA-B82D-44A4-800B-42BB188B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Write the name for the maximum number of students in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5E09-6D77-4BCD-A673-97220D625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367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E8E0-A132-460D-9248-8554B738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Write the name for a classroom file/program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14D5-629B-41AB-A491-C088E97F0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45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B296-AA10-4F7F-BB95-B52D5FFA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Write a program that asks for the users age. Print out how old they will be in 10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D25C-D7C9-4029-A40B-1008CC45C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34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8EF5-7A12-4087-82BF-19E1F9B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program that will round to the nearest tens (DO NOT USE CONDITIONALS!)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EAF2-53F5-4501-9CAD-0C8EE5C5D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13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179706-EF37-45EB-9540-6C2D22B7C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Unit 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B747D0-2B6A-4417-AB29-22FCD0354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9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D67F-053A-4868-BDA6-68624EE7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Things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A3C58-61C9-49A9-8E9F-EA54B618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Unit 3: Objects and Methods</a:t>
            </a:r>
          </a:p>
          <a:p>
            <a:pPr lvl="1"/>
            <a:r>
              <a:rPr lang="en-CA" dirty="0"/>
              <a:t>Objects</a:t>
            </a:r>
          </a:p>
          <a:p>
            <a:pPr lvl="1"/>
            <a:r>
              <a:rPr lang="en-CA" dirty="0"/>
              <a:t>Classes</a:t>
            </a:r>
          </a:p>
          <a:p>
            <a:pPr lvl="1"/>
            <a:r>
              <a:rPr lang="en-CA" dirty="0"/>
              <a:t>Methods (should be easier now)</a:t>
            </a:r>
          </a:p>
          <a:p>
            <a:r>
              <a:rPr lang="en-CA" dirty="0"/>
              <a:t>Unit 4: Conditionals and Loops</a:t>
            </a:r>
          </a:p>
          <a:p>
            <a:pPr lvl="1"/>
            <a:r>
              <a:rPr lang="en-CA" dirty="0"/>
              <a:t>Conditionals</a:t>
            </a:r>
          </a:p>
          <a:p>
            <a:pPr lvl="1"/>
            <a:r>
              <a:rPr lang="en-CA" dirty="0"/>
              <a:t>Recursion</a:t>
            </a:r>
          </a:p>
          <a:p>
            <a:pPr lvl="1"/>
            <a:r>
              <a:rPr lang="en-CA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36550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E344A0-A6A7-4EB1-BEF8-72A3EEAD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does the naming of a class, method, variable, and object differ?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3B569-2226-4EBA-B6A7-50098B3F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95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9485-0D3A-454D-B3D2-681602B6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class diagram for a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CE80-6A47-4E85-AAC9-6692597F8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3 attributes</a:t>
            </a:r>
          </a:p>
          <a:p>
            <a:r>
              <a:rPr lang="en-CA" dirty="0"/>
              <a:t>3 methods (exclude getter/setter methods)</a:t>
            </a:r>
          </a:p>
        </p:txBody>
      </p:sp>
    </p:spTree>
    <p:extLst>
      <p:ext uri="{BB962C8B-B14F-4D97-AF65-F5344CB8AC3E}">
        <p14:creationId xmlns:p14="http://schemas.microsoft.com/office/powerpoint/2010/main" val="392239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7DEC-D36B-46C4-8F94-A4CC4672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wrapper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76E7E-15C7-4921-B361-C9E2BB59F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5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176C-9592-4F6A-AA18-48750ED9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key difference between how primitive data is stored vs. objects?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4766-E8CF-4ADC-92A5-94C10344B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633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E24E-90A6-45A7-89B4-A0A339C6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access modifier do you choose for an attribute that you want to have access in other classes in the same package?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72A65C-1C0D-46A9-A8D2-E5AF1481A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796" y="2035480"/>
            <a:ext cx="9840408" cy="414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2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E949-C89C-46D0-B9D8-638EA9D7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041" y="500062"/>
            <a:ext cx="10515600" cy="1325563"/>
          </a:xfrm>
        </p:spPr>
        <p:txBody>
          <a:bodyPr/>
          <a:lstStyle/>
          <a:p>
            <a:r>
              <a:rPr lang="en-CA" dirty="0"/>
              <a:t>Name the different parts of a method header. What information does it give?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175C-83E2-4325-AB9B-3211E962F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672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C501-FD9A-4114-A6C7-08091ACB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the following program: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CC5B-5A4C-49DB-AD20-95342355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public static String </a:t>
            </a:r>
            <a:r>
              <a:rPr lang="en-CA" dirty="0" err="1"/>
              <a:t>reverseThreeLetterWord</a:t>
            </a:r>
            <a:r>
              <a:rPr lang="en-CA" dirty="0"/>
              <a:t>(String word) {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877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BB52-A82E-4FA6-BF69-487AEF43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2112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Give a short demonstration of the difference between passing by value and passing by reference.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0A6BB-B253-4EFA-B49F-5A264770A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654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41F5-5B7F-449E-829C-10BC7158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Write the relevant method. Where is this method located?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E7921-67BD-49B6-8161-7A1FB2AD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System.out.println</a:t>
            </a:r>
            <a:r>
              <a:rPr lang="en-CA" dirty="0"/>
              <a:t>(book); //prints out the address of the variable</a:t>
            </a:r>
          </a:p>
          <a:p>
            <a:r>
              <a:rPr lang="en-CA" dirty="0" err="1"/>
              <a:t>System.out.println</a:t>
            </a:r>
            <a:r>
              <a:rPr lang="en-CA" dirty="0"/>
              <a:t>(page);// prints out the page number and number 					of words on the page</a:t>
            </a:r>
          </a:p>
        </p:txBody>
      </p:sp>
    </p:spTree>
    <p:extLst>
      <p:ext uri="{BB962C8B-B14F-4D97-AF65-F5344CB8AC3E}">
        <p14:creationId xmlns:p14="http://schemas.microsoft.com/office/powerpoint/2010/main" val="209349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B0D1-928F-43E4-8191-FC2BCE01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Trace this code. Write the order the methods run, and its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E7A7-9E11-43FA-8D8B-0DACBA1FC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975959" cy="496974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b="1" dirty="0"/>
              <a:t>public</a:t>
            </a:r>
            <a:r>
              <a:rPr lang="en-CA" dirty="0"/>
              <a:t> </a:t>
            </a:r>
            <a:r>
              <a:rPr lang="en-CA" b="1" dirty="0"/>
              <a:t>class</a:t>
            </a:r>
            <a:r>
              <a:rPr lang="en-CA" dirty="0"/>
              <a:t> Unit2Test {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b="1" dirty="0"/>
              <a:t>public</a:t>
            </a:r>
            <a:r>
              <a:rPr lang="en-CA" dirty="0"/>
              <a:t> </a:t>
            </a:r>
            <a:r>
              <a:rPr lang="en-CA" b="1" dirty="0"/>
              <a:t>static</a:t>
            </a:r>
            <a:r>
              <a:rPr lang="en-CA" dirty="0"/>
              <a:t> </a:t>
            </a:r>
            <a:r>
              <a:rPr lang="en-CA" b="1" dirty="0"/>
              <a:t>void</a:t>
            </a:r>
            <a:r>
              <a:rPr lang="en-CA" dirty="0"/>
              <a:t> main (String [] </a:t>
            </a:r>
            <a:r>
              <a:rPr lang="en-CA" dirty="0" err="1"/>
              <a:t>args</a:t>
            </a:r>
            <a:r>
              <a:rPr lang="en-CA" dirty="0"/>
              <a:t>) {</a:t>
            </a:r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b="1" dirty="0" err="1"/>
              <a:t>int</a:t>
            </a:r>
            <a:r>
              <a:rPr lang="en-CA" dirty="0"/>
              <a:t> a = 5;</a:t>
            </a:r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b="1" dirty="0" err="1"/>
              <a:t>int</a:t>
            </a:r>
            <a:r>
              <a:rPr lang="en-CA" dirty="0"/>
              <a:t> b = </a:t>
            </a:r>
            <a:r>
              <a:rPr lang="en-CA" i="1" dirty="0" err="1"/>
              <a:t>methodThree</a:t>
            </a:r>
            <a:r>
              <a:rPr lang="en-CA" dirty="0"/>
              <a:t>(</a:t>
            </a:r>
            <a:r>
              <a:rPr lang="en-CA" i="1" dirty="0" err="1"/>
              <a:t>methodTwo</a:t>
            </a:r>
            <a:r>
              <a:rPr lang="en-CA" dirty="0"/>
              <a:t>(4),</a:t>
            </a:r>
            <a:r>
              <a:rPr lang="en-CA" i="1" dirty="0" err="1"/>
              <a:t>methodOne</a:t>
            </a:r>
            <a:r>
              <a:rPr lang="en-CA" dirty="0"/>
              <a:t>(8));</a:t>
            </a:r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dirty="0" err="1"/>
              <a:t>System.</a:t>
            </a:r>
            <a:r>
              <a:rPr lang="en-CA" b="1" i="1" dirty="0" err="1"/>
              <a:t>out</a:t>
            </a:r>
            <a:r>
              <a:rPr lang="en-CA" dirty="0" err="1"/>
              <a:t>.println</a:t>
            </a:r>
            <a:r>
              <a:rPr lang="en-CA" dirty="0"/>
              <a:t>(a + " " + b);</a:t>
            </a:r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i="1" dirty="0" err="1"/>
              <a:t>methodFour</a:t>
            </a:r>
            <a:r>
              <a:rPr lang="en-CA" dirty="0"/>
              <a:t>(</a:t>
            </a:r>
            <a:r>
              <a:rPr lang="en-CA" dirty="0" err="1"/>
              <a:t>a,b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dirty="0" err="1"/>
              <a:t>System.</a:t>
            </a:r>
            <a:r>
              <a:rPr lang="en-CA" b="1" i="1" dirty="0" err="1"/>
              <a:t>out</a:t>
            </a:r>
            <a:r>
              <a:rPr lang="en-CA" dirty="0" err="1"/>
              <a:t>.println</a:t>
            </a:r>
            <a:r>
              <a:rPr lang="en-CA" dirty="0"/>
              <a:t>(a + " " + b);</a:t>
            </a:r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i="1" dirty="0" err="1"/>
              <a:t>methodFive</a:t>
            </a:r>
            <a:r>
              <a:rPr lang="en-CA" dirty="0"/>
              <a:t>(</a:t>
            </a:r>
            <a:r>
              <a:rPr lang="en-CA" dirty="0" err="1"/>
              <a:t>b,a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	}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b="1" dirty="0"/>
              <a:t>public</a:t>
            </a:r>
            <a:r>
              <a:rPr lang="en-CA" dirty="0"/>
              <a:t> </a:t>
            </a:r>
            <a:r>
              <a:rPr lang="en-CA" b="1" dirty="0"/>
              <a:t>static</a:t>
            </a:r>
            <a:r>
              <a:rPr lang="en-CA" dirty="0"/>
              <a:t> </a:t>
            </a:r>
            <a:r>
              <a:rPr lang="en-CA" b="1" dirty="0" err="1"/>
              <a:t>int</a:t>
            </a:r>
            <a:r>
              <a:rPr lang="en-CA" dirty="0"/>
              <a:t> </a:t>
            </a:r>
            <a:r>
              <a:rPr lang="en-CA" dirty="0" err="1"/>
              <a:t>methodThree</a:t>
            </a:r>
            <a:r>
              <a:rPr lang="en-CA" dirty="0"/>
              <a:t>(</a:t>
            </a:r>
            <a:r>
              <a:rPr lang="en-CA" b="1" dirty="0"/>
              <a:t>double</a:t>
            </a:r>
            <a:r>
              <a:rPr lang="en-CA" dirty="0"/>
              <a:t> a, </a:t>
            </a:r>
            <a:r>
              <a:rPr lang="en-CA" b="1" dirty="0"/>
              <a:t>double</a:t>
            </a:r>
            <a:r>
              <a:rPr lang="en-CA" dirty="0"/>
              <a:t> b){</a:t>
            </a:r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b="1" dirty="0"/>
              <a:t>return</a:t>
            </a:r>
            <a:r>
              <a:rPr lang="en-CA" dirty="0"/>
              <a:t> (</a:t>
            </a:r>
            <a:r>
              <a:rPr lang="en-CA" b="1" dirty="0" err="1"/>
              <a:t>int</a:t>
            </a:r>
            <a:r>
              <a:rPr lang="en-CA" dirty="0"/>
              <a:t>)(</a:t>
            </a:r>
            <a:r>
              <a:rPr lang="en-CA" dirty="0" err="1"/>
              <a:t>Math.</a:t>
            </a:r>
            <a:r>
              <a:rPr lang="en-CA" i="1" dirty="0" err="1"/>
              <a:t>pow</a:t>
            </a:r>
            <a:r>
              <a:rPr lang="en-CA" dirty="0"/>
              <a:t>(b, a));</a:t>
            </a:r>
          </a:p>
          <a:p>
            <a:pPr marL="0" indent="0">
              <a:buNone/>
            </a:pPr>
            <a:r>
              <a:rPr lang="en-CA" dirty="0"/>
              <a:t>	}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b="1" dirty="0"/>
              <a:t>public</a:t>
            </a:r>
            <a:r>
              <a:rPr lang="en-CA" dirty="0"/>
              <a:t> </a:t>
            </a:r>
            <a:r>
              <a:rPr lang="en-CA" b="1" dirty="0"/>
              <a:t>static</a:t>
            </a:r>
            <a:r>
              <a:rPr lang="en-CA" dirty="0"/>
              <a:t> </a:t>
            </a:r>
            <a:r>
              <a:rPr lang="en-CA" b="1" dirty="0"/>
              <a:t>double</a:t>
            </a:r>
            <a:r>
              <a:rPr lang="en-CA" dirty="0"/>
              <a:t> </a:t>
            </a:r>
            <a:r>
              <a:rPr lang="en-CA" dirty="0" err="1"/>
              <a:t>methodTwo</a:t>
            </a:r>
            <a:r>
              <a:rPr lang="en-CA" dirty="0"/>
              <a:t>(</a:t>
            </a:r>
            <a:r>
              <a:rPr lang="en-CA" b="1" dirty="0" err="1"/>
              <a:t>int</a:t>
            </a:r>
            <a:r>
              <a:rPr lang="en-CA" dirty="0"/>
              <a:t> a){</a:t>
            </a:r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b="1" dirty="0"/>
              <a:t>double</a:t>
            </a:r>
            <a:r>
              <a:rPr lang="en-CA" dirty="0"/>
              <a:t> b = (</a:t>
            </a:r>
            <a:r>
              <a:rPr lang="en-CA" b="1" dirty="0" err="1"/>
              <a:t>int</a:t>
            </a:r>
            <a:r>
              <a:rPr lang="en-CA" dirty="0"/>
              <a:t>)(a * 3 / 1.8);</a:t>
            </a:r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b="1" dirty="0"/>
              <a:t>return</a:t>
            </a:r>
            <a:r>
              <a:rPr lang="en-CA" dirty="0"/>
              <a:t> b-1;</a:t>
            </a:r>
          </a:p>
          <a:p>
            <a:pPr marL="0" indent="0">
              <a:buNone/>
            </a:pPr>
            <a:r>
              <a:rPr lang="en-CA" dirty="0"/>
              <a:t>	}</a:t>
            </a:r>
          </a:p>
          <a:p>
            <a:pPr marL="0" indent="0">
              <a:buNone/>
            </a:pPr>
            <a:r>
              <a:rPr lang="en-CA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40390-AB28-461E-A262-DC8609FDB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90085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b="1" dirty="0"/>
              <a:t>	public</a:t>
            </a:r>
            <a:r>
              <a:rPr lang="en-CA" dirty="0"/>
              <a:t> </a:t>
            </a:r>
            <a:r>
              <a:rPr lang="en-CA" b="1" dirty="0"/>
              <a:t>static</a:t>
            </a:r>
            <a:r>
              <a:rPr lang="en-CA" dirty="0"/>
              <a:t> </a:t>
            </a:r>
            <a:r>
              <a:rPr lang="en-CA" b="1" dirty="0"/>
              <a:t>double</a:t>
            </a:r>
            <a:r>
              <a:rPr lang="en-CA" dirty="0"/>
              <a:t> </a:t>
            </a:r>
            <a:r>
              <a:rPr lang="en-CA" dirty="0" err="1"/>
              <a:t>methodOne</a:t>
            </a:r>
            <a:r>
              <a:rPr lang="en-CA" dirty="0"/>
              <a:t>(</a:t>
            </a:r>
            <a:r>
              <a:rPr lang="en-CA" b="1" dirty="0" err="1"/>
              <a:t>int</a:t>
            </a:r>
            <a:r>
              <a:rPr lang="en-CA" dirty="0"/>
              <a:t> a) {</a:t>
            </a:r>
          </a:p>
          <a:p>
            <a:pPr marL="0" indent="0">
              <a:buNone/>
            </a:pPr>
            <a:r>
              <a:rPr lang="en-CA" dirty="0"/>
              <a:t>		a = a - a / 4 * 3;</a:t>
            </a:r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b="1" dirty="0"/>
              <a:t>return</a:t>
            </a:r>
            <a:r>
              <a:rPr lang="en-CA" dirty="0"/>
              <a:t> a;</a:t>
            </a:r>
          </a:p>
          <a:p>
            <a:pPr marL="0" indent="0">
              <a:buNone/>
            </a:pPr>
            <a:r>
              <a:rPr lang="en-CA" dirty="0"/>
              <a:t>	}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b="1" dirty="0"/>
              <a:t>public</a:t>
            </a:r>
            <a:r>
              <a:rPr lang="en-CA" dirty="0"/>
              <a:t> </a:t>
            </a:r>
            <a:r>
              <a:rPr lang="en-CA" b="1" dirty="0"/>
              <a:t>static</a:t>
            </a:r>
            <a:r>
              <a:rPr lang="en-CA" dirty="0"/>
              <a:t> </a:t>
            </a:r>
            <a:r>
              <a:rPr lang="en-CA" b="1" dirty="0"/>
              <a:t>void</a:t>
            </a:r>
            <a:r>
              <a:rPr lang="en-CA" dirty="0"/>
              <a:t> </a:t>
            </a:r>
            <a:r>
              <a:rPr lang="en-CA" dirty="0" err="1"/>
              <a:t>methodFour</a:t>
            </a:r>
            <a:r>
              <a:rPr lang="en-CA" dirty="0"/>
              <a:t>(</a:t>
            </a:r>
            <a:r>
              <a:rPr lang="en-CA" b="1" dirty="0" err="1"/>
              <a:t>int</a:t>
            </a:r>
            <a:r>
              <a:rPr lang="en-CA" dirty="0"/>
              <a:t> a, </a:t>
            </a:r>
            <a:r>
              <a:rPr lang="en-CA" b="1" dirty="0" err="1"/>
              <a:t>int</a:t>
            </a:r>
            <a:r>
              <a:rPr lang="en-CA" dirty="0"/>
              <a:t> b) {</a:t>
            </a:r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b="1" dirty="0" err="1"/>
              <a:t>int</a:t>
            </a:r>
            <a:r>
              <a:rPr lang="en-CA" dirty="0"/>
              <a:t> c = b;</a:t>
            </a:r>
          </a:p>
          <a:p>
            <a:pPr marL="0" indent="0">
              <a:buNone/>
            </a:pPr>
            <a:r>
              <a:rPr lang="en-CA" dirty="0"/>
              <a:t>		b = a;</a:t>
            </a:r>
          </a:p>
          <a:p>
            <a:pPr marL="0" indent="0">
              <a:buNone/>
            </a:pPr>
            <a:r>
              <a:rPr lang="en-CA" dirty="0"/>
              <a:t>		a = c;</a:t>
            </a:r>
          </a:p>
          <a:p>
            <a:pPr marL="0" indent="0">
              <a:buNone/>
            </a:pPr>
            <a:r>
              <a:rPr lang="en-CA" dirty="0"/>
              <a:t>	}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b="1" dirty="0"/>
              <a:t>public</a:t>
            </a:r>
            <a:r>
              <a:rPr lang="en-CA" dirty="0"/>
              <a:t> </a:t>
            </a:r>
            <a:r>
              <a:rPr lang="en-CA" b="1" dirty="0"/>
              <a:t>static</a:t>
            </a:r>
            <a:r>
              <a:rPr lang="en-CA" dirty="0"/>
              <a:t> </a:t>
            </a:r>
            <a:r>
              <a:rPr lang="en-CA" b="1" dirty="0"/>
              <a:t>void</a:t>
            </a:r>
            <a:r>
              <a:rPr lang="en-CA" dirty="0"/>
              <a:t> </a:t>
            </a:r>
            <a:r>
              <a:rPr lang="en-CA" dirty="0" err="1"/>
              <a:t>methodFive</a:t>
            </a:r>
            <a:r>
              <a:rPr lang="en-CA" dirty="0"/>
              <a:t>(</a:t>
            </a:r>
            <a:r>
              <a:rPr lang="en-CA" b="1" dirty="0" err="1"/>
              <a:t>int</a:t>
            </a:r>
            <a:r>
              <a:rPr lang="en-CA" dirty="0"/>
              <a:t> a, </a:t>
            </a:r>
            <a:r>
              <a:rPr lang="en-CA" b="1" dirty="0" err="1"/>
              <a:t>int</a:t>
            </a:r>
            <a:r>
              <a:rPr lang="en-CA" dirty="0"/>
              <a:t> b) {</a:t>
            </a:r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b="1" dirty="0" err="1"/>
              <a:t>int</a:t>
            </a:r>
            <a:r>
              <a:rPr lang="en-CA" dirty="0"/>
              <a:t> c = b;</a:t>
            </a:r>
          </a:p>
          <a:p>
            <a:pPr marL="0" indent="0">
              <a:buNone/>
            </a:pPr>
            <a:r>
              <a:rPr lang="en-CA" dirty="0"/>
              <a:t>		b = a;</a:t>
            </a:r>
          </a:p>
          <a:p>
            <a:pPr marL="0" indent="0">
              <a:buNone/>
            </a:pPr>
            <a:r>
              <a:rPr lang="en-CA" dirty="0"/>
              <a:t>		a = c;</a:t>
            </a:r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dirty="0" err="1"/>
              <a:t>System.</a:t>
            </a:r>
            <a:r>
              <a:rPr lang="en-CA" b="1" i="1" dirty="0" err="1"/>
              <a:t>out</a:t>
            </a:r>
            <a:r>
              <a:rPr lang="en-CA" dirty="0" err="1"/>
              <a:t>.println</a:t>
            </a:r>
            <a:r>
              <a:rPr lang="en-CA" dirty="0"/>
              <a:t>(a + " " + b);</a:t>
            </a:r>
          </a:p>
          <a:p>
            <a:pPr marL="0" indent="0">
              <a:buNone/>
            </a:pPr>
            <a:r>
              <a:rPr lang="en-CA" dirty="0"/>
              <a:t>	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287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DDDB-B26E-4466-A4B7-D7A4DAEB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Focus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838A8-6084-471C-9FEB-E028FB8C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Vocabulary</a:t>
            </a:r>
          </a:p>
          <a:p>
            <a:pPr lvl="1"/>
            <a:r>
              <a:rPr lang="en-CA" dirty="0"/>
              <a:t>Being able to explain what is happening</a:t>
            </a:r>
          </a:p>
          <a:p>
            <a:pPr lvl="1"/>
            <a:r>
              <a:rPr lang="en-CA" dirty="0"/>
              <a:t>Using the vocabulary properly in context</a:t>
            </a:r>
          </a:p>
          <a:p>
            <a:r>
              <a:rPr lang="en-CA" dirty="0"/>
              <a:t>Ideas</a:t>
            </a:r>
          </a:p>
          <a:p>
            <a:pPr lvl="1"/>
            <a:r>
              <a:rPr lang="en-CA" dirty="0"/>
              <a:t>What is the idea behind conditionals, loops, objects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Focussing on these will help you improve overall.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16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B0D1-928F-43E4-8191-FC2BCE01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Explain with proper vocabulary: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40390-AB28-461E-A262-DC8609FD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err="1"/>
              <a:t>int</a:t>
            </a:r>
            <a:r>
              <a:rPr lang="en-CA" dirty="0"/>
              <a:t> b = </a:t>
            </a:r>
            <a:r>
              <a:rPr lang="en-CA" i="1" dirty="0" err="1"/>
              <a:t>methodThree</a:t>
            </a:r>
            <a:r>
              <a:rPr lang="en-CA" dirty="0"/>
              <a:t>(</a:t>
            </a:r>
            <a:r>
              <a:rPr lang="en-CA" i="1" dirty="0" err="1"/>
              <a:t>methodTwo</a:t>
            </a:r>
            <a:r>
              <a:rPr lang="en-CA" dirty="0"/>
              <a:t>(4),</a:t>
            </a:r>
            <a:r>
              <a:rPr lang="en-CA" i="1" dirty="0" err="1"/>
              <a:t>methodOne</a:t>
            </a:r>
            <a:r>
              <a:rPr lang="en-CA" dirty="0"/>
              <a:t>(8));</a:t>
            </a:r>
          </a:p>
          <a:p>
            <a:pPr marL="0" indent="0">
              <a:buNone/>
            </a:pPr>
            <a:r>
              <a:rPr lang="en-CA" dirty="0"/>
              <a:t>		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280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5F1A46-AB3A-4754-91D3-47A26BCCB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Unit 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CD955A-2DBC-42D8-8EF9-5356AEC0D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9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C832-72A7-46E9-8217-9DC629FE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the symbols for Boolean expressions?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C037-B105-4262-A668-FC535E0B8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62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E6F7-304B-4556-97E2-CEE1ADB7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two methods to compare Strings?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E41CB-D880-4B3F-A3B3-8E98709E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872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C45E-F84C-4265-9704-684B2811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Write the conditional statement for checking if a letter is uppercase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8255-AD4D-43C9-9738-32F272C2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31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44D2-5529-4486-A461-D1EC6C02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the following: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B8D7B-BF95-4AD3-A31A-6BD2F9BA7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Prove that the first expression is equal to the second using a truth table.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E9364-2216-4977-B27B-9C2653E88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444" y="726376"/>
            <a:ext cx="32956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4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1F91-19D5-46CE-9023-7A7B9A46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two parts of a recursive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E1F0-8ED7-4408-97A8-F54EC0A2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80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0075-D013-4312-9636-FAC2EAD2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Solve for F(F(2) + F(5)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D8AA4-C1F9-4061-B26F-CC9E33920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CA" dirty="0" err="1"/>
              <a:t>int</a:t>
            </a:r>
            <a:r>
              <a:rPr lang="en-CA" dirty="0"/>
              <a:t> F(</a:t>
            </a:r>
            <a:r>
              <a:rPr lang="en-CA" dirty="0" err="1"/>
              <a:t>int</a:t>
            </a:r>
            <a:r>
              <a:rPr lang="en-CA" dirty="0"/>
              <a:t> x) </a:t>
            </a:r>
          </a:p>
          <a:p>
            <a:pPr marL="68580" indent="0">
              <a:buNone/>
            </a:pPr>
            <a:r>
              <a:rPr lang="en-CA" dirty="0"/>
              <a:t>{ </a:t>
            </a:r>
          </a:p>
          <a:p>
            <a:pPr marL="68580" indent="0">
              <a:buNone/>
            </a:pPr>
            <a:r>
              <a:rPr lang="en-US" dirty="0"/>
              <a:t>	if (1==x || 3==x) {</a:t>
            </a:r>
          </a:p>
          <a:p>
            <a:pPr marL="68580" indent="0">
              <a:buNone/>
            </a:pPr>
            <a:r>
              <a:rPr lang="en-CA" dirty="0"/>
              <a:t>		return x; </a:t>
            </a:r>
          </a:p>
          <a:p>
            <a:pPr marL="68580" indent="0">
              <a:buNone/>
            </a:pPr>
            <a:r>
              <a:rPr lang="en-CA" dirty="0"/>
              <a:t>	} else {</a:t>
            </a:r>
          </a:p>
          <a:p>
            <a:pPr marL="68580" indent="0">
              <a:buNone/>
            </a:pPr>
            <a:r>
              <a:rPr lang="en-CA" dirty="0"/>
              <a:t>		return x * F(x-1); </a:t>
            </a:r>
          </a:p>
          <a:p>
            <a:pPr marL="68580" indent="0">
              <a:buNone/>
            </a:pPr>
            <a:r>
              <a:rPr lang="en-CA" dirty="0"/>
              <a:t>	}</a:t>
            </a:r>
          </a:p>
          <a:p>
            <a:pPr marL="68580" indent="0">
              <a:buNone/>
            </a:pPr>
            <a:r>
              <a:rPr lang="en-CA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7475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9497-3E93-4279-A9A6-28633EC4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/>
          <a:p>
            <a:r>
              <a:rPr lang="en-CA" dirty="0"/>
              <a:t>Flow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56D3D-FE2D-488D-BCFF-6EA4EC6F0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68580" indent="0">
              <a:buNone/>
            </a:pPr>
            <a:r>
              <a:rPr lang="en-CA" b="1" dirty="0"/>
              <a:t>public</a:t>
            </a:r>
            <a:r>
              <a:rPr lang="en-CA" dirty="0"/>
              <a:t> </a:t>
            </a:r>
            <a:r>
              <a:rPr lang="en-CA" b="1" dirty="0"/>
              <a:t>static</a:t>
            </a:r>
            <a:r>
              <a:rPr lang="en-CA" dirty="0"/>
              <a:t> </a:t>
            </a:r>
            <a:r>
              <a:rPr lang="en-CA" b="1" dirty="0"/>
              <a:t>void</a:t>
            </a:r>
            <a:r>
              <a:rPr lang="en-CA" dirty="0"/>
              <a:t> </a:t>
            </a:r>
            <a:r>
              <a:rPr lang="en-CA" dirty="0" err="1"/>
              <a:t>determineKpop</a:t>
            </a:r>
            <a:r>
              <a:rPr lang="en-CA" dirty="0"/>
              <a:t>(String name, </a:t>
            </a:r>
            <a:r>
              <a:rPr lang="en-CA" b="1" dirty="0" err="1"/>
              <a:t>int</a:t>
            </a:r>
            <a:r>
              <a:rPr lang="en-CA" dirty="0"/>
              <a:t> age, </a:t>
            </a:r>
            <a:r>
              <a:rPr lang="en-CA" b="1" dirty="0" err="1"/>
              <a:t>boolean</a:t>
            </a:r>
            <a:r>
              <a:rPr lang="en-CA" dirty="0"/>
              <a:t> </a:t>
            </a:r>
            <a:r>
              <a:rPr lang="en-CA" dirty="0" err="1"/>
              <a:t>isShuai</a:t>
            </a:r>
            <a:r>
              <a:rPr lang="en-CA" dirty="0"/>
              <a:t>) {</a:t>
            </a:r>
          </a:p>
          <a:p>
            <a:pPr marL="68580" indent="0">
              <a:buNone/>
            </a:pPr>
            <a:r>
              <a:rPr lang="en-CA" dirty="0"/>
              <a:t>	</a:t>
            </a:r>
            <a:r>
              <a:rPr lang="en-CA" b="1" dirty="0"/>
              <a:t>if</a:t>
            </a:r>
            <a:r>
              <a:rPr lang="en-CA" dirty="0"/>
              <a:t> (</a:t>
            </a:r>
            <a:r>
              <a:rPr lang="en-CA" dirty="0" err="1"/>
              <a:t>name.length</a:t>
            </a:r>
            <a:r>
              <a:rPr lang="en-CA" dirty="0"/>
              <a:t>() &gt; 5 &amp;&amp; age &lt; 30) {</a:t>
            </a:r>
          </a:p>
          <a:p>
            <a:pPr marL="68580" indent="0">
              <a:buNone/>
            </a:pPr>
            <a:r>
              <a:rPr lang="en-CA" dirty="0"/>
              <a:t>		</a:t>
            </a:r>
            <a:r>
              <a:rPr lang="en-CA" b="1" dirty="0"/>
              <a:t>if</a:t>
            </a:r>
            <a:r>
              <a:rPr lang="en-CA" dirty="0"/>
              <a:t> (age &gt; 18 || </a:t>
            </a:r>
            <a:r>
              <a:rPr lang="en-CA" dirty="0" err="1"/>
              <a:t>isShuai</a:t>
            </a:r>
            <a:r>
              <a:rPr lang="en-CA" dirty="0"/>
              <a:t>) {</a:t>
            </a:r>
          </a:p>
          <a:p>
            <a:pPr marL="68580" indent="0">
              <a:buNone/>
            </a:pPr>
            <a:r>
              <a:rPr lang="en-CA" dirty="0"/>
              <a:t>			</a:t>
            </a:r>
            <a:r>
              <a:rPr lang="en-CA" dirty="0" err="1"/>
              <a:t>System.</a:t>
            </a:r>
            <a:r>
              <a:rPr lang="en-CA" b="1" i="1" dirty="0" err="1"/>
              <a:t>out</a:t>
            </a:r>
            <a:r>
              <a:rPr lang="en-CA" dirty="0" err="1"/>
              <a:t>.println</a:t>
            </a:r>
            <a:r>
              <a:rPr lang="en-CA" dirty="0"/>
              <a:t>("Like Turbo");</a:t>
            </a:r>
          </a:p>
          <a:p>
            <a:pPr marL="68580" indent="0">
              <a:buNone/>
            </a:pPr>
            <a:r>
              <a:rPr lang="en-CA" dirty="0"/>
              <a:t>		} </a:t>
            </a:r>
            <a:r>
              <a:rPr lang="en-CA" b="1" dirty="0"/>
              <a:t>else</a:t>
            </a:r>
            <a:r>
              <a:rPr lang="en-CA" dirty="0"/>
              <a:t> </a:t>
            </a:r>
            <a:r>
              <a:rPr lang="en-CA" b="1" dirty="0"/>
              <a:t>if</a:t>
            </a:r>
            <a:r>
              <a:rPr lang="en-CA" dirty="0"/>
              <a:t> (age &gt; 12) {</a:t>
            </a:r>
          </a:p>
          <a:p>
            <a:pPr marL="68580" indent="0">
              <a:buNone/>
            </a:pPr>
            <a:r>
              <a:rPr lang="en-CA" dirty="0"/>
              <a:t>			</a:t>
            </a:r>
            <a:r>
              <a:rPr lang="en-CA" dirty="0" err="1"/>
              <a:t>System.</a:t>
            </a:r>
            <a:r>
              <a:rPr lang="en-CA" b="1" i="1" dirty="0" err="1"/>
              <a:t>out</a:t>
            </a:r>
            <a:r>
              <a:rPr lang="en-CA" dirty="0" err="1"/>
              <a:t>.println</a:t>
            </a:r>
            <a:r>
              <a:rPr lang="en-CA" dirty="0"/>
              <a:t>("Like Black Pink");</a:t>
            </a:r>
          </a:p>
          <a:p>
            <a:pPr marL="68580" indent="0">
              <a:buNone/>
            </a:pPr>
            <a:r>
              <a:rPr lang="en-CA" dirty="0"/>
              <a:t>		}</a:t>
            </a:r>
          </a:p>
          <a:p>
            <a:pPr marL="68580" indent="0">
              <a:buNone/>
            </a:pPr>
            <a:r>
              <a:rPr lang="en-CA" dirty="0"/>
              <a:t>	} </a:t>
            </a:r>
            <a:r>
              <a:rPr lang="en-CA" b="1" dirty="0"/>
              <a:t>else</a:t>
            </a:r>
            <a:r>
              <a:rPr lang="en-CA" dirty="0"/>
              <a:t> </a:t>
            </a:r>
            <a:r>
              <a:rPr lang="en-CA" b="1" dirty="0"/>
              <a:t>if</a:t>
            </a:r>
            <a:r>
              <a:rPr lang="en-CA" dirty="0"/>
              <a:t> (</a:t>
            </a:r>
            <a:r>
              <a:rPr lang="en-CA" dirty="0" err="1"/>
              <a:t>name.length</a:t>
            </a:r>
            <a:r>
              <a:rPr lang="en-CA" dirty="0"/>
              <a:t>() == 4 || age &lt; 30) {</a:t>
            </a:r>
          </a:p>
          <a:p>
            <a:pPr marL="68580" indent="0">
              <a:buNone/>
            </a:pPr>
            <a:r>
              <a:rPr lang="en-CA" dirty="0"/>
              <a:t>		</a:t>
            </a:r>
            <a:r>
              <a:rPr lang="en-CA" b="1" dirty="0"/>
              <a:t>if</a:t>
            </a:r>
            <a:r>
              <a:rPr lang="en-CA" dirty="0"/>
              <a:t> (</a:t>
            </a:r>
            <a:r>
              <a:rPr lang="en-CA" dirty="0" err="1"/>
              <a:t>isShuai</a:t>
            </a:r>
            <a:r>
              <a:rPr lang="en-CA" dirty="0"/>
              <a:t>) {</a:t>
            </a:r>
          </a:p>
          <a:p>
            <a:pPr marL="68580" indent="0">
              <a:buNone/>
            </a:pPr>
            <a:r>
              <a:rPr lang="en-CA" dirty="0"/>
              <a:t>			</a:t>
            </a:r>
            <a:r>
              <a:rPr lang="en-CA" dirty="0" err="1"/>
              <a:t>System.</a:t>
            </a:r>
            <a:r>
              <a:rPr lang="en-CA" b="1" i="1" dirty="0" err="1"/>
              <a:t>out</a:t>
            </a:r>
            <a:r>
              <a:rPr lang="en-CA" dirty="0" err="1"/>
              <a:t>.println</a:t>
            </a:r>
            <a:r>
              <a:rPr lang="en-CA" dirty="0"/>
              <a:t>("Like SNSD");</a:t>
            </a:r>
          </a:p>
          <a:p>
            <a:pPr marL="68580" indent="0">
              <a:buNone/>
            </a:pPr>
            <a:r>
              <a:rPr lang="en-CA" dirty="0"/>
              <a:t>		} </a:t>
            </a:r>
            <a:r>
              <a:rPr lang="en-CA" b="1" dirty="0"/>
              <a:t>else</a:t>
            </a:r>
            <a:r>
              <a:rPr lang="en-CA" dirty="0"/>
              <a:t> {</a:t>
            </a:r>
          </a:p>
          <a:p>
            <a:pPr marL="68580" indent="0">
              <a:buNone/>
            </a:pPr>
            <a:r>
              <a:rPr lang="en-CA" dirty="0"/>
              <a:t>			</a:t>
            </a:r>
            <a:r>
              <a:rPr lang="en-CA" dirty="0" err="1"/>
              <a:t>System.</a:t>
            </a:r>
            <a:r>
              <a:rPr lang="en-CA" b="1" i="1" dirty="0" err="1"/>
              <a:t>out</a:t>
            </a:r>
            <a:r>
              <a:rPr lang="en-CA" dirty="0" err="1"/>
              <a:t>.println</a:t>
            </a:r>
            <a:r>
              <a:rPr lang="en-CA" dirty="0"/>
              <a:t>("Like TVXQ or DBSK");</a:t>
            </a:r>
          </a:p>
          <a:p>
            <a:pPr marL="68580" indent="0">
              <a:buNone/>
            </a:pPr>
            <a:r>
              <a:rPr lang="en-CA" dirty="0"/>
              <a:t>		}</a:t>
            </a:r>
          </a:p>
          <a:p>
            <a:pPr marL="68580" indent="0">
              <a:buNone/>
            </a:pPr>
            <a:r>
              <a:rPr lang="en-CA" dirty="0"/>
              <a:t>	} </a:t>
            </a:r>
            <a:r>
              <a:rPr lang="en-CA" b="1" dirty="0"/>
              <a:t>else</a:t>
            </a:r>
            <a:r>
              <a:rPr lang="en-CA" dirty="0"/>
              <a:t> {</a:t>
            </a:r>
          </a:p>
          <a:p>
            <a:pPr marL="68580" indent="0">
              <a:buNone/>
            </a:pPr>
            <a:r>
              <a:rPr lang="en-CA" dirty="0"/>
              <a:t>		</a:t>
            </a:r>
            <a:r>
              <a:rPr lang="en-CA" dirty="0" err="1"/>
              <a:t>System.</a:t>
            </a:r>
            <a:r>
              <a:rPr lang="en-CA" b="1" i="1" dirty="0" err="1"/>
              <a:t>out</a:t>
            </a:r>
            <a:r>
              <a:rPr lang="en-CA" dirty="0" err="1"/>
              <a:t>.println</a:t>
            </a:r>
            <a:r>
              <a:rPr lang="en-CA" dirty="0"/>
              <a:t>("Like Big Bang or F(x)");</a:t>
            </a:r>
          </a:p>
          <a:p>
            <a:pPr marL="68580" indent="0">
              <a:buNone/>
            </a:pPr>
            <a:r>
              <a:rPr lang="en-CA" dirty="0"/>
              <a:t>	}</a:t>
            </a:r>
          </a:p>
          <a:p>
            <a:pPr marL="68580" indent="0">
              <a:buNone/>
            </a:pPr>
            <a:r>
              <a:rPr lang="en-CA" dirty="0"/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75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E7A2-C391-4F0B-B632-AE53E89E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F7A9B-552E-4AD4-ACF7-DFCD30766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would you use each of the three loops to print the sum of all the odd digits?</a:t>
            </a:r>
            <a:br>
              <a:rPr lang="en-CA" dirty="0"/>
            </a:br>
            <a:r>
              <a:rPr lang="en-CA" dirty="0" err="1"/>
              <a:t>ie</a:t>
            </a:r>
            <a:r>
              <a:rPr lang="en-CA" dirty="0"/>
              <a:t>. 12345 -&gt; 9, 99293 -&gt; 30 </a:t>
            </a:r>
          </a:p>
        </p:txBody>
      </p:sp>
    </p:spTree>
    <p:extLst>
      <p:ext uri="{BB962C8B-B14F-4D97-AF65-F5344CB8AC3E}">
        <p14:creationId xmlns:p14="http://schemas.microsoft.com/office/powerpoint/2010/main" val="290491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107F-9EB1-47A6-A288-1C2C2BCB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Midterm Format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E29C-D548-4A0E-99EE-0C2B30A8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20 multiple choice (5 per unit)</a:t>
            </a:r>
          </a:p>
          <a:p>
            <a:r>
              <a:rPr lang="en-CA" dirty="0"/>
              <a:t>12 short answer (3 per unit)</a:t>
            </a:r>
          </a:p>
          <a:p>
            <a:r>
              <a:rPr lang="en-CA" dirty="0"/>
              <a:t>4 programming problems (1 per unit)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Retest policy: HW submission = Ability to replace test mark for that unit</a:t>
            </a:r>
          </a:p>
        </p:txBody>
      </p:sp>
    </p:spTree>
    <p:extLst>
      <p:ext uri="{BB962C8B-B14F-4D97-AF65-F5344CB8AC3E}">
        <p14:creationId xmlns:p14="http://schemas.microsoft.com/office/powerpoint/2010/main" val="2477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32B3-0DA2-4EE0-A4BC-E37131C7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HW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81CF4-CF7E-432A-A1BF-1E021CEA4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Hand in Java files in a zip file</a:t>
            </a:r>
          </a:p>
          <a:p>
            <a:r>
              <a:rPr lang="en-CA" dirty="0"/>
              <a:t>Make sure I know which program is for what problem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02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4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90BC89-B63C-4A71-A1ED-08A6C76F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Hardware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27526E-8A3C-4955-81ED-A930514B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are the main categories of hardware needed for computing?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997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6EAB-AAED-48A5-9D8F-0B8C3174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B2E5-B34E-44AF-936C-62434289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role does the motherboard play?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470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86629933-8834-4C4E-B3F9-618E4139F8B8}" vid="{B0B8406C-BC7D-4A04-AE79-53D6E7D7D91D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FFFBF3-BB42-47F7-806D-D5417A96E6A8}">
  <ds:schemaRefs>
    <ds:schemaRef ds:uri="http://purl.org/dc/elements/1.1/"/>
    <ds:schemaRef ds:uri="http://schemas.openxmlformats.org/package/2006/metadata/core-properties"/>
    <ds:schemaRef ds:uri="http://purl.org/dc/terms/"/>
    <ds:schemaRef ds:uri="a4f35948-e619-41b3-aa29-22878b09cfd2"/>
    <ds:schemaRef ds:uri="http://schemas.microsoft.com/office/infopath/2007/PartnerControls"/>
    <ds:schemaRef ds:uri="http://purl.org/dc/dcmitype/"/>
    <ds:schemaRef ds:uri="http://schemas.microsoft.com/office/2006/documentManagement/types"/>
    <ds:schemaRef ds:uri="40262f94-9f35-4ac3-9a90-690165a166b7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13</TotalTime>
  <Words>794</Words>
  <Application>Microsoft Office PowerPoint</Application>
  <PresentationFormat>Widescreen</PresentationFormat>
  <Paragraphs>194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Wingdings</vt:lpstr>
      <vt:lpstr>Wingdings 2</vt:lpstr>
      <vt:lpstr>Wingdings 3</vt:lpstr>
      <vt:lpstr>Nightfall design template</vt:lpstr>
      <vt:lpstr>Midterm Prep</vt:lpstr>
      <vt:lpstr>Things to Know</vt:lpstr>
      <vt:lpstr>Things to Know</vt:lpstr>
      <vt:lpstr>Focus on</vt:lpstr>
      <vt:lpstr>Midterm Format </vt:lpstr>
      <vt:lpstr>HW Submission</vt:lpstr>
      <vt:lpstr>Unit 1</vt:lpstr>
      <vt:lpstr>Hardware</vt:lpstr>
      <vt:lpstr>Hardware</vt:lpstr>
      <vt:lpstr>Binary</vt:lpstr>
      <vt:lpstr>Languages</vt:lpstr>
      <vt:lpstr>Languages</vt:lpstr>
      <vt:lpstr>Coding</vt:lpstr>
      <vt:lpstr>Coding</vt:lpstr>
      <vt:lpstr>Unit 2</vt:lpstr>
      <vt:lpstr>Q1: Draw a flowchart for calculating the third angle of a triangle, given two angles </vt:lpstr>
      <vt:lpstr>Q2: Create a class diagram of a vehicle. Include 2 attributes and 2 methods</vt:lpstr>
      <vt:lpstr>Q3: What is a stage of the development process? Explain what is happening in  that process.</vt:lpstr>
      <vt:lpstr>Draw a class diagram for a student</vt:lpstr>
      <vt:lpstr>Draw a flowchart for converting RMB to CAD.</vt:lpstr>
      <vt:lpstr>What variable types are used to store:</vt:lpstr>
      <vt:lpstr>Explain what is happening in this line. Use vocabulary!</vt:lpstr>
      <vt:lpstr>Indicate the values of x and y</vt:lpstr>
      <vt:lpstr>Write the name of a variable that stores the number of students in a class</vt:lpstr>
      <vt:lpstr>Write the name for the maximum number of students in a class</vt:lpstr>
      <vt:lpstr>Write the name for a classroom file/program</vt:lpstr>
      <vt:lpstr>Write a program that asks for the users age. Print out how old they will be in 10 years</vt:lpstr>
      <vt:lpstr>Create a program that will round to the nearest tens (DO NOT USE CONDITIONALS!)</vt:lpstr>
      <vt:lpstr>Unit 3</vt:lpstr>
      <vt:lpstr>How does the naming of a class, method, variable, and object differ?</vt:lpstr>
      <vt:lpstr>Create a class diagram for a Book</vt:lpstr>
      <vt:lpstr>What are wrapper classes?</vt:lpstr>
      <vt:lpstr>What is the key difference between how primitive data is stored vs. objects?</vt:lpstr>
      <vt:lpstr>What access modifier do you choose for an attribute that you want to have access in other classes in the same package?</vt:lpstr>
      <vt:lpstr>Name the different parts of a method header. What information does it give?</vt:lpstr>
      <vt:lpstr>Create the following program:</vt:lpstr>
      <vt:lpstr>Give a short demonstration of the difference between passing by value and passing by reference.</vt:lpstr>
      <vt:lpstr>Write the relevant method. Where is this method located?</vt:lpstr>
      <vt:lpstr>Trace this code. Write the order the methods run, and its output</vt:lpstr>
      <vt:lpstr>Explain with proper vocabulary: </vt:lpstr>
      <vt:lpstr>Unit 4</vt:lpstr>
      <vt:lpstr>What are the symbols for Boolean expressions?</vt:lpstr>
      <vt:lpstr>What are two methods to compare Strings?</vt:lpstr>
      <vt:lpstr>Write the conditional statement for checking if a letter is uppercase</vt:lpstr>
      <vt:lpstr>For the following:</vt:lpstr>
      <vt:lpstr>What are two parts of a recursive function?</vt:lpstr>
      <vt:lpstr>Solve for F(F(2) + F(5)</vt:lpstr>
      <vt:lpstr>Flow chart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Prep</dc:title>
  <dc:creator>Edwin Lee</dc:creator>
  <cp:lastModifiedBy>Edwin Lee</cp:lastModifiedBy>
  <cp:revision>2</cp:revision>
  <dcterms:created xsi:type="dcterms:W3CDTF">2017-11-02T23:48:58Z</dcterms:created>
  <dcterms:modified xsi:type="dcterms:W3CDTF">2017-11-03T00:02:52Z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