
<file path=[Content_Types].xml><?xml version="1.0" encoding="utf-8"?>
<Types xmlns="http://schemas.openxmlformats.org/package/2006/content-types">
  <Override PartName="/ppt/slides/slide45.xml" ContentType="application/vnd.openxmlformats-officedocument.presentationml.slide+xml"/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43.xml" ContentType="application/vnd.openxmlformats-officedocument.presentationml.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44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autoCompressPictures="0">
  <p:sldMasterIdLst>
    <p:sldMasterId id="2147483673" r:id="rId1"/>
  </p:sldMasterIdLst>
  <p:notesMasterIdLst>
    <p:notesMasterId r:id="rId4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92" r:id="rId11"/>
    <p:sldId id="267" r:id="rId12"/>
    <p:sldId id="295" r:id="rId13"/>
    <p:sldId id="296" r:id="rId14"/>
    <p:sldId id="293" r:id="rId15"/>
    <p:sldId id="297" r:id="rId16"/>
    <p:sldId id="294" r:id="rId17"/>
    <p:sldId id="298" r:id="rId18"/>
    <p:sldId id="299" r:id="rId19"/>
    <p:sldId id="300" r:id="rId20"/>
    <p:sldId id="301" r:id="rId21"/>
    <p:sldId id="302" r:id="rId22"/>
    <p:sldId id="303" r:id="rId23"/>
    <p:sldId id="306" r:id="rId24"/>
    <p:sldId id="304" r:id="rId25"/>
    <p:sldId id="305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6" r:id="rId35"/>
    <p:sldId id="315" r:id="rId36"/>
    <p:sldId id="317" r:id="rId37"/>
    <p:sldId id="326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 xmlns:p="http://schemas.openxmlformats.org/presentationml/2006/main" xmlns:r="http://schemas.openxmlformats.org/officeDocument/2006/relationships" xmlns:a="http://schemas.openxmlformats.org/drawingml/2006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="" xmlns:p="http://schemas.openxmlformats.org/presentationml/2006/main" xmlns:r="http://schemas.openxmlformats.org/officeDocument/2006/relationships" xmlns:a="http://schemas.openxmlformats.org/drawingml/2006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76" d="100"/>
          <a:sy n="76" d="100"/>
        </p:scale>
        <p:origin x="-360" y="-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15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D19B0-582F-4A7F-B612-B30D4A58C50A}" type="datetimeFigureOut">
              <a:rPr lang="en-US" smtClean="0"/>
              <a:pPr/>
              <a:t>11/25/14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E1D12-40C7-40A4-8B07-E8DDA5F15A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444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605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96804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90015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40836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4715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D3A5FE-3274-403C-AE1A-D0827E1C0692}" type="slidenum">
              <a:rPr lang="en-US"/>
              <a:pPr/>
              <a:t>38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Availability is a problem with flex time and telecommuting options today.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0825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20D20-ECC2-4A7D-8FC2-3CA1DD1AB3FA}" type="slidenum">
              <a:rPr lang="en-US"/>
              <a:pPr/>
              <a:t>39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Technical people generally are not motivated by money as long as they feel they are paid a fair salary.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69769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53953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0B616B-13FE-4029-B600-90CBFE561EB8}" type="slidenum">
              <a:rPr lang="en-US"/>
              <a:pPr/>
              <a:t>45</a:t>
            </a:fld>
            <a:endParaRPr 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rest of the project is simpler than the part that was late and is no more complex</a:t>
            </a:r>
          </a:p>
          <a:p>
            <a:r>
              <a:rPr lang="en-US" dirty="0"/>
              <a:t>than the original estimate assumed, you can’t make up lost time, but you can shift the</a:t>
            </a:r>
          </a:p>
          <a:p>
            <a:r>
              <a:rPr lang="en-US" dirty="0"/>
              <a:t>entire schedule back by the amount of time you are behind.  E.g., shift the entire schedule</a:t>
            </a:r>
          </a:p>
          <a:p>
            <a:r>
              <a:rPr lang="en-US" dirty="0"/>
              <a:t>back three weeks if you are behind three weeks now.  Requires moving the target date.</a:t>
            </a:r>
          </a:p>
          <a:p>
            <a:endParaRPr lang="en-US" dirty="0"/>
          </a:p>
          <a:p>
            <a:r>
              <a:rPr lang="en-US" dirty="0"/>
              <a:t>IF the rest of the project is as complex as the part that was late, you should adjust</a:t>
            </a:r>
          </a:p>
          <a:p>
            <a:r>
              <a:rPr lang="en-US" dirty="0"/>
              <a:t>estimates for all scheduled dates by the percentage your estimate was off for the current</a:t>
            </a:r>
          </a:p>
          <a:p>
            <a:r>
              <a:rPr lang="en-US" dirty="0"/>
              <a:t>phase.  E.g., if you are three weeks late on a 12-week phase (25%), increase all remaining</a:t>
            </a:r>
          </a:p>
          <a:p>
            <a:r>
              <a:rPr lang="en-US" dirty="0"/>
              <a:t>deadlines by 25%.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13105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00603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264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7469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63727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0618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44609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5168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67756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28627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8410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66325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8488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searchcio.techtarget.com/tip/0,289483,sid182_gci1379654,00.html?track=NL-981&amp;ad=746102&amp;asrc=EM_USC_1077879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Selection and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Systems analysis and design,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r>
              <a:rPr lang="en-US" dirty="0" smtClean="0"/>
              <a:t>   Dennis, </a:t>
            </a:r>
            <a:r>
              <a:rPr lang="en-US" dirty="0" err="1" smtClean="0"/>
              <a:t>wixom</a:t>
            </a:r>
            <a:r>
              <a:rPr lang="en-US" dirty="0" smtClean="0"/>
              <a:t>, and </a:t>
            </a:r>
            <a:r>
              <a:rPr lang="en-US" dirty="0" err="1" smtClean="0"/>
              <a:t>roth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Roberta M. Roth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275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Selecting a Project Methodology -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lvl="0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These factors influence the best choice: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prstClr val="black"/>
                </a:solidFill>
              </a:rPr>
              <a:t>Clarity of User Requirements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prstClr val="black"/>
                </a:solidFill>
              </a:rPr>
              <a:t>Familiarity with Technology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prstClr val="black"/>
                </a:solidFill>
              </a:rPr>
              <a:t>System Complexity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prstClr val="black"/>
                </a:solidFill>
              </a:rPr>
              <a:t>System Reliability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prstClr val="black"/>
                </a:solidFill>
              </a:rPr>
              <a:t>Time Frame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prstClr val="black"/>
                </a:solidFill>
              </a:rPr>
              <a:t>Schedule Visibility</a:t>
            </a:r>
          </a:p>
          <a:p>
            <a:pPr marL="576072" lvl="0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endParaRPr lang="en-US" sz="3200" dirty="0" smtClean="0">
              <a:solidFill>
                <a:prstClr val="black"/>
              </a:solidFill>
              <a:latin typeface="Corbel"/>
            </a:endParaRPr>
          </a:p>
          <a:p>
            <a:pPr marL="576072" lvl="0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endParaRPr lang="en-US" sz="3200" dirty="0">
              <a:solidFill>
                <a:prstClr val="black"/>
              </a:solidFill>
              <a:latin typeface="Corbel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5731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Structured Systems Development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81101" y="1790700"/>
            <a:ext cx="9757831" cy="394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76072" indent="-457200" defTabSz="914400">
              <a:lnSpc>
                <a:spcPct val="110000"/>
              </a:lnSpc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upon SDLC</a:t>
            </a:r>
          </a:p>
          <a:p>
            <a:pPr marL="576072" indent="-457200" defTabSz="914400">
              <a:lnSpc>
                <a:spcPct val="110000"/>
              </a:lnSpc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Assumes </a:t>
            </a:r>
            <a:r>
              <a:rPr lang="en-US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phase is complete before moving to the next phase</a:t>
            </a:r>
          </a:p>
          <a:p>
            <a:pPr marL="914400" lvl="1" indent="-457200" defTabSz="914400">
              <a:spcBef>
                <a:spcPct val="20000"/>
              </a:spcBef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Waterfall Development</a:t>
            </a:r>
          </a:p>
          <a:p>
            <a:pPr marL="914400" lvl="1" indent="-457200" defTabSz="914400">
              <a:spcBef>
                <a:spcPct val="20000"/>
              </a:spcBef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Development</a:t>
            </a:r>
          </a:p>
          <a:p>
            <a:pPr marL="914400" lvl="1" indent="-457200" defTabSz="914400">
              <a:spcBef>
                <a:spcPct val="20000"/>
              </a:spcBef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V-model</a:t>
            </a:r>
          </a:p>
          <a:p>
            <a:pPr marL="576072" lvl="0" indent="-457200" defTabSz="914400">
              <a:lnSpc>
                <a:spcPct val="110000"/>
              </a:lnSpc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– doing each phase thoroughly before moving forward ensures correct and high-quality outcomes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5247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Development</a:t>
            </a:r>
            <a:br>
              <a:rPr lang="en-US" dirty="0" smtClean="0"/>
            </a:br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Move from phase to phase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Emphasis on deliverables from one phase flowing into the next phase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100" y="914400"/>
            <a:ext cx="80899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7817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Methodology Assessment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65760" indent="-365760">
              <a:buFont typeface="Wingdings" panose="05000000000000000000" pitchFamily="2" charset="2"/>
              <a:buChar char=""/>
            </a:pPr>
            <a:r>
              <a:rPr lang="en-US" dirty="0" smtClean="0"/>
              <a:t>System requirements identified long before construction begins</a:t>
            </a:r>
          </a:p>
          <a:p>
            <a:pPr marL="365760" indent="-365760">
              <a:buFont typeface="Wingdings" panose="05000000000000000000" pitchFamily="2" charset="2"/>
              <a:buChar char=""/>
            </a:pPr>
            <a:r>
              <a:rPr lang="en-US" dirty="0"/>
              <a:t>Requirements are “frozen” as project </a:t>
            </a:r>
            <a:r>
              <a:rPr lang="en-US" dirty="0" smtClean="0"/>
              <a:t>proceeds – no moving targets allowed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365760" indent="-365760">
              <a:buFont typeface="Wingdings" panose="05000000000000000000" pitchFamily="2" charset="2"/>
              <a:buChar char=""/>
            </a:pPr>
            <a:r>
              <a:rPr lang="en-US" dirty="0"/>
              <a:t>Must wait a long time before there is “visible” evidence of the new system</a:t>
            </a:r>
          </a:p>
          <a:p>
            <a:pPr marL="365760" indent="-365760">
              <a:buFont typeface="Wingdings" panose="05000000000000000000" pitchFamily="2" charset="2"/>
              <a:buChar char=""/>
            </a:pPr>
            <a:r>
              <a:rPr lang="en-US" dirty="0"/>
              <a:t>Takes a long time from start to finish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5248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Development</a:t>
            </a:r>
            <a:br>
              <a:rPr lang="en-US" dirty="0" smtClean="0"/>
            </a:br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86465"/>
            <a:ext cx="3200400" cy="3379124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Subdivide the project into subprojects that can be worked on at the same time.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Reduce the overall project length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494" y="590932"/>
            <a:ext cx="8035796" cy="527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3303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Methodology Assessment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65760" indent="-365760">
              <a:buFont typeface="Wingdings" panose="05000000000000000000" pitchFamily="2" charset="2"/>
              <a:buChar char=""/>
            </a:pPr>
            <a:r>
              <a:rPr lang="en-US" dirty="0" smtClean="0"/>
              <a:t>Reduces overall project time (compared to Waterfall)</a:t>
            </a:r>
          </a:p>
          <a:p>
            <a:pPr marL="365760" indent="-365760">
              <a:buFont typeface="Wingdings" panose="05000000000000000000" pitchFamily="2" charset="2"/>
              <a:buChar char=""/>
            </a:pPr>
            <a:r>
              <a:rPr lang="en-US" dirty="0" smtClean="0"/>
              <a:t>Reduces the need for rework; with shorter time frame, less chance of requirements changing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365760" indent="-365760">
              <a:buFont typeface="Wingdings" panose="05000000000000000000" pitchFamily="2" charset="2"/>
              <a:buChar char=""/>
            </a:pPr>
            <a:r>
              <a:rPr lang="en-US" dirty="0" smtClean="0"/>
              <a:t>Creating subprojects requires careful design decisions</a:t>
            </a:r>
            <a:endParaRPr lang="en-US" dirty="0"/>
          </a:p>
          <a:p>
            <a:pPr marL="365760" indent="-365760">
              <a:buFont typeface="Wingdings" panose="05000000000000000000" pitchFamily="2" charset="2"/>
              <a:buChar char=""/>
            </a:pPr>
            <a:r>
              <a:rPr lang="en-US" dirty="0" smtClean="0"/>
              <a:t>Integrating subprojects at the end can be complex and difficult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2464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V-Model Development Methodology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Emphasizes system quality through text plan development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255677" y="562985"/>
            <a:ext cx="7819353" cy="5817135"/>
            <a:chOff x="4255677" y="562985"/>
            <a:chExt cx="7819353" cy="581713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9689" y="562985"/>
              <a:ext cx="7775341" cy="573202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5677" y="5986420"/>
              <a:ext cx="812800" cy="393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3062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V-Model Methodology Assessment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65760" indent="-365760">
              <a:buFont typeface="Wingdings" panose="05000000000000000000" pitchFamily="2" charset="2"/>
              <a:buChar char=""/>
            </a:pPr>
            <a:r>
              <a:rPr lang="en-US" dirty="0" smtClean="0"/>
              <a:t>Simple and straightforward</a:t>
            </a:r>
          </a:p>
          <a:p>
            <a:pPr marL="365760" indent="-365760">
              <a:buFont typeface="Wingdings" panose="05000000000000000000" pitchFamily="2" charset="2"/>
              <a:buChar char=""/>
            </a:pPr>
            <a:r>
              <a:rPr lang="en-US" dirty="0" smtClean="0"/>
              <a:t>Quality improves through the emphasis on testing</a:t>
            </a:r>
          </a:p>
          <a:p>
            <a:pPr marL="365760" indent="-365760">
              <a:buFont typeface="Wingdings" panose="05000000000000000000" pitchFamily="2" charset="2"/>
              <a:buChar char=""/>
            </a:pPr>
            <a:r>
              <a:rPr lang="en-US" dirty="0" smtClean="0"/>
              <a:t>Including Quality Assurance expertise early in the project strengthens system quality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365760" indent="-365760">
              <a:buFont typeface="Wingdings" panose="05000000000000000000" pitchFamily="2" charset="2"/>
              <a:buChar char=""/>
            </a:pPr>
            <a:r>
              <a:rPr lang="en-US" dirty="0" smtClean="0"/>
              <a:t>Rigid</a:t>
            </a:r>
            <a:endParaRPr lang="en-US" dirty="0"/>
          </a:p>
          <a:p>
            <a:pPr marL="365760" indent="-365760">
              <a:buFont typeface="Wingdings" panose="05000000000000000000" pitchFamily="2" charset="2"/>
              <a:buChar char=""/>
            </a:pPr>
            <a:r>
              <a:rPr lang="en-US" dirty="0" smtClean="0"/>
              <a:t>Difficult to use in a dynamic business environment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4875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Rapid Application Development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6072" lvl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  <a:latin typeface="Corbel"/>
              </a:rPr>
              <a:t> </a:t>
            </a:r>
            <a:r>
              <a:rPr lang="en-US" sz="3200" dirty="0">
                <a:solidFill>
                  <a:prstClr val="black"/>
                </a:solidFill>
              </a:rPr>
              <a:t>Incorporate special techniques and tools: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CASE tools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JAD sessions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Visual programming languages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Code generators</a:t>
            </a:r>
          </a:p>
          <a:p>
            <a:pPr marL="576072" lvl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Goal – get some portion of system developed quickly and in the users’ hands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4087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Three RAD Approaches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6072" lvl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Iterative </a:t>
            </a:r>
            <a:r>
              <a:rPr lang="en-US" sz="3200" dirty="0">
                <a:solidFill>
                  <a:prstClr val="black"/>
                </a:solidFill>
              </a:rPr>
              <a:t>development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A series of versions developed sequentially</a:t>
            </a:r>
          </a:p>
          <a:p>
            <a:pPr marL="576072" lvl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System Prototyping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Create prototype (model) of system and “grow” it into the final system</a:t>
            </a:r>
          </a:p>
          <a:p>
            <a:pPr marL="576072" lvl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Throw-away prototyping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Prototype alternative designs in an experimental way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Build system following prototype design but discard the actual prototype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9819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600" dirty="0" smtClean="0">
                <a:solidFill>
                  <a:prstClr val="black"/>
                </a:solidFill>
              </a:rPr>
              <a:t>Explain </a:t>
            </a:r>
            <a:r>
              <a:rPr lang="en-US" sz="2600" dirty="0">
                <a:solidFill>
                  <a:prstClr val="black"/>
                </a:solidFill>
              </a:rPr>
              <a:t>how projects are selected in some organizations.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600" dirty="0" smtClean="0">
                <a:solidFill>
                  <a:prstClr val="black"/>
                </a:solidFill>
              </a:rPr>
              <a:t>Describe </a:t>
            </a:r>
            <a:r>
              <a:rPr lang="en-US" sz="2600" dirty="0">
                <a:solidFill>
                  <a:prstClr val="black"/>
                </a:solidFill>
              </a:rPr>
              <a:t>various approaches to the SDLC that can be used to structure a development project.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600" dirty="0" smtClean="0">
                <a:solidFill>
                  <a:prstClr val="black"/>
                </a:solidFill>
              </a:rPr>
              <a:t>Explain </a:t>
            </a:r>
            <a:r>
              <a:rPr lang="en-US" sz="2600" dirty="0">
                <a:solidFill>
                  <a:prstClr val="black"/>
                </a:solidFill>
              </a:rPr>
              <a:t>how to select a project methodology based on project characteristics.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600" dirty="0" smtClean="0">
                <a:solidFill>
                  <a:prstClr val="black"/>
                </a:solidFill>
              </a:rPr>
              <a:t>Become </a:t>
            </a:r>
            <a:r>
              <a:rPr lang="en-US" sz="2600" dirty="0">
                <a:solidFill>
                  <a:prstClr val="black"/>
                </a:solidFill>
              </a:rPr>
              <a:t>familiar with project estimation.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600" dirty="0" smtClean="0">
                <a:solidFill>
                  <a:prstClr val="black"/>
                </a:solidFill>
              </a:rPr>
              <a:t>Be </a:t>
            </a:r>
            <a:r>
              <a:rPr lang="en-US" sz="2600" dirty="0">
                <a:solidFill>
                  <a:prstClr val="black"/>
                </a:solidFill>
              </a:rPr>
              <a:t>able to create a project work plan.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600" dirty="0" smtClean="0">
                <a:solidFill>
                  <a:prstClr val="black"/>
                </a:solidFill>
              </a:rPr>
              <a:t>Describe </a:t>
            </a:r>
            <a:r>
              <a:rPr lang="en-US" sz="2600" dirty="0">
                <a:solidFill>
                  <a:prstClr val="black"/>
                </a:solidFill>
              </a:rPr>
              <a:t>project </a:t>
            </a:r>
            <a:r>
              <a:rPr lang="en-US" sz="2600" dirty="0" smtClean="0">
                <a:solidFill>
                  <a:prstClr val="black"/>
                </a:solidFill>
              </a:rPr>
              <a:t>staffing </a:t>
            </a:r>
            <a:r>
              <a:rPr lang="en-US" sz="2600" dirty="0">
                <a:solidFill>
                  <a:prstClr val="black"/>
                </a:solidFill>
              </a:rPr>
              <a:t>issues and concerns.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600" dirty="0" smtClean="0">
                <a:solidFill>
                  <a:prstClr val="black"/>
                </a:solidFill>
              </a:rPr>
              <a:t>Describe </a:t>
            </a:r>
            <a:r>
              <a:rPr lang="en-US" sz="2600" dirty="0">
                <a:solidFill>
                  <a:prstClr val="black"/>
                </a:solidFill>
              </a:rPr>
              <a:t>and apply techniques to coordinate and manage the project.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600" dirty="0" smtClean="0">
                <a:solidFill>
                  <a:prstClr val="black"/>
                </a:solidFill>
              </a:rPr>
              <a:t>Explain </a:t>
            </a:r>
            <a:r>
              <a:rPr lang="en-US" sz="2600" dirty="0">
                <a:solidFill>
                  <a:prstClr val="black"/>
                </a:solidFill>
              </a:rPr>
              <a:t>how to manage risk on the project.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116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Development Methodology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RAD approach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Develop system in series of versions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191228" y="171307"/>
            <a:ext cx="7923490" cy="6389082"/>
            <a:chOff x="4191228" y="171307"/>
            <a:chExt cx="7923490" cy="638908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1228" y="171307"/>
              <a:ext cx="7923490" cy="628141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4076" y="5912689"/>
              <a:ext cx="1811924" cy="647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661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Development Methodology Assessment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65760" indent="-365760">
              <a:buFont typeface="Wingdings" panose="05000000000000000000" pitchFamily="2" charset="2"/>
              <a:buChar char=""/>
            </a:pPr>
            <a:r>
              <a:rPr lang="en-US" dirty="0" smtClean="0"/>
              <a:t>Users get a system to use quickly</a:t>
            </a:r>
          </a:p>
          <a:p>
            <a:pPr marL="365760" indent="-365760">
              <a:buFont typeface="Wingdings" panose="05000000000000000000" pitchFamily="2" charset="2"/>
              <a:buChar char=""/>
            </a:pPr>
            <a:r>
              <a:rPr lang="en-US" dirty="0" smtClean="0"/>
              <a:t>Users identify additional needs for later versions based on real experiences with current version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365760" indent="-365760">
              <a:buFont typeface="Wingdings" panose="05000000000000000000" pitchFamily="2" charset="2"/>
              <a:buChar char=""/>
            </a:pPr>
            <a:r>
              <a:rPr lang="en-US" dirty="0" smtClean="0"/>
              <a:t>Users faced with using an incomplete system for a time</a:t>
            </a:r>
            <a:endParaRPr lang="en-US" dirty="0"/>
          </a:p>
          <a:p>
            <a:pPr marL="365760" indent="-365760">
              <a:buFont typeface="Wingdings" panose="05000000000000000000" pitchFamily="2" charset="2"/>
              <a:buChar char=""/>
            </a:pPr>
            <a:r>
              <a:rPr lang="en-US" dirty="0" smtClean="0"/>
              <a:t>Users must be patient and wait for fully-functional system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654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Prototyping Development Methodology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RAD approach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Create a rough version of system quickly and “grow” it into final system with repetitive refinement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125" y="1403350"/>
            <a:ext cx="80264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7114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Prototyping Methodology Assessment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65760" indent="-365760">
              <a:buFont typeface="Wingdings" panose="05000000000000000000" pitchFamily="2" charset="2"/>
              <a:buChar char=""/>
            </a:pPr>
            <a:r>
              <a:rPr lang="en-US" dirty="0" smtClean="0"/>
              <a:t>Users get to work with prototype very quickly</a:t>
            </a:r>
          </a:p>
          <a:p>
            <a:pPr marL="365760" indent="-365760">
              <a:buFont typeface="Wingdings" panose="05000000000000000000" pitchFamily="2" charset="2"/>
              <a:buChar char=""/>
            </a:pPr>
            <a:r>
              <a:rPr lang="en-US" dirty="0" smtClean="0"/>
              <a:t>Feedback cycles let users identify changes and refine real requirements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365760" indent="-365760">
              <a:buFont typeface="Wingdings" panose="05000000000000000000" pitchFamily="2" charset="2"/>
              <a:buChar char=""/>
            </a:pPr>
            <a:r>
              <a:rPr lang="en-US" dirty="0" smtClean="0"/>
              <a:t>Superficial analysis may cause problems</a:t>
            </a:r>
          </a:p>
          <a:p>
            <a:pPr marL="365760" indent="-365760">
              <a:buFont typeface="Wingdings" panose="05000000000000000000" pitchFamily="2" charset="2"/>
              <a:buChar char=""/>
            </a:pPr>
            <a:r>
              <a:rPr lang="en-US" dirty="0" smtClean="0"/>
              <a:t>Initial design decisions may be poor</a:t>
            </a:r>
          </a:p>
          <a:p>
            <a:pPr marL="365760" indent="-365760">
              <a:buFont typeface="Wingdings" panose="05000000000000000000" pitchFamily="2" charset="2"/>
              <a:buChar char=""/>
            </a:pPr>
            <a:r>
              <a:rPr lang="en-US" dirty="0" smtClean="0"/>
              <a:t>Overlooked features may be hard to add later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445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Throwaway Prototyping Development Methodology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RAD approach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Adds  emphasis on experimenting with design options before design is finalized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Design options are thrown-away, but learning from them is factored into final design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0" y="1310419"/>
            <a:ext cx="80264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7666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Throwaway Prototyping Methodology Assessment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65760" indent="-365760">
              <a:buFont typeface="Wingdings" panose="05000000000000000000" pitchFamily="2" charset="2"/>
              <a:buChar char=""/>
            </a:pPr>
            <a:r>
              <a:rPr lang="en-US" dirty="0" smtClean="0"/>
              <a:t>Uncertainty is minimized</a:t>
            </a:r>
          </a:p>
          <a:p>
            <a:pPr marL="365760" indent="-365760">
              <a:buFont typeface="Wingdings" panose="05000000000000000000" pitchFamily="2" charset="2"/>
              <a:buChar char=""/>
            </a:pPr>
            <a:r>
              <a:rPr lang="en-US" dirty="0" smtClean="0"/>
              <a:t>Important issues are understood before building the final system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365760" indent="-365760">
              <a:buFont typeface="Wingdings" panose="05000000000000000000" pitchFamily="2" charset="2"/>
              <a:buChar char=""/>
            </a:pPr>
            <a:r>
              <a:rPr lang="en-US" dirty="0" smtClean="0"/>
              <a:t>May take longer (compared to system prototyping)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9895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Development Methodologies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Extreme Programming (XP), Scrum, and others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Focus on short cycles that produce a complete software product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Highly adaptable in dynamic environments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505" y="1323117"/>
            <a:ext cx="7106301" cy="425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8864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Methodologies Assessment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65760" indent="-365760">
              <a:buFont typeface="Wingdings" panose="05000000000000000000" pitchFamily="2" charset="2"/>
              <a:buChar char=""/>
            </a:pPr>
            <a:r>
              <a:rPr lang="en-US" dirty="0" smtClean="0"/>
              <a:t>Fast delivery of results</a:t>
            </a:r>
          </a:p>
          <a:p>
            <a:pPr marL="365760" indent="-365760">
              <a:buFont typeface="Wingdings" panose="05000000000000000000" pitchFamily="2" charset="2"/>
              <a:buChar char=""/>
            </a:pPr>
            <a:r>
              <a:rPr lang="en-US" dirty="0" smtClean="0"/>
              <a:t>Works well in projects with undefined or changing requirements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365760" indent="-365760">
              <a:buFont typeface="Wingdings" panose="05000000000000000000" pitchFamily="2" charset="2"/>
              <a:buChar char=""/>
            </a:pPr>
            <a:r>
              <a:rPr lang="en-US" dirty="0" smtClean="0"/>
              <a:t>Requires discipline</a:t>
            </a:r>
          </a:p>
          <a:p>
            <a:pPr marL="365760" indent="-365760">
              <a:buFont typeface="Wingdings" panose="05000000000000000000" pitchFamily="2" charset="2"/>
              <a:buChar char=""/>
            </a:pPr>
            <a:r>
              <a:rPr lang="en-US" dirty="0" smtClean="0"/>
              <a:t>Significant user involvement is essential</a:t>
            </a:r>
          </a:p>
          <a:p>
            <a:pPr marL="365760" indent="-365760">
              <a:buFont typeface="Wingdings" panose="05000000000000000000" pitchFamily="2" charset="2"/>
              <a:buChar char=""/>
            </a:pPr>
            <a:r>
              <a:rPr lang="en-US" dirty="0" smtClean="0"/>
              <a:t>Initial high learning curve</a:t>
            </a:r>
          </a:p>
          <a:p>
            <a:pPr marL="365760" indent="-365760">
              <a:buFont typeface="Wingdings" panose="05000000000000000000" pitchFamily="2" charset="2"/>
              <a:buChar char=""/>
            </a:pPr>
            <a:r>
              <a:rPr lang="en-US" dirty="0" smtClean="0"/>
              <a:t>Works best in smaller projects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14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Summary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Group 5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3317407"/>
              </p:ext>
            </p:extLst>
          </p:nvPr>
        </p:nvGraphicFramePr>
        <p:xfrm>
          <a:off x="1722505" y="1871133"/>
          <a:ext cx="8191500" cy="4321810"/>
        </p:xfrm>
        <a:graphic>
          <a:graphicData uri="http://schemas.openxmlformats.org/drawingml/2006/table">
            <a:tbl>
              <a:tblPr/>
              <a:tblGrid>
                <a:gridCol w="1524000"/>
                <a:gridCol w="1009650"/>
                <a:gridCol w="895350"/>
                <a:gridCol w="914400"/>
                <a:gridCol w="838200"/>
                <a:gridCol w="838200"/>
                <a:gridCol w="1066800"/>
                <a:gridCol w="1104900"/>
              </a:tblGrid>
              <a:tr h="9144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Ability to develop systems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Waterfall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Parallel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V-Model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Iterative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System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Proto-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typing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Throwaway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Prototyping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Agile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Develop-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ment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With unclear user requirements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Poor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Poor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Poor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Good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Excellent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Excellent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Excellent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With unfamiliar technology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Poor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Poor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Poor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Good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Poor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Excellent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Poor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That are complex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Good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Good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Good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Good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Poor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Excellent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Poor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002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That are reliable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Good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Good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Excellent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Good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Poor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Excellent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Good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With a short time schedule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Poor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Good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Poor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Excellent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Excellent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Good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Excellent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With schedule visibility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Poor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Poor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Poor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Excellent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Excellent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Good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itchFamily="18" charset="0"/>
                          <a:cs typeface="Times New Roman" panose="02020603050405020304" pitchFamily="18" charset="0"/>
                        </a:rPr>
                        <a:t>Good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312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 Tasks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Preparing to launch the project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3799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Selection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specific projects are chosen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6351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Manager’s Balancing Act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12"/>
          <p:cNvSpPr txBox="1">
            <a:spLocks noGrp="1" noChangeArrowheads="1"/>
          </p:cNvSpPr>
          <p:nvPr>
            <p:ph idx="1"/>
          </p:nvPr>
        </p:nvSpPr>
        <p:spPr bwMode="auto">
          <a:xfrm>
            <a:off x="1097280" y="1845734"/>
            <a:ext cx="4152053" cy="14219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dirty="0" smtClean="0"/>
              <a:t>Project </a:t>
            </a:r>
            <a:r>
              <a:rPr lang="en-US" sz="3200" dirty="0"/>
              <a:t>Management </a:t>
            </a:r>
            <a:r>
              <a:rPr lang="en-US" sz="3200" dirty="0" smtClean="0"/>
              <a:t>involves making </a:t>
            </a:r>
            <a:r>
              <a:rPr lang="en-US" sz="3200" dirty="0"/>
              <a:t>trade-offs…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1097280" y="4216400"/>
            <a:ext cx="5867400" cy="10772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Modifying one element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adjusting the others</a:t>
            </a:r>
          </a:p>
        </p:txBody>
      </p:sp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7262093" y="1961408"/>
            <a:ext cx="3755565" cy="3664577"/>
            <a:chOff x="3408" y="1104"/>
            <a:chExt cx="2046" cy="2134"/>
          </a:xfrm>
        </p:grpSpPr>
        <p:grpSp>
          <p:nvGrpSpPr>
            <p:cNvPr id="10" name="Group 13"/>
            <p:cNvGrpSpPr>
              <a:grpSpLocks/>
            </p:cNvGrpSpPr>
            <p:nvPr/>
          </p:nvGrpSpPr>
          <p:grpSpPr bwMode="auto">
            <a:xfrm>
              <a:off x="3408" y="1104"/>
              <a:ext cx="2046" cy="2134"/>
              <a:chOff x="3275" y="1508"/>
              <a:chExt cx="2046" cy="2134"/>
            </a:xfrm>
          </p:grpSpPr>
          <p:sp>
            <p:nvSpPr>
              <p:cNvPr id="14" name="Freeform 14"/>
              <p:cNvSpPr>
                <a:spLocks/>
              </p:cNvSpPr>
              <p:nvPr/>
            </p:nvSpPr>
            <p:spPr bwMode="auto">
              <a:xfrm>
                <a:off x="3576" y="2724"/>
                <a:ext cx="1745" cy="918"/>
              </a:xfrm>
              <a:custGeom>
                <a:avLst/>
                <a:gdLst/>
                <a:ahLst/>
                <a:cxnLst>
                  <a:cxn ang="0">
                    <a:pos x="895" y="904"/>
                  </a:cxn>
                  <a:cxn ang="0">
                    <a:pos x="943" y="895"/>
                  </a:cxn>
                  <a:cxn ang="0">
                    <a:pos x="980" y="886"/>
                  </a:cxn>
                  <a:cxn ang="0">
                    <a:pos x="1020" y="875"/>
                  </a:cxn>
                  <a:cxn ang="0">
                    <a:pos x="1058" y="861"/>
                  </a:cxn>
                  <a:cxn ang="0">
                    <a:pos x="1104" y="843"/>
                  </a:cxn>
                  <a:cxn ang="0">
                    <a:pos x="1147" y="824"/>
                  </a:cxn>
                  <a:cxn ang="0">
                    <a:pos x="1189" y="803"/>
                  </a:cxn>
                  <a:cxn ang="0">
                    <a:pos x="1224" y="781"/>
                  </a:cxn>
                  <a:cxn ang="0">
                    <a:pos x="1260" y="758"/>
                  </a:cxn>
                  <a:cxn ang="0">
                    <a:pos x="1300" y="730"/>
                  </a:cxn>
                  <a:cxn ang="0">
                    <a:pos x="1334" y="704"/>
                  </a:cxn>
                  <a:cxn ang="0">
                    <a:pos x="1387" y="660"/>
                  </a:cxn>
                  <a:cxn ang="0">
                    <a:pos x="1438" y="606"/>
                  </a:cxn>
                  <a:cxn ang="0">
                    <a:pos x="1476" y="561"/>
                  </a:cxn>
                  <a:cxn ang="0">
                    <a:pos x="1517" y="509"/>
                  </a:cxn>
                  <a:cxn ang="0">
                    <a:pos x="1557" y="449"/>
                  </a:cxn>
                  <a:cxn ang="0">
                    <a:pos x="1561" y="0"/>
                  </a:cxn>
                  <a:cxn ang="0">
                    <a:pos x="1165" y="220"/>
                  </a:cxn>
                  <a:cxn ang="0">
                    <a:pos x="1130" y="265"/>
                  </a:cxn>
                  <a:cxn ang="0">
                    <a:pos x="1094" y="306"/>
                  </a:cxn>
                  <a:cxn ang="0">
                    <a:pos x="1063" y="338"/>
                  </a:cxn>
                  <a:cxn ang="0">
                    <a:pos x="1025" y="367"/>
                  </a:cxn>
                  <a:cxn ang="0">
                    <a:pos x="981" y="396"/>
                  </a:cxn>
                  <a:cxn ang="0">
                    <a:pos x="939" y="420"/>
                  </a:cxn>
                  <a:cxn ang="0">
                    <a:pos x="898" y="435"/>
                  </a:cxn>
                  <a:cxn ang="0">
                    <a:pos x="849" y="450"/>
                  </a:cxn>
                  <a:cxn ang="0">
                    <a:pos x="791" y="457"/>
                  </a:cxn>
                  <a:cxn ang="0">
                    <a:pos x="692" y="460"/>
                  </a:cxn>
                  <a:cxn ang="0">
                    <a:pos x="610" y="445"/>
                  </a:cxn>
                  <a:cxn ang="0">
                    <a:pos x="525" y="415"/>
                  </a:cxn>
                  <a:cxn ang="0">
                    <a:pos x="449" y="372"/>
                  </a:cxn>
                  <a:cxn ang="0">
                    <a:pos x="0" y="580"/>
                  </a:cxn>
                  <a:cxn ang="0">
                    <a:pos x="41" y="623"/>
                  </a:cxn>
                  <a:cxn ang="0">
                    <a:pos x="81" y="662"/>
                  </a:cxn>
                  <a:cxn ang="0">
                    <a:pos x="125" y="701"/>
                  </a:cxn>
                  <a:cxn ang="0">
                    <a:pos x="169" y="734"/>
                  </a:cxn>
                  <a:cxn ang="0">
                    <a:pos x="218" y="767"/>
                  </a:cxn>
                  <a:cxn ang="0">
                    <a:pos x="266" y="796"/>
                  </a:cxn>
                  <a:cxn ang="0">
                    <a:pos x="311" y="820"/>
                  </a:cxn>
                  <a:cxn ang="0">
                    <a:pos x="369" y="846"/>
                  </a:cxn>
                  <a:cxn ang="0">
                    <a:pos x="425" y="867"/>
                  </a:cxn>
                  <a:cxn ang="0">
                    <a:pos x="475" y="884"/>
                  </a:cxn>
                  <a:cxn ang="0">
                    <a:pos x="527" y="897"/>
                  </a:cxn>
                  <a:cxn ang="0">
                    <a:pos x="587" y="908"/>
                  </a:cxn>
                  <a:cxn ang="0">
                    <a:pos x="650" y="915"/>
                  </a:cxn>
                  <a:cxn ang="0">
                    <a:pos x="707" y="918"/>
                  </a:cxn>
                  <a:cxn ang="0">
                    <a:pos x="766" y="917"/>
                  </a:cxn>
                  <a:cxn ang="0">
                    <a:pos x="825" y="914"/>
                  </a:cxn>
                  <a:cxn ang="0">
                    <a:pos x="877" y="907"/>
                  </a:cxn>
                </a:cxnLst>
                <a:rect l="0" t="0" r="r" b="b"/>
                <a:pathLst>
                  <a:path w="1745" h="918">
                    <a:moveTo>
                      <a:pt x="877" y="907"/>
                    </a:moveTo>
                    <a:lnTo>
                      <a:pt x="895" y="904"/>
                    </a:lnTo>
                    <a:lnTo>
                      <a:pt x="919" y="900"/>
                    </a:lnTo>
                    <a:lnTo>
                      <a:pt x="943" y="895"/>
                    </a:lnTo>
                    <a:lnTo>
                      <a:pt x="960" y="891"/>
                    </a:lnTo>
                    <a:lnTo>
                      <a:pt x="980" y="886"/>
                    </a:lnTo>
                    <a:lnTo>
                      <a:pt x="1000" y="880"/>
                    </a:lnTo>
                    <a:lnTo>
                      <a:pt x="1020" y="875"/>
                    </a:lnTo>
                    <a:lnTo>
                      <a:pt x="1038" y="869"/>
                    </a:lnTo>
                    <a:lnTo>
                      <a:pt x="1058" y="861"/>
                    </a:lnTo>
                    <a:lnTo>
                      <a:pt x="1083" y="852"/>
                    </a:lnTo>
                    <a:lnTo>
                      <a:pt x="1104" y="843"/>
                    </a:lnTo>
                    <a:lnTo>
                      <a:pt x="1124" y="834"/>
                    </a:lnTo>
                    <a:lnTo>
                      <a:pt x="1147" y="824"/>
                    </a:lnTo>
                    <a:lnTo>
                      <a:pt x="1169" y="813"/>
                    </a:lnTo>
                    <a:lnTo>
                      <a:pt x="1189" y="803"/>
                    </a:lnTo>
                    <a:lnTo>
                      <a:pt x="1207" y="791"/>
                    </a:lnTo>
                    <a:lnTo>
                      <a:pt x="1224" y="781"/>
                    </a:lnTo>
                    <a:lnTo>
                      <a:pt x="1241" y="769"/>
                    </a:lnTo>
                    <a:lnTo>
                      <a:pt x="1260" y="758"/>
                    </a:lnTo>
                    <a:lnTo>
                      <a:pt x="1281" y="744"/>
                    </a:lnTo>
                    <a:lnTo>
                      <a:pt x="1300" y="730"/>
                    </a:lnTo>
                    <a:lnTo>
                      <a:pt x="1318" y="716"/>
                    </a:lnTo>
                    <a:lnTo>
                      <a:pt x="1334" y="704"/>
                    </a:lnTo>
                    <a:lnTo>
                      <a:pt x="1362" y="682"/>
                    </a:lnTo>
                    <a:lnTo>
                      <a:pt x="1387" y="660"/>
                    </a:lnTo>
                    <a:lnTo>
                      <a:pt x="1412" y="635"/>
                    </a:lnTo>
                    <a:lnTo>
                      <a:pt x="1438" y="606"/>
                    </a:lnTo>
                    <a:lnTo>
                      <a:pt x="1456" y="585"/>
                    </a:lnTo>
                    <a:lnTo>
                      <a:pt x="1476" y="561"/>
                    </a:lnTo>
                    <a:lnTo>
                      <a:pt x="1498" y="535"/>
                    </a:lnTo>
                    <a:lnTo>
                      <a:pt x="1517" y="509"/>
                    </a:lnTo>
                    <a:lnTo>
                      <a:pt x="1535" y="481"/>
                    </a:lnTo>
                    <a:lnTo>
                      <a:pt x="1557" y="449"/>
                    </a:lnTo>
                    <a:lnTo>
                      <a:pt x="1745" y="559"/>
                    </a:lnTo>
                    <a:lnTo>
                      <a:pt x="1561" y="0"/>
                    </a:lnTo>
                    <a:lnTo>
                      <a:pt x="964" y="106"/>
                    </a:lnTo>
                    <a:lnTo>
                      <a:pt x="1165" y="220"/>
                    </a:lnTo>
                    <a:lnTo>
                      <a:pt x="1148" y="244"/>
                    </a:lnTo>
                    <a:lnTo>
                      <a:pt x="1130" y="265"/>
                    </a:lnTo>
                    <a:lnTo>
                      <a:pt x="1112" y="286"/>
                    </a:lnTo>
                    <a:lnTo>
                      <a:pt x="1094" y="306"/>
                    </a:lnTo>
                    <a:lnTo>
                      <a:pt x="1079" y="321"/>
                    </a:lnTo>
                    <a:lnTo>
                      <a:pt x="1063" y="338"/>
                    </a:lnTo>
                    <a:lnTo>
                      <a:pt x="1045" y="352"/>
                    </a:lnTo>
                    <a:lnTo>
                      <a:pt x="1025" y="367"/>
                    </a:lnTo>
                    <a:lnTo>
                      <a:pt x="1001" y="383"/>
                    </a:lnTo>
                    <a:lnTo>
                      <a:pt x="981" y="396"/>
                    </a:lnTo>
                    <a:lnTo>
                      <a:pt x="964" y="406"/>
                    </a:lnTo>
                    <a:lnTo>
                      <a:pt x="939" y="420"/>
                    </a:lnTo>
                    <a:lnTo>
                      <a:pt x="917" y="429"/>
                    </a:lnTo>
                    <a:lnTo>
                      <a:pt x="898" y="435"/>
                    </a:lnTo>
                    <a:lnTo>
                      <a:pt x="878" y="442"/>
                    </a:lnTo>
                    <a:lnTo>
                      <a:pt x="849" y="450"/>
                    </a:lnTo>
                    <a:lnTo>
                      <a:pt x="820" y="454"/>
                    </a:lnTo>
                    <a:lnTo>
                      <a:pt x="791" y="457"/>
                    </a:lnTo>
                    <a:lnTo>
                      <a:pt x="748" y="459"/>
                    </a:lnTo>
                    <a:lnTo>
                      <a:pt x="692" y="460"/>
                    </a:lnTo>
                    <a:lnTo>
                      <a:pt x="649" y="454"/>
                    </a:lnTo>
                    <a:lnTo>
                      <a:pt x="610" y="445"/>
                    </a:lnTo>
                    <a:lnTo>
                      <a:pt x="565" y="432"/>
                    </a:lnTo>
                    <a:lnTo>
                      <a:pt x="525" y="415"/>
                    </a:lnTo>
                    <a:lnTo>
                      <a:pt x="485" y="395"/>
                    </a:lnTo>
                    <a:lnTo>
                      <a:pt x="449" y="372"/>
                    </a:lnTo>
                    <a:lnTo>
                      <a:pt x="414" y="341"/>
                    </a:lnTo>
                    <a:lnTo>
                      <a:pt x="0" y="580"/>
                    </a:lnTo>
                    <a:lnTo>
                      <a:pt x="17" y="600"/>
                    </a:lnTo>
                    <a:lnTo>
                      <a:pt x="41" y="623"/>
                    </a:lnTo>
                    <a:lnTo>
                      <a:pt x="61" y="643"/>
                    </a:lnTo>
                    <a:lnTo>
                      <a:pt x="81" y="662"/>
                    </a:lnTo>
                    <a:lnTo>
                      <a:pt x="101" y="681"/>
                    </a:lnTo>
                    <a:lnTo>
                      <a:pt x="125" y="701"/>
                    </a:lnTo>
                    <a:lnTo>
                      <a:pt x="147" y="718"/>
                    </a:lnTo>
                    <a:lnTo>
                      <a:pt x="169" y="734"/>
                    </a:lnTo>
                    <a:lnTo>
                      <a:pt x="194" y="750"/>
                    </a:lnTo>
                    <a:lnTo>
                      <a:pt x="218" y="767"/>
                    </a:lnTo>
                    <a:lnTo>
                      <a:pt x="243" y="783"/>
                    </a:lnTo>
                    <a:lnTo>
                      <a:pt x="266" y="796"/>
                    </a:lnTo>
                    <a:lnTo>
                      <a:pt x="289" y="809"/>
                    </a:lnTo>
                    <a:lnTo>
                      <a:pt x="311" y="820"/>
                    </a:lnTo>
                    <a:lnTo>
                      <a:pt x="341" y="834"/>
                    </a:lnTo>
                    <a:lnTo>
                      <a:pt x="369" y="846"/>
                    </a:lnTo>
                    <a:lnTo>
                      <a:pt x="401" y="858"/>
                    </a:lnTo>
                    <a:lnTo>
                      <a:pt x="425" y="867"/>
                    </a:lnTo>
                    <a:lnTo>
                      <a:pt x="448" y="876"/>
                    </a:lnTo>
                    <a:lnTo>
                      <a:pt x="475" y="884"/>
                    </a:lnTo>
                    <a:lnTo>
                      <a:pt x="501" y="891"/>
                    </a:lnTo>
                    <a:lnTo>
                      <a:pt x="527" y="897"/>
                    </a:lnTo>
                    <a:lnTo>
                      <a:pt x="557" y="903"/>
                    </a:lnTo>
                    <a:lnTo>
                      <a:pt x="587" y="908"/>
                    </a:lnTo>
                    <a:lnTo>
                      <a:pt x="618" y="912"/>
                    </a:lnTo>
                    <a:lnTo>
                      <a:pt x="650" y="915"/>
                    </a:lnTo>
                    <a:lnTo>
                      <a:pt x="674" y="916"/>
                    </a:lnTo>
                    <a:lnTo>
                      <a:pt x="707" y="918"/>
                    </a:lnTo>
                    <a:lnTo>
                      <a:pt x="740" y="918"/>
                    </a:lnTo>
                    <a:lnTo>
                      <a:pt x="766" y="917"/>
                    </a:lnTo>
                    <a:lnTo>
                      <a:pt x="794" y="916"/>
                    </a:lnTo>
                    <a:lnTo>
                      <a:pt x="825" y="914"/>
                    </a:lnTo>
                    <a:lnTo>
                      <a:pt x="853" y="910"/>
                    </a:lnTo>
                    <a:lnTo>
                      <a:pt x="877" y="907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15"/>
              <p:cNvSpPr>
                <a:spLocks/>
              </p:cNvSpPr>
              <p:nvPr/>
            </p:nvSpPr>
            <p:spPr bwMode="auto">
              <a:xfrm>
                <a:off x="3275" y="1730"/>
                <a:ext cx="885" cy="1637"/>
              </a:xfrm>
              <a:custGeom>
                <a:avLst/>
                <a:gdLst/>
                <a:ahLst/>
                <a:cxnLst>
                  <a:cxn ang="0">
                    <a:pos x="866" y="3"/>
                  </a:cxn>
                  <a:cxn ang="0">
                    <a:pos x="821" y="12"/>
                  </a:cxn>
                  <a:cxn ang="0">
                    <a:pos x="782" y="22"/>
                  </a:cxn>
                  <a:cxn ang="0">
                    <a:pos x="743" y="33"/>
                  </a:cxn>
                  <a:cxn ang="0">
                    <a:pos x="704" y="47"/>
                  </a:cxn>
                  <a:cxn ang="0">
                    <a:pos x="660" y="65"/>
                  </a:cxn>
                  <a:cxn ang="0">
                    <a:pos x="617" y="84"/>
                  </a:cxn>
                  <a:cxn ang="0">
                    <a:pos x="575" y="105"/>
                  </a:cxn>
                  <a:cxn ang="0">
                    <a:pos x="539" y="127"/>
                  </a:cxn>
                  <a:cxn ang="0">
                    <a:pos x="503" y="150"/>
                  </a:cxn>
                  <a:cxn ang="0">
                    <a:pos x="463" y="179"/>
                  </a:cxn>
                  <a:cxn ang="0">
                    <a:pos x="428" y="205"/>
                  </a:cxn>
                  <a:cxn ang="0">
                    <a:pos x="372" y="255"/>
                  </a:cxn>
                  <a:cxn ang="0">
                    <a:pos x="324" y="304"/>
                  </a:cxn>
                  <a:cxn ang="0">
                    <a:pos x="286" y="349"/>
                  </a:cxn>
                  <a:cxn ang="0">
                    <a:pos x="246" y="401"/>
                  </a:cxn>
                  <a:cxn ang="0">
                    <a:pos x="210" y="458"/>
                  </a:cxn>
                  <a:cxn ang="0">
                    <a:pos x="177" y="514"/>
                  </a:cxn>
                  <a:cxn ang="0">
                    <a:pos x="149" y="577"/>
                  </a:cxn>
                  <a:cxn ang="0">
                    <a:pos x="125" y="644"/>
                  </a:cxn>
                  <a:cxn ang="0">
                    <a:pos x="100" y="727"/>
                  </a:cxn>
                  <a:cxn ang="0">
                    <a:pos x="85" y="808"/>
                  </a:cxn>
                  <a:cxn ang="0">
                    <a:pos x="73" y="913"/>
                  </a:cxn>
                  <a:cxn ang="0">
                    <a:pos x="73" y="1004"/>
                  </a:cxn>
                  <a:cxn ang="0">
                    <a:pos x="82" y="1087"/>
                  </a:cxn>
                  <a:cxn ang="0">
                    <a:pos x="96" y="1172"/>
                  </a:cxn>
                  <a:cxn ang="0">
                    <a:pos x="123" y="1265"/>
                  </a:cxn>
                  <a:cxn ang="0">
                    <a:pos x="155" y="1352"/>
                  </a:cxn>
                  <a:cxn ang="0">
                    <a:pos x="199" y="1434"/>
                  </a:cxn>
                  <a:cxn ang="0">
                    <a:pos x="607" y="1637"/>
                  </a:cxn>
                  <a:cxn ang="0">
                    <a:pos x="597" y="1204"/>
                  </a:cxn>
                  <a:cxn ang="0">
                    <a:pos x="560" y="1136"/>
                  </a:cxn>
                  <a:cxn ang="0">
                    <a:pos x="538" y="1070"/>
                  </a:cxn>
                  <a:cxn ang="0">
                    <a:pos x="530" y="1007"/>
                  </a:cxn>
                  <a:cxn ang="0">
                    <a:pos x="527" y="945"/>
                  </a:cxn>
                  <a:cxn ang="0">
                    <a:pos x="533" y="872"/>
                  </a:cxn>
                  <a:cxn ang="0">
                    <a:pos x="550" y="800"/>
                  </a:cxn>
                  <a:cxn ang="0">
                    <a:pos x="576" y="733"/>
                  </a:cxn>
                  <a:cxn ang="0">
                    <a:pos x="607" y="680"/>
                  </a:cxn>
                  <a:cxn ang="0">
                    <a:pos x="635" y="642"/>
                  </a:cxn>
                  <a:cxn ang="0">
                    <a:pos x="668" y="603"/>
                  </a:cxn>
                  <a:cxn ang="0">
                    <a:pos x="700" y="571"/>
                  </a:cxn>
                  <a:cxn ang="0">
                    <a:pos x="737" y="542"/>
                  </a:cxn>
                  <a:cxn ang="0">
                    <a:pos x="781" y="513"/>
                  </a:cxn>
                  <a:cxn ang="0">
                    <a:pos x="823" y="489"/>
                  </a:cxn>
                  <a:cxn ang="0">
                    <a:pos x="885" y="468"/>
                  </a:cxn>
                </a:cxnLst>
                <a:rect l="0" t="0" r="r" b="b"/>
                <a:pathLst>
                  <a:path w="885" h="1637">
                    <a:moveTo>
                      <a:pt x="885" y="0"/>
                    </a:moveTo>
                    <a:lnTo>
                      <a:pt x="866" y="3"/>
                    </a:lnTo>
                    <a:lnTo>
                      <a:pt x="847" y="6"/>
                    </a:lnTo>
                    <a:lnTo>
                      <a:pt x="821" y="12"/>
                    </a:lnTo>
                    <a:lnTo>
                      <a:pt x="802" y="16"/>
                    </a:lnTo>
                    <a:lnTo>
                      <a:pt x="782" y="22"/>
                    </a:lnTo>
                    <a:lnTo>
                      <a:pt x="763" y="28"/>
                    </a:lnTo>
                    <a:lnTo>
                      <a:pt x="743" y="33"/>
                    </a:lnTo>
                    <a:lnTo>
                      <a:pt x="724" y="39"/>
                    </a:lnTo>
                    <a:lnTo>
                      <a:pt x="704" y="47"/>
                    </a:lnTo>
                    <a:lnTo>
                      <a:pt x="680" y="56"/>
                    </a:lnTo>
                    <a:lnTo>
                      <a:pt x="660" y="65"/>
                    </a:lnTo>
                    <a:lnTo>
                      <a:pt x="639" y="74"/>
                    </a:lnTo>
                    <a:lnTo>
                      <a:pt x="617" y="84"/>
                    </a:lnTo>
                    <a:lnTo>
                      <a:pt x="595" y="95"/>
                    </a:lnTo>
                    <a:lnTo>
                      <a:pt x="575" y="105"/>
                    </a:lnTo>
                    <a:lnTo>
                      <a:pt x="556" y="117"/>
                    </a:lnTo>
                    <a:lnTo>
                      <a:pt x="539" y="127"/>
                    </a:lnTo>
                    <a:lnTo>
                      <a:pt x="522" y="139"/>
                    </a:lnTo>
                    <a:lnTo>
                      <a:pt x="503" y="150"/>
                    </a:lnTo>
                    <a:lnTo>
                      <a:pt x="482" y="164"/>
                    </a:lnTo>
                    <a:lnTo>
                      <a:pt x="463" y="179"/>
                    </a:lnTo>
                    <a:lnTo>
                      <a:pt x="445" y="193"/>
                    </a:lnTo>
                    <a:lnTo>
                      <a:pt x="428" y="205"/>
                    </a:lnTo>
                    <a:lnTo>
                      <a:pt x="400" y="228"/>
                    </a:lnTo>
                    <a:lnTo>
                      <a:pt x="372" y="255"/>
                    </a:lnTo>
                    <a:lnTo>
                      <a:pt x="350" y="275"/>
                    </a:lnTo>
                    <a:lnTo>
                      <a:pt x="324" y="304"/>
                    </a:lnTo>
                    <a:lnTo>
                      <a:pt x="306" y="325"/>
                    </a:lnTo>
                    <a:lnTo>
                      <a:pt x="286" y="349"/>
                    </a:lnTo>
                    <a:lnTo>
                      <a:pt x="264" y="376"/>
                    </a:lnTo>
                    <a:lnTo>
                      <a:pt x="246" y="401"/>
                    </a:lnTo>
                    <a:lnTo>
                      <a:pt x="228" y="430"/>
                    </a:lnTo>
                    <a:lnTo>
                      <a:pt x="210" y="458"/>
                    </a:lnTo>
                    <a:lnTo>
                      <a:pt x="192" y="488"/>
                    </a:lnTo>
                    <a:lnTo>
                      <a:pt x="177" y="514"/>
                    </a:lnTo>
                    <a:lnTo>
                      <a:pt x="163" y="546"/>
                    </a:lnTo>
                    <a:lnTo>
                      <a:pt x="149" y="577"/>
                    </a:lnTo>
                    <a:lnTo>
                      <a:pt x="137" y="609"/>
                    </a:lnTo>
                    <a:lnTo>
                      <a:pt x="125" y="644"/>
                    </a:lnTo>
                    <a:lnTo>
                      <a:pt x="110" y="687"/>
                    </a:lnTo>
                    <a:lnTo>
                      <a:pt x="100" y="727"/>
                    </a:lnTo>
                    <a:lnTo>
                      <a:pt x="90" y="768"/>
                    </a:lnTo>
                    <a:lnTo>
                      <a:pt x="85" y="808"/>
                    </a:lnTo>
                    <a:lnTo>
                      <a:pt x="78" y="855"/>
                    </a:lnTo>
                    <a:lnTo>
                      <a:pt x="73" y="913"/>
                    </a:lnTo>
                    <a:lnTo>
                      <a:pt x="72" y="959"/>
                    </a:lnTo>
                    <a:lnTo>
                      <a:pt x="73" y="1004"/>
                    </a:lnTo>
                    <a:lnTo>
                      <a:pt x="77" y="1047"/>
                    </a:lnTo>
                    <a:lnTo>
                      <a:pt x="82" y="1087"/>
                    </a:lnTo>
                    <a:lnTo>
                      <a:pt x="87" y="1129"/>
                    </a:lnTo>
                    <a:lnTo>
                      <a:pt x="96" y="1172"/>
                    </a:lnTo>
                    <a:lnTo>
                      <a:pt x="108" y="1218"/>
                    </a:lnTo>
                    <a:lnTo>
                      <a:pt x="123" y="1265"/>
                    </a:lnTo>
                    <a:lnTo>
                      <a:pt x="138" y="1309"/>
                    </a:lnTo>
                    <a:lnTo>
                      <a:pt x="155" y="1352"/>
                    </a:lnTo>
                    <a:lnTo>
                      <a:pt x="175" y="1394"/>
                    </a:lnTo>
                    <a:lnTo>
                      <a:pt x="199" y="1434"/>
                    </a:lnTo>
                    <a:lnTo>
                      <a:pt x="0" y="1547"/>
                    </a:lnTo>
                    <a:lnTo>
                      <a:pt x="607" y="1637"/>
                    </a:lnTo>
                    <a:lnTo>
                      <a:pt x="830" y="1079"/>
                    </a:lnTo>
                    <a:lnTo>
                      <a:pt x="597" y="1204"/>
                    </a:lnTo>
                    <a:lnTo>
                      <a:pt x="574" y="1168"/>
                    </a:lnTo>
                    <a:lnTo>
                      <a:pt x="560" y="1136"/>
                    </a:lnTo>
                    <a:lnTo>
                      <a:pt x="547" y="1103"/>
                    </a:lnTo>
                    <a:lnTo>
                      <a:pt x="538" y="1070"/>
                    </a:lnTo>
                    <a:lnTo>
                      <a:pt x="532" y="1038"/>
                    </a:lnTo>
                    <a:lnTo>
                      <a:pt x="530" y="1007"/>
                    </a:lnTo>
                    <a:lnTo>
                      <a:pt x="527" y="976"/>
                    </a:lnTo>
                    <a:lnTo>
                      <a:pt x="527" y="945"/>
                    </a:lnTo>
                    <a:lnTo>
                      <a:pt x="529" y="908"/>
                    </a:lnTo>
                    <a:lnTo>
                      <a:pt x="533" y="872"/>
                    </a:lnTo>
                    <a:lnTo>
                      <a:pt x="541" y="832"/>
                    </a:lnTo>
                    <a:lnTo>
                      <a:pt x="550" y="800"/>
                    </a:lnTo>
                    <a:lnTo>
                      <a:pt x="564" y="764"/>
                    </a:lnTo>
                    <a:lnTo>
                      <a:pt x="576" y="733"/>
                    </a:lnTo>
                    <a:lnTo>
                      <a:pt x="593" y="703"/>
                    </a:lnTo>
                    <a:lnTo>
                      <a:pt x="607" y="680"/>
                    </a:lnTo>
                    <a:lnTo>
                      <a:pt x="621" y="661"/>
                    </a:lnTo>
                    <a:lnTo>
                      <a:pt x="635" y="642"/>
                    </a:lnTo>
                    <a:lnTo>
                      <a:pt x="651" y="623"/>
                    </a:lnTo>
                    <a:lnTo>
                      <a:pt x="668" y="603"/>
                    </a:lnTo>
                    <a:lnTo>
                      <a:pt x="683" y="589"/>
                    </a:lnTo>
                    <a:lnTo>
                      <a:pt x="700" y="571"/>
                    </a:lnTo>
                    <a:lnTo>
                      <a:pt x="717" y="557"/>
                    </a:lnTo>
                    <a:lnTo>
                      <a:pt x="737" y="542"/>
                    </a:lnTo>
                    <a:lnTo>
                      <a:pt x="761" y="526"/>
                    </a:lnTo>
                    <a:lnTo>
                      <a:pt x="781" y="513"/>
                    </a:lnTo>
                    <a:lnTo>
                      <a:pt x="798" y="503"/>
                    </a:lnTo>
                    <a:lnTo>
                      <a:pt x="823" y="489"/>
                    </a:lnTo>
                    <a:lnTo>
                      <a:pt x="847" y="479"/>
                    </a:lnTo>
                    <a:lnTo>
                      <a:pt x="885" y="468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rgbClr val="33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16"/>
              <p:cNvSpPr>
                <a:spLocks/>
              </p:cNvSpPr>
              <p:nvPr/>
            </p:nvSpPr>
            <p:spPr bwMode="auto">
              <a:xfrm>
                <a:off x="3958" y="1508"/>
                <a:ext cx="1315" cy="1482"/>
              </a:xfrm>
              <a:custGeom>
                <a:avLst/>
                <a:gdLst/>
                <a:ahLst/>
                <a:cxnLst>
                  <a:cxn ang="0">
                    <a:pos x="519" y="220"/>
                  </a:cxn>
                  <a:cxn ang="0">
                    <a:pos x="567" y="230"/>
                  </a:cxn>
                  <a:cxn ang="0">
                    <a:pos x="604" y="239"/>
                  </a:cxn>
                  <a:cxn ang="0">
                    <a:pos x="643" y="251"/>
                  </a:cxn>
                  <a:cxn ang="0">
                    <a:pos x="682" y="264"/>
                  </a:cxn>
                  <a:cxn ang="0">
                    <a:pos x="727" y="282"/>
                  </a:cxn>
                  <a:cxn ang="0">
                    <a:pos x="770" y="301"/>
                  </a:cxn>
                  <a:cxn ang="0">
                    <a:pos x="812" y="322"/>
                  </a:cxn>
                  <a:cxn ang="0">
                    <a:pos x="848" y="344"/>
                  </a:cxn>
                  <a:cxn ang="0">
                    <a:pos x="884" y="367"/>
                  </a:cxn>
                  <a:cxn ang="0">
                    <a:pos x="924" y="395"/>
                  </a:cxn>
                  <a:cxn ang="0">
                    <a:pos x="959" y="422"/>
                  </a:cxn>
                  <a:cxn ang="0">
                    <a:pos x="1014" y="471"/>
                  </a:cxn>
                  <a:cxn ang="0">
                    <a:pos x="1062" y="520"/>
                  </a:cxn>
                  <a:cxn ang="0">
                    <a:pos x="1100" y="565"/>
                  </a:cxn>
                  <a:cxn ang="0">
                    <a:pos x="1140" y="618"/>
                  </a:cxn>
                  <a:cxn ang="0">
                    <a:pos x="1177" y="675"/>
                  </a:cxn>
                  <a:cxn ang="0">
                    <a:pos x="1209" y="731"/>
                  </a:cxn>
                  <a:cxn ang="0">
                    <a:pos x="1238" y="794"/>
                  </a:cxn>
                  <a:cxn ang="0">
                    <a:pos x="1262" y="861"/>
                  </a:cxn>
                  <a:cxn ang="0">
                    <a:pos x="1287" y="944"/>
                  </a:cxn>
                  <a:cxn ang="0">
                    <a:pos x="1302" y="1025"/>
                  </a:cxn>
                  <a:cxn ang="0">
                    <a:pos x="1314" y="1130"/>
                  </a:cxn>
                  <a:cxn ang="0">
                    <a:pos x="1314" y="1220"/>
                  </a:cxn>
                  <a:cxn ang="0">
                    <a:pos x="1305" y="1303"/>
                  </a:cxn>
                  <a:cxn ang="0">
                    <a:pos x="1291" y="1388"/>
                  </a:cxn>
                  <a:cxn ang="0">
                    <a:pos x="1264" y="1482"/>
                  </a:cxn>
                  <a:cxn ang="0">
                    <a:pos x="850" y="1270"/>
                  </a:cxn>
                  <a:cxn ang="0">
                    <a:pos x="860" y="1193"/>
                  </a:cxn>
                  <a:cxn ang="0">
                    <a:pos x="858" y="1124"/>
                  </a:cxn>
                  <a:cxn ang="0">
                    <a:pos x="846" y="1049"/>
                  </a:cxn>
                  <a:cxn ang="0">
                    <a:pos x="823" y="981"/>
                  </a:cxn>
                  <a:cxn ang="0">
                    <a:pos x="794" y="920"/>
                  </a:cxn>
                  <a:cxn ang="0">
                    <a:pos x="766" y="878"/>
                  </a:cxn>
                  <a:cxn ang="0">
                    <a:pos x="736" y="840"/>
                  </a:cxn>
                  <a:cxn ang="0">
                    <a:pos x="703" y="806"/>
                  </a:cxn>
                  <a:cxn ang="0">
                    <a:pos x="669" y="774"/>
                  </a:cxn>
                  <a:cxn ang="0">
                    <a:pos x="625" y="744"/>
                  </a:cxn>
                  <a:cxn ang="0">
                    <a:pos x="588" y="721"/>
                  </a:cxn>
                  <a:cxn ang="0">
                    <a:pos x="541" y="698"/>
                  </a:cxn>
                  <a:cxn ang="0">
                    <a:pos x="502" y="684"/>
                  </a:cxn>
                  <a:cxn ang="0">
                    <a:pos x="444" y="672"/>
                  </a:cxn>
                  <a:cxn ang="0">
                    <a:pos x="386" y="667"/>
                  </a:cxn>
                  <a:cxn ang="0">
                    <a:pos x="370" y="907"/>
                  </a:cxn>
                  <a:cxn ang="0">
                    <a:pos x="369" y="0"/>
                  </a:cxn>
                  <a:cxn ang="0">
                    <a:pos x="389" y="208"/>
                  </a:cxn>
                  <a:cxn ang="0">
                    <a:pos x="448" y="211"/>
                  </a:cxn>
                  <a:cxn ang="0">
                    <a:pos x="501" y="217"/>
                  </a:cxn>
                </a:cxnLst>
                <a:rect l="0" t="0" r="r" b="b"/>
                <a:pathLst>
                  <a:path w="1315" h="1482">
                    <a:moveTo>
                      <a:pt x="501" y="217"/>
                    </a:moveTo>
                    <a:lnTo>
                      <a:pt x="519" y="220"/>
                    </a:lnTo>
                    <a:lnTo>
                      <a:pt x="543" y="224"/>
                    </a:lnTo>
                    <a:lnTo>
                      <a:pt x="567" y="230"/>
                    </a:lnTo>
                    <a:lnTo>
                      <a:pt x="584" y="234"/>
                    </a:lnTo>
                    <a:lnTo>
                      <a:pt x="604" y="239"/>
                    </a:lnTo>
                    <a:lnTo>
                      <a:pt x="623" y="245"/>
                    </a:lnTo>
                    <a:lnTo>
                      <a:pt x="643" y="251"/>
                    </a:lnTo>
                    <a:lnTo>
                      <a:pt x="661" y="256"/>
                    </a:lnTo>
                    <a:lnTo>
                      <a:pt x="682" y="264"/>
                    </a:lnTo>
                    <a:lnTo>
                      <a:pt x="706" y="274"/>
                    </a:lnTo>
                    <a:lnTo>
                      <a:pt x="727" y="282"/>
                    </a:lnTo>
                    <a:lnTo>
                      <a:pt x="747" y="291"/>
                    </a:lnTo>
                    <a:lnTo>
                      <a:pt x="770" y="301"/>
                    </a:lnTo>
                    <a:lnTo>
                      <a:pt x="792" y="312"/>
                    </a:lnTo>
                    <a:lnTo>
                      <a:pt x="812" y="322"/>
                    </a:lnTo>
                    <a:lnTo>
                      <a:pt x="831" y="334"/>
                    </a:lnTo>
                    <a:lnTo>
                      <a:pt x="848" y="344"/>
                    </a:lnTo>
                    <a:lnTo>
                      <a:pt x="865" y="356"/>
                    </a:lnTo>
                    <a:lnTo>
                      <a:pt x="884" y="367"/>
                    </a:lnTo>
                    <a:lnTo>
                      <a:pt x="905" y="381"/>
                    </a:lnTo>
                    <a:lnTo>
                      <a:pt x="924" y="395"/>
                    </a:lnTo>
                    <a:lnTo>
                      <a:pt x="942" y="409"/>
                    </a:lnTo>
                    <a:lnTo>
                      <a:pt x="959" y="422"/>
                    </a:lnTo>
                    <a:lnTo>
                      <a:pt x="986" y="445"/>
                    </a:lnTo>
                    <a:lnTo>
                      <a:pt x="1014" y="471"/>
                    </a:lnTo>
                    <a:lnTo>
                      <a:pt x="1036" y="491"/>
                    </a:lnTo>
                    <a:lnTo>
                      <a:pt x="1062" y="520"/>
                    </a:lnTo>
                    <a:lnTo>
                      <a:pt x="1080" y="541"/>
                    </a:lnTo>
                    <a:lnTo>
                      <a:pt x="1100" y="565"/>
                    </a:lnTo>
                    <a:lnTo>
                      <a:pt x="1122" y="592"/>
                    </a:lnTo>
                    <a:lnTo>
                      <a:pt x="1140" y="618"/>
                    </a:lnTo>
                    <a:lnTo>
                      <a:pt x="1158" y="647"/>
                    </a:lnTo>
                    <a:lnTo>
                      <a:pt x="1177" y="675"/>
                    </a:lnTo>
                    <a:lnTo>
                      <a:pt x="1193" y="705"/>
                    </a:lnTo>
                    <a:lnTo>
                      <a:pt x="1209" y="731"/>
                    </a:lnTo>
                    <a:lnTo>
                      <a:pt x="1224" y="763"/>
                    </a:lnTo>
                    <a:lnTo>
                      <a:pt x="1238" y="794"/>
                    </a:lnTo>
                    <a:lnTo>
                      <a:pt x="1250" y="826"/>
                    </a:lnTo>
                    <a:lnTo>
                      <a:pt x="1262" y="861"/>
                    </a:lnTo>
                    <a:lnTo>
                      <a:pt x="1277" y="904"/>
                    </a:lnTo>
                    <a:lnTo>
                      <a:pt x="1287" y="944"/>
                    </a:lnTo>
                    <a:lnTo>
                      <a:pt x="1297" y="985"/>
                    </a:lnTo>
                    <a:lnTo>
                      <a:pt x="1302" y="1025"/>
                    </a:lnTo>
                    <a:lnTo>
                      <a:pt x="1309" y="1072"/>
                    </a:lnTo>
                    <a:lnTo>
                      <a:pt x="1314" y="1130"/>
                    </a:lnTo>
                    <a:lnTo>
                      <a:pt x="1315" y="1175"/>
                    </a:lnTo>
                    <a:lnTo>
                      <a:pt x="1314" y="1220"/>
                    </a:lnTo>
                    <a:lnTo>
                      <a:pt x="1310" y="1263"/>
                    </a:lnTo>
                    <a:lnTo>
                      <a:pt x="1305" y="1303"/>
                    </a:lnTo>
                    <a:lnTo>
                      <a:pt x="1300" y="1345"/>
                    </a:lnTo>
                    <a:lnTo>
                      <a:pt x="1291" y="1388"/>
                    </a:lnTo>
                    <a:lnTo>
                      <a:pt x="1279" y="1434"/>
                    </a:lnTo>
                    <a:lnTo>
                      <a:pt x="1264" y="1482"/>
                    </a:lnTo>
                    <a:lnTo>
                      <a:pt x="1178" y="1214"/>
                    </a:lnTo>
                    <a:lnTo>
                      <a:pt x="850" y="1270"/>
                    </a:lnTo>
                    <a:lnTo>
                      <a:pt x="857" y="1223"/>
                    </a:lnTo>
                    <a:lnTo>
                      <a:pt x="860" y="1193"/>
                    </a:lnTo>
                    <a:lnTo>
                      <a:pt x="860" y="1161"/>
                    </a:lnTo>
                    <a:lnTo>
                      <a:pt x="858" y="1124"/>
                    </a:lnTo>
                    <a:lnTo>
                      <a:pt x="853" y="1089"/>
                    </a:lnTo>
                    <a:lnTo>
                      <a:pt x="846" y="1049"/>
                    </a:lnTo>
                    <a:lnTo>
                      <a:pt x="837" y="1017"/>
                    </a:lnTo>
                    <a:lnTo>
                      <a:pt x="823" y="981"/>
                    </a:lnTo>
                    <a:lnTo>
                      <a:pt x="810" y="950"/>
                    </a:lnTo>
                    <a:lnTo>
                      <a:pt x="794" y="920"/>
                    </a:lnTo>
                    <a:lnTo>
                      <a:pt x="780" y="897"/>
                    </a:lnTo>
                    <a:lnTo>
                      <a:pt x="766" y="878"/>
                    </a:lnTo>
                    <a:lnTo>
                      <a:pt x="752" y="859"/>
                    </a:lnTo>
                    <a:lnTo>
                      <a:pt x="736" y="840"/>
                    </a:lnTo>
                    <a:lnTo>
                      <a:pt x="718" y="820"/>
                    </a:lnTo>
                    <a:lnTo>
                      <a:pt x="703" y="806"/>
                    </a:lnTo>
                    <a:lnTo>
                      <a:pt x="686" y="789"/>
                    </a:lnTo>
                    <a:lnTo>
                      <a:pt x="669" y="774"/>
                    </a:lnTo>
                    <a:lnTo>
                      <a:pt x="649" y="759"/>
                    </a:lnTo>
                    <a:lnTo>
                      <a:pt x="625" y="744"/>
                    </a:lnTo>
                    <a:lnTo>
                      <a:pt x="605" y="730"/>
                    </a:lnTo>
                    <a:lnTo>
                      <a:pt x="588" y="721"/>
                    </a:lnTo>
                    <a:lnTo>
                      <a:pt x="563" y="706"/>
                    </a:lnTo>
                    <a:lnTo>
                      <a:pt x="541" y="698"/>
                    </a:lnTo>
                    <a:lnTo>
                      <a:pt x="522" y="691"/>
                    </a:lnTo>
                    <a:lnTo>
                      <a:pt x="502" y="684"/>
                    </a:lnTo>
                    <a:lnTo>
                      <a:pt x="472" y="677"/>
                    </a:lnTo>
                    <a:lnTo>
                      <a:pt x="444" y="672"/>
                    </a:lnTo>
                    <a:lnTo>
                      <a:pt x="415" y="669"/>
                    </a:lnTo>
                    <a:lnTo>
                      <a:pt x="386" y="667"/>
                    </a:lnTo>
                    <a:lnTo>
                      <a:pt x="370" y="666"/>
                    </a:lnTo>
                    <a:lnTo>
                      <a:pt x="370" y="907"/>
                    </a:lnTo>
                    <a:lnTo>
                      <a:pt x="0" y="460"/>
                    </a:lnTo>
                    <a:lnTo>
                      <a:pt x="369" y="0"/>
                    </a:lnTo>
                    <a:lnTo>
                      <a:pt x="369" y="207"/>
                    </a:lnTo>
                    <a:lnTo>
                      <a:pt x="389" y="208"/>
                    </a:lnTo>
                    <a:lnTo>
                      <a:pt x="418" y="209"/>
                    </a:lnTo>
                    <a:lnTo>
                      <a:pt x="448" y="211"/>
                    </a:lnTo>
                    <a:lnTo>
                      <a:pt x="477" y="214"/>
                    </a:lnTo>
                    <a:lnTo>
                      <a:pt x="501" y="217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4080" y="1440"/>
              <a:ext cx="738" cy="21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Size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 rot="4323276">
              <a:off x="3263" y="2308"/>
              <a:ext cx="1144" cy="20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Cost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 rot="18649188">
              <a:off x="4423" y="2695"/>
              <a:ext cx="851" cy="20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932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The process of assigning projected values for time and effort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Sources of estimates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black"/>
                </a:solidFill>
              </a:rPr>
              <a:t>Methodology in use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black"/>
                </a:solidFill>
              </a:rPr>
              <a:t>Actual previous projects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black"/>
                </a:solidFill>
              </a:rPr>
              <a:t>Experienced developer</a:t>
            </a:r>
            <a:r>
              <a:rPr lang="en-US" sz="2600" dirty="0">
                <a:solidFill>
                  <a:prstClr val="black"/>
                </a:solidFill>
              </a:rPr>
              <a:t>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Estimates begin as a range and become more specific as the project progresses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black"/>
                </a:solidFill>
              </a:rPr>
              <a:t>Industry standards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black"/>
                </a:solidFill>
              </a:rPr>
              <a:t>Function point estimation (Appendix 2A)</a:t>
            </a:r>
          </a:p>
          <a:p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708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Estimates Using Industry Standard Percentages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Industry standard percentages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8"/>
          <p:cNvSpPr>
            <a:spLocks noGrp="1" noChangeArrowheads="1"/>
          </p:cNvSpPr>
          <p:nvPr>
            <p:ph sz="quarter" idx="4"/>
          </p:nvPr>
        </p:nvSpPr>
        <p:spPr bwMode="auto">
          <a:xfrm>
            <a:off x="6217920" y="2582334"/>
            <a:ext cx="4937760" cy="33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 dirty="0"/>
              <a:t>IF </a:t>
            </a:r>
            <a:r>
              <a:rPr lang="en-US" sz="1400" b="1" dirty="0" smtClean="0"/>
              <a:t>4 </a:t>
            </a:r>
            <a:r>
              <a:rPr lang="en-US" sz="1400" b="1" dirty="0"/>
              <a:t>months are required for </a:t>
            </a:r>
            <a:r>
              <a:rPr lang="en-US" sz="1400" b="1" u="sng" dirty="0"/>
              <a:t>Planning</a:t>
            </a:r>
            <a:r>
              <a:rPr lang="en-US" sz="1400" b="1" dirty="0"/>
              <a:t>, then</a:t>
            </a:r>
          </a:p>
          <a:p>
            <a:r>
              <a:rPr lang="en-US" sz="1400" dirty="0"/>
              <a:t>	15% X = </a:t>
            </a:r>
            <a:r>
              <a:rPr lang="en-US" sz="1400" dirty="0" smtClean="0"/>
              <a:t>4, where X </a:t>
            </a:r>
            <a:r>
              <a:rPr lang="en-US" sz="1400" dirty="0"/>
              <a:t>= overall length of project</a:t>
            </a:r>
          </a:p>
          <a:p>
            <a:r>
              <a:rPr lang="en-US" sz="1400" dirty="0"/>
              <a:t>	        X = </a:t>
            </a:r>
            <a:r>
              <a:rPr lang="en-US" sz="1400" dirty="0" smtClean="0"/>
              <a:t>4 / </a:t>
            </a:r>
            <a:r>
              <a:rPr lang="en-US" sz="1400" dirty="0"/>
              <a:t>15%</a:t>
            </a:r>
          </a:p>
          <a:p>
            <a:r>
              <a:rPr lang="en-US" sz="1400" dirty="0"/>
              <a:t>	        X = </a:t>
            </a:r>
            <a:r>
              <a:rPr lang="en-US" sz="1400" dirty="0" smtClean="0"/>
              <a:t>26.66 </a:t>
            </a:r>
            <a:r>
              <a:rPr lang="en-US" sz="1400" dirty="0"/>
              <a:t>months </a:t>
            </a:r>
            <a:r>
              <a:rPr lang="en-US" sz="1400" dirty="0" smtClean="0"/>
              <a:t>for entire </a:t>
            </a:r>
            <a:r>
              <a:rPr lang="en-US" sz="1400" dirty="0"/>
              <a:t>project</a:t>
            </a:r>
          </a:p>
          <a:p>
            <a:r>
              <a:rPr lang="en-US" sz="1400" b="1" dirty="0"/>
              <a:t>Therefore:</a:t>
            </a:r>
          </a:p>
          <a:p>
            <a:pPr lvl="1"/>
            <a:r>
              <a:rPr lang="en-US" sz="1400" dirty="0"/>
              <a:t>Planning (15%):                  </a:t>
            </a:r>
            <a:r>
              <a:rPr lang="en-US" sz="1400" dirty="0" smtClean="0"/>
              <a:t>4 </a:t>
            </a:r>
            <a:r>
              <a:rPr lang="en-US" sz="1400" dirty="0"/>
              <a:t>months</a:t>
            </a:r>
          </a:p>
          <a:p>
            <a:pPr lvl="1"/>
            <a:r>
              <a:rPr lang="en-US" sz="1400" dirty="0"/>
              <a:t>Analysis (20%):                  </a:t>
            </a:r>
            <a:r>
              <a:rPr lang="en-US" sz="1400" dirty="0" smtClean="0"/>
              <a:t>5.33 </a:t>
            </a:r>
            <a:r>
              <a:rPr lang="en-US" sz="1400" dirty="0"/>
              <a:t>months</a:t>
            </a:r>
          </a:p>
          <a:p>
            <a:pPr lvl="1"/>
            <a:r>
              <a:rPr lang="en-US" sz="1400" dirty="0"/>
              <a:t>Design (35%):                     </a:t>
            </a:r>
            <a:r>
              <a:rPr lang="en-US" sz="1400" dirty="0" smtClean="0"/>
              <a:t>9.33 </a:t>
            </a:r>
            <a:r>
              <a:rPr lang="en-US" sz="1400" dirty="0"/>
              <a:t>months</a:t>
            </a:r>
          </a:p>
          <a:p>
            <a:pPr lvl="1"/>
            <a:r>
              <a:rPr lang="en-US" sz="1400" dirty="0"/>
              <a:t>Implementation (30%): </a:t>
            </a:r>
            <a:r>
              <a:rPr lang="en-US" sz="1400" dirty="0" smtClean="0"/>
              <a:t>      8 months</a:t>
            </a:r>
            <a:endParaRPr lang="en-US" sz="1400" dirty="0"/>
          </a:p>
          <a:p>
            <a:pPr lvl="1"/>
            <a:endParaRPr lang="en-US" sz="1400" dirty="0"/>
          </a:p>
          <a:p>
            <a:pPr lvl="2"/>
            <a:r>
              <a:rPr lang="en-US" sz="1400" dirty="0"/>
              <a:t>Total Project Length: </a:t>
            </a:r>
            <a:r>
              <a:rPr lang="en-US" sz="1400" dirty="0" smtClean="0"/>
              <a:t>26.66 </a:t>
            </a:r>
            <a:r>
              <a:rPr lang="en-US" sz="1400" dirty="0"/>
              <a:t>months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0" y="2894631"/>
            <a:ext cx="6045870" cy="153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1266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dirty="0"/>
              <a:t>Identifying Tasks</a:t>
            </a:r>
          </a:p>
        </p:txBody>
      </p:sp>
      <p:sp>
        <p:nvSpPr>
          <p:cNvPr id="140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Use established guidelines – existing methodologies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Use analogies – model previous projects’ task lists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Top-down approach – break high level tasks into smaller, detailed tasks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Organize into work breakdown structure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3748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dirty="0" smtClean="0"/>
              <a:t>Example – Determining Tasks using Top-down Approach</a:t>
            </a:r>
            <a:endParaRPr lang="en-US" dirty="0"/>
          </a:p>
        </p:txBody>
      </p:sp>
      <p:sp>
        <p:nvSpPr>
          <p:cNvPr id="140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 marL="228600" indent="-457200">
              <a:buFont typeface="Wingdings" panose="05000000000000000000" pitchFamily="2" charset="2"/>
              <a:buChar char="q"/>
            </a:pPr>
            <a:r>
              <a:rPr lang="en-US" sz="2400" dirty="0"/>
              <a:t>Grade programming assignments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2000" dirty="0" smtClean="0"/>
              <a:t>Create grading </a:t>
            </a:r>
            <a:r>
              <a:rPr lang="en-US" sz="2000" dirty="0"/>
              <a:t>plan</a:t>
            </a:r>
          </a:p>
          <a:p>
            <a:pPr marL="1143000" lvl="2" indent="-228600">
              <a:buFont typeface="+mj-lt"/>
              <a:buAutoNum type="alphaUcPeriod"/>
            </a:pPr>
            <a:r>
              <a:rPr lang="en-US" sz="1600" dirty="0"/>
              <a:t>Develop grading rubric</a:t>
            </a:r>
          </a:p>
          <a:p>
            <a:pPr marL="1143000" lvl="2" indent="-228600">
              <a:buFont typeface="+mj-lt"/>
              <a:buAutoNum type="alphaUcPeriod"/>
            </a:pPr>
            <a:r>
              <a:rPr lang="en-US" sz="1600" dirty="0"/>
              <a:t>Develop test plan, test data, and check figures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2000" dirty="0"/>
              <a:t>Prepare programming projects for grading</a:t>
            </a:r>
          </a:p>
          <a:p>
            <a:pPr marL="1143000" lvl="2" indent="-228600">
              <a:buFont typeface="+mj-lt"/>
              <a:buAutoNum type="alphaUcPeriod"/>
            </a:pPr>
            <a:r>
              <a:rPr lang="en-US" sz="1600" dirty="0"/>
              <a:t>Download </a:t>
            </a:r>
            <a:r>
              <a:rPr lang="en-US" sz="1600" dirty="0" smtClean="0"/>
              <a:t>submitted projects</a:t>
            </a:r>
            <a:endParaRPr lang="en-US" sz="1600" dirty="0"/>
          </a:p>
          <a:p>
            <a:pPr marL="1143000" lvl="2" indent="-228600">
              <a:buFont typeface="+mj-lt"/>
              <a:buAutoNum type="alphaUcPeriod"/>
            </a:pPr>
            <a:r>
              <a:rPr lang="en-US" sz="1600" dirty="0"/>
              <a:t>For all projects, extract zipped files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2000" dirty="0"/>
              <a:t>For all projects, </a:t>
            </a:r>
          </a:p>
          <a:p>
            <a:pPr marL="1143000" lvl="2" indent="-228600">
              <a:buFont typeface="+mj-lt"/>
              <a:buAutoNum type="alphaUcPeriod"/>
            </a:pPr>
            <a:r>
              <a:rPr lang="en-US" sz="1600" dirty="0"/>
              <a:t>Administer test plan and check performance and results</a:t>
            </a:r>
          </a:p>
          <a:p>
            <a:pPr marL="1143000" lvl="2" indent="-228600">
              <a:buFont typeface="+mj-lt"/>
              <a:buAutoNum type="alphaUcPeriod"/>
            </a:pPr>
            <a:r>
              <a:rPr lang="en-US" sz="1600" dirty="0"/>
              <a:t>Check code for required elements</a:t>
            </a:r>
          </a:p>
          <a:p>
            <a:pPr marL="1143000" lvl="2" indent="-228600">
              <a:buFont typeface="+mj-lt"/>
              <a:buAutoNum type="alphaUcPeriod"/>
            </a:pPr>
            <a:r>
              <a:rPr lang="en-US" sz="1600" dirty="0"/>
              <a:t>Apply rubric and determine final score.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3325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Workplan</a:t>
            </a:r>
            <a:r>
              <a:rPr lang="en-US" dirty="0" smtClean="0"/>
              <a:t> Entry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364" y="1327150"/>
            <a:ext cx="7445501" cy="45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4704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365165"/>
            <a:ext cx="10058400" cy="1450757"/>
          </a:xfrm>
        </p:spPr>
        <p:txBody>
          <a:bodyPr/>
          <a:lstStyle/>
          <a:p>
            <a:r>
              <a:rPr lang="en-US" dirty="0" smtClean="0"/>
              <a:t>Project Work Plan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394304" y="-768613"/>
            <a:ext cx="5292694" cy="897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390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365165"/>
            <a:ext cx="10058400" cy="1450757"/>
          </a:xfrm>
        </p:spPr>
        <p:txBody>
          <a:bodyPr/>
          <a:lstStyle/>
          <a:p>
            <a:r>
              <a:rPr lang="en-US" dirty="0" smtClean="0"/>
              <a:t>Project Work Plan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501020" y="-1208925"/>
            <a:ext cx="5149165" cy="97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390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5785" y="626853"/>
            <a:ext cx="8229600" cy="1066800"/>
          </a:xfrm>
        </p:spPr>
        <p:txBody>
          <a:bodyPr/>
          <a:lstStyle/>
          <a:p>
            <a:r>
              <a:rPr lang="en-US" dirty="0"/>
              <a:t>Staffing </a:t>
            </a:r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90445" y="1837500"/>
            <a:ext cx="7944928" cy="386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 skills to project needs whenever possible</a:t>
            </a:r>
          </a:p>
          <a:p>
            <a:pPr marL="457200" lvl="0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technical skills and interpersonal skills</a:t>
            </a:r>
          </a:p>
          <a:p>
            <a:pPr marL="749808" lvl="3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IS work is done in teams</a:t>
            </a:r>
          </a:p>
          <a:p>
            <a:pPr marL="749808" lvl="3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skills are not sufficient – need to be able to work with others </a:t>
            </a:r>
          </a:p>
          <a:p>
            <a:pPr marL="749808" lvl="3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training and outside sources (consultants, vendor support) when skills are not readily available </a:t>
            </a:r>
          </a:p>
          <a:p>
            <a:pPr marL="457200" indent="-457200" defTabSz="9144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Staffing levels will change over a project’s lifetime</a:t>
            </a:r>
          </a:p>
          <a:p>
            <a:pPr marL="457200" indent="-457200" defTabSz="9144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staff </a:t>
            </a: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 overhead; not always productive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699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648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Use monetary rewards cautiously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Use intrinsic </a:t>
            </a:r>
            <a:r>
              <a:rPr lang="en-US" sz="2800" dirty="0">
                <a:solidFill>
                  <a:prstClr val="black"/>
                </a:solidFill>
                <a:hlinkClick r:id="rId3"/>
              </a:rPr>
              <a:t>rewards</a:t>
            </a:r>
            <a:endParaRPr lang="en-US" sz="2800" dirty="0">
              <a:solidFill>
                <a:prstClr val="black"/>
              </a:solidFill>
            </a:endParaRP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black"/>
                </a:solidFill>
              </a:rPr>
              <a:t>Recognition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black"/>
                </a:solidFill>
              </a:rPr>
              <a:t>Achievement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black"/>
                </a:solidFill>
              </a:rPr>
              <a:t>The work itself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black"/>
                </a:solidFill>
              </a:rPr>
              <a:t>Responsibility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black"/>
                </a:solidFill>
              </a:rPr>
              <a:t>Advancement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black"/>
                </a:solidFill>
              </a:rPr>
              <a:t>Chance to learn new skills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9993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Project Selection Issues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 Ways to Characterize Projects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 </a:t>
            </a:r>
            <a:r>
              <a:rPr lang="en-US" sz="2600" dirty="0"/>
              <a:t>Size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 Cost</a:t>
            </a:r>
            <a:endParaRPr lang="en-US" sz="2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 Purpose</a:t>
            </a:r>
            <a:endParaRPr lang="en-US" sz="2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 Length</a:t>
            </a:r>
            <a:endParaRPr lang="en-US" sz="2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 Risk</a:t>
            </a:r>
            <a:endParaRPr lang="en-US" sz="2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 Scope</a:t>
            </a:r>
            <a:endParaRPr lang="en-US" sz="2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 Economic </a:t>
            </a:r>
            <a:r>
              <a:rPr lang="en-US" sz="2600" dirty="0"/>
              <a:t>Value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3452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2007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Consider the “de-motivators” … </a:t>
            </a:r>
            <a:r>
              <a:rPr lang="en-US" sz="2800" i="1" dirty="0">
                <a:solidFill>
                  <a:schemeClr val="accent2">
                    <a:lumMod val="75000"/>
                  </a:schemeClr>
                </a:solidFill>
              </a:rPr>
              <a:t>DO NOT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black"/>
                </a:solidFill>
              </a:rPr>
              <a:t>Assign unrealistic deadlines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black"/>
                </a:solidFill>
              </a:rPr>
              <a:t>Ignore good efforts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black"/>
                </a:solidFill>
              </a:rPr>
              <a:t>Accept a low-quality product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black"/>
                </a:solidFill>
              </a:rPr>
              <a:t>Give everyone on the project </a:t>
            </a:r>
            <a:r>
              <a:rPr lang="en-US" sz="2400" dirty="0" smtClean="0">
                <a:solidFill>
                  <a:prstClr val="black"/>
                </a:solidFill>
              </a:rPr>
              <a:t>the same </a:t>
            </a:r>
            <a:r>
              <a:rPr lang="en-US" sz="2400" dirty="0">
                <a:solidFill>
                  <a:prstClr val="black"/>
                </a:solidFill>
              </a:rPr>
              <a:t>raise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black"/>
                </a:solidFill>
              </a:rPr>
              <a:t>Make an important decision without the team’s input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black"/>
                </a:solidFill>
              </a:rPr>
              <a:t>Maintain poor working conditions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4018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 bldLvl="2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Assuring Group Performance</a:t>
            </a:r>
          </a:p>
        </p:txBody>
      </p:sp>
      <p:sp>
        <p:nvSpPr>
          <p:cNvPr id="165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Make sure team understands the project and its goals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Establish operating procedures (Project Charter)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black"/>
                </a:solidFill>
              </a:rPr>
              <a:t>Availability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black"/>
                </a:solidFill>
              </a:rPr>
              <a:t>Status reporting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black"/>
                </a:solidFill>
              </a:rPr>
              <a:t>Meetings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Ensure that team members get to know each other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Establish methods for dealing with problems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9343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Estimates Require Refinement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 indent="-2286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Even projects with high-quality estimates will need refinement</a:t>
            </a:r>
          </a:p>
          <a:p>
            <a:pPr lvl="1" indent="-2286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Project managers must adjust estimated </a:t>
            </a:r>
            <a:r>
              <a:rPr lang="en-US" sz="2800" dirty="0" smtClean="0">
                <a:solidFill>
                  <a:prstClr val="black"/>
                </a:solidFill>
              </a:rPr>
              <a:t>time throughout </a:t>
            </a:r>
            <a:r>
              <a:rPr lang="en-US" sz="2800" dirty="0">
                <a:solidFill>
                  <a:prstClr val="black"/>
                </a:solidFill>
              </a:rPr>
              <a:t>the project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0" y="1854620"/>
            <a:ext cx="6096000" cy="224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906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Scope</a:t>
            </a:r>
          </a:p>
        </p:txBody>
      </p:sp>
      <p:sp>
        <p:nvSpPr>
          <p:cNvPr id="177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prstClr val="black"/>
                </a:solidFill>
              </a:rPr>
              <a:t>Beware of scope </a:t>
            </a:r>
            <a:r>
              <a:rPr lang="en-US" sz="2800" dirty="0">
                <a:solidFill>
                  <a:prstClr val="black"/>
                </a:solidFill>
              </a:rPr>
              <a:t>creep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prstClr val="black"/>
                </a:solidFill>
              </a:rPr>
              <a:t>Use JAD </a:t>
            </a:r>
            <a:r>
              <a:rPr lang="en-US" sz="2800" dirty="0">
                <a:solidFill>
                  <a:prstClr val="black"/>
                </a:solidFill>
              </a:rPr>
              <a:t>and </a:t>
            </a:r>
            <a:r>
              <a:rPr lang="en-US" sz="2800" dirty="0" smtClean="0">
                <a:solidFill>
                  <a:prstClr val="black"/>
                </a:solidFill>
              </a:rPr>
              <a:t>prototyping to minimize scope creep pressure</a:t>
            </a:r>
            <a:endParaRPr lang="en-US" sz="2800" dirty="0">
              <a:solidFill>
                <a:prstClr val="black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prstClr val="black"/>
                </a:solidFill>
              </a:rPr>
              <a:t>Implement formal </a:t>
            </a:r>
            <a:r>
              <a:rPr lang="en-US" sz="2800" dirty="0">
                <a:solidFill>
                  <a:prstClr val="black"/>
                </a:solidFill>
              </a:rPr>
              <a:t>change </a:t>
            </a:r>
            <a:r>
              <a:rPr lang="en-US" sz="2800" dirty="0" smtClean="0">
                <a:solidFill>
                  <a:prstClr val="black"/>
                </a:solidFill>
              </a:rPr>
              <a:t>approval process </a:t>
            </a:r>
            <a:endParaRPr lang="en-US" sz="2800" dirty="0">
              <a:solidFill>
                <a:prstClr val="black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Defer additional requirements as future system enhancements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115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1104181"/>
            <a:ext cx="10058400" cy="633179"/>
          </a:xfrm>
          <a:noFill/>
          <a:ln/>
        </p:spPr>
        <p:txBody>
          <a:bodyPr vert="horz" lIns="92075" tIns="46038" rIns="92075" bIns="46038" rtlCol="0" anchor="ctr">
            <a:noAutofit/>
          </a:bodyPr>
          <a:lstStyle/>
          <a:p>
            <a:r>
              <a:rPr lang="en-US" dirty="0" err="1"/>
              <a:t>Timeboxing</a:t>
            </a:r>
            <a:endParaRPr lang="en-US" dirty="0"/>
          </a:p>
        </p:txBody>
      </p:sp>
      <p:sp>
        <p:nvSpPr>
          <p:cNvPr id="157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Time estimating techniques may reveal that the project requires more time than we have available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err="1">
                <a:solidFill>
                  <a:prstClr val="black"/>
                </a:solidFill>
              </a:rPr>
              <a:t>Timeboxing</a:t>
            </a:r>
            <a:r>
              <a:rPr lang="en-US" sz="2800" dirty="0">
                <a:solidFill>
                  <a:prstClr val="black"/>
                </a:solidFill>
              </a:rPr>
              <a:t> helps in these situations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black"/>
                </a:solidFill>
              </a:rPr>
              <a:t>Set a tight but realistic deadline. Identify core, essential functional requirements 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black"/>
                </a:solidFill>
              </a:rPr>
              <a:t>Team limits its focus just to essential functions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black"/>
                </a:solidFill>
              </a:rPr>
              <a:t>High quality is stressed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black"/>
                </a:solidFill>
              </a:rPr>
              <a:t>Other functions will be added later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black"/>
                </a:solidFill>
              </a:rPr>
              <a:t>Repeat to add refinements and enhancements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2767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Target Date is Missed…</a:t>
            </a:r>
          </a:p>
        </p:txBody>
      </p:sp>
      <p:sp>
        <p:nvSpPr>
          <p:cNvPr id="207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Don’t assume you can catch up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The ONLY situation in which you can make up time is </a:t>
            </a:r>
            <a:r>
              <a:rPr lang="en-US" sz="2800" dirty="0" smtClean="0">
                <a:solidFill>
                  <a:prstClr val="black"/>
                </a:solidFill>
              </a:rPr>
              <a:t>when:</a:t>
            </a:r>
            <a:endParaRPr lang="en-US" sz="2800" dirty="0">
              <a:solidFill>
                <a:prstClr val="black"/>
              </a:solidFill>
            </a:endParaRP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prstClr val="black"/>
                </a:solidFill>
              </a:rPr>
              <a:t>The </a:t>
            </a:r>
            <a:r>
              <a:rPr lang="en-US" sz="2400" dirty="0">
                <a:solidFill>
                  <a:prstClr val="black"/>
                </a:solidFill>
              </a:rPr>
              <a:t>remainder of the project is simpler than the part you fell behind on, and 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prstClr val="black"/>
                </a:solidFill>
              </a:rPr>
              <a:t>The </a:t>
            </a:r>
            <a:r>
              <a:rPr lang="en-US" sz="2400" dirty="0">
                <a:solidFill>
                  <a:prstClr val="black"/>
                </a:solidFill>
              </a:rPr>
              <a:t>remainder of the project is simpler than you expected when the original estimates were made.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Evaluate the complexity of the remainder of the project to determine the correct schedule adjustment.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Adding people is not always the right way to handle schedule slippages.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0083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860" y="2104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Project Selection Issues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lvl="0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Approval committee </a:t>
            </a:r>
            <a:r>
              <a:rPr lang="en-US" sz="3200" dirty="0" smtClean="0">
                <a:solidFill>
                  <a:prstClr val="black"/>
                </a:solidFill>
              </a:rPr>
              <a:t>uses the </a:t>
            </a:r>
            <a:r>
              <a:rPr lang="en-US" sz="3200" dirty="0">
                <a:solidFill>
                  <a:prstClr val="black"/>
                </a:solidFill>
              </a:rPr>
              <a:t>system request and the feasibility study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Project portfolio </a:t>
            </a:r>
            <a:r>
              <a:rPr lang="en-US" sz="2800" dirty="0" smtClean="0">
                <a:solidFill>
                  <a:prstClr val="black"/>
                </a:solidFill>
              </a:rPr>
              <a:t>perspective – </a:t>
            </a:r>
            <a:r>
              <a:rPr lang="en-US" sz="2800" dirty="0">
                <a:solidFill>
                  <a:prstClr val="black"/>
                </a:solidFill>
              </a:rPr>
              <a:t>how does the project fit within the entire portfolio of projects?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Trade-offs </a:t>
            </a:r>
            <a:r>
              <a:rPr lang="en-US" sz="2800" dirty="0" smtClean="0">
                <a:solidFill>
                  <a:prstClr val="black"/>
                </a:solidFill>
              </a:rPr>
              <a:t>needed: select </a:t>
            </a:r>
            <a:r>
              <a:rPr lang="en-US" sz="2800" dirty="0">
                <a:solidFill>
                  <a:prstClr val="black"/>
                </a:solidFill>
              </a:rPr>
              <a:t>projects </a:t>
            </a:r>
            <a:r>
              <a:rPr lang="en-US" sz="2800" dirty="0" smtClean="0">
                <a:solidFill>
                  <a:prstClr val="black"/>
                </a:solidFill>
              </a:rPr>
              <a:t>to form </a:t>
            </a:r>
            <a:r>
              <a:rPr lang="en-US" sz="2800" dirty="0">
                <a:solidFill>
                  <a:prstClr val="black"/>
                </a:solidFill>
              </a:rPr>
              <a:t>a balanced project portfolio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Viable projects may be rejected or deferred </a:t>
            </a:r>
            <a:r>
              <a:rPr lang="en-US" sz="2800" dirty="0" smtClean="0">
                <a:solidFill>
                  <a:prstClr val="black"/>
                </a:solidFill>
              </a:rPr>
              <a:t>due to project </a:t>
            </a:r>
            <a:r>
              <a:rPr lang="en-US" sz="2800" dirty="0">
                <a:solidFill>
                  <a:prstClr val="black"/>
                </a:solidFill>
              </a:rPr>
              <a:t>portfolio issues.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9970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Project Portfolio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PPM </a:t>
            </a:r>
            <a:r>
              <a:rPr lang="en-US" sz="3200" dirty="0">
                <a:solidFill>
                  <a:prstClr val="black"/>
                </a:solidFill>
              </a:rPr>
              <a:t>software collects and manages information about all </a:t>
            </a:r>
            <a:r>
              <a:rPr lang="en-US" sz="3200" dirty="0" smtClean="0">
                <a:solidFill>
                  <a:prstClr val="black"/>
                </a:solidFill>
              </a:rPr>
              <a:t>projects – on-going and awaiting </a:t>
            </a:r>
            <a:r>
              <a:rPr lang="en-US" sz="3200" dirty="0">
                <a:solidFill>
                  <a:prstClr val="black"/>
                </a:solidFill>
              </a:rPr>
              <a:t>approval.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Companies </a:t>
            </a:r>
            <a:r>
              <a:rPr lang="en-US" sz="3200" dirty="0">
                <a:solidFill>
                  <a:prstClr val="black"/>
                </a:solidFill>
              </a:rPr>
              <a:t>stay up to date on projects and </a:t>
            </a:r>
            <a:r>
              <a:rPr lang="en-US" sz="3200" dirty="0" smtClean="0">
                <a:solidFill>
                  <a:prstClr val="black"/>
                </a:solidFill>
              </a:rPr>
              <a:t>adapt </a:t>
            </a:r>
            <a:r>
              <a:rPr lang="en-US" sz="3200" dirty="0">
                <a:solidFill>
                  <a:prstClr val="black"/>
                </a:solidFill>
              </a:rPr>
              <a:t>to changing conditions.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Features: project prioritization, employee allocation, real-time project monitoring, </a:t>
            </a:r>
            <a:r>
              <a:rPr lang="en-US" sz="3200" dirty="0" smtClean="0">
                <a:solidFill>
                  <a:prstClr val="black"/>
                </a:solidFill>
              </a:rPr>
              <a:t>flagging </a:t>
            </a:r>
            <a:r>
              <a:rPr lang="en-US" sz="3200" dirty="0">
                <a:solidFill>
                  <a:prstClr val="black"/>
                </a:solidFill>
              </a:rPr>
              <a:t>cost and time variances, </a:t>
            </a:r>
            <a:r>
              <a:rPr lang="en-US" sz="3200" dirty="0" smtClean="0">
                <a:solidFill>
                  <a:prstClr val="black"/>
                </a:solidFill>
              </a:rPr>
              <a:t>monitoring </a:t>
            </a:r>
            <a:r>
              <a:rPr lang="en-US" sz="3200" dirty="0">
                <a:solidFill>
                  <a:prstClr val="black"/>
                </a:solidFill>
              </a:rPr>
              <a:t>economic feasibility.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362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Creating the 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6072" lvl="0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  <a:latin typeface="Corbel"/>
              </a:rPr>
              <a:t> </a:t>
            </a:r>
            <a:r>
              <a:rPr lang="en-US" sz="3600" dirty="0">
                <a:solidFill>
                  <a:prstClr val="black"/>
                </a:solidFill>
              </a:rPr>
              <a:t>Once a project is approved, the project manager must: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prstClr val="black"/>
                </a:solidFill>
              </a:rPr>
              <a:t>Select the best project methodology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prstClr val="black"/>
                </a:solidFill>
              </a:rPr>
              <a:t>Develop a project work plan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prstClr val="black"/>
                </a:solidFill>
              </a:rPr>
              <a:t>Establish a staffing plan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prstClr val="black"/>
                </a:solidFill>
              </a:rPr>
              <a:t>Create ways to coordinate and control the project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0773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Project Plan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Developing a plan for a successful result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824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Selecting a Project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Methodology</a:t>
            </a:r>
            <a:r>
              <a:rPr lang="en-US" sz="3200" dirty="0">
                <a:solidFill>
                  <a:prstClr val="black"/>
                </a:solidFill>
              </a:rPr>
              <a:t>: A formalized approach to implementing the SDLC</a:t>
            </a:r>
          </a:p>
          <a:p>
            <a:pPr marL="914400" lvl="1" indent="-457200"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A series of steps to perform and deliverables to produce</a:t>
            </a:r>
          </a:p>
          <a:p>
            <a:pPr marL="576072" lvl="0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Methodology Sources</a:t>
            </a:r>
          </a:p>
          <a:p>
            <a:pPr marL="914400" lvl="1" indent="-457200"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Internally developed by organizations</a:t>
            </a:r>
          </a:p>
          <a:p>
            <a:pPr marL="914400" lvl="1" indent="-457200"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Consulting firms</a:t>
            </a:r>
          </a:p>
          <a:p>
            <a:pPr marL="914400" lvl="1" indent="-457200"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Software vendors</a:t>
            </a:r>
          </a:p>
          <a:p>
            <a:pPr marL="914400" lvl="1" indent="-457200"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Government agencies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0067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xmlns:a="http://schemas.openxmlformats.org/drawingml/2006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xmlns:a="http://schemas.openxmlformats.org/drawingml/2006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555</TotalTime>
  <Words>2368</Words>
  <Application>Microsoft Macintosh PowerPoint</Application>
  <PresentationFormat>Custom</PresentationFormat>
  <Paragraphs>443</Paragraphs>
  <Slides>45</Slides>
  <Notes>9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Retrospect</vt:lpstr>
      <vt:lpstr>Project Selection and Management</vt:lpstr>
      <vt:lpstr>Learning Objectives</vt:lpstr>
      <vt:lpstr>Project Selection </vt:lpstr>
      <vt:lpstr>Project Selection Issues</vt:lpstr>
      <vt:lpstr>Project Selection Issues</vt:lpstr>
      <vt:lpstr>Project Portfolio Management</vt:lpstr>
      <vt:lpstr>Creating the Project Plan</vt:lpstr>
      <vt:lpstr>Creating the Project Plan</vt:lpstr>
      <vt:lpstr>Selecting a Project Methodology</vt:lpstr>
      <vt:lpstr>Selecting a Project Methodology - Issues</vt:lpstr>
      <vt:lpstr>Structured Systems Development</vt:lpstr>
      <vt:lpstr>Waterfall Development Methodology</vt:lpstr>
      <vt:lpstr>Waterfall Methodology Assessment</vt:lpstr>
      <vt:lpstr>Parallel Development Methodology</vt:lpstr>
      <vt:lpstr>Parallel Methodology Assessment</vt:lpstr>
      <vt:lpstr>V-Model Development Methodology</vt:lpstr>
      <vt:lpstr>V-Model Methodology Assessment</vt:lpstr>
      <vt:lpstr>Rapid Application Development</vt:lpstr>
      <vt:lpstr>Three RAD Approaches</vt:lpstr>
      <vt:lpstr>Iterative Development Methodology</vt:lpstr>
      <vt:lpstr>Iterative Development Methodology Assessment</vt:lpstr>
      <vt:lpstr>System Prototyping Development Methodology</vt:lpstr>
      <vt:lpstr>System Prototyping Methodology Assessment</vt:lpstr>
      <vt:lpstr>Throwaway Prototyping Development Methodology</vt:lpstr>
      <vt:lpstr>Throwaway Prototyping Methodology Assessment</vt:lpstr>
      <vt:lpstr>Agile Development Methodologies</vt:lpstr>
      <vt:lpstr>Agile Methodologies Assessment</vt:lpstr>
      <vt:lpstr>Selection Summary</vt:lpstr>
      <vt:lpstr>Project Management Tasks</vt:lpstr>
      <vt:lpstr>Project Manager’s Balancing Act</vt:lpstr>
      <vt:lpstr>Project Estimation</vt:lpstr>
      <vt:lpstr>Project Estimates Using Industry Standard Percentages</vt:lpstr>
      <vt:lpstr>Identifying Tasks</vt:lpstr>
      <vt:lpstr>Example – Determining Tasks using Top-down Approach</vt:lpstr>
      <vt:lpstr>Typical Workplan Entry</vt:lpstr>
      <vt:lpstr>Project Work Plan</vt:lpstr>
      <vt:lpstr>Project Work Plan</vt:lpstr>
      <vt:lpstr>Staffing Considerations</vt:lpstr>
      <vt:lpstr>Motivation</vt:lpstr>
      <vt:lpstr>Motivation</vt:lpstr>
      <vt:lpstr>Assuring Group Performance</vt:lpstr>
      <vt:lpstr>Project Estimates Require Refinement</vt:lpstr>
      <vt:lpstr>Managing Scope</vt:lpstr>
      <vt:lpstr>Timeboxing</vt:lpstr>
      <vt:lpstr>When a Target Date is Missed…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Systems Analyst and Information Systems Development</dc:title>
  <dc:creator>Roberta M Roth</dc:creator>
  <cp:lastModifiedBy>Elizabeth Pearson</cp:lastModifiedBy>
  <cp:revision>61</cp:revision>
  <dcterms:created xsi:type="dcterms:W3CDTF">2014-11-25T13:17:53Z</dcterms:created>
  <dcterms:modified xsi:type="dcterms:W3CDTF">2014-11-25T14:24:27Z</dcterms:modified>
</cp:coreProperties>
</file>