
<file path=[Content_Types].xml><?xml version="1.0" encoding="utf-8"?>
<Types xmlns="http://schemas.openxmlformats.org/package/2006/content-types">
  <Override PartName="/ppt/slides/slide18.xml" ContentType="application/vnd.openxmlformats-officedocument.presentationml.slide+xml"/>
  <Override PartName="/ppt/slides/slide9.xml" ContentType="application/vnd.openxmlformats-officedocument.presentationml.slide+xml"/>
  <Override PartName="/ppt/slides/slide41.xml" ContentType="application/vnd.openxmlformats-officedocument.presentationml.slide+xml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Override PartName="/ppt/slides/slide38.xml" ContentType="application/vnd.openxmlformats-officedocument.presentationml.slide+xml"/>
  <Default Extension="rels" ContentType="application/vnd.openxmlformats-package.relationships+xml"/>
  <Override PartName="/ppt/slides/slide10.xml" ContentType="application/vnd.openxmlformats-officedocument.presentationml.slide+xml"/>
  <Override PartName="/ppt/slideLayouts/slideLayout5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6.xml" ContentType="application/vnd.openxmlformats-officedocument.presentationml.slide+xml"/>
  <Override PartName="/ppt/slides/slide34.xml" ContentType="application/vnd.openxmlformats-officedocument.presentationml.slide+xml"/>
  <Default Extension="jpeg" ContentType="image/jpeg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22.xml" ContentType="application/vnd.openxmlformats-officedocument.presentationml.slide+xml"/>
  <Override PartName="/ppt/slides/slide30.xml" ContentType="application/vnd.openxmlformats-officedocument.presentationml.slide+xml"/>
  <Default Extension="xml" ContentType="application/xml"/>
  <Override PartName="/ppt/slides/slide19.xml" ContentType="application/vnd.openxmlformats-officedocument.presentationml.slide+xml"/>
  <Override PartName="/ppt/tableStyles.xml" ContentType="application/vnd.openxmlformats-officedocument.presentationml.tableStyles+xml"/>
  <Override PartName="/ppt/slides/slide42.xml" ContentType="application/vnd.openxmlformats-officedocument.presentationml.slide+xml"/>
  <Override PartName="/ppt/slides/slide15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6.xml" ContentType="application/vnd.openxmlformats-officedocument.presentationml.slide+xml"/>
  <Override PartName="/ppt/slides/slide39.xml" ContentType="application/vnd.openxmlformats-officedocument.presentationml.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7.xml" ContentType="application/vnd.openxmlformats-officedocument.presentationml.slide+xml"/>
  <Override PartName="/ppt/slides/slide35.xml" ContentType="application/vnd.openxmlformats-officedocument.presentationml.slide+xml"/>
  <Override PartName="/ppt/slides/slide2.xml" ContentType="application/vnd.openxmlformats-officedocument.presentationml.slide+xml"/>
  <Default Extension="png" ContentType="image/png"/>
  <Override PartName="/ppt/slideLayouts/slideLayout2.xml" ContentType="application/vnd.openxmlformats-officedocument.presentationml.slideLayout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43.xml" ContentType="application/vnd.openxmlformats-officedocument.presentationml.slide+xml"/>
  <Override PartName="/ppt/slides/slide16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28.xml" ContentType="application/vnd.openxmlformats-officedocument.presentationml.slide+xml"/>
  <Override PartName="/ppt/slides/slide36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24.xml" ContentType="application/vnd.openxmlformats-officedocument.presentationml.slide+xml"/>
  <Override PartName="/ppt/slides/slide32.xml" ContentType="application/vnd.openxmlformats-officedocument.presentationml.slide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slides/slide8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slides/slide37.xml" ContentType="application/vnd.openxmlformats-officedocument.presentationml.slide+xml"/>
  <Override PartName="/ppt/slides/slide29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2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autoCompressPictures="0">
  <p:sldMasterIdLst>
    <p:sldMasterId id="2147483673" r:id="rId1"/>
  </p:sldMasterIdLst>
  <p:notesMasterIdLst>
    <p:notesMasterId r:id="rId4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67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5" r:id="rId30"/>
    <p:sldId id="286" r:id="rId31"/>
    <p:sldId id="284" r:id="rId32"/>
    <p:sldId id="287" r:id="rId33"/>
    <p:sldId id="288" r:id="rId34"/>
    <p:sldId id="289" r:id="rId35"/>
    <p:sldId id="290" r:id="rId36"/>
    <p:sldId id="294" r:id="rId37"/>
    <p:sldId id="291" r:id="rId38"/>
    <p:sldId id="292" r:id="rId39"/>
    <p:sldId id="293" r:id="rId40"/>
    <p:sldId id="295" r:id="rId41"/>
    <p:sldId id="296" r:id="rId42"/>
    <p:sldId id="297" r:id="rId43"/>
    <p:sldId id="298" r:id="rId4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 xmlns:p="http://schemas.openxmlformats.org/presentationml/2006/main" xmlns:r="http://schemas.openxmlformats.org/officeDocument/2006/relationships" xmlns:a="http://schemas.openxmlformats.org/drawingml/2006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extLst>
    <p:ext uri="{E76CE94A-603C-4142-B9EB-6D1370010A27}">
      <p14:discardImageEditData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  <p:ext uri="{D31A062A-798A-4329-ABDD-BBA856620510}">
      <p14:defaultImageDpi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0"/>
    </p:ext>
    <p:ext uri="{FD5EFAAD-0ECE-453E-9831-46B23BE46B34}">
      <p15:chartTrackingRefBased xmlns="" xmlns:p15="http://schemas.microsoft.com/office/powerpoint/2012/main" xmlns:p="http://schemas.openxmlformats.org/presentationml/2006/main" xmlns:r="http://schemas.openxmlformats.org/officeDocument/2006/relationships" xmlns:a="http://schemas.openxmlformats.org/drawingml/2006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83" d="100"/>
          <a:sy n="83" d="100"/>
        </p:scale>
        <p:origin x="-96" y="-3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399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interSettings" Target="printerSettings/printerSettings1.bin"/><Relationship Id="rId47" Type="http://schemas.openxmlformats.org/officeDocument/2006/relationships/presProps" Target="presProps.xml"/><Relationship Id="rId48" Type="http://schemas.openxmlformats.org/officeDocument/2006/relationships/viewProps" Target="viewProps.xml"/><Relationship Id="rId49" Type="http://schemas.openxmlformats.org/officeDocument/2006/relationships/theme" Target="theme/them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2D19B0-582F-4A7F-B612-B30D4A58C50A}" type="datetimeFigureOut">
              <a:rPr lang="en-US" smtClean="0"/>
              <a:pPr/>
              <a:t>11/25/14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3E1D12-40C7-40A4-8B07-E8DDA5F15A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144449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3E1D12-40C7-40A4-8B07-E8DDA5F15AE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960535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3E1D12-40C7-40A4-8B07-E8DDA5F15AE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2552151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Roberta M. Roth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© 2015 John Wiley &amp; Sons. 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6006032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Roberta M. Roth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© 2015 John Wiley &amp; Sons. 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2526410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Roberta M. Roth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© 2015 John Wiley &amp; Sons. 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4746992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Roberta M. Roth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© 2015 John Wiley &amp; Sons. 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637278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Roberta M. Roth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© 2015 John Wiley &amp; Sons. 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2306183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Roberta M. Roth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© 2015 John Wiley &amp; Sons.  All Rights Reserved.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6446099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Roberta M. Roth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© 2015 John Wiley &amp; Sons.  All Rights Reserved.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851687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Roberta M. Roth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© 2015 John Wiley &amp; Sons. 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867756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Roberta M. Roth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© 2015 John Wiley &amp; Sons.  All Rights Reserved.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8286274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Roberta M. Roth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© 2015 John Wiley &amp; Sons.  All Rights Reserved.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784106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Roberta M. Roth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© 2015 John Wiley &amp; Sons.  All Rights Reserved.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9663256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Roberta M. Roth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© 2015 John Wiley &amp; Sons. 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184886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Requirements Determination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Systems analysis and design,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</a:p>
          <a:p>
            <a:r>
              <a:rPr lang="en-US" dirty="0" smtClean="0"/>
              <a:t>Dennis, </a:t>
            </a:r>
            <a:r>
              <a:rPr lang="en-US" dirty="0" err="1" smtClean="0"/>
              <a:t>wixom</a:t>
            </a:r>
            <a:r>
              <a:rPr lang="en-US" dirty="0" smtClean="0"/>
              <a:t>, and </a:t>
            </a:r>
            <a:r>
              <a:rPr lang="en-US" sz="3200" dirty="0" err="1">
                <a:solidFill>
                  <a:prstClr val="black"/>
                </a:solidFill>
              </a:rPr>
              <a:t>roth</a:t>
            </a:r>
            <a:endParaRPr lang="en-US" sz="3200" dirty="0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John Wiley &amp; Sons. 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Roberta M. Roth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527568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Nonfunctional Requirements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6072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Wingdings" panose="05000000000000000000" pitchFamily="2" charset="2"/>
              <a:buChar char="q"/>
            </a:pPr>
            <a:r>
              <a:rPr lang="en-US" sz="3200" dirty="0" smtClean="0">
                <a:solidFill>
                  <a:prstClr val="black"/>
                </a:solidFill>
              </a:rPr>
              <a:t>Behavioral properties the system must have</a:t>
            </a:r>
            <a:endParaRPr lang="en-US" sz="3200" dirty="0">
              <a:solidFill>
                <a:prstClr val="black"/>
              </a:solidFill>
            </a:endParaRPr>
          </a:p>
          <a:p>
            <a:pPr marL="868680" lvl="1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Courier New" panose="02070309020205020404" pitchFamily="49" charset="0"/>
              <a:buChar char="o"/>
            </a:pPr>
            <a:r>
              <a:rPr lang="en-US" sz="2600" dirty="0" smtClean="0">
                <a:solidFill>
                  <a:prstClr val="black"/>
                </a:solidFill>
              </a:rPr>
              <a:t>Operational – physical and technical operating environment</a:t>
            </a:r>
            <a:endParaRPr lang="en-US" sz="2600" dirty="0">
              <a:solidFill>
                <a:prstClr val="black"/>
              </a:solidFill>
            </a:endParaRPr>
          </a:p>
          <a:p>
            <a:pPr marL="868680" lvl="1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Courier New" panose="02070309020205020404" pitchFamily="49" charset="0"/>
              <a:buChar char="o"/>
            </a:pPr>
            <a:r>
              <a:rPr lang="en-US" sz="2600" dirty="0" smtClean="0">
                <a:solidFill>
                  <a:prstClr val="black"/>
                </a:solidFill>
              </a:rPr>
              <a:t>Performance – speed, capacity, and reliability needs</a:t>
            </a:r>
            <a:endParaRPr lang="en-US" sz="2600" dirty="0">
              <a:solidFill>
                <a:prstClr val="black"/>
              </a:solidFill>
            </a:endParaRPr>
          </a:p>
          <a:p>
            <a:pPr marL="868680" lvl="1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Courier New" panose="02070309020205020404" pitchFamily="49" charset="0"/>
              <a:buChar char="o"/>
            </a:pPr>
            <a:r>
              <a:rPr lang="en-US" sz="2600" dirty="0" smtClean="0">
                <a:solidFill>
                  <a:prstClr val="black"/>
                </a:solidFill>
              </a:rPr>
              <a:t>Security – access restrictions, needed safeguards</a:t>
            </a:r>
            <a:endParaRPr lang="en-US" sz="2600" dirty="0">
              <a:solidFill>
                <a:prstClr val="black"/>
              </a:solidFill>
            </a:endParaRPr>
          </a:p>
          <a:p>
            <a:pPr marL="868680" lvl="1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Courier New" panose="02070309020205020404" pitchFamily="49" charset="0"/>
              <a:buChar char="o"/>
            </a:pPr>
            <a:r>
              <a:rPr lang="en-US" sz="2600" dirty="0">
                <a:solidFill>
                  <a:prstClr val="black"/>
                </a:solidFill>
              </a:rPr>
              <a:t>Cultural and </a:t>
            </a:r>
            <a:r>
              <a:rPr lang="en-US" sz="2600" dirty="0" smtClean="0">
                <a:solidFill>
                  <a:prstClr val="black"/>
                </a:solidFill>
              </a:rPr>
              <a:t>political – issues that will affect the final system</a:t>
            </a:r>
          </a:p>
          <a:p>
            <a:pPr marL="576072" lvl="1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prstClr val="black"/>
                </a:solidFill>
              </a:rPr>
              <a:t>Nonfunctional requirements are discussed in Chapter 8 </a:t>
            </a:r>
            <a:r>
              <a:rPr lang="en-US" sz="3200" dirty="0" smtClean="0">
                <a:solidFill>
                  <a:prstClr val="black"/>
                </a:solidFill>
              </a:rPr>
              <a:t>(Architecture </a:t>
            </a:r>
            <a:r>
              <a:rPr lang="en-US" sz="3200" dirty="0">
                <a:solidFill>
                  <a:prstClr val="black"/>
                </a:solidFill>
              </a:rPr>
              <a:t>Design)</a:t>
            </a:r>
          </a:p>
          <a:p>
            <a:endParaRPr lang="en-US" sz="24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John Wiley &amp; Sons. 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10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655448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on Nonfunctional Requirements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smtClean="0"/>
              <a:t>Behavioral properties the system must have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John Wiley &amp; Sons.  All Rights Reserved.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11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0672" y="814100"/>
            <a:ext cx="7938038" cy="5104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121399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Documenting Requirements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6072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prstClr val="black"/>
                </a:solidFill>
              </a:rPr>
              <a:t>Requirements definition report</a:t>
            </a:r>
          </a:p>
          <a:p>
            <a:pPr marL="868680" lvl="1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Courier New" panose="02070309020205020404" pitchFamily="49" charset="0"/>
              <a:buChar char="o"/>
            </a:pPr>
            <a:r>
              <a:rPr lang="en-US" sz="2600" dirty="0">
                <a:solidFill>
                  <a:prstClr val="black"/>
                </a:solidFill>
              </a:rPr>
              <a:t>Text document listing requirements in outline form</a:t>
            </a:r>
          </a:p>
          <a:p>
            <a:pPr marL="868680" lvl="1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Courier New" panose="02070309020205020404" pitchFamily="49" charset="0"/>
              <a:buChar char="o"/>
            </a:pPr>
            <a:r>
              <a:rPr lang="en-US" sz="2600" dirty="0">
                <a:solidFill>
                  <a:prstClr val="black"/>
                </a:solidFill>
              </a:rPr>
              <a:t>Organized in logical groupings</a:t>
            </a:r>
          </a:p>
          <a:p>
            <a:pPr marL="868680" lvl="1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Courier New" panose="02070309020205020404" pitchFamily="49" charset="0"/>
              <a:buChar char="o"/>
            </a:pPr>
            <a:r>
              <a:rPr lang="en-US" sz="2600" dirty="0">
                <a:solidFill>
                  <a:prstClr val="black"/>
                </a:solidFill>
              </a:rPr>
              <a:t>Priorities may be included</a:t>
            </a:r>
          </a:p>
          <a:p>
            <a:pPr marL="576072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prstClr val="black"/>
                </a:solidFill>
              </a:rPr>
              <a:t>Key purpose is to define the project </a:t>
            </a:r>
            <a:r>
              <a:rPr lang="en-US" sz="3200" dirty="0" smtClean="0">
                <a:solidFill>
                  <a:prstClr val="black"/>
                </a:solidFill>
              </a:rPr>
              <a:t>scope</a:t>
            </a:r>
          </a:p>
          <a:p>
            <a:pPr marL="868680" lvl="1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Courier New" panose="02070309020205020404" pitchFamily="49" charset="0"/>
              <a:buChar char="o"/>
            </a:pPr>
            <a:r>
              <a:rPr lang="en-US" sz="2600" dirty="0">
                <a:solidFill>
                  <a:prstClr val="black"/>
                </a:solidFill>
              </a:rPr>
              <a:t>what is included</a:t>
            </a:r>
          </a:p>
          <a:p>
            <a:pPr marL="868680" lvl="1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Courier New" panose="02070309020205020404" pitchFamily="49" charset="0"/>
              <a:buChar char="o"/>
            </a:pPr>
            <a:r>
              <a:rPr lang="en-US" sz="2600" dirty="0">
                <a:solidFill>
                  <a:prstClr val="black"/>
                </a:solidFill>
              </a:rPr>
              <a:t>what is not included.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John Wiley &amp; Sons. 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12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076084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Elicitation Techniques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Ways to discover requirements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John Wiley &amp; Sons. 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13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234148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Requirements Elicitation in Practice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6072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Wingdings" panose="05000000000000000000" pitchFamily="2" charset="2"/>
              <a:buChar char="q"/>
            </a:pPr>
            <a:r>
              <a:rPr lang="en-US" sz="3200" dirty="0" smtClean="0">
                <a:solidFill>
                  <a:prstClr val="black"/>
                </a:solidFill>
              </a:rPr>
              <a:t>Use every interaction with managers and users to garner interest, support, and enthusiasm for project</a:t>
            </a:r>
          </a:p>
          <a:p>
            <a:pPr marL="576072" lvl="1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sz="3200" dirty="0" smtClean="0">
                <a:solidFill>
                  <a:prstClr val="black"/>
                </a:solidFill>
              </a:rPr>
              <a:t>Choose participants carefully</a:t>
            </a:r>
          </a:p>
          <a:p>
            <a:pPr marL="576072" lvl="1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sz="3200" dirty="0" smtClean="0">
                <a:solidFill>
                  <a:prstClr val="black"/>
                </a:solidFill>
              </a:rPr>
              <a:t>Make respectful use of people’s time</a:t>
            </a:r>
            <a:endParaRPr lang="en-US" sz="3200" dirty="0">
              <a:solidFill>
                <a:prstClr val="black"/>
              </a:solidFill>
            </a:endParaRPr>
          </a:p>
          <a:p>
            <a:endParaRPr lang="en-US" sz="24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John Wiley &amp; Sons. 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14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113632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Interviews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6072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Wingdings" panose="05000000000000000000" pitchFamily="2" charset="2"/>
              <a:buChar char="q"/>
            </a:pPr>
            <a:r>
              <a:rPr lang="en-US" sz="3200" dirty="0" smtClean="0">
                <a:solidFill>
                  <a:prstClr val="black"/>
                </a:solidFill>
              </a:rPr>
              <a:t>Most </a:t>
            </a:r>
            <a:r>
              <a:rPr lang="en-US" sz="3200" dirty="0">
                <a:solidFill>
                  <a:prstClr val="black"/>
                </a:solidFill>
              </a:rPr>
              <a:t>important and most used fact-finding </a:t>
            </a:r>
            <a:r>
              <a:rPr lang="en-US" sz="3200" dirty="0" smtClean="0">
                <a:solidFill>
                  <a:prstClr val="black"/>
                </a:solidFill>
              </a:rPr>
              <a:t>technique</a:t>
            </a:r>
          </a:p>
          <a:p>
            <a:pPr marL="868680" lvl="1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-US" sz="2600" dirty="0">
                <a:solidFill>
                  <a:prstClr val="black"/>
                </a:solidFill>
              </a:rPr>
              <a:t>The systems analysts collects information from individuals face to face</a:t>
            </a:r>
          </a:p>
          <a:p>
            <a:pPr marL="576072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prstClr val="black"/>
                </a:solidFill>
              </a:rPr>
              <a:t>Who should be interviewed? </a:t>
            </a:r>
          </a:p>
          <a:p>
            <a:pPr marL="868680" lvl="1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Courier New" panose="02070309020205020404" pitchFamily="49" charset="0"/>
              <a:buChar char="o"/>
            </a:pPr>
            <a:r>
              <a:rPr lang="en-US" sz="2600" dirty="0">
                <a:solidFill>
                  <a:prstClr val="black"/>
                </a:solidFill>
              </a:rPr>
              <a:t>Managers in early project stages to get broad understanding</a:t>
            </a:r>
          </a:p>
          <a:p>
            <a:pPr marL="868680" lvl="1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Courier New" panose="02070309020205020404" pitchFamily="49" charset="0"/>
              <a:buChar char="o"/>
            </a:pPr>
            <a:r>
              <a:rPr lang="en-US" sz="2600" dirty="0">
                <a:solidFill>
                  <a:prstClr val="black"/>
                </a:solidFill>
              </a:rPr>
              <a:t>Staff can provide details and specifics later.</a:t>
            </a:r>
          </a:p>
          <a:p>
            <a:pPr marL="868680" lvl="1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Courier New" panose="02070309020205020404" pitchFamily="49" charset="0"/>
              <a:buChar char="o"/>
            </a:pPr>
            <a:r>
              <a:rPr lang="en-US" sz="2600" dirty="0">
                <a:solidFill>
                  <a:prstClr val="black"/>
                </a:solidFill>
              </a:rPr>
              <a:t>Political issues are important – may be necessary to interview influential people, even if they are not too knowledgeable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John Wiley &amp; Sons. 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15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599659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Interviews, </a:t>
            </a:r>
            <a:r>
              <a:rPr lang="en-US" dirty="0" err="1" smtClean="0">
                <a:solidFill>
                  <a:schemeClr val="tx2"/>
                </a:solidFill>
              </a:rPr>
              <a:t>con’t</a:t>
            </a:r>
            <a:r>
              <a:rPr lang="en-US" dirty="0" smtClean="0">
                <a:solidFill>
                  <a:schemeClr val="tx2"/>
                </a:solidFill>
              </a:rPr>
              <a:t>.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6072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prstClr val="black"/>
                </a:solidFill>
              </a:rPr>
              <a:t>Interview Structure</a:t>
            </a:r>
          </a:p>
          <a:p>
            <a:pPr marL="868680" lvl="1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-US" sz="2600" dirty="0">
                <a:solidFill>
                  <a:prstClr val="black"/>
                </a:solidFill>
              </a:rPr>
              <a:t>Top-Down  (broad to specific; most common)</a:t>
            </a:r>
          </a:p>
          <a:p>
            <a:pPr marL="868680" lvl="1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-US" sz="2600" dirty="0">
                <a:solidFill>
                  <a:prstClr val="black"/>
                </a:solidFill>
              </a:rPr>
              <a:t>Bottom-up (specific to broad; useful for collecting details)</a:t>
            </a:r>
          </a:p>
          <a:p>
            <a:pPr marL="576072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prstClr val="black"/>
                </a:solidFill>
              </a:rPr>
              <a:t>Question Type</a:t>
            </a:r>
          </a:p>
          <a:p>
            <a:pPr marL="868680" lvl="1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-US" sz="2600" dirty="0">
                <a:solidFill>
                  <a:prstClr val="black"/>
                </a:solidFill>
              </a:rPr>
              <a:t>Open-ended – broad concepts; opinions</a:t>
            </a:r>
          </a:p>
          <a:p>
            <a:pPr marL="868680" lvl="1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-US" sz="2600" dirty="0">
                <a:solidFill>
                  <a:prstClr val="black"/>
                </a:solidFill>
              </a:rPr>
              <a:t>Closed-ended – learn or confirm facts and details</a:t>
            </a:r>
          </a:p>
          <a:p>
            <a:pPr marL="868680" lvl="1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-US" sz="2600" dirty="0">
                <a:solidFill>
                  <a:prstClr val="black"/>
                </a:solidFill>
              </a:rPr>
              <a:t>Probing – resolve confusion; follow-up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John Wiley &amp; Sons. 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16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450379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Interview as a Requirements Elicitation Technique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strengths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1">
              <a:buSzPct val="110000"/>
            </a:pPr>
            <a:r>
              <a:rPr lang="en-US" sz="2400" dirty="0"/>
              <a:t>Interviewee can respond freely and openly to questions.</a:t>
            </a:r>
          </a:p>
          <a:p>
            <a:pPr lvl="1">
              <a:buSzPct val="110000"/>
            </a:pPr>
            <a:r>
              <a:rPr lang="en-US" sz="2400" dirty="0"/>
              <a:t>Interviewee can be asked for more feedback.</a:t>
            </a:r>
            <a:r>
              <a:rPr lang="en-US" sz="2400" b="1" dirty="0"/>
              <a:t>	</a:t>
            </a:r>
          </a:p>
          <a:p>
            <a:pPr lvl="1">
              <a:buSzPct val="110000"/>
            </a:pPr>
            <a:r>
              <a:rPr lang="en-US" sz="2400" dirty="0"/>
              <a:t>Questions can be adapted or reworded for each individual.	</a:t>
            </a:r>
          </a:p>
          <a:p>
            <a:pPr lvl="1">
              <a:buSzPct val="110000"/>
            </a:pPr>
            <a:r>
              <a:rPr lang="en-US" sz="2400" dirty="0"/>
              <a:t>Interviewee’s nonverbal communication can be observed.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weaknesses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lvl="1">
              <a:buSzPct val="110000"/>
            </a:pPr>
            <a:r>
              <a:rPr lang="en-US" sz="2400" dirty="0"/>
              <a:t>Very time-consuming, and therefore costly, fact-finding approach.</a:t>
            </a:r>
            <a:endParaRPr lang="en-US" sz="2400" b="1" dirty="0"/>
          </a:p>
          <a:p>
            <a:pPr lvl="1">
              <a:buSzPct val="110000"/>
            </a:pPr>
            <a:r>
              <a:rPr lang="en-US" sz="2400" dirty="0"/>
              <a:t>Success is highly dependent on the systems analyst's human relations skills.</a:t>
            </a:r>
            <a:r>
              <a:rPr lang="en-US" sz="2400" b="1" dirty="0"/>
              <a:t>	</a:t>
            </a:r>
          </a:p>
          <a:p>
            <a:pPr lvl="1">
              <a:buSzPct val="110000"/>
            </a:pPr>
            <a:r>
              <a:rPr lang="en-US" sz="2400" dirty="0"/>
              <a:t>May be impractical due to the location of interviewees.</a:t>
            </a:r>
          </a:p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John Wiley &amp; Sons.  All Rights Reserved.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17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717883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Interviewing – Practical Tips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6072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prstClr val="black"/>
                </a:solidFill>
              </a:rPr>
              <a:t>Prepare, prepare, prepare!</a:t>
            </a:r>
          </a:p>
          <a:p>
            <a:pPr marL="576072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prstClr val="black"/>
                </a:solidFill>
              </a:rPr>
              <a:t>Don’t waste the interviewee’s time</a:t>
            </a:r>
          </a:p>
          <a:p>
            <a:pPr marL="576072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prstClr val="black"/>
                </a:solidFill>
              </a:rPr>
              <a:t>Take notes during and after the interview</a:t>
            </a:r>
          </a:p>
          <a:p>
            <a:pPr marL="576072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prstClr val="black"/>
                </a:solidFill>
              </a:rPr>
              <a:t>Don’t be afraid to ask for clarification</a:t>
            </a:r>
          </a:p>
          <a:p>
            <a:pPr marL="576072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prstClr val="black"/>
                </a:solidFill>
              </a:rPr>
              <a:t>Be aware of </a:t>
            </a:r>
            <a:r>
              <a:rPr lang="en-US" sz="3200" dirty="0" smtClean="0">
                <a:solidFill>
                  <a:prstClr val="black"/>
                </a:solidFill>
              </a:rPr>
              <a:t>non-verbal cues (body language)</a:t>
            </a:r>
            <a:endParaRPr lang="en-US" sz="3200" dirty="0">
              <a:solidFill>
                <a:prstClr val="black"/>
              </a:solidFill>
            </a:endParaRPr>
          </a:p>
          <a:p>
            <a:pPr marL="576072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prstClr val="black"/>
                </a:solidFill>
              </a:rPr>
              <a:t>Send interview summary as soon as possible. Request confirmation and corrections</a:t>
            </a:r>
            <a:endParaRPr lang="en-US" sz="24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John Wiley &amp; Sons. 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18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724256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JAD – Joint Application Development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76072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prstClr val="black"/>
                </a:solidFill>
              </a:rPr>
              <a:t>An extensive, structured group process</a:t>
            </a:r>
          </a:p>
          <a:p>
            <a:pPr marL="576072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prstClr val="black"/>
                </a:solidFill>
              </a:rPr>
              <a:t>GOAL: produce complete requirements definition document</a:t>
            </a:r>
          </a:p>
          <a:p>
            <a:pPr marL="576072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prstClr val="black"/>
                </a:solidFill>
              </a:rPr>
              <a:t>Directly involves project sponsor, key managers, and key users with systems analysts</a:t>
            </a:r>
          </a:p>
          <a:p>
            <a:pPr marL="576072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prstClr val="black"/>
                </a:solidFill>
              </a:rPr>
              <a:t>Requires a trained facilitator</a:t>
            </a:r>
          </a:p>
          <a:p>
            <a:pPr marL="576072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prstClr val="black"/>
                </a:solidFill>
              </a:rPr>
              <a:t>Requires a comfortable facility for long-term, intensive group work; preferably off-site</a:t>
            </a:r>
          </a:p>
          <a:p>
            <a:pPr marL="576072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prstClr val="black"/>
                </a:solidFill>
              </a:rPr>
              <a:t>Expensive but valuable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John Wiley &amp; Sons. 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19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300583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Learning Objectives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76072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prstClr val="black"/>
                </a:solidFill>
              </a:rPr>
              <a:t>Explain </a:t>
            </a:r>
            <a:r>
              <a:rPr lang="en-US" sz="2400" dirty="0">
                <a:solidFill>
                  <a:prstClr val="black"/>
                </a:solidFill>
              </a:rPr>
              <a:t>the analysis phase of the SDLC.</a:t>
            </a:r>
          </a:p>
          <a:p>
            <a:pPr marL="576072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prstClr val="black"/>
                </a:solidFill>
              </a:rPr>
              <a:t>Describe </a:t>
            </a:r>
            <a:r>
              <a:rPr lang="en-US" sz="2400" dirty="0">
                <a:solidFill>
                  <a:prstClr val="black"/>
                </a:solidFill>
              </a:rPr>
              <a:t>the content and purpose of the requirements definition statement.</a:t>
            </a:r>
          </a:p>
          <a:p>
            <a:pPr marL="576072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prstClr val="black"/>
                </a:solidFill>
              </a:rPr>
              <a:t>Classify </a:t>
            </a:r>
            <a:r>
              <a:rPr lang="en-US" sz="2400" dirty="0">
                <a:solidFill>
                  <a:prstClr val="black"/>
                </a:solidFill>
              </a:rPr>
              <a:t>requirements correctly as business, user, functional, or nonfunctional requirements.</a:t>
            </a:r>
          </a:p>
          <a:p>
            <a:pPr marL="576072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Wingdings" panose="05000000000000000000" pitchFamily="2" charset="2"/>
              <a:buChar char="q"/>
            </a:pPr>
            <a:r>
              <a:rPr lang="fr-FR" sz="2400" dirty="0" err="1" smtClean="0">
                <a:solidFill>
                  <a:prstClr val="black"/>
                </a:solidFill>
              </a:rPr>
              <a:t>Employ</a:t>
            </a:r>
            <a:r>
              <a:rPr lang="fr-FR" sz="2400" dirty="0" smtClean="0">
                <a:solidFill>
                  <a:prstClr val="black"/>
                </a:solidFill>
              </a:rPr>
              <a:t> </a:t>
            </a:r>
            <a:r>
              <a:rPr lang="fr-FR" sz="2400" dirty="0">
                <a:solidFill>
                  <a:prstClr val="black"/>
                </a:solidFill>
              </a:rPr>
              <a:t>the </a:t>
            </a:r>
            <a:r>
              <a:rPr lang="fr-FR" sz="2400" dirty="0" err="1">
                <a:solidFill>
                  <a:prstClr val="black"/>
                </a:solidFill>
              </a:rPr>
              <a:t>requirement</a:t>
            </a:r>
            <a:r>
              <a:rPr lang="fr-FR" sz="2400" dirty="0">
                <a:solidFill>
                  <a:prstClr val="black"/>
                </a:solidFill>
              </a:rPr>
              <a:t> </a:t>
            </a:r>
            <a:r>
              <a:rPr lang="fr-FR" sz="2400" dirty="0" err="1">
                <a:solidFill>
                  <a:prstClr val="black"/>
                </a:solidFill>
              </a:rPr>
              <a:t>elicitation</a:t>
            </a:r>
            <a:r>
              <a:rPr lang="fr-FR" sz="2400" dirty="0">
                <a:solidFill>
                  <a:prstClr val="black"/>
                </a:solidFill>
              </a:rPr>
              <a:t> techniques of interviews, JAD sessions, questionnaires, document </a:t>
            </a:r>
            <a:r>
              <a:rPr lang="en-US" sz="2400" dirty="0">
                <a:solidFill>
                  <a:prstClr val="black"/>
                </a:solidFill>
              </a:rPr>
              <a:t>analysis, and observation.</a:t>
            </a:r>
          </a:p>
          <a:p>
            <a:pPr marL="576072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prstClr val="black"/>
                </a:solidFill>
              </a:rPr>
              <a:t>Define </a:t>
            </a:r>
            <a:r>
              <a:rPr lang="en-US" sz="2400" dirty="0">
                <a:solidFill>
                  <a:prstClr val="black"/>
                </a:solidFill>
              </a:rPr>
              <a:t>the role that each requirement elicitation technique plays in determining requirements.</a:t>
            </a:r>
          </a:p>
          <a:p>
            <a:pPr marL="576072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prstClr val="black"/>
                </a:solidFill>
              </a:rPr>
              <a:t>Describe </a:t>
            </a:r>
            <a:r>
              <a:rPr lang="en-US" sz="2400" dirty="0">
                <a:solidFill>
                  <a:prstClr val="black"/>
                </a:solidFill>
              </a:rPr>
              <a:t>several analysis strategies that can help the analyst discover requirements.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John Wiley &amp; Sons. 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859244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Electronic JAD – e-JAD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6072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prstClr val="black"/>
                </a:solidFill>
              </a:rPr>
              <a:t>Any group activity may experience problems with group </a:t>
            </a:r>
            <a:r>
              <a:rPr lang="en-US" sz="3200" dirty="0" smtClean="0">
                <a:solidFill>
                  <a:prstClr val="black"/>
                </a:solidFill>
              </a:rPr>
              <a:t>dynamics</a:t>
            </a:r>
          </a:p>
          <a:p>
            <a:pPr marL="576072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Wingdings" panose="05000000000000000000" pitchFamily="2" charset="2"/>
              <a:buChar char="q"/>
            </a:pPr>
            <a:r>
              <a:rPr lang="en-US" sz="3200" dirty="0" smtClean="0">
                <a:solidFill>
                  <a:prstClr val="black"/>
                </a:solidFill>
              </a:rPr>
              <a:t>e-JAD helps group overcome group dynamic issues – dominance, status differences, fear of reprisal</a:t>
            </a:r>
            <a:endParaRPr lang="en-US" sz="3200" dirty="0">
              <a:solidFill>
                <a:prstClr val="black"/>
              </a:solidFill>
            </a:endParaRPr>
          </a:p>
          <a:p>
            <a:pPr marL="576072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prstClr val="black"/>
                </a:solidFill>
              </a:rPr>
              <a:t>e</a:t>
            </a:r>
            <a:r>
              <a:rPr lang="en-US" sz="3200" dirty="0" smtClean="0">
                <a:solidFill>
                  <a:prstClr val="black"/>
                </a:solidFill>
              </a:rPr>
              <a:t>-JAD </a:t>
            </a:r>
            <a:r>
              <a:rPr lang="en-US" sz="3200" dirty="0">
                <a:solidFill>
                  <a:prstClr val="black"/>
                </a:solidFill>
              </a:rPr>
              <a:t>provides ways for members to contribute, comment on, and rate ideas anonymously</a:t>
            </a:r>
          </a:p>
          <a:p>
            <a:pPr marL="576072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prstClr val="black"/>
                </a:solidFill>
              </a:rPr>
              <a:t>Requires a trained </a:t>
            </a:r>
            <a:r>
              <a:rPr lang="en-US" sz="3200" dirty="0" smtClean="0">
                <a:solidFill>
                  <a:prstClr val="black"/>
                </a:solidFill>
              </a:rPr>
              <a:t>e-JAD </a:t>
            </a:r>
            <a:r>
              <a:rPr lang="en-US" sz="3200" dirty="0">
                <a:solidFill>
                  <a:prstClr val="black"/>
                </a:solidFill>
              </a:rPr>
              <a:t>facilitator and groupware software</a:t>
            </a:r>
          </a:p>
          <a:p>
            <a:pPr marL="576072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Wingdings" panose="05000000000000000000" pitchFamily="2" charset="2"/>
              <a:buChar char="q"/>
            </a:pPr>
            <a:endParaRPr lang="en-US" sz="3200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John Wiley &amp; Sons. 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20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922509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JAD Practical Tips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6072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prstClr val="black"/>
                </a:solidFill>
              </a:rPr>
              <a:t>Obtain training as a facilitator</a:t>
            </a:r>
          </a:p>
          <a:p>
            <a:pPr marL="576072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prstClr val="black"/>
                </a:solidFill>
              </a:rPr>
              <a:t>Top management support needed to enable the right people to commit to the JAD sessions</a:t>
            </a:r>
          </a:p>
          <a:p>
            <a:pPr marL="576072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prstClr val="black"/>
                </a:solidFill>
              </a:rPr>
              <a:t>Following completion of JAD sessions, distribute Requirements Definition document to group for confirmation and correction </a:t>
            </a:r>
          </a:p>
          <a:p>
            <a:pPr marL="576072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prstClr val="black"/>
                </a:solidFill>
              </a:rPr>
              <a:t>Introduce JAD to organization with </a:t>
            </a:r>
            <a:r>
              <a:rPr lang="en-US" sz="3200" dirty="0" smtClean="0">
                <a:solidFill>
                  <a:prstClr val="black"/>
                </a:solidFill>
              </a:rPr>
              <a:t>small </a:t>
            </a:r>
            <a:r>
              <a:rPr lang="en-US" sz="3200" dirty="0">
                <a:solidFill>
                  <a:prstClr val="black"/>
                </a:solidFill>
              </a:rPr>
              <a:t>demo project and build on that experience</a:t>
            </a:r>
          </a:p>
          <a:p>
            <a:pPr marL="576072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Wingdings" panose="05000000000000000000" pitchFamily="2" charset="2"/>
              <a:buChar char="q"/>
            </a:pPr>
            <a:endParaRPr lang="en-US" sz="3200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John Wiley &amp; Sons. 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21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511066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Questionnaires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6072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prstClr val="black"/>
                </a:solidFill>
              </a:rPr>
              <a:t>Special-purpose documents that allow the analyst to collect information and opinions from respondents.</a:t>
            </a:r>
          </a:p>
          <a:p>
            <a:pPr marL="868680" lvl="1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-US" sz="2600" dirty="0">
                <a:solidFill>
                  <a:prstClr val="black"/>
                </a:solidFill>
              </a:rPr>
              <a:t>Mass produced and distributed.</a:t>
            </a:r>
          </a:p>
          <a:p>
            <a:pPr marL="868680" lvl="1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-US" sz="2600" dirty="0">
                <a:solidFill>
                  <a:prstClr val="black"/>
                </a:solidFill>
              </a:rPr>
              <a:t>Respondents complete the questionnaire on their own time. </a:t>
            </a:r>
          </a:p>
          <a:p>
            <a:pPr marL="576072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prstClr val="black"/>
                </a:solidFill>
              </a:rPr>
              <a:t>Facts are collected from a large number of people while maintaining uniform responses. </a:t>
            </a:r>
          </a:p>
          <a:p>
            <a:pPr marL="868680" lvl="1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Courier New" panose="02070309020205020404" pitchFamily="49" charset="0"/>
              <a:buChar char="o"/>
            </a:pPr>
            <a:r>
              <a:rPr lang="en-US" sz="2600" dirty="0">
                <a:solidFill>
                  <a:prstClr val="black"/>
                </a:solidFill>
              </a:rPr>
              <a:t>When dealing with </a:t>
            </a:r>
            <a:r>
              <a:rPr lang="en-US" sz="2600" dirty="0" smtClean="0">
                <a:solidFill>
                  <a:prstClr val="black"/>
                </a:solidFill>
              </a:rPr>
              <a:t>a large </a:t>
            </a:r>
            <a:r>
              <a:rPr lang="en-US" sz="2600" dirty="0">
                <a:solidFill>
                  <a:prstClr val="black"/>
                </a:solidFill>
              </a:rPr>
              <a:t>audience, no other fact-finding technique can tabulate the same facts as efficiently.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John Wiley &amp; Sons. 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22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591019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Questionnaires, </a:t>
            </a:r>
            <a:r>
              <a:rPr lang="en-US" dirty="0" err="1" smtClean="0">
                <a:solidFill>
                  <a:schemeClr val="tx2"/>
                </a:solidFill>
              </a:rPr>
              <a:t>con’t</a:t>
            </a:r>
            <a:r>
              <a:rPr lang="en-US" dirty="0" smtClean="0">
                <a:solidFill>
                  <a:schemeClr val="tx2"/>
                </a:solidFill>
              </a:rPr>
              <a:t>.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6072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prstClr val="black"/>
                </a:solidFill>
              </a:rPr>
              <a:t>Fixed-format questions</a:t>
            </a:r>
          </a:p>
          <a:p>
            <a:pPr marL="868680" lvl="1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-US" sz="2600" dirty="0">
                <a:solidFill>
                  <a:prstClr val="black"/>
                </a:solidFill>
              </a:rPr>
              <a:t>Similar to a multiple choice exam question</a:t>
            </a:r>
          </a:p>
          <a:p>
            <a:pPr marL="868680" lvl="1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-US" sz="2600" dirty="0">
                <a:solidFill>
                  <a:prstClr val="black"/>
                </a:solidFill>
              </a:rPr>
              <a:t>Must be able to anticipate potential answers to questions </a:t>
            </a:r>
          </a:p>
          <a:p>
            <a:pPr marL="868680" lvl="1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-US" sz="2600" dirty="0">
                <a:solidFill>
                  <a:prstClr val="black"/>
                </a:solidFill>
              </a:rPr>
              <a:t>Easy to tabulate results</a:t>
            </a:r>
          </a:p>
          <a:p>
            <a:pPr marL="576072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prstClr val="black"/>
                </a:solidFill>
              </a:rPr>
              <a:t>Free-format questions </a:t>
            </a:r>
          </a:p>
          <a:p>
            <a:pPr marL="868680" lvl="1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-US" sz="2600" dirty="0">
                <a:solidFill>
                  <a:prstClr val="black"/>
                </a:solidFill>
              </a:rPr>
              <a:t>Like an essay question – open-ended</a:t>
            </a:r>
          </a:p>
          <a:p>
            <a:pPr marL="868680" lvl="1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-US" sz="2600" dirty="0">
                <a:solidFill>
                  <a:prstClr val="black"/>
                </a:solidFill>
              </a:rPr>
              <a:t>Response is unpredictable</a:t>
            </a:r>
          </a:p>
          <a:p>
            <a:pPr marL="868680" lvl="1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-US" sz="2600" dirty="0">
                <a:solidFill>
                  <a:prstClr val="black"/>
                </a:solidFill>
              </a:rPr>
              <a:t>Harder to tabulate results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John Wiley &amp; Sons. 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23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435378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Questionnaires as a Requirements Elicitation Technique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strengths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1">
              <a:buSzPct val="110000"/>
            </a:pPr>
            <a:r>
              <a:rPr lang="en-US" sz="2400" dirty="0"/>
              <a:t>Most can be answered quickly (if properly designed). </a:t>
            </a:r>
          </a:p>
          <a:p>
            <a:pPr lvl="1">
              <a:buSzPct val="110000"/>
            </a:pPr>
            <a:r>
              <a:rPr lang="en-US" sz="2400" dirty="0"/>
              <a:t>Relatively inexpensive.</a:t>
            </a:r>
          </a:p>
          <a:p>
            <a:pPr lvl="1">
              <a:buSzPct val="110000"/>
            </a:pPr>
            <a:r>
              <a:rPr lang="en-US" sz="2400" dirty="0"/>
              <a:t>Allow individuals to maintain anonymity.</a:t>
            </a:r>
          </a:p>
          <a:p>
            <a:pPr lvl="1">
              <a:buSzPct val="110000"/>
            </a:pPr>
            <a:r>
              <a:rPr lang="en-US" sz="2400" dirty="0"/>
              <a:t>Can be tabulated and analyzed quickly (if properly designed).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weaknesses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10000"/>
          </a:bodyPr>
          <a:lstStyle/>
          <a:p>
            <a:pPr lvl="1">
              <a:buSzPct val="110000"/>
            </a:pPr>
            <a:r>
              <a:rPr lang="en-US" sz="2400" dirty="0"/>
              <a:t>Response is often low.  How to motivate participation?	</a:t>
            </a:r>
          </a:p>
          <a:p>
            <a:pPr lvl="1">
              <a:buSzPct val="110000"/>
            </a:pPr>
            <a:r>
              <a:rPr lang="en-US" sz="2400" dirty="0"/>
              <a:t>Incomplete questionnaires returned – are these worthless?</a:t>
            </a:r>
          </a:p>
          <a:p>
            <a:pPr lvl="1">
              <a:buSzPct val="110000"/>
            </a:pPr>
            <a:r>
              <a:rPr lang="en-US" sz="2400" dirty="0"/>
              <a:t>Tend to be inflexible.</a:t>
            </a:r>
          </a:p>
          <a:p>
            <a:pPr lvl="1">
              <a:buSzPct val="110000"/>
            </a:pPr>
            <a:r>
              <a:rPr lang="en-US" sz="2400" dirty="0"/>
              <a:t>Body language cannot be observed.	</a:t>
            </a:r>
          </a:p>
          <a:p>
            <a:pPr lvl="1">
              <a:buSzPct val="110000"/>
            </a:pPr>
            <a:r>
              <a:rPr lang="en-US" sz="2400" dirty="0"/>
              <a:t>Cannot clarify a vague or incomplete answer to any question.	</a:t>
            </a:r>
          </a:p>
          <a:p>
            <a:pPr lvl="1">
              <a:buSzPct val="110000"/>
            </a:pPr>
            <a:r>
              <a:rPr lang="en-US" sz="2400" dirty="0"/>
              <a:t>Difficult to prepare a successful questionnaire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John Wiley &amp; Sons.  All Rights Reserved.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24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072581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Questionnaires – Practical Tips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76072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prstClr val="black"/>
                </a:solidFill>
              </a:rPr>
              <a:t>To Develop a (Good) Questionnaire</a:t>
            </a:r>
          </a:p>
          <a:p>
            <a:pPr marL="868680" lvl="1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-US" sz="2600" dirty="0">
                <a:solidFill>
                  <a:prstClr val="black"/>
                </a:solidFill>
              </a:rPr>
              <a:t>Determine what facts and opinions must be collected and from whom you should get them</a:t>
            </a:r>
          </a:p>
          <a:p>
            <a:pPr marL="868680" lvl="1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-US" sz="2600" dirty="0">
                <a:solidFill>
                  <a:prstClr val="black"/>
                </a:solidFill>
              </a:rPr>
              <a:t>Based on the needed facts and opinions, determine whether free- or fixed-format questions will produce the best answers.  A mix of types may be ideal.</a:t>
            </a:r>
          </a:p>
          <a:p>
            <a:pPr marL="868680" lvl="1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-US" sz="2600" dirty="0">
                <a:solidFill>
                  <a:prstClr val="black"/>
                </a:solidFill>
              </a:rPr>
              <a:t>Write the questions</a:t>
            </a:r>
          </a:p>
          <a:p>
            <a:pPr marL="868680" lvl="1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-US" sz="2600" dirty="0">
                <a:solidFill>
                  <a:prstClr val="black"/>
                </a:solidFill>
              </a:rPr>
              <a:t>Pretest the questions on a small sample of “typical” respondents – not just other systems analysts</a:t>
            </a:r>
          </a:p>
          <a:p>
            <a:pPr marL="868680" lvl="1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-US" sz="2600" dirty="0">
                <a:solidFill>
                  <a:prstClr val="black"/>
                </a:solidFill>
              </a:rPr>
              <a:t>Use </a:t>
            </a:r>
            <a:r>
              <a:rPr lang="en-US" sz="2600" dirty="0" smtClean="0">
                <a:solidFill>
                  <a:prstClr val="black"/>
                </a:solidFill>
              </a:rPr>
              <a:t>random </a:t>
            </a:r>
            <a:r>
              <a:rPr lang="en-US" sz="2600" dirty="0">
                <a:solidFill>
                  <a:prstClr val="black"/>
                </a:solidFill>
              </a:rPr>
              <a:t>sampling if necessary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John Wiley &amp; Sons. 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25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134811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Observation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6072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prstClr val="black"/>
                </a:solidFill>
              </a:rPr>
              <a:t>Participate in or watch a person perform activities to learn about the system</a:t>
            </a:r>
          </a:p>
          <a:p>
            <a:pPr marL="576072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prstClr val="black"/>
                </a:solidFill>
              </a:rPr>
              <a:t>Use when the validity of data collected </a:t>
            </a:r>
            <a:r>
              <a:rPr lang="en-US" sz="3200" dirty="0" smtClean="0">
                <a:solidFill>
                  <a:prstClr val="black"/>
                </a:solidFill>
              </a:rPr>
              <a:t>using other </a:t>
            </a:r>
            <a:r>
              <a:rPr lang="en-US" sz="3200" dirty="0">
                <a:solidFill>
                  <a:prstClr val="black"/>
                </a:solidFill>
              </a:rPr>
              <a:t>methods is in question.</a:t>
            </a:r>
          </a:p>
          <a:p>
            <a:pPr marL="576072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prstClr val="black"/>
                </a:solidFill>
              </a:rPr>
              <a:t>Use when the complexity of certain aspects of the system prevents </a:t>
            </a:r>
            <a:r>
              <a:rPr lang="en-US" sz="3200" dirty="0" smtClean="0">
                <a:solidFill>
                  <a:prstClr val="black"/>
                </a:solidFill>
              </a:rPr>
              <a:t>end-users from providing a </a:t>
            </a:r>
            <a:r>
              <a:rPr lang="en-US" sz="3200" dirty="0">
                <a:solidFill>
                  <a:prstClr val="black"/>
                </a:solidFill>
              </a:rPr>
              <a:t>clear </a:t>
            </a:r>
            <a:r>
              <a:rPr lang="en-US" sz="3200" dirty="0" smtClean="0">
                <a:solidFill>
                  <a:prstClr val="black"/>
                </a:solidFill>
              </a:rPr>
              <a:t>explanation</a:t>
            </a:r>
            <a:endParaRPr lang="en-US" sz="2600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John Wiley &amp; Sons. 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26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893542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Observation as a Requirements Elicitation Technique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strengths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1">
              <a:buSzPct val="110000"/>
            </a:pPr>
            <a:r>
              <a:rPr lang="en-US" sz="2400" dirty="0"/>
              <a:t>Data gathered </a:t>
            </a:r>
            <a:r>
              <a:rPr lang="en-US" sz="2400" u="sng" dirty="0"/>
              <a:t>may</a:t>
            </a:r>
            <a:r>
              <a:rPr lang="en-US" sz="2400" dirty="0"/>
              <a:t> be highly reliable.</a:t>
            </a:r>
          </a:p>
          <a:p>
            <a:pPr lvl="1">
              <a:buSzPct val="110000"/>
            </a:pPr>
            <a:r>
              <a:rPr lang="en-US" sz="2400" dirty="0"/>
              <a:t>Can see exactly what is being done. </a:t>
            </a:r>
          </a:p>
          <a:p>
            <a:pPr lvl="1">
              <a:buSzPct val="110000"/>
            </a:pPr>
            <a:r>
              <a:rPr lang="en-US" sz="2400" dirty="0"/>
              <a:t>Relatively inexpensive (compared with other fact-finding techniques). </a:t>
            </a:r>
          </a:p>
          <a:p>
            <a:pPr lvl="1">
              <a:buSzPct val="110000"/>
            </a:pPr>
            <a:r>
              <a:rPr lang="en-US" sz="2400" dirty="0"/>
              <a:t>Can do work measurements (if needed).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weaknesses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lvl="1">
              <a:buSzPct val="110000"/>
            </a:pPr>
            <a:r>
              <a:rPr lang="en-US" sz="2400" dirty="0"/>
              <a:t>People may perform differently when being observed. </a:t>
            </a:r>
          </a:p>
          <a:p>
            <a:pPr lvl="1">
              <a:buSzPct val="110000"/>
            </a:pPr>
            <a:r>
              <a:rPr lang="en-US" sz="2400" dirty="0"/>
              <a:t>Work may vary in difficulty and volume. </a:t>
            </a:r>
          </a:p>
          <a:p>
            <a:pPr lvl="1">
              <a:buSzPct val="110000"/>
            </a:pPr>
            <a:r>
              <a:rPr lang="en-US" sz="2400" dirty="0"/>
              <a:t>Some activities may take place at odd times.</a:t>
            </a:r>
          </a:p>
          <a:p>
            <a:pPr lvl="1">
              <a:buSzPct val="110000"/>
            </a:pPr>
            <a:r>
              <a:rPr lang="en-US" sz="2400" dirty="0"/>
              <a:t>The tasks being observed are subject to various types of interruptions.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John Wiley &amp; Sons.  All Rights Reserved.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27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619070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Observation– Practical Tips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6072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prstClr val="black"/>
                </a:solidFill>
              </a:rPr>
              <a:t>To Do Observation Well…</a:t>
            </a:r>
          </a:p>
          <a:p>
            <a:pPr marL="868680" lvl="1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-US" sz="2600" dirty="0">
                <a:solidFill>
                  <a:prstClr val="black"/>
                </a:solidFill>
              </a:rPr>
              <a:t>Properly plan for observation. </a:t>
            </a:r>
          </a:p>
          <a:p>
            <a:pPr marL="868680" lvl="1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-US" sz="2600" dirty="0">
                <a:solidFill>
                  <a:prstClr val="black"/>
                </a:solidFill>
              </a:rPr>
              <a:t>Obtain approval and inform people of your purpose.</a:t>
            </a:r>
          </a:p>
          <a:p>
            <a:pPr marL="868680" lvl="1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-US" sz="2600" dirty="0">
                <a:solidFill>
                  <a:prstClr val="black"/>
                </a:solidFill>
              </a:rPr>
              <a:t>Conduct observations first when the work load is normal, followed by observations during peak periods.</a:t>
            </a:r>
          </a:p>
          <a:p>
            <a:pPr marL="868680" lvl="1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-US" sz="2600" dirty="0">
                <a:solidFill>
                  <a:prstClr val="black"/>
                </a:solidFill>
              </a:rPr>
              <a:t>Obtain samples of documents or forms that will be used by those being observed. </a:t>
            </a:r>
          </a:p>
          <a:p>
            <a:pPr marL="868680" lvl="1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-US" sz="2600" dirty="0">
                <a:solidFill>
                  <a:prstClr val="black"/>
                </a:solidFill>
              </a:rPr>
              <a:t>Apply the sampling techniques discussed earlier for observation.</a:t>
            </a:r>
          </a:p>
          <a:p>
            <a:pPr marL="868680" lvl="1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-US" sz="2600" dirty="0">
                <a:solidFill>
                  <a:prstClr val="black"/>
                </a:solidFill>
              </a:rPr>
              <a:t>Review observation notes with appropriate individuals.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John Wiley &amp; Sons. 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28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615789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Document Analysis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6072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prstClr val="black"/>
                </a:solidFill>
              </a:rPr>
              <a:t>Collect Facts from Existing </a:t>
            </a:r>
            <a:r>
              <a:rPr lang="en-US" sz="3200" dirty="0" smtClean="0">
                <a:solidFill>
                  <a:prstClr val="black"/>
                </a:solidFill>
              </a:rPr>
              <a:t>Documentation</a:t>
            </a:r>
          </a:p>
          <a:p>
            <a:pPr marL="868680" lvl="1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-US" sz="2600" dirty="0">
                <a:solidFill>
                  <a:prstClr val="black"/>
                </a:solidFill>
              </a:rPr>
              <a:t>Organizational chart. </a:t>
            </a:r>
          </a:p>
          <a:p>
            <a:pPr marL="868680" lvl="1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-US" sz="2600" dirty="0">
                <a:solidFill>
                  <a:prstClr val="black"/>
                </a:solidFill>
              </a:rPr>
              <a:t>History that led to the project. </a:t>
            </a:r>
          </a:p>
          <a:p>
            <a:pPr marL="868680" lvl="1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-US" sz="2600" dirty="0">
                <a:solidFill>
                  <a:prstClr val="black"/>
                </a:solidFill>
              </a:rPr>
              <a:t>Documentation of previous system studies and designs performed by systems analysts and consultants</a:t>
            </a:r>
            <a:r>
              <a:rPr lang="en-US" sz="2600" dirty="0" smtClean="0">
                <a:solidFill>
                  <a:prstClr val="black"/>
                </a:solidFill>
              </a:rPr>
              <a:t>.</a:t>
            </a:r>
            <a:endParaRPr lang="en-US" sz="3200" dirty="0">
              <a:solidFill>
                <a:prstClr val="black"/>
              </a:solidFill>
            </a:endParaRPr>
          </a:p>
          <a:p>
            <a:pPr marL="576072" lvl="1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prstClr val="black"/>
                </a:solidFill>
              </a:rPr>
              <a:t>Analyze Facts to Determine Currency </a:t>
            </a:r>
            <a:endParaRPr lang="en-US" sz="3200" dirty="0" smtClean="0">
              <a:solidFill>
                <a:prstClr val="black"/>
              </a:solidFill>
            </a:endParaRPr>
          </a:p>
          <a:p>
            <a:pPr marL="868680" lvl="1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-US" sz="2600" dirty="0" smtClean="0">
                <a:solidFill>
                  <a:prstClr val="black"/>
                </a:solidFill>
              </a:rPr>
              <a:t>Even outdated documentation may be useful, but recognize what is current and what is outdated.</a:t>
            </a:r>
            <a:endParaRPr lang="en-US" sz="2600" dirty="0">
              <a:solidFill>
                <a:prstClr val="black"/>
              </a:solidFill>
            </a:endParaRPr>
          </a:p>
          <a:p>
            <a:pPr marL="576072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Wingdings" panose="05000000000000000000" pitchFamily="2" charset="2"/>
              <a:buChar char="q"/>
            </a:pPr>
            <a:endParaRPr lang="en-US" sz="3200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John Wiley &amp; Sons. 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29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109600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The Analysis Phase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Determining </a:t>
            </a:r>
            <a:r>
              <a:rPr lang="en-US" u="sng" dirty="0" smtClean="0"/>
              <a:t>what</a:t>
            </a:r>
            <a:r>
              <a:rPr lang="en-US" dirty="0" smtClean="0"/>
              <a:t> the new system should do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John Wiley &amp; Sons. 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3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333137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Document Analysis, </a:t>
            </a:r>
            <a:r>
              <a:rPr lang="en-US" dirty="0" err="1" smtClean="0">
                <a:solidFill>
                  <a:schemeClr val="tx2"/>
                </a:solidFill>
              </a:rPr>
              <a:t>con’t</a:t>
            </a:r>
            <a:r>
              <a:rPr lang="en-US" dirty="0" smtClean="0">
                <a:solidFill>
                  <a:schemeClr val="tx2"/>
                </a:solidFill>
              </a:rPr>
              <a:t>.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6072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prstClr val="black"/>
                </a:solidFill>
              </a:rPr>
              <a:t>Analyze to Understand the Documentation</a:t>
            </a:r>
          </a:p>
          <a:p>
            <a:pPr marL="868680" lvl="1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-US" sz="2600" dirty="0">
                <a:solidFill>
                  <a:prstClr val="black"/>
                </a:solidFill>
              </a:rPr>
              <a:t>Take notes, draw pictures, and use systems analysis and design tools to model what you are learning or proposing for the system.</a:t>
            </a:r>
          </a:p>
          <a:p>
            <a:pPr marL="576072" lvl="1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prstClr val="black"/>
                </a:solidFill>
              </a:rPr>
              <a:t>Use Appropriate Sampling </a:t>
            </a:r>
            <a:r>
              <a:rPr lang="en-US" sz="3200" dirty="0" smtClean="0">
                <a:solidFill>
                  <a:prstClr val="black"/>
                </a:solidFill>
              </a:rPr>
              <a:t>Techniques</a:t>
            </a:r>
            <a:endParaRPr lang="en-US" sz="3200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John Wiley &amp; Sons. 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30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293333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Document Analysis – Practical Tips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6072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prstClr val="black"/>
                </a:solidFill>
              </a:rPr>
              <a:t>To </a:t>
            </a:r>
            <a:r>
              <a:rPr lang="en-US" sz="3200" dirty="0" smtClean="0">
                <a:solidFill>
                  <a:prstClr val="black"/>
                </a:solidFill>
              </a:rPr>
              <a:t>Employ Document Analysis Well</a:t>
            </a:r>
            <a:r>
              <a:rPr lang="en-US" sz="3200" dirty="0">
                <a:solidFill>
                  <a:prstClr val="black"/>
                </a:solidFill>
              </a:rPr>
              <a:t>…</a:t>
            </a:r>
          </a:p>
          <a:p>
            <a:pPr marL="868680" lvl="1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-US" sz="2600" dirty="0">
                <a:solidFill>
                  <a:prstClr val="black"/>
                </a:solidFill>
              </a:rPr>
              <a:t>Good place to start</a:t>
            </a:r>
          </a:p>
          <a:p>
            <a:pPr marL="1408176" lvl="3" indent="-457200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5BD078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black"/>
                </a:solidFill>
              </a:rPr>
              <a:t>History </a:t>
            </a:r>
          </a:p>
          <a:p>
            <a:pPr marL="1408176" lvl="3" indent="-457200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5BD078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black"/>
                </a:solidFill>
              </a:rPr>
              <a:t>Vocabulary </a:t>
            </a:r>
          </a:p>
          <a:p>
            <a:pPr marL="1408176" lvl="3" indent="-457200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5BD078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black"/>
                </a:solidFill>
              </a:rPr>
              <a:t>Key personnel</a:t>
            </a:r>
          </a:p>
          <a:p>
            <a:pPr marL="868680" lvl="1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-US" sz="2600" dirty="0">
                <a:solidFill>
                  <a:prstClr val="black"/>
                </a:solidFill>
              </a:rPr>
              <a:t>Learn as much as you can from existing documentation.  No one wants to spend </a:t>
            </a:r>
            <a:r>
              <a:rPr lang="en-US" sz="2600" dirty="0" smtClean="0">
                <a:solidFill>
                  <a:prstClr val="black"/>
                </a:solidFill>
              </a:rPr>
              <a:t>time </a:t>
            </a:r>
            <a:r>
              <a:rPr lang="en-US" sz="2600" dirty="0">
                <a:solidFill>
                  <a:prstClr val="black"/>
                </a:solidFill>
              </a:rPr>
              <a:t>talking about things you could have learned about from existing documentation.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John Wiley &amp; Sons. 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50354" y="6492875"/>
            <a:ext cx="1312025" cy="365125"/>
          </a:xfrm>
        </p:spPr>
        <p:txBody>
          <a:bodyPr/>
          <a:lstStyle/>
          <a:p>
            <a:fld id="{4CE482DC-2269-4F26-9D2A-7E44B1A4CD85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31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857473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Techniques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69212"/>
            <a:ext cx="3200400" cy="3379124"/>
          </a:xfrm>
        </p:spPr>
        <p:txBody>
          <a:bodyPr>
            <a:norm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Depth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Breadth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Integration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User involvement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Cost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John Wiley &amp; Sons.  All Rights Reserved.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32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6685" y="1935692"/>
            <a:ext cx="8107217" cy="2057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690897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Analysis Strategies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Ways to discover true underlying requirements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John Wiley &amp; Sons. 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33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77488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To Identify Small Improvements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6072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prstClr val="black"/>
                </a:solidFill>
              </a:rPr>
              <a:t>Problem Analysis</a:t>
            </a:r>
          </a:p>
          <a:p>
            <a:pPr marL="868680" lvl="1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-US" sz="2600" dirty="0">
                <a:solidFill>
                  <a:prstClr val="black"/>
                </a:solidFill>
              </a:rPr>
              <a:t>Ask users to identify problems and solutions</a:t>
            </a:r>
          </a:p>
          <a:p>
            <a:pPr marL="868680" lvl="1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-US" sz="2600" dirty="0">
                <a:solidFill>
                  <a:prstClr val="black"/>
                </a:solidFill>
              </a:rPr>
              <a:t>Improvements tend to be small and incremental</a:t>
            </a:r>
          </a:p>
          <a:p>
            <a:pPr marL="868680" lvl="1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-US" sz="2600" dirty="0">
                <a:solidFill>
                  <a:prstClr val="black"/>
                </a:solidFill>
              </a:rPr>
              <a:t>Rarely finds improvements with significant business value</a:t>
            </a:r>
          </a:p>
          <a:p>
            <a:pPr marL="576072" lvl="1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prstClr val="black"/>
                </a:solidFill>
              </a:rPr>
              <a:t>Root Cause Analysis</a:t>
            </a:r>
          </a:p>
          <a:p>
            <a:pPr marL="868680" lvl="1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-US" sz="2600" dirty="0">
                <a:solidFill>
                  <a:prstClr val="black"/>
                </a:solidFill>
              </a:rPr>
              <a:t>Challenge assumptions about why problem exists</a:t>
            </a:r>
          </a:p>
          <a:p>
            <a:pPr marL="868680" lvl="1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-US" sz="2600" dirty="0">
                <a:solidFill>
                  <a:prstClr val="black"/>
                </a:solidFill>
              </a:rPr>
              <a:t>Trace symptoms to their causes to discover the “real” </a:t>
            </a:r>
            <a:r>
              <a:rPr lang="en-US" sz="2600" dirty="0" smtClean="0">
                <a:solidFill>
                  <a:prstClr val="black"/>
                </a:solidFill>
              </a:rPr>
              <a:t>problem</a:t>
            </a:r>
            <a:endParaRPr lang="en-US" sz="2600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John Wiley &amp; Sons. 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34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79562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To Identify Moderate Improvements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6072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Wingdings" panose="05000000000000000000" pitchFamily="2" charset="2"/>
              <a:buChar char="q"/>
            </a:pPr>
            <a:r>
              <a:rPr lang="en-US" sz="3200" dirty="0" smtClean="0">
                <a:solidFill>
                  <a:prstClr val="black"/>
                </a:solidFill>
              </a:rPr>
              <a:t>Goal is to improve efficiency and effectiveness</a:t>
            </a:r>
          </a:p>
          <a:p>
            <a:pPr marL="576072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Wingdings" panose="05000000000000000000" pitchFamily="2" charset="2"/>
              <a:buChar char="q"/>
            </a:pPr>
            <a:r>
              <a:rPr lang="en-US" sz="3200" dirty="0" smtClean="0">
                <a:solidFill>
                  <a:prstClr val="black"/>
                </a:solidFill>
              </a:rPr>
              <a:t>Expect moderate changes to existing systems</a:t>
            </a:r>
          </a:p>
          <a:p>
            <a:pPr marL="576072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Wingdings" panose="05000000000000000000" pitchFamily="2" charset="2"/>
              <a:buChar char="q"/>
            </a:pPr>
            <a:r>
              <a:rPr lang="en-US" sz="3200" dirty="0" smtClean="0">
                <a:solidFill>
                  <a:prstClr val="black"/>
                </a:solidFill>
              </a:rPr>
              <a:t>Expect moderate impact and value to organization</a:t>
            </a:r>
          </a:p>
          <a:p>
            <a:pPr marL="576072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Wingdings" panose="05000000000000000000" pitchFamily="2" charset="2"/>
              <a:buChar char="q"/>
            </a:pPr>
            <a:r>
              <a:rPr lang="en-US" sz="3200" dirty="0" smtClean="0">
                <a:solidFill>
                  <a:prstClr val="black"/>
                </a:solidFill>
              </a:rPr>
              <a:t>Types of activities:</a:t>
            </a:r>
          </a:p>
          <a:p>
            <a:pPr marL="868680" lvl="1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-US" sz="2600" dirty="0" smtClean="0">
                <a:solidFill>
                  <a:prstClr val="black"/>
                </a:solidFill>
              </a:rPr>
              <a:t>Duration Analysis</a:t>
            </a:r>
          </a:p>
          <a:p>
            <a:pPr marL="868680" lvl="1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-US" sz="2600" dirty="0" smtClean="0">
                <a:solidFill>
                  <a:prstClr val="black"/>
                </a:solidFill>
              </a:rPr>
              <a:t>Activity-Based Costing</a:t>
            </a:r>
          </a:p>
          <a:p>
            <a:pPr marL="868680" lvl="1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-US" sz="2600" dirty="0" smtClean="0">
                <a:solidFill>
                  <a:prstClr val="black"/>
                </a:solidFill>
              </a:rPr>
              <a:t>Informal Benchmarking</a:t>
            </a:r>
            <a:endParaRPr lang="en-US" sz="2600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John Wiley &amp; Sons. 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35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959656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To Identify Major Improvements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6072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Wingdings" panose="05000000000000000000" pitchFamily="2" charset="2"/>
              <a:buChar char="q"/>
            </a:pPr>
            <a:r>
              <a:rPr lang="en-US" sz="3200" dirty="0" smtClean="0">
                <a:solidFill>
                  <a:prstClr val="black"/>
                </a:solidFill>
              </a:rPr>
              <a:t>Goal is radical redesign of business processes</a:t>
            </a:r>
          </a:p>
          <a:p>
            <a:pPr marL="576072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Wingdings" panose="05000000000000000000" pitchFamily="2" charset="2"/>
              <a:buChar char="q"/>
            </a:pPr>
            <a:r>
              <a:rPr lang="en-US" sz="3200" dirty="0" smtClean="0">
                <a:solidFill>
                  <a:prstClr val="black"/>
                </a:solidFill>
              </a:rPr>
              <a:t>Expect significant impact and value to organization</a:t>
            </a:r>
          </a:p>
          <a:p>
            <a:pPr marL="576072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Wingdings" panose="05000000000000000000" pitchFamily="2" charset="2"/>
              <a:buChar char="q"/>
            </a:pPr>
            <a:r>
              <a:rPr lang="en-US" sz="3200" dirty="0" smtClean="0">
                <a:solidFill>
                  <a:prstClr val="black"/>
                </a:solidFill>
              </a:rPr>
              <a:t>Existing system is “obliterated:</a:t>
            </a:r>
          </a:p>
          <a:p>
            <a:pPr marL="576072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Wingdings" panose="05000000000000000000" pitchFamily="2" charset="2"/>
              <a:buChar char="q"/>
            </a:pPr>
            <a:r>
              <a:rPr lang="en-US" sz="3200" dirty="0" smtClean="0">
                <a:solidFill>
                  <a:prstClr val="black"/>
                </a:solidFill>
              </a:rPr>
              <a:t>Activities focus on envisioning the business in new ways:</a:t>
            </a:r>
          </a:p>
          <a:p>
            <a:pPr marL="868680" lvl="1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-US" sz="2600" dirty="0" smtClean="0">
                <a:solidFill>
                  <a:prstClr val="black"/>
                </a:solidFill>
              </a:rPr>
              <a:t>Outcome Analysis</a:t>
            </a:r>
          </a:p>
          <a:p>
            <a:pPr marL="868680" lvl="1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-US" sz="2600" dirty="0" smtClean="0">
                <a:solidFill>
                  <a:prstClr val="black"/>
                </a:solidFill>
              </a:rPr>
              <a:t>Technology Analysis</a:t>
            </a:r>
          </a:p>
          <a:p>
            <a:pPr marL="868680" lvl="1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-US" sz="2600" dirty="0" smtClean="0">
                <a:solidFill>
                  <a:prstClr val="black"/>
                </a:solidFill>
              </a:rPr>
              <a:t>Activity Elimination</a:t>
            </a:r>
            <a:endParaRPr lang="en-US" sz="2600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John Wiley &amp; Sons. 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36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88692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Outcome Analysis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6072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prstClr val="black"/>
                </a:solidFill>
              </a:rPr>
              <a:t>Consider desirable outcomes from customers’ perspective</a:t>
            </a:r>
          </a:p>
          <a:p>
            <a:pPr marL="576072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prstClr val="black"/>
                </a:solidFill>
              </a:rPr>
              <a:t>Consider what the organization </a:t>
            </a:r>
            <a:r>
              <a:rPr lang="en-US" sz="3200" i="1" dirty="0">
                <a:solidFill>
                  <a:prstClr val="black"/>
                </a:solidFill>
              </a:rPr>
              <a:t>could</a:t>
            </a:r>
            <a:r>
              <a:rPr lang="en-US" sz="3200" dirty="0">
                <a:solidFill>
                  <a:prstClr val="black"/>
                </a:solidFill>
              </a:rPr>
              <a:t> enable the customer to </a:t>
            </a:r>
            <a:r>
              <a:rPr lang="en-US" sz="3200" dirty="0" smtClean="0">
                <a:solidFill>
                  <a:prstClr val="black"/>
                </a:solidFill>
              </a:rPr>
              <a:t>do</a:t>
            </a:r>
          </a:p>
          <a:p>
            <a:pPr marL="576072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Wingdings" panose="05000000000000000000" pitchFamily="2" charset="2"/>
              <a:buChar char="q"/>
            </a:pPr>
            <a:r>
              <a:rPr lang="en-US" sz="3200" dirty="0" smtClean="0">
                <a:solidFill>
                  <a:prstClr val="black"/>
                </a:solidFill>
              </a:rPr>
              <a:t>Brainstorm on desirable customer outcomes enabled by IS</a:t>
            </a:r>
            <a:endParaRPr lang="en-US" sz="3200" dirty="0">
              <a:solidFill>
                <a:prstClr val="black"/>
              </a:solidFill>
            </a:endParaRPr>
          </a:p>
          <a:p>
            <a:pPr marL="868680" lvl="1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SzPct val="100000"/>
              <a:buFont typeface="Courier New" panose="02070309020205020404" pitchFamily="49" charset="0"/>
              <a:buChar char="o"/>
            </a:pPr>
            <a:endParaRPr lang="en-US" sz="2600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John Wiley &amp; Sons. 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37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812885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Technology Analysis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6072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prstClr val="black"/>
                </a:solidFill>
              </a:rPr>
              <a:t>Analysts list important and interesting technologies</a:t>
            </a:r>
          </a:p>
          <a:p>
            <a:pPr marL="576072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prstClr val="black"/>
                </a:solidFill>
              </a:rPr>
              <a:t>Managers list important and interesting technologies</a:t>
            </a:r>
          </a:p>
          <a:p>
            <a:pPr marL="576072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prstClr val="black"/>
                </a:solidFill>
              </a:rPr>
              <a:t>The group goes through each list and identifies how each might be applied to the business and how the business might </a:t>
            </a:r>
            <a:r>
              <a:rPr lang="en-US" sz="3200" dirty="0" smtClean="0">
                <a:solidFill>
                  <a:prstClr val="black"/>
                </a:solidFill>
              </a:rPr>
              <a:t>benefit</a:t>
            </a:r>
          </a:p>
          <a:p>
            <a:pPr marL="576072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Wingdings" panose="05000000000000000000" pitchFamily="2" charset="2"/>
              <a:buChar char="q"/>
            </a:pPr>
            <a:r>
              <a:rPr lang="en-US" sz="3200" dirty="0" smtClean="0">
                <a:solidFill>
                  <a:prstClr val="black"/>
                </a:solidFill>
              </a:rPr>
              <a:t>Brainstorming with special emphasis on technology use</a:t>
            </a:r>
            <a:r>
              <a:rPr lang="en-US" sz="3200" dirty="0">
                <a:solidFill>
                  <a:prstClr val="black"/>
                </a:solidFill>
              </a:rPr>
              <a:t/>
            </a:r>
            <a:br>
              <a:rPr lang="en-US" sz="3200" dirty="0">
                <a:solidFill>
                  <a:prstClr val="black"/>
                </a:solidFill>
              </a:rPr>
            </a:br>
            <a:endParaRPr lang="en-US" sz="3200" dirty="0">
              <a:solidFill>
                <a:prstClr val="black"/>
              </a:solidFill>
            </a:endParaRPr>
          </a:p>
          <a:p>
            <a:pPr marL="868680" lvl="1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SzPct val="100000"/>
              <a:buFont typeface="Courier New" panose="02070309020205020404" pitchFamily="49" charset="0"/>
              <a:buChar char="o"/>
            </a:pPr>
            <a:endParaRPr lang="en-US" sz="2600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John Wiley &amp; Sons. 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38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344220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Activity Elimination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6072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prstClr val="black"/>
                </a:solidFill>
              </a:rPr>
              <a:t>Identify what would happen if each organizational activity were eliminated</a:t>
            </a:r>
          </a:p>
          <a:p>
            <a:pPr marL="576072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prstClr val="black"/>
                </a:solidFill>
              </a:rPr>
              <a:t>Use “force-fit” to test all possibilities</a:t>
            </a:r>
          </a:p>
          <a:p>
            <a:pPr marL="576072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prstClr val="black"/>
                </a:solidFill>
              </a:rPr>
              <a:t>Insist that all activities are potentially eliminated, even if it seems preposterous</a:t>
            </a:r>
            <a:r>
              <a:rPr lang="en-US" sz="3200" dirty="0" smtClean="0">
                <a:solidFill>
                  <a:prstClr val="black"/>
                </a:solidFill>
              </a:rPr>
              <a:t>.</a:t>
            </a:r>
          </a:p>
          <a:p>
            <a:pPr marL="576072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Wingdings" panose="05000000000000000000" pitchFamily="2" charset="2"/>
              <a:buChar char="q"/>
            </a:pPr>
            <a:r>
              <a:rPr lang="en-US" sz="3200" dirty="0" smtClean="0">
                <a:solidFill>
                  <a:prstClr val="black"/>
                </a:solidFill>
              </a:rPr>
              <a:t>Brainstorming technique that helps to overcome “but we’ve always done it that way” limitations on thinking</a:t>
            </a:r>
            <a:endParaRPr lang="en-US" sz="3200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John Wiley &amp; Sons. 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39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190960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Overview of the Analysis Phase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76072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prstClr val="black"/>
                </a:solidFill>
              </a:rPr>
              <a:t>Goal is to develop a clear understanding of the new system’s requirements</a:t>
            </a:r>
          </a:p>
          <a:p>
            <a:pPr marL="868680" lvl="1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prstClr val="black"/>
                </a:solidFill>
              </a:rPr>
              <a:t>Understand the “As-Is” system</a:t>
            </a:r>
          </a:p>
          <a:p>
            <a:pPr marL="868680" lvl="1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prstClr val="black"/>
                </a:solidFill>
              </a:rPr>
              <a:t>Identify Improvements</a:t>
            </a:r>
          </a:p>
          <a:p>
            <a:pPr marL="868680" lvl="1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prstClr val="black"/>
                </a:solidFill>
              </a:rPr>
              <a:t>Develop the “To-Be” system </a:t>
            </a:r>
            <a:r>
              <a:rPr lang="en-US" sz="2800" dirty="0" smtClean="0">
                <a:solidFill>
                  <a:prstClr val="black"/>
                </a:solidFill>
              </a:rPr>
              <a:t>concept</a:t>
            </a:r>
          </a:p>
          <a:p>
            <a:pPr marL="576072" lvl="1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prstClr val="black"/>
                </a:solidFill>
              </a:rPr>
              <a:t>Use critical thinking skills to determine the true causes of </a:t>
            </a:r>
            <a:r>
              <a:rPr lang="en-US" sz="3200" dirty="0" smtClean="0">
                <a:solidFill>
                  <a:prstClr val="black"/>
                </a:solidFill>
              </a:rPr>
              <a:t>problems</a:t>
            </a:r>
          </a:p>
          <a:p>
            <a:pPr marL="576072" lvl="1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sz="3200" dirty="0" smtClean="0">
                <a:solidFill>
                  <a:prstClr val="black"/>
                </a:solidFill>
              </a:rPr>
              <a:t>Apply knowledge of IS and business to outline ways to solve the problems in the new system</a:t>
            </a:r>
            <a:endParaRPr lang="en-US" sz="3200" dirty="0">
              <a:solidFill>
                <a:prstClr val="black"/>
              </a:solidFill>
            </a:endParaRPr>
          </a:p>
          <a:p>
            <a:endParaRPr lang="en-US" sz="24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John Wiley &amp; Sons. 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4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277609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Practical Tips – Summing It Up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6072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prstClr val="black"/>
                </a:solidFill>
              </a:rPr>
              <a:t>Do your </a:t>
            </a:r>
            <a:r>
              <a:rPr lang="en-US" sz="3200" dirty="0" smtClean="0">
                <a:solidFill>
                  <a:prstClr val="black"/>
                </a:solidFill>
              </a:rPr>
              <a:t>homework</a:t>
            </a:r>
          </a:p>
          <a:p>
            <a:pPr marL="868680" lvl="1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-US" sz="2600" dirty="0">
                <a:solidFill>
                  <a:prstClr val="black"/>
                </a:solidFill>
              </a:rPr>
              <a:t>Use indirect sources to get oriented to the environment (research, document analysis</a:t>
            </a:r>
            <a:r>
              <a:rPr lang="en-US" sz="2600" dirty="0" smtClean="0">
                <a:solidFill>
                  <a:prstClr val="black"/>
                </a:solidFill>
              </a:rPr>
              <a:t>)</a:t>
            </a:r>
            <a:endParaRPr lang="en-US" sz="3200" dirty="0">
              <a:solidFill>
                <a:prstClr val="black"/>
              </a:solidFill>
            </a:endParaRPr>
          </a:p>
          <a:p>
            <a:pPr marL="576072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prstClr val="black"/>
                </a:solidFill>
              </a:rPr>
              <a:t>Respect the participants’ time</a:t>
            </a:r>
          </a:p>
          <a:p>
            <a:pPr marL="576072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prstClr val="black"/>
                </a:solidFill>
              </a:rPr>
              <a:t>Select participants carefully – political influence can be important</a:t>
            </a:r>
          </a:p>
          <a:p>
            <a:pPr marL="576072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prstClr val="black"/>
                </a:solidFill>
              </a:rPr>
              <a:t>Use requirements-gathering process to “promote” the project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John Wiley &amp; Sons. 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40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692111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Practical Tips – Summing It Up, </a:t>
            </a:r>
            <a:r>
              <a:rPr lang="en-US" dirty="0" err="1" smtClean="0">
                <a:solidFill>
                  <a:schemeClr val="tx2"/>
                </a:solidFill>
              </a:rPr>
              <a:t>con’t</a:t>
            </a:r>
            <a:r>
              <a:rPr lang="en-US" dirty="0" smtClean="0">
                <a:solidFill>
                  <a:schemeClr val="tx2"/>
                </a:solidFill>
              </a:rPr>
              <a:t>.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76072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prstClr val="black"/>
                </a:solidFill>
              </a:rPr>
              <a:t>Document </a:t>
            </a:r>
            <a:r>
              <a:rPr lang="en-US" sz="3200" dirty="0" smtClean="0">
                <a:solidFill>
                  <a:prstClr val="black"/>
                </a:solidFill>
              </a:rPr>
              <a:t>analysis</a:t>
            </a:r>
          </a:p>
          <a:p>
            <a:pPr marL="868680" lvl="1" indent="-4572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-US" sz="2600" dirty="0">
                <a:solidFill>
                  <a:prstClr val="black"/>
                </a:solidFill>
              </a:rPr>
              <a:t>Problem history, terminology/vocabulary; key players</a:t>
            </a:r>
          </a:p>
          <a:p>
            <a:pPr marL="576072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Wingdings" panose="05000000000000000000" pitchFamily="2" charset="2"/>
              <a:buChar char="q"/>
            </a:pPr>
            <a:r>
              <a:rPr lang="en-US" sz="3200" dirty="0" smtClean="0">
                <a:solidFill>
                  <a:prstClr val="black"/>
                </a:solidFill>
              </a:rPr>
              <a:t>Observation</a:t>
            </a:r>
          </a:p>
          <a:p>
            <a:pPr marL="868680" lvl="1" indent="-4572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-US" sz="2600" dirty="0">
                <a:solidFill>
                  <a:prstClr val="black"/>
                </a:solidFill>
              </a:rPr>
              <a:t>Rich data source but remember to interpret carefully.  Focus on “real” system, not </a:t>
            </a:r>
            <a:r>
              <a:rPr lang="en-US" sz="2600" dirty="0" smtClean="0">
                <a:solidFill>
                  <a:prstClr val="black"/>
                </a:solidFill>
              </a:rPr>
              <a:t>by-the-book</a:t>
            </a:r>
            <a:endParaRPr lang="en-US" sz="3200" dirty="0">
              <a:solidFill>
                <a:prstClr val="black"/>
              </a:solidFill>
            </a:endParaRPr>
          </a:p>
          <a:p>
            <a:pPr marL="576072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prstClr val="black"/>
                </a:solidFill>
              </a:rPr>
              <a:t>Surveys/questionnaires</a:t>
            </a:r>
          </a:p>
          <a:p>
            <a:pPr marL="868680" lvl="1" indent="-4572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-US" sz="2600" dirty="0">
                <a:solidFill>
                  <a:prstClr val="black"/>
                </a:solidFill>
              </a:rPr>
              <a:t>Broad coverage, lower costs</a:t>
            </a:r>
          </a:p>
          <a:p>
            <a:pPr marL="868680" lvl="1" indent="-4572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-US" sz="2600" dirty="0">
                <a:solidFill>
                  <a:prstClr val="black"/>
                </a:solidFill>
              </a:rPr>
              <a:t>Pretest with “typical” respondents</a:t>
            </a:r>
          </a:p>
          <a:p>
            <a:pPr marL="868680" lvl="1" indent="-4572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-US" sz="2600" dirty="0">
                <a:solidFill>
                  <a:prstClr val="black"/>
                </a:solidFill>
              </a:rPr>
              <a:t>Be creative to encourage participation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John Wiley &amp; Sons. 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41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199514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Practical Tips – Summing It Up, </a:t>
            </a:r>
            <a:r>
              <a:rPr lang="en-US" dirty="0" err="1" smtClean="0">
                <a:solidFill>
                  <a:schemeClr val="tx2"/>
                </a:solidFill>
              </a:rPr>
              <a:t>con’t</a:t>
            </a:r>
            <a:r>
              <a:rPr lang="en-US" dirty="0" smtClean="0">
                <a:solidFill>
                  <a:schemeClr val="tx2"/>
                </a:solidFill>
              </a:rPr>
              <a:t>.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6072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prstClr val="black"/>
                </a:solidFill>
              </a:rPr>
              <a:t>Joint Application Development (</a:t>
            </a:r>
            <a:r>
              <a:rPr lang="en-US" sz="3200" dirty="0" smtClean="0">
                <a:solidFill>
                  <a:prstClr val="black"/>
                </a:solidFill>
              </a:rPr>
              <a:t>JAD/e-JAD</a:t>
            </a:r>
            <a:r>
              <a:rPr lang="en-US" sz="3200" dirty="0">
                <a:solidFill>
                  <a:prstClr val="black"/>
                </a:solidFill>
              </a:rPr>
              <a:t>)</a:t>
            </a:r>
          </a:p>
          <a:p>
            <a:pPr marL="868680" lvl="1" indent="-4572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-US" sz="2600" dirty="0">
                <a:solidFill>
                  <a:prstClr val="black"/>
                </a:solidFill>
              </a:rPr>
              <a:t>Trained facilitator is essential to success</a:t>
            </a:r>
          </a:p>
          <a:p>
            <a:pPr marL="868680" lvl="1" indent="-4572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-US" sz="2600" dirty="0">
                <a:solidFill>
                  <a:prstClr val="black"/>
                </a:solidFill>
              </a:rPr>
              <a:t>Select participants carefully</a:t>
            </a:r>
          </a:p>
          <a:p>
            <a:pPr marL="868680" lvl="1" indent="-4572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-US" sz="2600" dirty="0">
                <a:solidFill>
                  <a:prstClr val="black"/>
                </a:solidFill>
              </a:rPr>
              <a:t>Proven to reduce scope creep because participants understand the process of identifying </a:t>
            </a:r>
            <a:r>
              <a:rPr lang="en-US" sz="2600" dirty="0" smtClean="0">
                <a:solidFill>
                  <a:prstClr val="black"/>
                </a:solidFill>
              </a:rPr>
              <a:t>requirements</a:t>
            </a:r>
            <a:endParaRPr lang="en-US" sz="2600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John Wiley &amp; Sons. 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63088" y="6492875"/>
            <a:ext cx="1312025" cy="365125"/>
          </a:xfrm>
        </p:spPr>
        <p:txBody>
          <a:bodyPr/>
          <a:lstStyle/>
          <a:p>
            <a:fld id="{4CE482DC-2269-4F26-9D2A-7E44B1A4CD85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42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969574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Practical Tips – Summing It Up, </a:t>
            </a:r>
            <a:r>
              <a:rPr lang="en-US" dirty="0" err="1" smtClean="0">
                <a:solidFill>
                  <a:schemeClr val="tx2"/>
                </a:solidFill>
              </a:rPr>
              <a:t>con’t</a:t>
            </a:r>
            <a:r>
              <a:rPr lang="en-US" dirty="0" smtClean="0">
                <a:solidFill>
                  <a:schemeClr val="tx2"/>
                </a:solidFill>
              </a:rPr>
              <a:t>.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6072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Wingdings" panose="05000000000000000000" pitchFamily="2" charset="2"/>
              <a:buChar char="q"/>
            </a:pPr>
            <a:r>
              <a:rPr lang="en-US" sz="3200" dirty="0" smtClean="0">
                <a:solidFill>
                  <a:prstClr val="black"/>
                </a:solidFill>
              </a:rPr>
              <a:t>Interviews</a:t>
            </a:r>
            <a:endParaRPr lang="en-US" sz="3200" dirty="0">
              <a:solidFill>
                <a:prstClr val="black"/>
              </a:solidFill>
            </a:endParaRPr>
          </a:p>
          <a:p>
            <a:pPr marL="868680" lvl="1" indent="-4572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-US" sz="2600" dirty="0">
                <a:solidFill>
                  <a:prstClr val="black"/>
                </a:solidFill>
              </a:rPr>
              <a:t>NOT a simple conversational dialogue</a:t>
            </a:r>
          </a:p>
          <a:p>
            <a:pPr marL="868680" lvl="1" indent="-4572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-US" sz="2600" dirty="0">
                <a:solidFill>
                  <a:prstClr val="black"/>
                </a:solidFill>
              </a:rPr>
              <a:t>Planning and preparation pay off</a:t>
            </a:r>
          </a:p>
          <a:p>
            <a:pPr marL="868680" lvl="1" indent="-4572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-US" sz="2600" dirty="0">
                <a:solidFill>
                  <a:prstClr val="black"/>
                </a:solidFill>
              </a:rPr>
              <a:t>Get a range of perspectives – managerial to operational</a:t>
            </a:r>
          </a:p>
          <a:p>
            <a:pPr marL="868680" lvl="1" indent="-4572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-US" sz="2600" dirty="0">
                <a:solidFill>
                  <a:prstClr val="black"/>
                </a:solidFill>
              </a:rPr>
              <a:t>Use an approach that suits the interviewee</a:t>
            </a:r>
          </a:p>
          <a:p>
            <a:pPr marL="868680" lvl="1" indent="-4572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-US" sz="2600" dirty="0">
                <a:solidFill>
                  <a:prstClr val="black"/>
                </a:solidFill>
              </a:rPr>
              <a:t>Allow time to digest what you have learned</a:t>
            </a:r>
          </a:p>
          <a:p>
            <a:pPr marL="868680" lvl="1" indent="-4572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-US" sz="2600" dirty="0">
                <a:solidFill>
                  <a:prstClr val="black"/>
                </a:solidFill>
              </a:rPr>
              <a:t>Remember to follow-up to confirm/clarify</a:t>
            </a:r>
          </a:p>
          <a:p>
            <a:pPr marL="868680" lvl="1" indent="-4572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-US" sz="2600" dirty="0">
                <a:solidFill>
                  <a:prstClr val="black"/>
                </a:solidFill>
              </a:rPr>
              <a:t>Be ready to handle unexpected behaviors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John Wiley &amp; Sons. 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43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518922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Requirements Determination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Understanding requirements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John Wiley &amp; Sons. 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561183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What is a Requirement?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76072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prstClr val="black"/>
                </a:solidFill>
              </a:rPr>
              <a:t>A statement of what the system must </a:t>
            </a:r>
            <a:r>
              <a:rPr lang="en-US" sz="3200" dirty="0" smtClean="0">
                <a:solidFill>
                  <a:prstClr val="black"/>
                </a:solidFill>
              </a:rPr>
              <a:t>do; </a:t>
            </a:r>
            <a:r>
              <a:rPr lang="en-US" sz="3200" dirty="0">
                <a:solidFill>
                  <a:prstClr val="black"/>
                </a:solidFill>
              </a:rPr>
              <a:t>or</a:t>
            </a:r>
          </a:p>
          <a:p>
            <a:pPr marL="576072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prstClr val="black"/>
                </a:solidFill>
              </a:rPr>
              <a:t>A statement of characteristics the system must have</a:t>
            </a:r>
          </a:p>
          <a:p>
            <a:pPr marL="576072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prstClr val="black"/>
                </a:solidFill>
              </a:rPr>
              <a:t>Types of requirements:</a:t>
            </a:r>
          </a:p>
          <a:p>
            <a:pPr marL="868680" lvl="1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prstClr val="black"/>
                </a:solidFill>
              </a:rPr>
              <a:t>what the business needs (business requirements); </a:t>
            </a:r>
          </a:p>
          <a:p>
            <a:pPr marL="868680" lvl="1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prstClr val="black"/>
                </a:solidFill>
              </a:rPr>
              <a:t>what the users need to do (user requirements); </a:t>
            </a:r>
          </a:p>
          <a:p>
            <a:pPr marL="868680" lvl="1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prstClr val="black"/>
                </a:solidFill>
              </a:rPr>
              <a:t>what the software should do </a:t>
            </a:r>
            <a:r>
              <a:rPr lang="en-US" sz="2800" dirty="0" smtClean="0">
                <a:solidFill>
                  <a:prstClr val="black"/>
                </a:solidFill>
              </a:rPr>
              <a:t>(functional </a:t>
            </a:r>
            <a:r>
              <a:rPr lang="en-US" sz="2800" dirty="0">
                <a:solidFill>
                  <a:prstClr val="black"/>
                </a:solidFill>
              </a:rPr>
              <a:t>requirements);</a:t>
            </a:r>
          </a:p>
          <a:p>
            <a:pPr marL="868680" lvl="1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prstClr val="black"/>
                </a:solidFill>
              </a:rPr>
              <a:t>characteristics the system should have (nonfunctional requirements); and </a:t>
            </a:r>
          </a:p>
          <a:p>
            <a:pPr marL="868680" lvl="1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prstClr val="black"/>
                </a:solidFill>
              </a:rPr>
              <a:t>how the system should be built (system requirements).</a:t>
            </a:r>
          </a:p>
          <a:p>
            <a:endParaRPr lang="en-US" sz="24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John Wiley &amp; Sons. 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6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387110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User Requirements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6072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Wingdings" panose="05000000000000000000" pitchFamily="2" charset="2"/>
              <a:buChar char="q"/>
            </a:pPr>
            <a:r>
              <a:rPr lang="en-US" sz="3200" dirty="0" smtClean="0">
                <a:solidFill>
                  <a:prstClr val="black"/>
                </a:solidFill>
              </a:rPr>
              <a:t>What the user needs to do to complete a needed job or task</a:t>
            </a:r>
            <a:endParaRPr lang="en-US" sz="3200" dirty="0">
              <a:solidFill>
                <a:prstClr val="black"/>
              </a:solidFill>
            </a:endParaRPr>
          </a:p>
          <a:p>
            <a:pPr marL="576072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Wingdings" panose="05000000000000000000" pitchFamily="2" charset="2"/>
              <a:buChar char="q"/>
            </a:pPr>
            <a:r>
              <a:rPr lang="en-US" sz="3200" dirty="0" smtClean="0">
                <a:solidFill>
                  <a:prstClr val="black"/>
                </a:solidFill>
              </a:rPr>
              <a:t>Focus on user tasks that are integral to business operations</a:t>
            </a:r>
          </a:p>
          <a:p>
            <a:pPr marL="576072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Wingdings" panose="05000000000000000000" pitchFamily="2" charset="2"/>
              <a:buChar char="q"/>
            </a:pPr>
            <a:r>
              <a:rPr lang="en-US" sz="3200" dirty="0" smtClean="0">
                <a:solidFill>
                  <a:prstClr val="black"/>
                </a:solidFill>
              </a:rPr>
              <a:t>Understanding user tasks helps reveal ways that the new system can support those tasks</a:t>
            </a:r>
            <a:endParaRPr lang="en-US" sz="3200" dirty="0">
              <a:solidFill>
                <a:prstClr val="black"/>
              </a:solidFill>
            </a:endParaRPr>
          </a:p>
          <a:p>
            <a:endParaRPr lang="en-US" sz="24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John Wiley &amp; Sons. 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7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446520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Functional Requirements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6072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Wingdings" panose="05000000000000000000" pitchFamily="2" charset="2"/>
              <a:buChar char="q"/>
            </a:pPr>
            <a:r>
              <a:rPr lang="en-US" sz="3200" dirty="0" smtClean="0">
                <a:solidFill>
                  <a:prstClr val="black"/>
                </a:solidFill>
              </a:rPr>
              <a:t>A process the system should perform as a part of supporting a user task, or</a:t>
            </a:r>
            <a:endParaRPr lang="en-US" sz="3200" dirty="0">
              <a:solidFill>
                <a:prstClr val="black"/>
              </a:solidFill>
            </a:endParaRPr>
          </a:p>
          <a:p>
            <a:pPr marL="576072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Wingdings" panose="05000000000000000000" pitchFamily="2" charset="2"/>
              <a:buChar char="q"/>
            </a:pPr>
            <a:r>
              <a:rPr lang="en-US" sz="3200" dirty="0" smtClean="0">
                <a:solidFill>
                  <a:prstClr val="black"/>
                </a:solidFill>
              </a:rPr>
              <a:t>Information the system should provide as the user performs a task</a:t>
            </a:r>
          </a:p>
          <a:p>
            <a:pPr marL="576072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1B6FD"/>
              </a:buClr>
              <a:buFont typeface="Wingdings" panose="05000000000000000000" pitchFamily="2" charset="2"/>
              <a:buChar char="q"/>
            </a:pPr>
            <a:r>
              <a:rPr lang="en-US" sz="3200" dirty="0" smtClean="0">
                <a:solidFill>
                  <a:prstClr val="black"/>
                </a:solidFill>
              </a:rPr>
              <a:t>Specify the support the system will provide to the user in fulfilling his/her work tasks</a:t>
            </a:r>
            <a:endParaRPr lang="en-US" sz="3200" dirty="0">
              <a:solidFill>
                <a:prstClr val="black"/>
              </a:solidFill>
            </a:endParaRPr>
          </a:p>
          <a:p>
            <a:endParaRPr lang="en-US" sz="24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John Wiley &amp; Sons. 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8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116588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on Functional Requirements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Process-oriented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Information-oriented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John Wiley &amp; Sons.  All Rights Reserved.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9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934" y="1772635"/>
            <a:ext cx="8083100" cy="2587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667944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xmlns:a="http://schemas.openxmlformats.org/drawingml/2006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xmlns:a="http://schemas.openxmlformats.org/drawingml/2006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302</TotalTime>
  <Words>2526</Words>
  <Application>Microsoft Macintosh PowerPoint</Application>
  <PresentationFormat>Custom</PresentationFormat>
  <Paragraphs>353</Paragraphs>
  <Slides>43</Slides>
  <Notes>2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Retrospect</vt:lpstr>
      <vt:lpstr>Requirements Determination</vt:lpstr>
      <vt:lpstr>Learning Objectives</vt:lpstr>
      <vt:lpstr>The Analysis Phase</vt:lpstr>
      <vt:lpstr>Overview of the Analysis Phase</vt:lpstr>
      <vt:lpstr>Requirements Determination</vt:lpstr>
      <vt:lpstr>What is a Requirement?</vt:lpstr>
      <vt:lpstr>User Requirements</vt:lpstr>
      <vt:lpstr>Functional Requirements</vt:lpstr>
      <vt:lpstr>More on Functional Requirements</vt:lpstr>
      <vt:lpstr>Nonfunctional Requirements</vt:lpstr>
      <vt:lpstr>More on Nonfunctional Requirements</vt:lpstr>
      <vt:lpstr>Documenting Requirements</vt:lpstr>
      <vt:lpstr>Requirements Elicitation Techniques</vt:lpstr>
      <vt:lpstr>Requirements Elicitation in Practice</vt:lpstr>
      <vt:lpstr>Interviews</vt:lpstr>
      <vt:lpstr>Interviews, con’t.</vt:lpstr>
      <vt:lpstr>Interview as a Requirements Elicitation Technique</vt:lpstr>
      <vt:lpstr>Interviewing – Practical Tips</vt:lpstr>
      <vt:lpstr>JAD – Joint Application Development</vt:lpstr>
      <vt:lpstr>Electronic JAD – e-JAD</vt:lpstr>
      <vt:lpstr>JAD Practical Tips</vt:lpstr>
      <vt:lpstr>Questionnaires</vt:lpstr>
      <vt:lpstr>Questionnaires, con’t.</vt:lpstr>
      <vt:lpstr>Questionnaires as a Requirements Elicitation Technique</vt:lpstr>
      <vt:lpstr>Questionnaires – Practical Tips</vt:lpstr>
      <vt:lpstr>Observation</vt:lpstr>
      <vt:lpstr>Observation as a Requirements Elicitation Technique</vt:lpstr>
      <vt:lpstr>Observation– Practical Tips</vt:lpstr>
      <vt:lpstr>Document Analysis</vt:lpstr>
      <vt:lpstr>Document Analysis, con’t.</vt:lpstr>
      <vt:lpstr>Document Analysis – Practical Tips</vt:lpstr>
      <vt:lpstr>Comparing Techniques</vt:lpstr>
      <vt:lpstr>Requirements Analysis Strategies</vt:lpstr>
      <vt:lpstr>To Identify Small Improvements</vt:lpstr>
      <vt:lpstr>To Identify Moderate Improvements</vt:lpstr>
      <vt:lpstr>To Identify Major Improvements</vt:lpstr>
      <vt:lpstr>Outcome Analysis</vt:lpstr>
      <vt:lpstr>Technology Analysis</vt:lpstr>
      <vt:lpstr>Activity Elimination</vt:lpstr>
      <vt:lpstr>Practical Tips – Summing It Up</vt:lpstr>
      <vt:lpstr>Practical Tips – Summing It Up, con’t.</vt:lpstr>
      <vt:lpstr>Practical Tips – Summing It Up, con’t.</vt:lpstr>
      <vt:lpstr>Practical Tips – Summing It Up, con’t.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Systems Analyst and Information Systems Development</dc:title>
  <dc:creator>Roberta M Roth</dc:creator>
  <cp:lastModifiedBy>Elizabeth Pearson</cp:lastModifiedBy>
  <cp:revision>41</cp:revision>
  <dcterms:created xsi:type="dcterms:W3CDTF">2014-11-25T14:31:29Z</dcterms:created>
  <dcterms:modified xsi:type="dcterms:W3CDTF">2014-11-25T14:34:59Z</dcterms:modified>
</cp:coreProperties>
</file>