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475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64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923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22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Error </a:t>
            </a:r>
            <a:r>
              <a:rPr lang="en-US" dirty="0"/>
              <a:t>conditions </a:t>
            </a:r>
            <a:r>
              <a:rPr lang="en-US" dirty="0" smtClean="0"/>
              <a:t>encountered while performing use </a:t>
            </a:r>
            <a:r>
              <a:rPr lang="en-US" dirty="0"/>
              <a:t>case </a:t>
            </a:r>
            <a:r>
              <a:rPr lang="en-US" dirty="0" smtClean="0"/>
              <a:t>steps.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NOT </a:t>
            </a:r>
            <a:r>
              <a:rPr lang="en-US" dirty="0"/>
              <a:t>normal branches in decision </a:t>
            </a:r>
            <a:r>
              <a:rPr lang="en-US" dirty="0" smtClean="0"/>
              <a:t>logic.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Lead </a:t>
            </a:r>
            <a:r>
              <a:rPr lang="en-US" dirty="0"/>
              <a:t>to an unsuccessful result.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507" y="1501889"/>
            <a:ext cx="7710565" cy="263080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3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in Sequence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Uses cases often performed in sequence.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No single use case should be too large.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Important to define initial and ending states.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359" y="2038203"/>
            <a:ext cx="8094641" cy="18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57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Preconditions define what must be complete before beginning this use case.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Postconditions</a:t>
            </a:r>
            <a:r>
              <a:rPr lang="en-US" dirty="0" smtClean="0"/>
              <a:t> define what is complete when this use case ends.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439" y="594358"/>
            <a:ext cx="7595457" cy="152773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39" y="2463021"/>
            <a:ext cx="7607751" cy="16258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0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Fully-Dressed Use Case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Very </a:t>
            </a:r>
            <a:r>
              <a:rPr lang="en-US" sz="3000" dirty="0">
                <a:solidFill>
                  <a:prstClr val="black"/>
                </a:solidFill>
              </a:rPr>
              <a:t>thorough, detailed, and highly structured.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Adds new sections, </a:t>
            </a:r>
            <a:r>
              <a:rPr lang="en-US" sz="3000" dirty="0" smtClean="0">
                <a:solidFill>
                  <a:prstClr val="black"/>
                </a:solidFill>
              </a:rPr>
              <a:t>including,</a:t>
            </a:r>
            <a:endParaRPr lang="en-US" sz="3000" dirty="0">
              <a:solidFill>
                <a:prstClr val="black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smtClean="0"/>
              <a:t> Alternative courses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smtClean="0"/>
              <a:t> Inputs and outputs for steps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smtClean="0"/>
              <a:t> Summary inputs and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See Figure 4-3 for </a:t>
            </a:r>
            <a:r>
              <a:rPr lang="en-US" sz="30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5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Fully-Dressed Use Case Format,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Use this format when:</a:t>
            </a:r>
            <a:endParaRPr lang="en-US" sz="3600" dirty="0">
              <a:solidFill>
                <a:prstClr val="black"/>
              </a:solidFill>
            </a:endParaRP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Users </a:t>
            </a:r>
            <a:r>
              <a:rPr lang="en-US" sz="3200" dirty="0">
                <a:solidFill>
                  <a:prstClr val="black"/>
                </a:solidFill>
              </a:rPr>
              <a:t>are not closely engaged with development team</a:t>
            </a: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Project </a:t>
            </a:r>
            <a:r>
              <a:rPr lang="en-US" sz="3200" dirty="0">
                <a:solidFill>
                  <a:prstClr val="black"/>
                </a:solidFill>
              </a:rPr>
              <a:t>has high complexity and high risk</a:t>
            </a: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Test </a:t>
            </a:r>
            <a:r>
              <a:rPr lang="en-US" sz="3200" dirty="0">
                <a:solidFill>
                  <a:prstClr val="black"/>
                </a:solidFill>
              </a:rPr>
              <a:t>cases need to be fully </a:t>
            </a:r>
            <a:r>
              <a:rPr lang="en-US" sz="3200" dirty="0" smtClean="0">
                <a:solidFill>
                  <a:prstClr val="black"/>
                </a:solidFill>
              </a:rPr>
              <a:t>described</a:t>
            </a:r>
            <a:endParaRPr lang="en-US" sz="3200" dirty="0">
              <a:solidFill>
                <a:prstClr val="black"/>
              </a:solidFill>
            </a:endParaRP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Remote </a:t>
            </a:r>
            <a:r>
              <a:rPr lang="en-US" sz="3200" dirty="0">
                <a:solidFill>
                  <a:prstClr val="black"/>
                </a:solidFill>
              </a:rPr>
              <a:t>collaborating teams need detailed, shared understanding of user needs.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47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Practical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Use gradual refinement.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Concentrate on describing the user’s objectives with the system completely and </a:t>
            </a:r>
            <a:r>
              <a:rPr lang="en-US" sz="3600" dirty="0" smtClean="0">
                <a:solidFill>
                  <a:prstClr val="black"/>
                </a:solidFill>
              </a:rPr>
              <a:t>accurately.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Keep both audiences in mind – users and developers.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Create use cases only when needed to clarify </a:t>
            </a:r>
            <a:r>
              <a:rPr lang="en-US" sz="3600" dirty="0" smtClean="0">
                <a:solidFill>
                  <a:schemeClr val="tx1"/>
                </a:solidFill>
              </a:rPr>
              <a:t>what </a:t>
            </a:r>
            <a:r>
              <a:rPr lang="en-US" sz="3600" dirty="0">
                <a:solidFill>
                  <a:schemeClr val="tx1"/>
                </a:solidFill>
              </a:rPr>
              <a:t>the system </a:t>
            </a:r>
            <a:r>
              <a:rPr lang="en-US" sz="3600" dirty="0" smtClean="0">
                <a:solidFill>
                  <a:schemeClr val="tx1"/>
                </a:solidFill>
              </a:rPr>
              <a:t>must do </a:t>
            </a:r>
            <a:r>
              <a:rPr lang="en-US" sz="3600" dirty="0">
                <a:solidFill>
                  <a:schemeClr val="tx1"/>
                </a:solidFill>
              </a:rPr>
              <a:t>from the user’s </a:t>
            </a:r>
            <a:r>
              <a:rPr lang="en-US" sz="3600" dirty="0" smtClean="0">
                <a:solidFill>
                  <a:schemeClr val="tx1"/>
                </a:solidFill>
              </a:rPr>
              <a:t>perspective.  Not needed for simple events.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17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Use Cases and the Functional Requirements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cases are useful tools to </a:t>
            </a:r>
            <a:r>
              <a:rPr lang="en-US" sz="3200" dirty="0" smtClean="0">
                <a:solidFill>
                  <a:prstClr val="black"/>
                </a:solidFill>
              </a:rPr>
              <a:t>clarify user </a:t>
            </a:r>
            <a:r>
              <a:rPr lang="en-US" sz="3200" dirty="0">
                <a:solidFill>
                  <a:prstClr val="black"/>
                </a:solidFill>
              </a:rPr>
              <a:t>requirements. 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cases convey only the user’s point of view.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Transforming the user’s view into the developer’s view through functional requirements is one of the system analyst’s key contributions.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The derived functional requirements </a:t>
            </a:r>
            <a:r>
              <a:rPr lang="en-US" sz="3200" dirty="0" smtClean="0">
                <a:solidFill>
                  <a:prstClr val="black"/>
                </a:solidFill>
              </a:rPr>
              <a:t>tell </a:t>
            </a: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dirty="0" smtClean="0">
                <a:solidFill>
                  <a:prstClr val="black"/>
                </a:solidFill>
              </a:rPr>
              <a:t>developers more about </a:t>
            </a:r>
            <a:r>
              <a:rPr lang="en-US" sz="3200" dirty="0">
                <a:solidFill>
                  <a:prstClr val="black"/>
                </a:solidFill>
              </a:rPr>
              <a:t>what the system must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fld id="{3112E8B4-2C79-43EC-AD98-6648CEE07861}" type="slidenum"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45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Functional 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Use case content used to create more complete and descriptive functional requirements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48" y="1119644"/>
            <a:ext cx="8038152" cy="41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Identify events the system must respond to – develop Event-Response List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Create use case form for the complex events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For each use case:</a:t>
            </a: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Identify the major steps</a:t>
            </a: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Identify elements with each major step (inputs and outputs)</a:t>
            </a:r>
          </a:p>
          <a:p>
            <a:pPr marL="10972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Confirm use case with </a:t>
            </a:r>
            <a:r>
              <a:rPr lang="en-US" sz="2800" dirty="0" smtClean="0">
                <a:solidFill>
                  <a:prstClr val="black"/>
                </a:solidFill>
              </a:rPr>
              <a:t>users through role-playing</a:t>
            </a:r>
          </a:p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Revise functional requirements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Explain the purpose of use cases in the analysis phase of the SDLC.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Describe the various parts of a use case and the purpose of each part.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Describe how use cases contribute to the functional requirements.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Describe how use cases inform the development of test plans.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Explain the process used to create a use case.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 Case?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purpose of this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Use cases express and clarify user requirements.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Purpose - define the expected interaction between user and system.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Use that interaction to more fully describe functional requirements</a:t>
            </a:r>
            <a:endParaRPr lang="en-US" sz="28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Used extensively in the analysis phase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r>
              <a:rPr lang="en-US" sz="2800" dirty="0"/>
              <a:t> </a:t>
            </a:r>
            <a:r>
              <a:rPr lang="en-US" sz="2800" dirty="0">
                <a:solidFill>
                  <a:prstClr val="black"/>
                </a:solidFill>
              </a:rPr>
              <a:t>Often a part of user interviews or </a:t>
            </a:r>
            <a:r>
              <a:rPr lang="en-US" sz="2800" dirty="0" smtClean="0">
                <a:solidFill>
                  <a:prstClr val="black"/>
                </a:solidFill>
              </a:rPr>
              <a:t>JAD </a:t>
            </a:r>
            <a:r>
              <a:rPr lang="en-US" sz="2800" dirty="0">
                <a:solidFill>
                  <a:prstClr val="black"/>
                </a:solidFill>
              </a:rPr>
              <a:t>sessions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Text-based </a:t>
            </a:r>
            <a:r>
              <a:rPr lang="en-US" sz="2800" dirty="0">
                <a:solidFill>
                  <a:prstClr val="black"/>
                </a:solidFill>
              </a:rPr>
              <a:t>use cases are easy for the users to </a:t>
            </a:r>
            <a:r>
              <a:rPr lang="en-US" sz="2800" dirty="0" smtClean="0">
                <a:solidFill>
                  <a:prstClr val="black"/>
                </a:solidFill>
              </a:rPr>
              <a:t>understand.</a:t>
            </a:r>
            <a:endParaRPr lang="en-US" sz="28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Flow easily into the creation of process models and the data model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100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</a:t>
            </a:r>
            <a:r>
              <a:rPr lang="en-US" dirty="0" smtClean="0"/>
              <a:t>2015 John </a:t>
            </a:r>
            <a:r>
              <a:rPr lang="en-US" dirty="0"/>
              <a:t>Wiley &amp; Sons,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28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Represents how a system interacts with its environment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Illustrates the activities that are performed by the users and the system’s responses.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Activities produce </a:t>
            </a:r>
            <a:r>
              <a:rPr lang="en-US" sz="3200" dirty="0">
                <a:solidFill>
                  <a:prstClr val="black"/>
                </a:solidFill>
              </a:rPr>
              <a:t>some output result.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Each use case describes how an external user triggers an event to which the system must respond.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In event-driven </a:t>
            </a:r>
            <a:r>
              <a:rPr lang="en-US" sz="3200" dirty="0">
                <a:solidFill>
                  <a:prstClr val="black"/>
                </a:solidFill>
              </a:rPr>
              <a:t>modeling, everything in the system can be thought of as a response to some triggering event.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63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and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26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Each use case has a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US" sz="3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prstClr val="black"/>
                </a:solidFill>
              </a:rPr>
              <a:t>and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number</a:t>
            </a:r>
            <a:r>
              <a:rPr lang="en-US" sz="3000" dirty="0">
                <a:solidFill>
                  <a:prstClr val="black"/>
                </a:solidFill>
              </a:rPr>
              <a:t>, and brief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description</a:t>
            </a:r>
            <a:r>
              <a:rPr lang="en-US" sz="3000" dirty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The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priority</a:t>
            </a:r>
            <a:r>
              <a:rPr lang="en-US" sz="3000" dirty="0">
                <a:solidFill>
                  <a:prstClr val="black"/>
                </a:solidFill>
              </a:rPr>
              <a:t> may be assigned to indicate the relative significance.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The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actor</a:t>
            </a:r>
            <a:r>
              <a:rPr lang="en-US" sz="3000" dirty="0">
                <a:solidFill>
                  <a:prstClr val="black"/>
                </a:solidFill>
              </a:rPr>
              <a:t> refers to a person, another system, or a hardware device that interacts with the system to achieve a useful goal.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The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trigger</a:t>
            </a:r>
            <a:r>
              <a:rPr lang="en-US" sz="3000" dirty="0">
                <a:solidFill>
                  <a:prstClr val="black"/>
                </a:solidFill>
              </a:rPr>
              <a:t> for the use case – the event that causes the use case to begin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Events triggers can be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external</a:t>
            </a:r>
            <a:r>
              <a:rPr lang="en-US" sz="3000" dirty="0" smtClean="0">
                <a:solidFill>
                  <a:prstClr val="black"/>
                </a:solidFill>
              </a:rPr>
              <a:t> or </a:t>
            </a:r>
            <a:r>
              <a:rPr lang="en-US" sz="3000" i="1" dirty="0">
                <a:solidFill>
                  <a:schemeClr val="accent3">
                    <a:lumMod val="75000"/>
                  </a:schemeClr>
                </a:solidFill>
              </a:rPr>
              <a:t>temporal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80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Basic Information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Figure 4-1</a:t>
            </a:r>
          </a:p>
          <a:p>
            <a:r>
              <a:rPr lang="en-US" dirty="0" smtClean="0"/>
              <a:t>  Casual Format Use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96" y="1885910"/>
            <a:ext cx="7987308" cy="25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4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Course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major steps that are performed to execute the response to the event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301" y="1374608"/>
            <a:ext cx="7736917" cy="32530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32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910</Words>
  <Application>Microsoft Macintosh PowerPoint</Application>
  <PresentationFormat>Custom</PresentationFormat>
  <Paragraphs>122</Paragraphs>
  <Slides>18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Use Case Analysis</vt:lpstr>
      <vt:lpstr>Learning Objectives</vt:lpstr>
      <vt:lpstr>What is a Use Case?</vt:lpstr>
      <vt:lpstr>Role of Use Cases</vt:lpstr>
      <vt:lpstr>Use Cases</vt:lpstr>
      <vt:lpstr>Use Case Styles</vt:lpstr>
      <vt:lpstr>Elements of a Use Case</vt:lpstr>
      <vt:lpstr>Use Case Basic Information</vt:lpstr>
      <vt:lpstr>Normal Course</vt:lpstr>
      <vt:lpstr>Exceptions</vt:lpstr>
      <vt:lpstr>Use Cases in Sequence</vt:lpstr>
      <vt:lpstr>Preconditions and Postconditions</vt:lpstr>
      <vt:lpstr>Fully-Dressed Use Case Format</vt:lpstr>
      <vt:lpstr>Fully-Dressed Use Case Format, con’t.</vt:lpstr>
      <vt:lpstr>Use Case Practical Tips</vt:lpstr>
      <vt:lpstr>Use Cases and the Functional Requirements</vt:lpstr>
      <vt:lpstr>Detailed Functional Requirements</vt:lpstr>
      <vt:lpstr>Creating Use Cases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35</cp:revision>
  <dcterms:created xsi:type="dcterms:W3CDTF">2014-11-25T14:35:21Z</dcterms:created>
  <dcterms:modified xsi:type="dcterms:W3CDTF">2014-11-25T14:41:33Z</dcterms:modified>
</cp:coreProperties>
</file>