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embeddings/oleObject1.bin" ContentType="application/vnd.openxmlformats-officedocument.oleObjec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Default Extension="emf" ContentType="image/x-emf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ppt/slides/slide48.xml" ContentType="application/vnd.openxmlformats-officedocument.presentationml.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oleObject2.bin" ContentType="application/vnd.openxmlformats-officedocument.oleObject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autoCompressPictures="0">
  <p:sldMasterIdLst>
    <p:sldMasterId id="2147483673" r:id="rId1"/>
  </p:sldMasterIdLst>
  <p:notesMasterIdLst>
    <p:notesMasterId r:id="rId50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9" r:id="rId14"/>
    <p:sldId id="280" r:id="rId15"/>
    <p:sldId id="270" r:id="rId16"/>
    <p:sldId id="281" r:id="rId17"/>
    <p:sldId id="271" r:id="rId18"/>
    <p:sldId id="272" r:id="rId19"/>
    <p:sldId id="273" r:id="rId20"/>
    <p:sldId id="274" r:id="rId21"/>
    <p:sldId id="275" r:id="rId22"/>
    <p:sldId id="276" r:id="rId23"/>
    <p:sldId id="282" r:id="rId24"/>
    <p:sldId id="277" r:id="rId25"/>
    <p:sldId id="278" r:id="rId26"/>
    <p:sldId id="279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305" r:id="rId39"/>
    <p:sldId id="311" r:id="rId40"/>
    <p:sldId id="295" r:id="rId41"/>
    <p:sldId id="296" r:id="rId42"/>
    <p:sldId id="297" r:id="rId43"/>
    <p:sldId id="307" r:id="rId44"/>
    <p:sldId id="308" r:id="rId45"/>
    <p:sldId id="300" r:id="rId46"/>
    <p:sldId id="309" r:id="rId47"/>
    <p:sldId id="303" r:id="rId48"/>
    <p:sldId id="31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-400" y="-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67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19B0-582F-4A7F-B612-B30D4A58C50A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1D12-40C7-40A4-8B07-E8DDA5F15A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4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5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7741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406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93976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386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356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7396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0277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42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5909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4189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9555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259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060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26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469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372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0618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460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16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775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86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41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632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48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3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4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Systems analysis and design,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Dennis, </a:t>
            </a:r>
            <a:r>
              <a:rPr lang="en-US" dirty="0" err="1" smtClean="0"/>
              <a:t>wixom</a:t>
            </a:r>
            <a:r>
              <a:rPr lang="en-US" dirty="0" smtClean="0"/>
              <a:t>, and </a:t>
            </a:r>
            <a:r>
              <a:rPr lang="en-US" dirty="0" err="1" smtClean="0"/>
              <a:t>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5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the ERD to Show Business Rules,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</a:p>
        </p:txBody>
      </p:sp>
      <p:sp>
        <p:nvSpPr>
          <p:cNvPr id="175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13449" y="1737360"/>
            <a:ext cx="8229600" cy="4625609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ERD symbols can show when one instance of an entity can be related to only one or to many instances of another entity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One LCA can create many chemical requests; each chemical request is created by only one LCA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A chemical can be included on many chemical requests; a chemical request is for only one </a:t>
            </a:r>
            <a:r>
              <a:rPr lang="en-US" sz="2800" dirty="0" smtClean="0">
                <a:solidFill>
                  <a:prstClr val="black"/>
                </a:solidFill>
              </a:rPr>
              <a:t>chemical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1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the ERD to Show Business Rules,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</a:p>
        </p:txBody>
      </p:sp>
      <p:sp>
        <p:nvSpPr>
          <p:cNvPr id="175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13449" y="1737360"/>
            <a:ext cx="8229600" cy="4625609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ERD </a:t>
            </a:r>
            <a:r>
              <a:rPr lang="en-US" sz="3200" dirty="0">
                <a:solidFill>
                  <a:prstClr val="black"/>
                </a:solidFill>
              </a:rPr>
              <a:t>symbols show when the existence of an entity instance is optional for a related entity instance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A chemical may exist without being included on any chemical requests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9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110" y="200902"/>
            <a:ext cx="10058400" cy="1450757"/>
          </a:xfrm>
        </p:spPr>
        <p:txBody>
          <a:bodyPr/>
          <a:lstStyle/>
          <a:p>
            <a:r>
              <a:rPr lang="en-US" dirty="0" smtClean="0"/>
              <a:t>An ERD Example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64032" y="2831662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7445545" y="3331724"/>
            <a:ext cx="15240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2522707" y="3407924"/>
            <a:ext cx="1630363" cy="1233488"/>
            <a:chOff x="907" y="2831"/>
            <a:chExt cx="1027" cy="777"/>
          </a:xfrm>
        </p:grpSpPr>
        <p:sp>
          <p:nvSpPr>
            <p:cNvPr id="10" name="AutoShape 29"/>
            <p:cNvSpPr>
              <a:spLocks noChangeArrowheads="1"/>
            </p:cNvSpPr>
            <p:nvPr/>
          </p:nvSpPr>
          <p:spPr bwMode="auto">
            <a:xfrm>
              <a:off x="907" y="2831"/>
              <a:ext cx="1027" cy="777"/>
            </a:xfrm>
            <a:prstGeom prst="roundRect">
              <a:avLst>
                <a:gd name="adj" fmla="val 1249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960" y="2880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</a:t>
              </a:r>
            </a:p>
          </p:txBody>
        </p:sp>
      </p:grp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7399507" y="3331724"/>
            <a:ext cx="1630363" cy="1233488"/>
            <a:chOff x="3979" y="2831"/>
            <a:chExt cx="1027" cy="777"/>
          </a:xfrm>
        </p:grpSpPr>
        <p:sp>
          <p:nvSpPr>
            <p:cNvPr id="13" name="AutoShape 32"/>
            <p:cNvSpPr>
              <a:spLocks noChangeArrowheads="1"/>
            </p:cNvSpPr>
            <p:nvPr/>
          </p:nvSpPr>
          <p:spPr bwMode="auto">
            <a:xfrm>
              <a:off x="3979" y="2831"/>
              <a:ext cx="1027" cy="777"/>
            </a:xfrm>
            <a:prstGeom prst="roundRect">
              <a:avLst>
                <a:gd name="adj" fmla="val 1249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4032" y="2880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</a:t>
              </a:r>
            </a:p>
          </p:txBody>
        </p:sp>
      </p:grp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2522707" y="2569724"/>
            <a:ext cx="381000" cy="609600"/>
          </a:xfrm>
          <a:prstGeom prst="line">
            <a:avLst/>
          </a:prstGeom>
          <a:noFill/>
          <a:ln w="12700">
            <a:solidFill>
              <a:srgbClr val="FF0033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>
            <a:off x="2903707" y="2417324"/>
            <a:ext cx="4648200" cy="838200"/>
          </a:xfrm>
          <a:prstGeom prst="line">
            <a:avLst/>
          </a:prstGeom>
          <a:noFill/>
          <a:ln w="12700">
            <a:solidFill>
              <a:srgbClr val="FF0033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1608307" y="2112524"/>
            <a:ext cx="13716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</a:p>
        </p:txBody>
      </p: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1273345" y="3865040"/>
            <a:ext cx="7726363" cy="1590676"/>
            <a:chOff x="192" y="3072"/>
            <a:chExt cx="4867" cy="1002"/>
          </a:xfrm>
        </p:grpSpPr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192" y="3744"/>
              <a:ext cx="1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Attributes</a:t>
              </a: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 flipV="1">
              <a:off x="545" y="3270"/>
              <a:ext cx="432" cy="528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40"/>
            <p:cNvGrpSpPr>
              <a:grpSpLocks/>
            </p:cNvGrpSpPr>
            <p:nvPr/>
          </p:nvGrpSpPr>
          <p:grpSpPr bwMode="auto">
            <a:xfrm>
              <a:off x="960" y="3072"/>
              <a:ext cx="4099" cy="523"/>
              <a:chOff x="960" y="3072"/>
              <a:chExt cx="4099" cy="523"/>
            </a:xfrm>
          </p:grpSpPr>
          <p:sp>
            <p:nvSpPr>
              <p:cNvPr id="22" name="Rectangle 41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912" cy="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Customer ID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Telephone</a:t>
                </a:r>
              </a:p>
            </p:txBody>
          </p:sp>
          <p:sp>
            <p:nvSpPr>
              <p:cNvPr id="23" name="Rectangle 42"/>
              <p:cNvSpPr>
                <a:spLocks noChangeArrowheads="1"/>
              </p:cNvSpPr>
              <p:nvPr/>
            </p:nvSpPr>
            <p:spPr bwMode="auto">
              <a:xfrm>
                <a:off x="4051" y="3120"/>
                <a:ext cx="1008" cy="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ID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Date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Total Cost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endParaRPr lang="en-US" sz="140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24" name="Group 43"/>
          <p:cNvGrpSpPr>
            <a:grpSpLocks/>
          </p:cNvGrpSpPr>
          <p:nvPr/>
        </p:nvGrpSpPr>
        <p:grpSpPr bwMode="auto">
          <a:xfrm>
            <a:off x="4142241" y="3426127"/>
            <a:ext cx="3276600" cy="1666877"/>
            <a:chOff x="1920" y="2976"/>
            <a:chExt cx="2064" cy="1050"/>
          </a:xfrm>
        </p:grpSpPr>
        <p:grpSp>
          <p:nvGrpSpPr>
            <p:cNvPr id="25" name="Group 44"/>
            <p:cNvGrpSpPr>
              <a:grpSpLocks/>
            </p:cNvGrpSpPr>
            <p:nvPr/>
          </p:nvGrpSpPr>
          <p:grpSpPr bwMode="auto">
            <a:xfrm>
              <a:off x="1920" y="2976"/>
              <a:ext cx="2064" cy="336"/>
              <a:chOff x="1920" y="2976"/>
              <a:chExt cx="2064" cy="336"/>
            </a:xfrm>
          </p:grpSpPr>
          <p:sp>
            <p:nvSpPr>
              <p:cNvPr id="28" name="Line 45"/>
              <p:cNvSpPr>
                <a:spLocks noChangeShapeType="1"/>
              </p:cNvSpPr>
              <p:nvPr/>
            </p:nvSpPr>
            <p:spPr bwMode="auto">
              <a:xfrm>
                <a:off x="1920" y="3216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46"/>
              <p:cNvSpPr>
                <a:spLocks noChangeArrowheads="1"/>
              </p:cNvSpPr>
              <p:nvPr/>
            </p:nvSpPr>
            <p:spPr bwMode="auto">
              <a:xfrm>
                <a:off x="2592" y="2976"/>
                <a:ext cx="9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placed</a:t>
                </a:r>
              </a:p>
            </p:txBody>
          </p:sp>
          <p:sp>
            <p:nvSpPr>
              <p:cNvPr id="30" name="Oval 47"/>
              <p:cNvSpPr>
                <a:spLocks noChangeArrowheads="1"/>
              </p:cNvSpPr>
              <p:nvPr/>
            </p:nvSpPr>
            <p:spPr bwMode="auto">
              <a:xfrm>
                <a:off x="3796" y="3172"/>
                <a:ext cx="88" cy="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48"/>
              <p:cNvSpPr>
                <a:spLocks noChangeShapeType="1"/>
              </p:cNvSpPr>
              <p:nvPr/>
            </p:nvSpPr>
            <p:spPr bwMode="auto">
              <a:xfrm flipV="1">
                <a:off x="3888" y="312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49"/>
              <p:cNvSpPr>
                <a:spLocks noChangeShapeType="1"/>
              </p:cNvSpPr>
              <p:nvPr/>
            </p:nvSpPr>
            <p:spPr bwMode="auto">
              <a:xfrm>
                <a:off x="3888" y="3216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50"/>
              <p:cNvSpPr>
                <a:spLocks noChangeShapeType="1"/>
              </p:cNvSpPr>
              <p:nvPr/>
            </p:nvSpPr>
            <p:spPr bwMode="auto">
              <a:xfrm>
                <a:off x="1968" y="3168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51"/>
              <p:cNvSpPr>
                <a:spLocks noChangeShapeType="1"/>
              </p:cNvSpPr>
              <p:nvPr/>
            </p:nvSpPr>
            <p:spPr bwMode="auto">
              <a:xfrm>
                <a:off x="2016" y="3168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Rectangle 52"/>
            <p:cNvSpPr>
              <a:spLocks noChangeArrowheads="1"/>
            </p:cNvSpPr>
            <p:nvPr/>
          </p:nvSpPr>
          <p:spPr bwMode="auto">
            <a:xfrm>
              <a:off x="2352" y="3696"/>
              <a:ext cx="134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Relationship</a:t>
              </a:r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 flipV="1">
              <a:off x="2928" y="3264"/>
              <a:ext cx="0" cy="48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2522707" y="3331724"/>
            <a:ext cx="16002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55"/>
          <p:cNvSpPr>
            <a:spLocks noChangeShapeType="1"/>
          </p:cNvSpPr>
          <p:nvPr/>
        </p:nvSpPr>
        <p:spPr bwMode="auto">
          <a:xfrm>
            <a:off x="2522707" y="3788924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57"/>
          <p:cNvSpPr>
            <a:spLocks noChangeShapeType="1"/>
          </p:cNvSpPr>
          <p:nvPr/>
        </p:nvSpPr>
        <p:spPr bwMode="auto">
          <a:xfrm>
            <a:off x="7475707" y="3788924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92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8908" y="685799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Entity</a:t>
            </a:r>
          </a:p>
        </p:txBody>
      </p:sp>
      <p:sp>
        <p:nvSpPr>
          <p:cNvPr id="176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33208" y="1800225"/>
            <a:ext cx="8001000" cy="2362200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 person, place, event, or thing about which data is collected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Must be multiple occurrences to be an entity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8138807" y="4612532"/>
            <a:ext cx="12192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3380697" y="4625232"/>
            <a:ext cx="12192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58671" y="4079132"/>
            <a:ext cx="1303337" cy="1536700"/>
            <a:chOff x="619" y="2496"/>
            <a:chExt cx="821" cy="96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619" y="2832"/>
              <a:ext cx="821" cy="632"/>
              <a:chOff x="619" y="2832"/>
              <a:chExt cx="821" cy="632"/>
            </a:xfrm>
          </p:grpSpPr>
          <p:sp>
            <p:nvSpPr>
              <p:cNvPr id="33828" name="AutoShape 10"/>
              <p:cNvSpPr>
                <a:spLocks noChangeArrowheads="1"/>
              </p:cNvSpPr>
              <p:nvPr/>
            </p:nvSpPr>
            <p:spPr bwMode="auto">
              <a:xfrm>
                <a:off x="619" y="2832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9" name="Rectangle 11"/>
              <p:cNvSpPr>
                <a:spLocks noChangeArrowheads="1"/>
              </p:cNvSpPr>
              <p:nvPr/>
            </p:nvSpPr>
            <p:spPr bwMode="auto">
              <a:xfrm>
                <a:off x="662" y="2872"/>
                <a:ext cx="72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solidFill>
                      <a:schemeClr val="bg1"/>
                    </a:solidFill>
                    <a:latin typeface="Arial" charset="0"/>
                  </a:rPr>
                  <a:t>STUDENT</a:t>
                </a:r>
              </a:p>
            </p:txBody>
          </p:sp>
        </p:grpSp>
        <p:sp>
          <p:nvSpPr>
            <p:cNvPr id="33827" name="Rectangle 12"/>
            <p:cNvSpPr>
              <a:spLocks noChangeArrowheads="1"/>
            </p:cNvSpPr>
            <p:nvPr/>
          </p:nvSpPr>
          <p:spPr bwMode="auto">
            <a:xfrm>
              <a:off x="624" y="2496"/>
              <a:ext cx="7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482671" y="4079132"/>
            <a:ext cx="1303337" cy="1536700"/>
            <a:chOff x="1579" y="2496"/>
            <a:chExt cx="821" cy="968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579" y="2832"/>
              <a:ext cx="821" cy="632"/>
              <a:chOff x="1579" y="2832"/>
              <a:chExt cx="821" cy="632"/>
            </a:xfrm>
          </p:grpSpPr>
          <p:sp>
            <p:nvSpPr>
              <p:cNvPr id="33824" name="AutoShape 15"/>
              <p:cNvSpPr>
                <a:spLocks noChangeArrowheads="1"/>
              </p:cNvSpPr>
              <p:nvPr/>
            </p:nvSpPr>
            <p:spPr bwMode="auto">
              <a:xfrm>
                <a:off x="1579" y="2832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5" name="Rectangle 16"/>
              <p:cNvSpPr>
                <a:spLocks noChangeArrowheads="1"/>
              </p:cNvSpPr>
              <p:nvPr/>
            </p:nvSpPr>
            <p:spPr bwMode="auto">
              <a:xfrm>
                <a:off x="1622" y="2872"/>
                <a:ext cx="72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DORM</a:t>
                </a:r>
              </a:p>
            </p:txBody>
          </p:sp>
        </p:grpSp>
        <p:sp>
          <p:nvSpPr>
            <p:cNvPr id="33823" name="Rectangle 17"/>
            <p:cNvSpPr>
              <a:spLocks noChangeArrowheads="1"/>
            </p:cNvSpPr>
            <p:nvPr/>
          </p:nvSpPr>
          <p:spPr bwMode="auto">
            <a:xfrm>
              <a:off x="1584" y="2496"/>
              <a:ext cx="7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Place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002702" y="4105050"/>
            <a:ext cx="1217612" cy="966788"/>
            <a:chOff x="2544" y="2496"/>
            <a:chExt cx="767" cy="609"/>
          </a:xfrm>
          <a:solidFill>
            <a:schemeClr val="accent2">
              <a:lumMod val="75000"/>
            </a:schemeClr>
          </a:solidFill>
        </p:grpSpPr>
        <p:sp>
          <p:nvSpPr>
            <p:cNvPr id="33821" name="Rectangle 21"/>
            <p:cNvSpPr>
              <a:spLocks noChangeArrowheads="1"/>
            </p:cNvSpPr>
            <p:nvPr/>
          </p:nvSpPr>
          <p:spPr bwMode="auto">
            <a:xfrm>
              <a:off x="2582" y="2872"/>
              <a:ext cx="729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BOOK</a:t>
              </a:r>
            </a:p>
          </p:txBody>
        </p:sp>
        <p:sp>
          <p:nvSpPr>
            <p:cNvPr id="33819" name="Rectangle 22"/>
            <p:cNvSpPr>
              <a:spLocks noChangeArrowheads="1"/>
            </p:cNvSpPr>
            <p:nvPr/>
          </p:nvSpPr>
          <p:spPr bwMode="auto">
            <a:xfrm>
              <a:off x="2544" y="2496"/>
              <a:ext cx="7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606871" y="4079132"/>
            <a:ext cx="1303337" cy="1536700"/>
            <a:chOff x="3547" y="2496"/>
            <a:chExt cx="821" cy="968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3547" y="2832"/>
              <a:ext cx="821" cy="632"/>
              <a:chOff x="3547" y="2832"/>
              <a:chExt cx="821" cy="632"/>
            </a:xfrm>
          </p:grpSpPr>
          <p:sp>
            <p:nvSpPr>
              <p:cNvPr id="33816" name="AutoShape 25"/>
              <p:cNvSpPr>
                <a:spLocks noChangeArrowheads="1"/>
              </p:cNvSpPr>
              <p:nvPr/>
            </p:nvSpPr>
            <p:spPr bwMode="auto">
              <a:xfrm>
                <a:off x="3547" y="2832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7" name="Rectangle 26"/>
              <p:cNvSpPr>
                <a:spLocks noChangeArrowheads="1"/>
              </p:cNvSpPr>
              <p:nvPr/>
            </p:nvSpPr>
            <p:spPr bwMode="auto">
              <a:xfrm>
                <a:off x="3590" y="2872"/>
                <a:ext cx="729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solidFill>
                      <a:schemeClr val="bg1"/>
                    </a:solidFill>
                    <a:latin typeface="Arial" charset="0"/>
                  </a:rPr>
                  <a:t>LIBRARY CHECK-OUT</a:t>
                </a:r>
              </a:p>
            </p:txBody>
          </p:sp>
        </p:grpSp>
        <p:sp>
          <p:nvSpPr>
            <p:cNvPr id="33815" name="Rectangle 27"/>
            <p:cNvSpPr>
              <a:spLocks noChangeArrowheads="1"/>
            </p:cNvSpPr>
            <p:nvPr/>
          </p:nvSpPr>
          <p:spPr bwMode="auto">
            <a:xfrm>
              <a:off x="3600" y="2496"/>
              <a:ext cx="7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</a:t>
              </a: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8130871" y="4079132"/>
            <a:ext cx="1303337" cy="1536700"/>
            <a:chOff x="4507" y="2496"/>
            <a:chExt cx="821" cy="968"/>
          </a:xfrm>
        </p:grpSpPr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4507" y="2832"/>
              <a:ext cx="821" cy="632"/>
              <a:chOff x="4507" y="2832"/>
              <a:chExt cx="821" cy="632"/>
            </a:xfrm>
          </p:grpSpPr>
          <p:sp>
            <p:nvSpPr>
              <p:cNvPr id="33812" name="AutoShape 30"/>
              <p:cNvSpPr>
                <a:spLocks noChangeArrowheads="1"/>
              </p:cNvSpPr>
              <p:nvPr/>
            </p:nvSpPr>
            <p:spPr bwMode="auto">
              <a:xfrm>
                <a:off x="4507" y="2832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3" name="Rectangle 31"/>
              <p:cNvSpPr>
                <a:spLocks noChangeArrowheads="1"/>
              </p:cNvSpPr>
              <p:nvPr/>
            </p:nvSpPr>
            <p:spPr bwMode="auto">
              <a:xfrm>
                <a:off x="4550" y="2872"/>
                <a:ext cx="72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</a:t>
                </a:r>
              </a:p>
            </p:txBody>
          </p:sp>
        </p:grpSp>
        <p:sp>
          <p:nvSpPr>
            <p:cNvPr id="33811" name="Rectangle 32"/>
            <p:cNvSpPr>
              <a:spLocks noChangeArrowheads="1"/>
            </p:cNvSpPr>
            <p:nvPr/>
          </p:nvSpPr>
          <p:spPr bwMode="auto">
            <a:xfrm>
              <a:off x="4512" y="2496"/>
              <a:ext cx="7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Concept</a:t>
              </a:r>
            </a:p>
          </p:txBody>
        </p:sp>
      </p:grpSp>
      <p:sp>
        <p:nvSpPr>
          <p:cNvPr id="33806" name="Rectangle 33"/>
          <p:cNvSpPr>
            <a:spLocks noChangeArrowheads="1"/>
          </p:cNvSpPr>
          <p:nvPr/>
        </p:nvSpPr>
        <p:spPr bwMode="auto">
          <a:xfrm>
            <a:off x="1966607" y="4612532"/>
            <a:ext cx="12192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Text Box 34"/>
          <p:cNvSpPr txBox="1">
            <a:spLocks noChangeArrowheads="1"/>
          </p:cNvSpPr>
          <p:nvPr/>
        </p:nvSpPr>
        <p:spPr bwMode="auto">
          <a:xfrm>
            <a:off x="1966607" y="4688732"/>
            <a:ext cx="12954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</p:txBody>
      </p:sp>
      <p:sp>
        <p:nvSpPr>
          <p:cNvPr id="33808" name="Rectangle 35"/>
          <p:cNvSpPr>
            <a:spLocks noChangeArrowheads="1"/>
          </p:cNvSpPr>
          <p:nvPr/>
        </p:nvSpPr>
        <p:spPr bwMode="auto">
          <a:xfrm>
            <a:off x="6604886" y="4634125"/>
            <a:ext cx="12192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t" anchorCtr="0"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043116" y="4634125"/>
            <a:ext cx="12192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t" anchorCtr="0"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01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Entry for Entity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377" y="105827"/>
            <a:ext cx="5501259" cy="62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48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</a:t>
            </a:r>
          </a:p>
        </p:txBody>
      </p:sp>
      <p:sp>
        <p:nvSpPr>
          <p:cNvPr id="348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Information captured about an entity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Only those used by the organization should be included in the model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Attribute names are nouns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Sometimes entity name is added at the beginning of the attribute name for clarity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67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Entry for Attribute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0" y="1"/>
            <a:ext cx="5252442" cy="64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87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549" y="568326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Attributes – Understand Them!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336926" y="1785938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4225967" y="2411546"/>
            <a:ext cx="2717260" cy="315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Last Name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First Name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Birth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Point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565842" y="2168526"/>
            <a:ext cx="4419600" cy="1739900"/>
            <a:chOff x="2400" y="1924"/>
            <a:chExt cx="2784" cy="1096"/>
          </a:xfrm>
        </p:grpSpPr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600" y="1924"/>
              <a:ext cx="1584" cy="1096"/>
              <a:chOff x="3600" y="1924"/>
              <a:chExt cx="1584" cy="1096"/>
            </a:xfrm>
          </p:grpSpPr>
          <p:sp>
            <p:nvSpPr>
              <p:cNvPr id="35862" name="Rectangle 15"/>
              <p:cNvSpPr>
                <a:spLocks noChangeArrowheads="1"/>
              </p:cNvSpPr>
              <p:nvPr/>
            </p:nvSpPr>
            <p:spPr bwMode="auto">
              <a:xfrm>
                <a:off x="3604" y="1924"/>
                <a:ext cx="1576" cy="10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Rectangle 16"/>
              <p:cNvSpPr>
                <a:spLocks noChangeArrowheads="1"/>
              </p:cNvSpPr>
              <p:nvPr/>
            </p:nvSpPr>
            <p:spPr bwMode="auto">
              <a:xfrm>
                <a:off x="3600" y="1968"/>
                <a:ext cx="1584" cy="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2000" dirty="0">
                    <a:latin typeface="Times New Roman" pitchFamily="18" charset="0"/>
                  </a:rPr>
                  <a:t>Composite Attribute</a:t>
                </a:r>
                <a:endParaRPr lang="en-US" sz="2000" dirty="0">
                  <a:latin typeface="Arial" charset="0"/>
                </a:endParaRPr>
              </a:p>
              <a:p>
                <a:pPr lvl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Address:	</a:t>
                </a:r>
              </a:p>
              <a:p>
                <a:pPr lvl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Street</a:t>
                </a:r>
              </a:p>
              <a:p>
                <a:pPr lvl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City</a:t>
                </a:r>
              </a:p>
              <a:p>
                <a:pPr lvl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State</a:t>
                </a:r>
              </a:p>
              <a:p>
                <a:pPr lvl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Zip</a:t>
                </a:r>
              </a:p>
            </p:txBody>
          </p:sp>
        </p:grpSp>
        <p:sp>
          <p:nvSpPr>
            <p:cNvPr id="35861" name="Line 17"/>
            <p:cNvSpPr>
              <a:spLocks noChangeShapeType="1"/>
            </p:cNvSpPr>
            <p:nvPr/>
          </p:nvSpPr>
          <p:spPr bwMode="auto">
            <a:xfrm>
              <a:off x="2400" y="292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456083" y="4044950"/>
            <a:ext cx="2763534" cy="1206500"/>
            <a:chOff x="96" y="3124"/>
            <a:chExt cx="1536" cy="760"/>
          </a:xfrm>
        </p:grpSpPr>
        <p:sp>
          <p:nvSpPr>
            <p:cNvPr id="35856" name="Rectangle 19"/>
            <p:cNvSpPr>
              <a:spLocks noChangeArrowheads="1"/>
            </p:cNvSpPr>
            <p:nvPr/>
          </p:nvSpPr>
          <p:spPr bwMode="auto">
            <a:xfrm>
              <a:off x="100" y="3124"/>
              <a:ext cx="1384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96" y="3168"/>
              <a:ext cx="1536" cy="563"/>
              <a:chOff x="96" y="3168"/>
              <a:chExt cx="1536" cy="563"/>
            </a:xfrm>
          </p:grpSpPr>
          <p:sp>
            <p:nvSpPr>
              <p:cNvPr id="35858" name="Rectangle 21"/>
              <p:cNvSpPr>
                <a:spLocks noChangeArrowheads="1"/>
              </p:cNvSpPr>
              <p:nvPr/>
            </p:nvSpPr>
            <p:spPr bwMode="auto">
              <a:xfrm>
                <a:off x="96" y="3168"/>
                <a:ext cx="1392" cy="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2000" dirty="0">
                    <a:latin typeface="Times New Roman" pitchFamily="18" charset="0"/>
                  </a:rPr>
                  <a:t>Multi-valued </a:t>
                </a:r>
                <a:r>
                  <a:rPr lang="en-US" sz="2000" dirty="0" smtClean="0">
                    <a:latin typeface="Times New Roman" pitchFamily="18" charset="0"/>
                  </a:rPr>
                  <a:t>attribute</a:t>
                </a:r>
                <a:r>
                  <a:rPr lang="en-US" sz="2000" dirty="0">
                    <a:latin typeface="Times New Roman" pitchFamily="18" charset="0"/>
                  </a:rPr>
                  <a:t>: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latin typeface="Times New Roman" pitchFamily="18" charset="0"/>
                  </a:rPr>
                  <a:t>May be more </a:t>
                </a:r>
                <a:r>
                  <a:rPr lang="en-US" sz="2000" dirty="0">
                    <a:latin typeface="Times New Roman" pitchFamily="18" charset="0"/>
                  </a:rPr>
                  <a:t>than </a:t>
                </a:r>
                <a:r>
                  <a:rPr lang="en-US" sz="2000" dirty="0" smtClean="0">
                    <a:latin typeface="Times New Roman" pitchFamily="18" charset="0"/>
                  </a:rPr>
                  <a:t>one major </a:t>
                </a:r>
                <a:r>
                  <a:rPr lang="en-US" sz="2000" dirty="0">
                    <a:latin typeface="Times New Roman" pitchFamily="18" charset="0"/>
                  </a:rPr>
                  <a:t>allowed</a:t>
                </a:r>
              </a:p>
            </p:txBody>
          </p:sp>
          <p:sp>
            <p:nvSpPr>
              <p:cNvPr id="35859" name="Line 22"/>
              <p:cNvSpPr>
                <a:spLocks noChangeShapeType="1"/>
              </p:cNvSpPr>
              <p:nvPr/>
            </p:nvSpPr>
            <p:spPr bwMode="auto">
              <a:xfrm>
                <a:off x="1488" y="34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946842" y="4841874"/>
            <a:ext cx="4343400" cy="977900"/>
            <a:chOff x="2544" y="3460"/>
            <a:chExt cx="2736" cy="616"/>
          </a:xfrm>
        </p:grpSpPr>
        <p:sp>
          <p:nvSpPr>
            <p:cNvPr id="35852" name="Rectangle 24"/>
            <p:cNvSpPr>
              <a:spLocks noChangeArrowheads="1"/>
            </p:cNvSpPr>
            <p:nvPr/>
          </p:nvSpPr>
          <p:spPr bwMode="auto">
            <a:xfrm>
              <a:off x="3700" y="3460"/>
              <a:ext cx="1576" cy="6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544" y="3504"/>
              <a:ext cx="2736" cy="520"/>
              <a:chOff x="2544" y="3504"/>
              <a:chExt cx="2736" cy="520"/>
            </a:xfrm>
          </p:grpSpPr>
          <p:sp>
            <p:nvSpPr>
              <p:cNvPr id="35854" name="Rectangle 26"/>
              <p:cNvSpPr>
                <a:spLocks noChangeArrowheads="1"/>
              </p:cNvSpPr>
              <p:nvPr/>
            </p:nvSpPr>
            <p:spPr bwMode="auto">
              <a:xfrm>
                <a:off x="3696" y="3504"/>
                <a:ext cx="1584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>
                    <a:latin typeface="Times New Roman" pitchFamily="18" charset="0"/>
                  </a:rPr>
                  <a:t>Derived Attribute:  Calculated from other values</a:t>
                </a:r>
              </a:p>
            </p:txBody>
          </p:sp>
          <p:sp>
            <p:nvSpPr>
              <p:cNvPr id="35855" name="Line 27"/>
              <p:cNvSpPr>
                <a:spLocks noChangeShapeType="1"/>
              </p:cNvSpPr>
              <p:nvPr/>
            </p:nvSpPr>
            <p:spPr bwMode="auto">
              <a:xfrm flipH="1">
                <a:off x="2544" y="379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851" name="Rectangle 29"/>
          <p:cNvSpPr>
            <a:spLocks noChangeArrowheads="1"/>
          </p:cNvSpPr>
          <p:nvPr/>
        </p:nvSpPr>
        <p:spPr bwMode="auto">
          <a:xfrm>
            <a:off x="2438400" y="2286000"/>
            <a:ext cx="1219200" cy="990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7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Identifier Types</a:t>
            </a:r>
          </a:p>
        </p:txBody>
      </p:sp>
      <p:sp>
        <p:nvSpPr>
          <p:cNvPr id="368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One or more attributes can serve as the entity </a:t>
            </a:r>
            <a:r>
              <a:rPr lang="en-US" sz="3200" i="1" dirty="0">
                <a:solidFill>
                  <a:schemeClr val="accent2"/>
                </a:solidFill>
              </a:rPr>
              <a:t>identifier</a:t>
            </a:r>
            <a:r>
              <a:rPr lang="en-US" sz="3200" dirty="0">
                <a:solidFill>
                  <a:prstClr val="black"/>
                </a:solidFill>
              </a:rPr>
              <a:t>, uniquely identifying each entity instance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Concatenated identifier consists of several attributes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An identifier may be ‘artificial,’ such as creating an ID number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Final decision on identifiers </a:t>
            </a:r>
            <a:r>
              <a:rPr lang="en-US" sz="3200" dirty="0">
                <a:solidFill>
                  <a:prstClr val="black"/>
                </a:solidFill>
              </a:rPr>
              <a:t>may </a:t>
            </a:r>
            <a:r>
              <a:rPr lang="en-US" sz="3200" dirty="0" smtClean="0">
                <a:solidFill>
                  <a:prstClr val="black"/>
                </a:solidFill>
              </a:rPr>
              <a:t>postponed to </a:t>
            </a:r>
            <a:r>
              <a:rPr lang="en-US" sz="3200" dirty="0">
                <a:solidFill>
                  <a:prstClr val="black"/>
                </a:solidFill>
              </a:rPr>
              <a:t>the Design Phase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323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Types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167" y="2035450"/>
            <a:ext cx="7945967" cy="27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46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Explain the rules and style guidelines for creating entity relationship diagrams (ERDs).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Create </a:t>
            </a:r>
            <a:r>
              <a:rPr lang="en-US" sz="3200" dirty="0">
                <a:solidFill>
                  <a:prstClr val="black"/>
                </a:solidFill>
              </a:rPr>
              <a:t>an ERD.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Describe </a:t>
            </a:r>
            <a:r>
              <a:rPr lang="en-US" sz="3200" dirty="0">
                <a:solidFill>
                  <a:prstClr val="black"/>
                </a:solidFill>
              </a:rPr>
              <a:t>the use of a data dictionary and metadata.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Explain </a:t>
            </a:r>
            <a:r>
              <a:rPr lang="en-US" sz="3200" dirty="0">
                <a:solidFill>
                  <a:prstClr val="black"/>
                </a:solidFill>
              </a:rPr>
              <a:t>how to balance ERDs and data </a:t>
            </a:r>
            <a:r>
              <a:rPr lang="en-US" sz="3200" dirty="0" smtClean="0">
                <a:solidFill>
                  <a:prstClr val="black"/>
                </a:solidFill>
              </a:rPr>
              <a:t>flow </a:t>
            </a:r>
            <a:r>
              <a:rPr lang="en-US" sz="3200" dirty="0">
                <a:solidFill>
                  <a:prstClr val="black"/>
                </a:solidFill>
              </a:rPr>
              <a:t>diagrams.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Describe </a:t>
            </a:r>
            <a:r>
              <a:rPr lang="en-US" sz="3200" dirty="0">
                <a:solidFill>
                  <a:prstClr val="black"/>
                </a:solidFill>
              </a:rPr>
              <a:t>the process of normalization.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Relationships</a:t>
            </a:r>
          </a:p>
        </p:txBody>
      </p:sp>
      <p:sp>
        <p:nvSpPr>
          <p:cNvPr id="389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Associations between entities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The first entity in the relationship is the </a:t>
            </a:r>
            <a:r>
              <a:rPr lang="en-US" sz="3200" i="1" dirty="0">
                <a:solidFill>
                  <a:schemeClr val="accent2"/>
                </a:solidFill>
              </a:rPr>
              <a:t>parent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entity; the second entity in the relationship is the </a:t>
            </a:r>
            <a:r>
              <a:rPr lang="en-US" sz="3200" i="1" dirty="0">
                <a:solidFill>
                  <a:schemeClr val="accent2"/>
                </a:solidFill>
              </a:rPr>
              <a:t>child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entity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Relationships should have active verb names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Relationships go in both directions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38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Cardinality</a:t>
            </a:r>
          </a:p>
        </p:txBody>
      </p:sp>
      <p:sp>
        <p:nvSpPr>
          <p:cNvPr id="154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number of times instances in one entity can be related to instances in another entity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instance in an entity refers to one and only one instance in the related entity 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(1:1)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instance in an entity refers to one or more instances in the related entity 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(1:N)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more instances in an entity refer to one or more instances in the related entity 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(M:N)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49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Modality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whether or not an instance of a child entity can exist without a related instance in the parent entity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 instance in the related entity must exist for an instance in another entity to be valid 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no instance in the related entity is necessary for an instance in another entity to be valid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651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Entry for Relationship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46" y="16933"/>
            <a:ext cx="5589955" cy="646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362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Relationships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943599" y="4815794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057399" y="4815794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951538" y="3427561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2065338" y="3427561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6019800" y="2055962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1981200" y="2055962"/>
            <a:ext cx="13716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055813" y="2055963"/>
            <a:ext cx="5267326" cy="1100138"/>
            <a:chOff x="1199" y="1344"/>
            <a:chExt cx="3318" cy="69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199" y="1344"/>
              <a:ext cx="822" cy="632"/>
              <a:chOff x="1194" y="1344"/>
              <a:chExt cx="822" cy="632"/>
            </a:xfrm>
          </p:grpSpPr>
          <p:sp>
            <p:nvSpPr>
              <p:cNvPr id="42041" name="AutoShape 14"/>
              <p:cNvSpPr>
                <a:spLocks noChangeArrowheads="1"/>
              </p:cNvSpPr>
              <p:nvPr/>
            </p:nvSpPr>
            <p:spPr bwMode="auto">
              <a:xfrm>
                <a:off x="1195" y="1344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2" name="Rectangle 15"/>
              <p:cNvSpPr>
                <a:spLocks noChangeArrowheads="1"/>
              </p:cNvSpPr>
              <p:nvPr/>
            </p:nvSpPr>
            <p:spPr bwMode="auto">
              <a:xfrm>
                <a:off x="1194" y="1528"/>
                <a:ext cx="816" cy="204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EMPLOYEE</a:t>
                </a:r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696" y="1344"/>
              <a:ext cx="821" cy="632"/>
              <a:chOff x="3691" y="1344"/>
              <a:chExt cx="821" cy="632"/>
            </a:xfrm>
          </p:grpSpPr>
          <p:sp>
            <p:nvSpPr>
              <p:cNvPr id="42039" name="AutoShape 17"/>
              <p:cNvSpPr>
                <a:spLocks noChangeArrowheads="1"/>
              </p:cNvSpPr>
              <p:nvPr/>
            </p:nvSpPr>
            <p:spPr bwMode="auto">
              <a:xfrm>
                <a:off x="3691" y="1344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0" name="Rectangle 18"/>
              <p:cNvSpPr>
                <a:spLocks noChangeArrowheads="1"/>
              </p:cNvSpPr>
              <p:nvPr/>
            </p:nvSpPr>
            <p:spPr bwMode="auto">
              <a:xfrm>
                <a:off x="3749" y="1457"/>
                <a:ext cx="763" cy="349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PARKING PLACE</a:t>
                </a:r>
              </a:p>
            </p:txBody>
          </p:sp>
        </p:grpSp>
        <p:sp>
          <p:nvSpPr>
            <p:cNvPr id="42031" name="Line 19"/>
            <p:cNvSpPr>
              <a:spLocks noChangeShapeType="1"/>
            </p:cNvSpPr>
            <p:nvPr/>
          </p:nvSpPr>
          <p:spPr bwMode="auto">
            <a:xfrm>
              <a:off x="2021" y="1680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2" name="Rectangle 20"/>
            <p:cNvSpPr>
              <a:spLocks noChangeArrowheads="1"/>
            </p:cNvSpPr>
            <p:nvPr/>
          </p:nvSpPr>
          <p:spPr bwMode="auto">
            <a:xfrm>
              <a:off x="2400" y="1440"/>
              <a:ext cx="8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assigned</a:t>
              </a:r>
            </a:p>
          </p:txBody>
        </p:sp>
        <p:sp>
          <p:nvSpPr>
            <p:cNvPr id="42033" name="Line 21"/>
            <p:cNvSpPr>
              <a:spLocks noChangeShapeType="1"/>
            </p:cNvSpPr>
            <p:nvPr/>
          </p:nvSpPr>
          <p:spPr bwMode="auto">
            <a:xfrm>
              <a:off x="2069" y="16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Line 22"/>
            <p:cNvSpPr>
              <a:spLocks noChangeShapeType="1"/>
            </p:cNvSpPr>
            <p:nvPr/>
          </p:nvSpPr>
          <p:spPr bwMode="auto">
            <a:xfrm>
              <a:off x="2117" y="16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5" name="Oval 23"/>
            <p:cNvSpPr>
              <a:spLocks noChangeArrowheads="1"/>
            </p:cNvSpPr>
            <p:nvPr/>
          </p:nvSpPr>
          <p:spPr bwMode="auto">
            <a:xfrm>
              <a:off x="3513" y="1636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6" name="Line 24"/>
            <p:cNvSpPr>
              <a:spLocks noChangeShapeType="1"/>
            </p:cNvSpPr>
            <p:nvPr/>
          </p:nvSpPr>
          <p:spPr bwMode="auto">
            <a:xfrm>
              <a:off x="3653" y="16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Rectangle 25"/>
            <p:cNvSpPr>
              <a:spLocks noChangeArrowheads="1"/>
            </p:cNvSpPr>
            <p:nvPr/>
          </p:nvSpPr>
          <p:spPr bwMode="auto">
            <a:xfrm>
              <a:off x="2443" y="1823"/>
              <a:ext cx="67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one-to-one</a:t>
              </a:r>
            </a:p>
          </p:txBody>
        </p:sp>
        <p:sp>
          <p:nvSpPr>
            <p:cNvPr id="42038" name="Rectangle 20"/>
            <p:cNvSpPr>
              <a:spLocks noChangeArrowheads="1"/>
            </p:cNvSpPr>
            <p:nvPr/>
          </p:nvSpPr>
          <p:spPr bwMode="auto">
            <a:xfrm>
              <a:off x="2400" y="1632"/>
              <a:ext cx="9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assigned to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057402" y="3427562"/>
            <a:ext cx="5265737" cy="1101725"/>
            <a:chOff x="1243" y="2208"/>
            <a:chExt cx="3317" cy="694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243" y="2208"/>
              <a:ext cx="843" cy="632"/>
              <a:chOff x="1243" y="2208"/>
              <a:chExt cx="843" cy="632"/>
            </a:xfrm>
          </p:grpSpPr>
          <p:sp>
            <p:nvSpPr>
              <p:cNvPr id="42027" name="AutoShape 28"/>
              <p:cNvSpPr>
                <a:spLocks noChangeArrowheads="1"/>
              </p:cNvSpPr>
              <p:nvPr/>
            </p:nvSpPr>
            <p:spPr bwMode="auto">
              <a:xfrm>
                <a:off x="1243" y="2208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8" name="Rectangle 29"/>
              <p:cNvSpPr>
                <a:spLocks noChangeArrowheads="1"/>
              </p:cNvSpPr>
              <p:nvPr/>
            </p:nvSpPr>
            <p:spPr bwMode="auto">
              <a:xfrm>
                <a:off x="1270" y="2317"/>
                <a:ext cx="816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  LINE</a:t>
                </a:r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3691" y="2208"/>
              <a:ext cx="869" cy="632"/>
              <a:chOff x="3691" y="2208"/>
              <a:chExt cx="869" cy="632"/>
            </a:xfrm>
          </p:grpSpPr>
          <p:sp>
            <p:nvSpPr>
              <p:cNvPr id="42025" name="AutoShape 31"/>
              <p:cNvSpPr>
                <a:spLocks noChangeArrowheads="1"/>
              </p:cNvSpPr>
              <p:nvPr/>
            </p:nvSpPr>
            <p:spPr bwMode="auto">
              <a:xfrm>
                <a:off x="3691" y="2208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6" name="Rectangle 32"/>
              <p:cNvSpPr>
                <a:spLocks noChangeArrowheads="1"/>
              </p:cNvSpPr>
              <p:nvPr/>
            </p:nvSpPr>
            <p:spPr bwMode="auto">
              <a:xfrm>
                <a:off x="3744" y="2392"/>
                <a:ext cx="81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</a:t>
                </a:r>
              </a:p>
            </p:txBody>
          </p:sp>
        </p:grpSp>
        <p:sp>
          <p:nvSpPr>
            <p:cNvPr id="42016" name="Line 33"/>
            <p:cNvSpPr>
              <a:spLocks noChangeShapeType="1"/>
            </p:cNvSpPr>
            <p:nvPr/>
          </p:nvSpPr>
          <p:spPr bwMode="auto">
            <a:xfrm>
              <a:off x="2064" y="254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Rectangle 34"/>
            <p:cNvSpPr>
              <a:spLocks noChangeArrowheads="1"/>
            </p:cNvSpPr>
            <p:nvPr/>
          </p:nvSpPr>
          <p:spPr bwMode="auto">
            <a:xfrm>
              <a:off x="2496" y="2304"/>
              <a:ext cx="65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includes</a:t>
              </a:r>
            </a:p>
          </p:txBody>
        </p:sp>
        <p:sp>
          <p:nvSpPr>
            <p:cNvPr id="42018" name="Line 35"/>
            <p:cNvSpPr>
              <a:spLocks noChangeShapeType="1"/>
            </p:cNvSpPr>
            <p:nvPr/>
          </p:nvSpPr>
          <p:spPr bwMode="auto">
            <a:xfrm>
              <a:off x="2112" y="24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Line 36"/>
            <p:cNvSpPr>
              <a:spLocks noChangeShapeType="1"/>
            </p:cNvSpPr>
            <p:nvPr/>
          </p:nvSpPr>
          <p:spPr bwMode="auto">
            <a:xfrm>
              <a:off x="3552" y="24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37"/>
            <p:cNvSpPr>
              <a:spLocks noChangeShapeType="1"/>
            </p:cNvSpPr>
            <p:nvPr/>
          </p:nvSpPr>
          <p:spPr bwMode="auto">
            <a:xfrm flipV="1">
              <a:off x="3600" y="244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38"/>
            <p:cNvSpPr>
              <a:spLocks noChangeShapeType="1"/>
            </p:cNvSpPr>
            <p:nvPr/>
          </p:nvSpPr>
          <p:spPr bwMode="auto">
            <a:xfrm>
              <a:off x="3600" y="254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Rectangle 39"/>
            <p:cNvSpPr>
              <a:spLocks noChangeArrowheads="1"/>
            </p:cNvSpPr>
            <p:nvPr/>
          </p:nvSpPr>
          <p:spPr bwMode="auto">
            <a:xfrm>
              <a:off x="2496" y="2688"/>
              <a:ext cx="78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one-to-many</a:t>
              </a:r>
            </a:p>
          </p:txBody>
        </p:sp>
        <p:sp>
          <p:nvSpPr>
            <p:cNvPr id="42024" name="Rectangle 34"/>
            <p:cNvSpPr>
              <a:spLocks noChangeArrowheads="1"/>
            </p:cNvSpPr>
            <p:nvPr/>
          </p:nvSpPr>
          <p:spPr bwMode="auto">
            <a:xfrm>
              <a:off x="2448" y="2496"/>
              <a:ext cx="9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included in</a:t>
              </a: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2160" y="249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2049463" y="4815795"/>
            <a:ext cx="5265737" cy="1177925"/>
            <a:chOff x="1243" y="3072"/>
            <a:chExt cx="3317" cy="742"/>
          </a:xfrm>
        </p:grpSpPr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1243" y="3072"/>
              <a:ext cx="821" cy="632"/>
              <a:chOff x="1243" y="3072"/>
              <a:chExt cx="821" cy="632"/>
            </a:xfrm>
          </p:grpSpPr>
          <p:sp>
            <p:nvSpPr>
              <p:cNvPr id="42012" name="AutoShape 43"/>
              <p:cNvSpPr>
                <a:spLocks noChangeArrowheads="1"/>
              </p:cNvSpPr>
              <p:nvPr/>
            </p:nvSpPr>
            <p:spPr bwMode="auto">
              <a:xfrm>
                <a:off x="1243" y="3072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3" name="Rectangle 44"/>
              <p:cNvSpPr>
                <a:spLocks noChangeArrowheads="1"/>
              </p:cNvSpPr>
              <p:nvPr/>
            </p:nvSpPr>
            <p:spPr bwMode="auto">
              <a:xfrm>
                <a:off x="1296" y="3256"/>
                <a:ext cx="725" cy="204"/>
              </a:xfrm>
              <a:prstGeom prst="rect">
                <a:avLst/>
              </a:pr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</a:t>
                </a:r>
              </a:p>
            </p:txBody>
          </p:sp>
        </p:grp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3691" y="3072"/>
              <a:ext cx="869" cy="632"/>
              <a:chOff x="3691" y="3072"/>
              <a:chExt cx="869" cy="632"/>
            </a:xfrm>
          </p:grpSpPr>
          <p:sp>
            <p:nvSpPr>
              <p:cNvPr id="42010" name="AutoShape 46"/>
              <p:cNvSpPr>
                <a:spLocks noChangeArrowheads="1"/>
              </p:cNvSpPr>
              <p:nvPr/>
            </p:nvSpPr>
            <p:spPr bwMode="auto">
              <a:xfrm>
                <a:off x="3691" y="3072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1" name="Rectangle 47"/>
              <p:cNvSpPr>
                <a:spLocks noChangeArrowheads="1"/>
              </p:cNvSpPr>
              <p:nvPr/>
            </p:nvSpPr>
            <p:spPr bwMode="auto">
              <a:xfrm>
                <a:off x="3744" y="3256"/>
                <a:ext cx="81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</a:t>
                </a:r>
              </a:p>
            </p:txBody>
          </p:sp>
        </p:grpSp>
        <p:sp>
          <p:nvSpPr>
            <p:cNvPr id="42000" name="Line 48"/>
            <p:cNvSpPr>
              <a:spLocks noChangeShapeType="1"/>
            </p:cNvSpPr>
            <p:nvPr/>
          </p:nvSpPr>
          <p:spPr bwMode="auto">
            <a:xfrm>
              <a:off x="2064" y="3456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Rectangle 49"/>
            <p:cNvSpPr>
              <a:spLocks noChangeArrowheads="1"/>
            </p:cNvSpPr>
            <p:nvPr/>
          </p:nvSpPr>
          <p:spPr bwMode="auto">
            <a:xfrm>
              <a:off x="2448" y="3216"/>
              <a:ext cx="8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registers for</a:t>
              </a:r>
            </a:p>
          </p:txBody>
        </p:sp>
        <p:sp>
          <p:nvSpPr>
            <p:cNvPr id="42002" name="Oval 50"/>
            <p:cNvSpPr>
              <a:spLocks noChangeArrowheads="1"/>
            </p:cNvSpPr>
            <p:nvPr/>
          </p:nvSpPr>
          <p:spPr bwMode="auto">
            <a:xfrm>
              <a:off x="3508" y="3412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Rectangle 51"/>
            <p:cNvSpPr>
              <a:spLocks noChangeArrowheads="1"/>
            </p:cNvSpPr>
            <p:nvPr/>
          </p:nvSpPr>
          <p:spPr bwMode="auto">
            <a:xfrm>
              <a:off x="2400" y="3600"/>
              <a:ext cx="88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many-to-many</a:t>
              </a:r>
            </a:p>
          </p:txBody>
        </p:sp>
        <p:sp>
          <p:nvSpPr>
            <p:cNvPr id="42004" name="Line 52"/>
            <p:cNvSpPr>
              <a:spLocks noChangeShapeType="1"/>
            </p:cNvSpPr>
            <p:nvPr/>
          </p:nvSpPr>
          <p:spPr bwMode="auto">
            <a:xfrm flipV="1">
              <a:off x="3600" y="3360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53"/>
            <p:cNvSpPr>
              <a:spLocks noChangeShapeType="1"/>
            </p:cNvSpPr>
            <p:nvPr/>
          </p:nvSpPr>
          <p:spPr bwMode="auto">
            <a:xfrm>
              <a:off x="3600" y="345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Oval 54"/>
            <p:cNvSpPr>
              <a:spLocks noChangeArrowheads="1"/>
            </p:cNvSpPr>
            <p:nvPr/>
          </p:nvSpPr>
          <p:spPr bwMode="auto">
            <a:xfrm>
              <a:off x="2212" y="3412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55"/>
            <p:cNvSpPr>
              <a:spLocks noChangeShapeType="1"/>
            </p:cNvSpPr>
            <p:nvPr/>
          </p:nvSpPr>
          <p:spPr bwMode="auto">
            <a:xfrm flipH="1" flipV="1">
              <a:off x="2064" y="3360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56"/>
            <p:cNvSpPr>
              <a:spLocks noChangeShapeType="1"/>
            </p:cNvSpPr>
            <p:nvPr/>
          </p:nvSpPr>
          <p:spPr bwMode="auto">
            <a:xfrm flipH="1">
              <a:off x="2064" y="3456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Rectangle 49"/>
            <p:cNvSpPr>
              <a:spLocks noChangeArrowheads="1"/>
            </p:cNvSpPr>
            <p:nvPr/>
          </p:nvSpPr>
          <p:spPr bwMode="auto">
            <a:xfrm>
              <a:off x="2544" y="3408"/>
              <a:ext cx="6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registers</a:t>
              </a:r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40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Foreign Keys</a:t>
            </a:r>
          </a:p>
        </p:txBody>
      </p:sp>
      <p:sp>
        <p:nvSpPr>
          <p:cNvPr id="430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relationship implies that instances of one entity are related to instances of another entity</a:t>
            </a: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of one entity 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migrated</a:t>
            </a:r>
            <a:r>
              <a:rPr 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the other entity as a </a:t>
            </a:r>
            <a:r>
              <a:rPr 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key.</a:t>
            </a: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foreign key is a primary key of one entity that is contributed to (duplicated in) another entity for the purpose of identifying instances of a relationship. A foreign key (always in a child entity) always matches the primary key (in a parent entity).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37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Foreign Keys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704976" y="2940210"/>
            <a:ext cx="8872538" cy="1674812"/>
            <a:chOff x="114" y="1868"/>
            <a:chExt cx="5589" cy="1055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1296" y="1868"/>
              <a:ext cx="3264" cy="1055"/>
              <a:chOff x="1296" y="1868"/>
              <a:chExt cx="3264" cy="1055"/>
            </a:xfrm>
          </p:grpSpPr>
          <p:sp>
            <p:nvSpPr>
              <p:cNvPr id="44125" name="Rectangle 23"/>
              <p:cNvSpPr>
                <a:spLocks noChangeArrowheads="1"/>
              </p:cNvSpPr>
              <p:nvPr/>
            </p:nvSpPr>
            <p:spPr bwMode="auto">
              <a:xfrm>
                <a:off x="1296" y="2392"/>
                <a:ext cx="816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>
                    <a:solidFill>
                      <a:schemeClr val="bg1"/>
                    </a:solidFill>
                    <a:latin typeface="Arial" charset="0"/>
                  </a:rPr>
                  <a:t>PRODUCT  LINE</a:t>
                </a:r>
              </a:p>
            </p:txBody>
          </p:sp>
          <p:sp>
            <p:nvSpPr>
              <p:cNvPr id="44123" name="Rectangle 26"/>
              <p:cNvSpPr>
                <a:spLocks noChangeArrowheads="1"/>
              </p:cNvSpPr>
              <p:nvPr/>
            </p:nvSpPr>
            <p:spPr bwMode="auto">
              <a:xfrm>
                <a:off x="3744" y="2392"/>
                <a:ext cx="81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>
                    <a:solidFill>
                      <a:schemeClr val="bg1"/>
                    </a:solidFill>
                    <a:latin typeface="Arial" charset="0"/>
                  </a:rPr>
                  <a:t>PRODUCT</a:t>
                </a:r>
              </a:p>
            </p:txBody>
          </p:sp>
          <p:sp>
            <p:nvSpPr>
              <p:cNvPr id="44114" name="Line 27"/>
              <p:cNvSpPr>
                <a:spLocks noChangeShapeType="1"/>
              </p:cNvSpPr>
              <p:nvPr/>
            </p:nvSpPr>
            <p:spPr bwMode="auto">
              <a:xfrm>
                <a:off x="2064" y="2544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5" name="Rectangle 28"/>
              <p:cNvSpPr>
                <a:spLocks noChangeArrowheads="1"/>
              </p:cNvSpPr>
              <p:nvPr/>
            </p:nvSpPr>
            <p:spPr bwMode="auto">
              <a:xfrm>
                <a:off x="2502" y="2314"/>
                <a:ext cx="60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includes</a:t>
                </a:r>
              </a:p>
            </p:txBody>
          </p:sp>
          <p:sp>
            <p:nvSpPr>
              <p:cNvPr id="44116" name="Line 29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7" name="Line 30"/>
              <p:cNvSpPr>
                <a:spLocks noChangeShapeType="1"/>
              </p:cNvSpPr>
              <p:nvPr/>
            </p:nvSpPr>
            <p:spPr bwMode="auto">
              <a:xfrm>
                <a:off x="3552" y="2496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8" name="Line 31"/>
              <p:cNvSpPr>
                <a:spLocks noChangeShapeType="1"/>
              </p:cNvSpPr>
              <p:nvPr/>
            </p:nvSpPr>
            <p:spPr bwMode="auto">
              <a:xfrm flipV="1">
                <a:off x="3600" y="2448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9" name="Line 32"/>
              <p:cNvSpPr>
                <a:spLocks noChangeShapeType="1"/>
              </p:cNvSpPr>
              <p:nvPr/>
            </p:nvSpPr>
            <p:spPr bwMode="auto">
              <a:xfrm>
                <a:off x="3600" y="2544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0" name="Rectangle 33"/>
              <p:cNvSpPr>
                <a:spLocks noChangeArrowheads="1"/>
              </p:cNvSpPr>
              <p:nvPr/>
            </p:nvSpPr>
            <p:spPr bwMode="auto">
              <a:xfrm>
                <a:off x="2448" y="2709"/>
                <a:ext cx="780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one-to-many</a:t>
                </a:r>
              </a:p>
            </p:txBody>
          </p:sp>
          <p:sp>
            <p:nvSpPr>
              <p:cNvPr id="108" name="Rectangle 33"/>
              <p:cNvSpPr>
                <a:spLocks noChangeArrowheads="1"/>
              </p:cNvSpPr>
              <p:nvPr/>
            </p:nvSpPr>
            <p:spPr bwMode="auto">
              <a:xfrm>
                <a:off x="2463" y="1868"/>
                <a:ext cx="679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one-to-one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Rectangle 28"/>
              <p:cNvSpPr>
                <a:spLocks noChangeArrowheads="1"/>
              </p:cNvSpPr>
              <p:nvPr/>
            </p:nvSpPr>
            <p:spPr bwMode="auto">
              <a:xfrm>
                <a:off x="2438" y="2499"/>
                <a:ext cx="90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included in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110" name="Rectangle 35"/>
            <p:cNvSpPr>
              <a:spLocks noChangeArrowheads="1"/>
            </p:cNvSpPr>
            <p:nvPr/>
          </p:nvSpPr>
          <p:spPr bwMode="auto">
            <a:xfrm>
              <a:off x="4598" y="2207"/>
              <a:ext cx="1105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 ID - PK</a:t>
              </a:r>
            </a:p>
            <a:p>
              <a:r>
                <a:rPr lang="en-US" sz="1600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Prod Line ID - FK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 Description</a:t>
              </a:r>
            </a:p>
          </p:txBody>
        </p:sp>
        <p:sp>
          <p:nvSpPr>
            <p:cNvPr id="44111" name="Rectangle 36"/>
            <p:cNvSpPr>
              <a:spLocks noChangeArrowheads="1"/>
            </p:cNvSpPr>
            <p:nvPr/>
          </p:nvSpPr>
          <p:spPr bwMode="auto">
            <a:xfrm>
              <a:off x="114" y="2246"/>
              <a:ext cx="1072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 Line ID - PK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 Line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Descrip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039" name="Rectangle 37"/>
          <p:cNvSpPr>
            <a:spLocks noChangeArrowheads="1"/>
          </p:cNvSpPr>
          <p:nvPr/>
        </p:nvSpPr>
        <p:spPr bwMode="auto">
          <a:xfrm>
            <a:off x="1945067" y="2244065"/>
            <a:ext cx="1287084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- PK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</a:t>
            </a:r>
          </a:p>
        </p:txBody>
      </p:sp>
      <p:sp>
        <p:nvSpPr>
          <p:cNvPr id="44040" name="Rectangle 38"/>
          <p:cNvSpPr>
            <a:spLocks noChangeArrowheads="1"/>
          </p:cNvSpPr>
          <p:nvPr/>
        </p:nvSpPr>
        <p:spPr bwMode="auto">
          <a:xfrm>
            <a:off x="8899526" y="2132013"/>
            <a:ext cx="15843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 ID - PK</a:t>
            </a:r>
          </a:p>
          <a:p>
            <a:r>
              <a:rPr lang="en-US" sz="16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1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- FK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860551" y="4876804"/>
            <a:ext cx="8656638" cy="1189039"/>
            <a:chOff x="212" y="3072"/>
            <a:chExt cx="5453" cy="749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243" y="3072"/>
              <a:ext cx="3317" cy="749"/>
              <a:chOff x="1243" y="3072"/>
              <a:chExt cx="3317" cy="749"/>
            </a:xfrm>
          </p:grpSpPr>
          <p:grpSp>
            <p:nvGrpSpPr>
              <p:cNvPr id="11" name="Group 41"/>
              <p:cNvGrpSpPr>
                <a:grpSpLocks/>
              </p:cNvGrpSpPr>
              <p:nvPr/>
            </p:nvGrpSpPr>
            <p:grpSpPr bwMode="auto">
              <a:xfrm>
                <a:off x="1243" y="3072"/>
                <a:ext cx="869" cy="632"/>
                <a:chOff x="1243" y="3072"/>
                <a:chExt cx="869" cy="632"/>
              </a:xfrm>
            </p:grpSpPr>
            <p:sp>
              <p:nvSpPr>
                <p:cNvPr id="44107" name="AutoShape 42"/>
                <p:cNvSpPr>
                  <a:spLocks noChangeArrowheads="1"/>
                </p:cNvSpPr>
                <p:nvPr/>
              </p:nvSpPr>
              <p:spPr bwMode="auto">
                <a:xfrm>
                  <a:off x="1243" y="3072"/>
                  <a:ext cx="821" cy="632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404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08" name="Rectangle 43"/>
                <p:cNvSpPr>
                  <a:spLocks noChangeArrowheads="1"/>
                </p:cNvSpPr>
                <p:nvPr/>
              </p:nvSpPr>
              <p:spPr bwMode="auto">
                <a:xfrm>
                  <a:off x="1296" y="3256"/>
                  <a:ext cx="816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500">
                      <a:solidFill>
                        <a:schemeClr val="bg1"/>
                      </a:solidFill>
                      <a:latin typeface="Arial" charset="0"/>
                    </a:rPr>
                    <a:t>STUDENT</a:t>
                  </a:r>
                </a:p>
              </p:txBody>
            </p:sp>
          </p:grpSp>
          <p:grpSp>
            <p:nvGrpSpPr>
              <p:cNvPr id="12" name="Group 44"/>
              <p:cNvGrpSpPr>
                <a:grpSpLocks/>
              </p:cNvGrpSpPr>
              <p:nvPr/>
            </p:nvGrpSpPr>
            <p:grpSpPr bwMode="auto">
              <a:xfrm>
                <a:off x="3691" y="3072"/>
                <a:ext cx="869" cy="632"/>
                <a:chOff x="3691" y="3072"/>
                <a:chExt cx="869" cy="632"/>
              </a:xfrm>
            </p:grpSpPr>
            <p:sp>
              <p:nvSpPr>
                <p:cNvPr id="44105" name="AutoShape 45"/>
                <p:cNvSpPr>
                  <a:spLocks noChangeArrowheads="1"/>
                </p:cNvSpPr>
                <p:nvPr/>
              </p:nvSpPr>
              <p:spPr bwMode="auto">
                <a:xfrm>
                  <a:off x="3691" y="3072"/>
                  <a:ext cx="821" cy="632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404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06" name="Rectangle 46"/>
                <p:cNvSpPr>
                  <a:spLocks noChangeArrowheads="1"/>
                </p:cNvSpPr>
                <p:nvPr/>
              </p:nvSpPr>
              <p:spPr bwMode="auto">
                <a:xfrm>
                  <a:off x="3744" y="3256"/>
                  <a:ext cx="816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500">
                      <a:solidFill>
                        <a:schemeClr val="bg1"/>
                      </a:solidFill>
                      <a:latin typeface="Arial" charset="0"/>
                    </a:rPr>
                    <a:t>COURSE</a:t>
                  </a:r>
                </a:p>
              </p:txBody>
            </p:sp>
          </p:grpSp>
          <p:sp>
            <p:nvSpPr>
              <p:cNvPr id="44096" name="Line 47"/>
              <p:cNvSpPr>
                <a:spLocks noChangeShapeType="1"/>
              </p:cNvSpPr>
              <p:nvPr/>
            </p:nvSpPr>
            <p:spPr bwMode="auto">
              <a:xfrm>
                <a:off x="2064" y="3456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7" name="Rectangle 48"/>
              <p:cNvSpPr>
                <a:spLocks noChangeArrowheads="1"/>
              </p:cNvSpPr>
              <p:nvPr/>
            </p:nvSpPr>
            <p:spPr bwMode="auto">
              <a:xfrm>
                <a:off x="2462" y="3233"/>
                <a:ext cx="81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registers for</a:t>
                </a:r>
              </a:p>
            </p:txBody>
          </p:sp>
          <p:sp>
            <p:nvSpPr>
              <p:cNvPr id="44098" name="Oval 49"/>
              <p:cNvSpPr>
                <a:spLocks noChangeArrowheads="1"/>
              </p:cNvSpPr>
              <p:nvPr/>
            </p:nvSpPr>
            <p:spPr bwMode="auto">
              <a:xfrm>
                <a:off x="3508" y="3412"/>
                <a:ext cx="88" cy="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9" name="Rectangle 50"/>
              <p:cNvSpPr>
                <a:spLocks noChangeArrowheads="1"/>
              </p:cNvSpPr>
              <p:nvPr/>
            </p:nvSpPr>
            <p:spPr bwMode="auto">
              <a:xfrm>
                <a:off x="2432" y="3607"/>
                <a:ext cx="881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many-to-many</a:t>
                </a:r>
              </a:p>
            </p:txBody>
          </p:sp>
          <p:sp>
            <p:nvSpPr>
              <p:cNvPr id="44100" name="Line 51"/>
              <p:cNvSpPr>
                <a:spLocks noChangeShapeType="1"/>
              </p:cNvSpPr>
              <p:nvPr/>
            </p:nvSpPr>
            <p:spPr bwMode="auto">
              <a:xfrm flipV="1">
                <a:off x="3600" y="3360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1" name="Line 52"/>
              <p:cNvSpPr>
                <a:spLocks noChangeShapeType="1"/>
              </p:cNvSpPr>
              <p:nvPr/>
            </p:nvSpPr>
            <p:spPr bwMode="auto">
              <a:xfrm>
                <a:off x="3600" y="3456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2" name="Oval 53"/>
              <p:cNvSpPr>
                <a:spLocks noChangeArrowheads="1"/>
              </p:cNvSpPr>
              <p:nvPr/>
            </p:nvSpPr>
            <p:spPr bwMode="auto">
              <a:xfrm>
                <a:off x="2212" y="3412"/>
                <a:ext cx="88" cy="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3" name="Line 54"/>
              <p:cNvSpPr>
                <a:spLocks noChangeShapeType="1"/>
              </p:cNvSpPr>
              <p:nvPr/>
            </p:nvSpPr>
            <p:spPr bwMode="auto">
              <a:xfrm flipH="1" flipV="1">
                <a:off x="2064" y="3360"/>
                <a:ext cx="14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4" name="Line 55"/>
              <p:cNvSpPr>
                <a:spLocks noChangeShapeType="1"/>
              </p:cNvSpPr>
              <p:nvPr/>
            </p:nvSpPr>
            <p:spPr bwMode="auto">
              <a:xfrm flipH="1">
                <a:off x="2064" y="3456"/>
                <a:ext cx="14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92" name="Rectangle 56"/>
            <p:cNvSpPr>
              <a:spLocks noChangeArrowheads="1"/>
            </p:cNvSpPr>
            <p:nvPr/>
          </p:nvSpPr>
          <p:spPr bwMode="auto">
            <a:xfrm>
              <a:off x="212" y="3122"/>
              <a:ext cx="975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ID 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PK</a:t>
              </a:r>
            </a:p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?? FK ??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Name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Address</a:t>
              </a:r>
            </a:p>
          </p:txBody>
        </p:sp>
        <p:sp>
          <p:nvSpPr>
            <p:cNvPr id="44093" name="Rectangle 57"/>
            <p:cNvSpPr>
              <a:spLocks noChangeArrowheads="1"/>
            </p:cNvSpPr>
            <p:nvPr/>
          </p:nvSpPr>
          <p:spPr bwMode="auto">
            <a:xfrm>
              <a:off x="4719" y="3076"/>
              <a:ext cx="946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Course ID 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PK</a:t>
              </a:r>
            </a:p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?? FK ??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Course Name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Course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Descrip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042" name="Rectangle 58"/>
          <p:cNvSpPr>
            <a:spLocks noChangeArrowheads="1"/>
          </p:cNvSpPr>
          <p:nvPr/>
        </p:nvSpPr>
        <p:spPr bwMode="auto">
          <a:xfrm>
            <a:off x="7391400" y="4876800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Rectangle 59"/>
          <p:cNvSpPr>
            <a:spLocks noChangeArrowheads="1"/>
          </p:cNvSpPr>
          <p:nvPr/>
        </p:nvSpPr>
        <p:spPr bwMode="auto">
          <a:xfrm>
            <a:off x="3497264" y="4883152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Rectangle 60"/>
          <p:cNvSpPr>
            <a:spLocks noChangeArrowheads="1"/>
          </p:cNvSpPr>
          <p:nvPr/>
        </p:nvSpPr>
        <p:spPr bwMode="auto">
          <a:xfrm>
            <a:off x="7407276" y="3499512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45" name="Rectangle 61"/>
          <p:cNvSpPr>
            <a:spLocks noChangeArrowheads="1"/>
          </p:cNvSpPr>
          <p:nvPr/>
        </p:nvSpPr>
        <p:spPr bwMode="auto">
          <a:xfrm>
            <a:off x="3497263" y="3529678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46" name="Rectangle 62"/>
          <p:cNvSpPr>
            <a:spLocks noChangeArrowheads="1"/>
          </p:cNvSpPr>
          <p:nvPr/>
        </p:nvSpPr>
        <p:spPr bwMode="auto">
          <a:xfrm>
            <a:off x="7391400" y="2133600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Rectangle 63"/>
          <p:cNvSpPr>
            <a:spLocks noChangeArrowheads="1"/>
          </p:cNvSpPr>
          <p:nvPr/>
        </p:nvSpPr>
        <p:spPr bwMode="auto">
          <a:xfrm>
            <a:off x="3435351" y="2247900"/>
            <a:ext cx="13716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3403600" y="2126485"/>
            <a:ext cx="5359401" cy="1003300"/>
            <a:chOff x="1189" y="1344"/>
            <a:chExt cx="3376" cy="632"/>
          </a:xfrm>
        </p:grpSpPr>
        <p:grpSp>
          <p:nvGrpSpPr>
            <p:cNvPr id="14" name="Group 65"/>
            <p:cNvGrpSpPr>
              <a:grpSpLocks/>
            </p:cNvGrpSpPr>
            <p:nvPr/>
          </p:nvGrpSpPr>
          <p:grpSpPr bwMode="auto">
            <a:xfrm>
              <a:off x="1189" y="1344"/>
              <a:ext cx="832" cy="632"/>
              <a:chOff x="1184" y="1344"/>
              <a:chExt cx="832" cy="632"/>
            </a:xfrm>
          </p:grpSpPr>
          <p:sp>
            <p:nvSpPr>
              <p:cNvPr id="44089" name="AutoShape 66"/>
              <p:cNvSpPr>
                <a:spLocks noChangeArrowheads="1"/>
              </p:cNvSpPr>
              <p:nvPr/>
            </p:nvSpPr>
            <p:spPr bwMode="auto">
              <a:xfrm>
                <a:off x="1195" y="1344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0" name="Rectangle 67"/>
              <p:cNvSpPr>
                <a:spLocks noChangeArrowheads="1"/>
              </p:cNvSpPr>
              <p:nvPr/>
            </p:nvSpPr>
            <p:spPr bwMode="auto">
              <a:xfrm>
                <a:off x="1184" y="1530"/>
                <a:ext cx="81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EMPLOYEE</a:t>
                </a:r>
              </a:p>
            </p:txBody>
          </p:sp>
        </p:grpSp>
        <p:grpSp>
          <p:nvGrpSpPr>
            <p:cNvPr id="15" name="Group 68"/>
            <p:cNvGrpSpPr>
              <a:grpSpLocks/>
            </p:cNvGrpSpPr>
            <p:nvPr/>
          </p:nvGrpSpPr>
          <p:grpSpPr bwMode="auto">
            <a:xfrm>
              <a:off x="3696" y="1344"/>
              <a:ext cx="869" cy="632"/>
              <a:chOff x="3691" y="1344"/>
              <a:chExt cx="869" cy="632"/>
            </a:xfrm>
          </p:grpSpPr>
          <p:sp>
            <p:nvSpPr>
              <p:cNvPr id="44087" name="AutoShape 69"/>
              <p:cNvSpPr>
                <a:spLocks noChangeArrowheads="1"/>
              </p:cNvSpPr>
              <p:nvPr/>
            </p:nvSpPr>
            <p:spPr bwMode="auto">
              <a:xfrm>
                <a:off x="3691" y="1344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8" name="Rectangle 70"/>
              <p:cNvSpPr>
                <a:spLocks noChangeArrowheads="1"/>
              </p:cNvSpPr>
              <p:nvPr/>
            </p:nvSpPr>
            <p:spPr bwMode="auto">
              <a:xfrm>
                <a:off x="3744" y="1528"/>
                <a:ext cx="816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PARKING PLACE</a:t>
                </a:r>
              </a:p>
            </p:txBody>
          </p:sp>
        </p:grpSp>
        <p:sp>
          <p:nvSpPr>
            <p:cNvPr id="44081" name="Line 71"/>
            <p:cNvSpPr>
              <a:spLocks noChangeShapeType="1"/>
            </p:cNvSpPr>
            <p:nvPr/>
          </p:nvSpPr>
          <p:spPr bwMode="auto">
            <a:xfrm flipV="1">
              <a:off x="2072" y="1680"/>
              <a:ext cx="1629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2" name="Rectangle 72"/>
            <p:cNvSpPr>
              <a:spLocks noChangeArrowheads="1"/>
            </p:cNvSpPr>
            <p:nvPr/>
          </p:nvSpPr>
          <p:spPr bwMode="auto">
            <a:xfrm>
              <a:off x="2419" y="1676"/>
              <a:ext cx="9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assigned to</a:t>
              </a:r>
            </a:p>
          </p:txBody>
        </p:sp>
        <p:sp>
          <p:nvSpPr>
            <p:cNvPr id="44083" name="Line 73"/>
            <p:cNvSpPr>
              <a:spLocks noChangeShapeType="1"/>
            </p:cNvSpPr>
            <p:nvPr/>
          </p:nvSpPr>
          <p:spPr bwMode="auto">
            <a:xfrm>
              <a:off x="2149" y="16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4" name="Line 74"/>
            <p:cNvSpPr>
              <a:spLocks noChangeShapeType="1"/>
            </p:cNvSpPr>
            <p:nvPr/>
          </p:nvSpPr>
          <p:spPr bwMode="auto">
            <a:xfrm flipH="1">
              <a:off x="2183" y="1632"/>
              <a:ext cx="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5" name="Oval 75"/>
            <p:cNvSpPr>
              <a:spLocks noChangeArrowheads="1"/>
            </p:cNvSpPr>
            <p:nvPr/>
          </p:nvSpPr>
          <p:spPr bwMode="auto">
            <a:xfrm>
              <a:off x="3513" y="1636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6" name="Line 76"/>
            <p:cNvSpPr>
              <a:spLocks noChangeShapeType="1"/>
            </p:cNvSpPr>
            <p:nvPr/>
          </p:nvSpPr>
          <p:spPr bwMode="auto">
            <a:xfrm>
              <a:off x="3653" y="16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72"/>
            <p:cNvSpPr>
              <a:spLocks noChangeArrowheads="1"/>
            </p:cNvSpPr>
            <p:nvPr/>
          </p:nvSpPr>
          <p:spPr bwMode="auto">
            <a:xfrm>
              <a:off x="2459" y="1439"/>
              <a:ext cx="7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3497264" y="4876803"/>
            <a:ext cx="5265737" cy="1003301"/>
            <a:chOff x="1243" y="3072"/>
            <a:chExt cx="3317" cy="632"/>
          </a:xfrm>
        </p:grpSpPr>
        <p:grpSp>
          <p:nvGrpSpPr>
            <p:cNvPr id="20" name="Group 94"/>
            <p:cNvGrpSpPr>
              <a:grpSpLocks/>
            </p:cNvGrpSpPr>
            <p:nvPr/>
          </p:nvGrpSpPr>
          <p:grpSpPr bwMode="auto">
            <a:xfrm>
              <a:off x="1243" y="3072"/>
              <a:ext cx="869" cy="632"/>
              <a:chOff x="1243" y="3072"/>
              <a:chExt cx="869" cy="632"/>
            </a:xfrm>
          </p:grpSpPr>
          <p:sp>
            <p:nvSpPr>
              <p:cNvPr id="44064" name="AutoShape 95"/>
              <p:cNvSpPr>
                <a:spLocks noChangeArrowheads="1"/>
              </p:cNvSpPr>
              <p:nvPr/>
            </p:nvSpPr>
            <p:spPr bwMode="auto">
              <a:xfrm>
                <a:off x="1243" y="3072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5" name="Rectangle 96"/>
              <p:cNvSpPr>
                <a:spLocks noChangeArrowheads="1"/>
              </p:cNvSpPr>
              <p:nvPr/>
            </p:nvSpPr>
            <p:spPr bwMode="auto">
              <a:xfrm>
                <a:off x="1296" y="3256"/>
                <a:ext cx="81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</a:t>
                </a:r>
              </a:p>
            </p:txBody>
          </p:sp>
        </p:grpSp>
        <p:grpSp>
          <p:nvGrpSpPr>
            <p:cNvPr id="21" name="Group 97"/>
            <p:cNvGrpSpPr>
              <a:grpSpLocks/>
            </p:cNvGrpSpPr>
            <p:nvPr/>
          </p:nvGrpSpPr>
          <p:grpSpPr bwMode="auto">
            <a:xfrm>
              <a:off x="3691" y="3072"/>
              <a:ext cx="869" cy="632"/>
              <a:chOff x="3691" y="3072"/>
              <a:chExt cx="869" cy="632"/>
            </a:xfrm>
          </p:grpSpPr>
          <p:sp>
            <p:nvSpPr>
              <p:cNvPr id="44062" name="AutoShape 98"/>
              <p:cNvSpPr>
                <a:spLocks noChangeArrowheads="1"/>
              </p:cNvSpPr>
              <p:nvPr/>
            </p:nvSpPr>
            <p:spPr bwMode="auto">
              <a:xfrm>
                <a:off x="3691" y="3072"/>
                <a:ext cx="821" cy="632"/>
              </a:xfrm>
              <a:prstGeom prst="roundRect">
                <a:avLst>
                  <a:gd name="adj" fmla="val 1249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Rectangle 99"/>
              <p:cNvSpPr>
                <a:spLocks noChangeArrowheads="1"/>
              </p:cNvSpPr>
              <p:nvPr/>
            </p:nvSpPr>
            <p:spPr bwMode="auto">
              <a:xfrm>
                <a:off x="3744" y="3256"/>
                <a:ext cx="81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</a:t>
                </a:r>
              </a:p>
            </p:txBody>
          </p:sp>
        </p:grpSp>
        <p:sp>
          <p:nvSpPr>
            <p:cNvPr id="44053" name="Line 100"/>
            <p:cNvSpPr>
              <a:spLocks noChangeShapeType="1"/>
            </p:cNvSpPr>
            <p:nvPr/>
          </p:nvSpPr>
          <p:spPr bwMode="auto">
            <a:xfrm>
              <a:off x="2064" y="3456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5" name="Oval 102"/>
            <p:cNvSpPr>
              <a:spLocks noChangeArrowheads="1"/>
            </p:cNvSpPr>
            <p:nvPr/>
          </p:nvSpPr>
          <p:spPr bwMode="auto">
            <a:xfrm>
              <a:off x="3508" y="3412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7" name="Line 104"/>
            <p:cNvSpPr>
              <a:spLocks noChangeShapeType="1"/>
            </p:cNvSpPr>
            <p:nvPr/>
          </p:nvSpPr>
          <p:spPr bwMode="auto">
            <a:xfrm flipV="1">
              <a:off x="3600" y="3360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Line 105"/>
            <p:cNvSpPr>
              <a:spLocks noChangeShapeType="1"/>
            </p:cNvSpPr>
            <p:nvPr/>
          </p:nvSpPr>
          <p:spPr bwMode="auto">
            <a:xfrm>
              <a:off x="3600" y="345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9" name="Oval 106"/>
            <p:cNvSpPr>
              <a:spLocks noChangeArrowheads="1"/>
            </p:cNvSpPr>
            <p:nvPr/>
          </p:nvSpPr>
          <p:spPr bwMode="auto">
            <a:xfrm>
              <a:off x="2212" y="3412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Line 107"/>
            <p:cNvSpPr>
              <a:spLocks noChangeShapeType="1"/>
            </p:cNvSpPr>
            <p:nvPr/>
          </p:nvSpPr>
          <p:spPr bwMode="auto">
            <a:xfrm flipH="1" flipV="1">
              <a:off x="2064" y="3360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1" name="Line 108"/>
            <p:cNvSpPr>
              <a:spLocks noChangeShapeType="1"/>
            </p:cNvSpPr>
            <p:nvPr/>
          </p:nvSpPr>
          <p:spPr bwMode="auto">
            <a:xfrm flipH="1">
              <a:off x="2064" y="3456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01"/>
            <p:cNvSpPr>
              <a:spLocks noChangeArrowheads="1"/>
            </p:cNvSpPr>
            <p:nvPr/>
          </p:nvSpPr>
          <p:spPr bwMode="auto">
            <a:xfrm>
              <a:off x="2581" y="3412"/>
              <a:ext cx="6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registers</a:t>
              </a:r>
            </a:p>
          </p:txBody>
        </p:sp>
      </p:grpSp>
      <p:sp>
        <p:nvSpPr>
          <p:cNvPr id="104" name="Line 88"/>
          <p:cNvSpPr>
            <a:spLocks noChangeShapeType="1"/>
          </p:cNvSpPr>
          <p:nvPr/>
        </p:nvSpPr>
        <p:spPr bwMode="auto">
          <a:xfrm>
            <a:off x="4933951" y="393715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694124" y="6424653"/>
            <a:ext cx="4822804" cy="365125"/>
          </a:xfrm>
        </p:spPr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96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erds</a:t>
            </a:r>
            <a:r>
              <a:rPr lang="en-US" dirty="0" smtClean="0"/>
              <a:t> are developed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01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460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Drawing the ERD is an iterative process of trial and revision</a:t>
            </a: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ERDs can become quite complex</a:t>
            </a: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Steps in building ERDs…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Identify the entities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Add appropriate attributes for each entity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Draw the relationships that connect associated entities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83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Identify the Entities</a:t>
            </a:r>
          </a:p>
        </p:txBody>
      </p:sp>
      <p:sp>
        <p:nvSpPr>
          <p:cNvPr id="179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Identify major categories of information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If available, check the process models for data stores, external entities, and data flows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Check the major inputs and outputs from the use cases</a:t>
            </a: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Verify that there is more than one instance of the entity that occurs in the 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81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Key Definitions</a:t>
            </a:r>
            <a:endParaRPr lang="en-US" dirty="0"/>
          </a:p>
        </p:txBody>
      </p:sp>
      <p:sp>
        <p:nvSpPr>
          <p:cNvPr id="139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77351" y="1781355"/>
            <a:ext cx="9730916" cy="4325112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Data model 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 formal way of representing the data that are used and created by a business system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Shows the people, places and things about which data is captured and the relationships among them</a:t>
            </a:r>
            <a:r>
              <a:rPr lang="en-US" sz="2600" dirty="0" smtClean="0">
                <a:solidFill>
                  <a:prstClr val="black"/>
                </a:solidFill>
              </a:rPr>
              <a:t>.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i="1" dirty="0" smtClean="0">
                <a:solidFill>
                  <a:schemeClr val="accent2"/>
                </a:solidFill>
              </a:rPr>
              <a:t>Logical</a:t>
            </a:r>
            <a:r>
              <a:rPr lang="en-US" sz="2600" dirty="0" smtClean="0">
                <a:solidFill>
                  <a:schemeClr val="accent2"/>
                </a:solidFill>
              </a:rPr>
              <a:t> </a:t>
            </a:r>
            <a:r>
              <a:rPr lang="en-US" sz="2600" dirty="0" smtClean="0">
                <a:solidFill>
                  <a:prstClr val="black"/>
                </a:solidFill>
              </a:rPr>
              <a:t>data model </a:t>
            </a:r>
            <a:r>
              <a:rPr lang="en-US" sz="2400" dirty="0" smtClean="0">
                <a:solidFill>
                  <a:schemeClr val="tx1"/>
                </a:solidFill>
              </a:rPr>
              <a:t>shows </a:t>
            </a:r>
            <a:r>
              <a:rPr lang="en-US" sz="2400" dirty="0">
                <a:solidFill>
                  <a:schemeClr val="tx1"/>
                </a:solidFill>
              </a:rPr>
              <a:t>the organization of data without indicating how it is stored, created, or </a:t>
            </a:r>
            <a:r>
              <a:rPr lang="en-US" sz="2400" dirty="0" smtClean="0">
                <a:solidFill>
                  <a:schemeClr val="tx1"/>
                </a:solidFill>
              </a:rPr>
              <a:t>manipulated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i="1" dirty="0">
                <a:solidFill>
                  <a:schemeClr val="accent2"/>
                </a:solidFill>
              </a:rPr>
              <a:t>Physical </a:t>
            </a:r>
            <a:r>
              <a:rPr lang="en-US" sz="2600" dirty="0">
                <a:solidFill>
                  <a:schemeClr val="tx1"/>
                </a:solidFill>
              </a:rPr>
              <a:t>data model shows how the data will actually be stored in databases or files.  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3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 Appropriate Attributes</a:t>
            </a:r>
          </a:p>
        </p:txBody>
      </p:sp>
      <p:sp>
        <p:nvSpPr>
          <p:cNvPr id="180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98881" y="1811867"/>
            <a:ext cx="10013602" cy="4023360"/>
          </a:xfrm>
        </p:spPr>
        <p:txBody>
          <a:bodyPr>
            <a:normAutofit fontScale="92500" lnSpcReduction="20000"/>
          </a:bodyPr>
          <a:lstStyle/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Identify attributes of the entity that are relevant to the system under development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Check the process model repository entries for details on data flows and data stores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Check the data requirements of the requirements definition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Interview knowledgeable users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Perform document analysis on existing forms and reports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Select the entity’s candidate identifier (final decision may be postponed until </a:t>
            </a:r>
            <a:r>
              <a:rPr lang="en-US" sz="3200" dirty="0" smtClean="0">
                <a:solidFill>
                  <a:prstClr val="black"/>
                </a:solidFill>
              </a:rPr>
              <a:t>Design </a:t>
            </a:r>
            <a:r>
              <a:rPr lang="en-US" sz="3200" dirty="0">
                <a:solidFill>
                  <a:prstClr val="black"/>
                </a:solidFill>
              </a:rPr>
              <a:t>phase)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04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 the Relationships</a:t>
            </a:r>
          </a:p>
        </p:txBody>
      </p:sp>
      <p:sp>
        <p:nvSpPr>
          <p:cNvPr id="501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Start with an entity and identify all entities with which it shares relationships</a:t>
            </a:r>
          </a:p>
          <a:p>
            <a:pPr marL="576072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Describe the relationship with the appropriate verb phrase</a:t>
            </a:r>
          </a:p>
          <a:p>
            <a:pPr marL="576072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Determine the cardinality and modality by discussing the business rules with knowledgeable users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5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ERD Building Tips</a:t>
            </a:r>
          </a:p>
        </p:txBody>
      </p:sp>
      <p:sp>
        <p:nvSpPr>
          <p:cNvPr id="512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Data stores of the DFD generally correspond to entities</a:t>
            </a:r>
          </a:p>
          <a:p>
            <a:pPr marL="576072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Only include entities with more than one </a:t>
            </a:r>
            <a:r>
              <a:rPr lang="en-US" sz="3200" dirty="0" smtClean="0">
                <a:solidFill>
                  <a:prstClr val="black"/>
                </a:solidFill>
              </a:rPr>
              <a:t>instance</a:t>
            </a:r>
            <a:endParaRPr lang="en-US" sz="3200" dirty="0">
              <a:solidFill>
                <a:prstClr val="black"/>
              </a:solidFill>
            </a:endParaRPr>
          </a:p>
          <a:p>
            <a:pPr marL="576072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Don’t include entities associated with implementation of the system (e.g., archive files of older data).  They will be added later.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17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Advanced Syntax - Intersection Entities</a:t>
            </a:r>
          </a:p>
        </p:txBody>
      </p:sp>
      <p:sp>
        <p:nvSpPr>
          <p:cNvPr id="183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576072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entity is created to store information about two entities sharing an M:N relationship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the M:N relationship between two entities and insert new entity between them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two 1:N relationships: original entities are parents to the new child intersection entity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the intersection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Migrate parent entity primary keys to new entity as foreign keys (possibly also concatenated primary key)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69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/>
              <a:t>Resolving M:N with an Intersection Entity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1787526" y="2539472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302" name="Rectangle 9"/>
          <p:cNvSpPr>
            <a:spLocks noChangeArrowheads="1"/>
          </p:cNvSpPr>
          <p:nvPr/>
        </p:nvSpPr>
        <p:spPr bwMode="auto">
          <a:xfrm>
            <a:off x="7823200" y="2277534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Rectangle 10"/>
          <p:cNvSpPr>
            <a:spLocks noChangeArrowheads="1"/>
          </p:cNvSpPr>
          <p:nvPr/>
        </p:nvSpPr>
        <p:spPr bwMode="auto">
          <a:xfrm>
            <a:off x="4622800" y="2277534"/>
            <a:ext cx="1295400" cy="990600"/>
          </a:xfrm>
          <a:prstGeom prst="rect">
            <a:avLst/>
          </a:prstGeom>
          <a:solidFill>
            <a:srgbClr val="114FF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Rectangle 11"/>
          <p:cNvSpPr>
            <a:spLocks noChangeArrowheads="1"/>
          </p:cNvSpPr>
          <p:nvPr/>
        </p:nvSpPr>
        <p:spPr bwMode="auto">
          <a:xfrm>
            <a:off x="1498600" y="2277534"/>
            <a:ext cx="1295400" cy="9906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90664" y="2277534"/>
            <a:ext cx="1379537" cy="1003300"/>
            <a:chOff x="619" y="1440"/>
            <a:chExt cx="869" cy="632"/>
          </a:xfrm>
        </p:grpSpPr>
        <p:sp>
          <p:nvSpPr>
            <p:cNvPr id="55333" name="AutoShape 13"/>
            <p:cNvSpPr>
              <a:spLocks noChangeArrowheads="1"/>
            </p:cNvSpPr>
            <p:nvPr/>
          </p:nvSpPr>
          <p:spPr bwMode="auto">
            <a:xfrm>
              <a:off x="619" y="1440"/>
              <a:ext cx="821" cy="632"/>
            </a:xfrm>
            <a:prstGeom prst="roundRect">
              <a:avLst>
                <a:gd name="adj" fmla="val 1249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4" name="Rectangle 14"/>
            <p:cNvSpPr>
              <a:spLocks noChangeArrowheads="1"/>
            </p:cNvSpPr>
            <p:nvPr/>
          </p:nvSpPr>
          <p:spPr bwMode="auto">
            <a:xfrm>
              <a:off x="672" y="1624"/>
              <a:ext cx="81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815264" y="2277534"/>
            <a:ext cx="1379537" cy="1003300"/>
            <a:chOff x="4603" y="1440"/>
            <a:chExt cx="869" cy="632"/>
          </a:xfrm>
        </p:grpSpPr>
        <p:sp>
          <p:nvSpPr>
            <p:cNvPr id="55331" name="AutoShape 16"/>
            <p:cNvSpPr>
              <a:spLocks noChangeArrowheads="1"/>
            </p:cNvSpPr>
            <p:nvPr/>
          </p:nvSpPr>
          <p:spPr bwMode="auto">
            <a:xfrm>
              <a:off x="4603" y="1440"/>
              <a:ext cx="821" cy="632"/>
            </a:xfrm>
            <a:prstGeom prst="roundRect">
              <a:avLst>
                <a:gd name="adj" fmla="val 1249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Rectangle 17"/>
            <p:cNvSpPr>
              <a:spLocks noChangeArrowheads="1"/>
            </p:cNvSpPr>
            <p:nvPr/>
          </p:nvSpPr>
          <p:spPr bwMode="auto">
            <a:xfrm>
              <a:off x="4656" y="1624"/>
              <a:ext cx="81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COURSE</a:t>
              </a:r>
            </a:p>
          </p:txBody>
        </p:sp>
      </p:grpSp>
      <p:sp>
        <p:nvSpPr>
          <p:cNvPr id="185362" name="Line 18"/>
          <p:cNvSpPr>
            <a:spLocks noChangeShapeType="1"/>
          </p:cNvSpPr>
          <p:nvPr/>
        </p:nvSpPr>
        <p:spPr bwMode="auto">
          <a:xfrm>
            <a:off x="2794000" y="2887134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63" name="Rectangle 19"/>
          <p:cNvSpPr>
            <a:spLocks noChangeArrowheads="1"/>
          </p:cNvSpPr>
          <p:nvPr/>
        </p:nvSpPr>
        <p:spPr bwMode="auto">
          <a:xfrm>
            <a:off x="2930525" y="2307697"/>
            <a:ext cx="141384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for</a:t>
            </a:r>
          </a:p>
        </p:txBody>
      </p:sp>
      <p:sp>
        <p:nvSpPr>
          <p:cNvPr id="185364" name="Oval 20"/>
          <p:cNvSpPr>
            <a:spLocks noChangeArrowheads="1"/>
          </p:cNvSpPr>
          <p:nvPr/>
        </p:nvSpPr>
        <p:spPr bwMode="auto">
          <a:xfrm>
            <a:off x="4324350" y="2817284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4470400" y="3460689"/>
            <a:ext cx="1845057" cy="107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 (PK FK)</a:t>
            </a:r>
          </a:p>
          <a:p>
            <a:r>
              <a:rPr lang="en-US" sz="1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ID (PK FK)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 (PK)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Grade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470400" y="2734734"/>
            <a:ext cx="152400" cy="304800"/>
            <a:chOff x="2496" y="1728"/>
            <a:chExt cx="96" cy="192"/>
          </a:xfrm>
        </p:grpSpPr>
        <p:sp>
          <p:nvSpPr>
            <p:cNvPr id="55329" name="Line 23"/>
            <p:cNvSpPr>
              <a:spLocks noChangeShapeType="1"/>
            </p:cNvSpPr>
            <p:nvPr/>
          </p:nvSpPr>
          <p:spPr bwMode="auto">
            <a:xfrm flipV="1">
              <a:off x="2496" y="172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Line 24"/>
            <p:cNvSpPr>
              <a:spLocks noChangeShapeType="1"/>
            </p:cNvSpPr>
            <p:nvPr/>
          </p:nvSpPr>
          <p:spPr bwMode="auto">
            <a:xfrm>
              <a:off x="2496" y="182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69" name="Rectangle 25"/>
          <p:cNvSpPr>
            <a:spLocks noChangeArrowheads="1"/>
          </p:cNvSpPr>
          <p:nvPr/>
        </p:nvSpPr>
        <p:spPr bwMode="auto">
          <a:xfrm>
            <a:off x="1378565" y="3572934"/>
            <a:ext cx="1527534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- PK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Address</a:t>
            </a:r>
          </a:p>
        </p:txBody>
      </p:sp>
      <p:sp>
        <p:nvSpPr>
          <p:cNvPr id="185370" name="Rectangle 26"/>
          <p:cNvSpPr>
            <a:spLocks noChangeArrowheads="1"/>
          </p:cNvSpPr>
          <p:nvPr/>
        </p:nvSpPr>
        <p:spPr bwMode="auto">
          <a:xfrm>
            <a:off x="7654926" y="3495147"/>
            <a:ext cx="1468351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ID - PK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371" name="Line 27"/>
          <p:cNvSpPr>
            <a:spLocks noChangeShapeType="1"/>
          </p:cNvSpPr>
          <p:nvPr/>
        </p:nvSpPr>
        <p:spPr bwMode="auto">
          <a:xfrm>
            <a:off x="5918200" y="2887134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72" name="Oval 28"/>
          <p:cNvSpPr>
            <a:spLocks noChangeArrowheads="1"/>
          </p:cNvSpPr>
          <p:nvPr/>
        </p:nvSpPr>
        <p:spPr bwMode="auto">
          <a:xfrm>
            <a:off x="6153150" y="2817284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918200" y="2734734"/>
            <a:ext cx="228600" cy="304800"/>
            <a:chOff x="3408" y="1728"/>
            <a:chExt cx="144" cy="192"/>
          </a:xfrm>
        </p:grpSpPr>
        <p:sp>
          <p:nvSpPr>
            <p:cNvPr id="55327" name="Line 30"/>
            <p:cNvSpPr>
              <a:spLocks noChangeShapeType="1"/>
            </p:cNvSpPr>
            <p:nvPr/>
          </p:nvSpPr>
          <p:spPr bwMode="auto">
            <a:xfrm flipH="1" flipV="1">
              <a:off x="3408" y="1728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Line 31"/>
            <p:cNvSpPr>
              <a:spLocks noChangeShapeType="1"/>
            </p:cNvSpPr>
            <p:nvPr/>
          </p:nvSpPr>
          <p:spPr bwMode="auto">
            <a:xfrm flipH="1">
              <a:off x="3408" y="1824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622802" y="2277534"/>
            <a:ext cx="1303338" cy="1003300"/>
            <a:chOff x="2592" y="1440"/>
            <a:chExt cx="821" cy="632"/>
          </a:xfrm>
          <a:solidFill>
            <a:srgbClr val="0070C0"/>
          </a:solidFill>
        </p:grpSpPr>
        <p:sp>
          <p:nvSpPr>
            <p:cNvPr id="55325" name="AutoShape 33"/>
            <p:cNvSpPr>
              <a:spLocks noChangeArrowheads="1"/>
            </p:cNvSpPr>
            <p:nvPr/>
          </p:nvSpPr>
          <p:spPr bwMode="auto">
            <a:xfrm>
              <a:off x="2592" y="1440"/>
              <a:ext cx="821" cy="632"/>
            </a:xfrm>
            <a:prstGeom prst="roundRect">
              <a:avLst>
                <a:gd name="adj" fmla="val 12495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Rectangle 34"/>
            <p:cNvSpPr>
              <a:spLocks noChangeArrowheads="1"/>
            </p:cNvSpPr>
            <p:nvPr/>
          </p:nvSpPr>
          <p:spPr bwMode="auto">
            <a:xfrm>
              <a:off x="2592" y="1488"/>
              <a:ext cx="816" cy="4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COURSE REGIS-TRATION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2870200" y="2810934"/>
            <a:ext cx="76200" cy="152400"/>
            <a:chOff x="1488" y="1776"/>
            <a:chExt cx="48" cy="96"/>
          </a:xfrm>
        </p:grpSpPr>
        <p:sp>
          <p:nvSpPr>
            <p:cNvPr id="55323" name="Line 36"/>
            <p:cNvSpPr>
              <a:spLocks noChangeShapeType="1"/>
            </p:cNvSpPr>
            <p:nvPr/>
          </p:nvSpPr>
          <p:spPr bwMode="auto">
            <a:xfrm>
              <a:off x="153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Line 37"/>
            <p:cNvSpPr>
              <a:spLocks noChangeShapeType="1"/>
            </p:cNvSpPr>
            <p:nvPr/>
          </p:nvSpPr>
          <p:spPr bwMode="auto">
            <a:xfrm>
              <a:off x="1488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7670800" y="2810934"/>
            <a:ext cx="76200" cy="152400"/>
            <a:chOff x="4512" y="1776"/>
            <a:chExt cx="48" cy="96"/>
          </a:xfrm>
        </p:grpSpPr>
        <p:sp>
          <p:nvSpPr>
            <p:cNvPr id="55321" name="Line 39"/>
            <p:cNvSpPr>
              <a:spLocks noChangeShapeType="1"/>
            </p:cNvSpPr>
            <p:nvPr/>
          </p:nvSpPr>
          <p:spPr bwMode="auto">
            <a:xfrm>
              <a:off x="4560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Line 40"/>
            <p:cNvSpPr>
              <a:spLocks noChangeShapeType="1"/>
            </p:cNvSpPr>
            <p:nvPr/>
          </p:nvSpPr>
          <p:spPr bwMode="auto">
            <a:xfrm>
              <a:off x="4512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85" name="Rectangle 41"/>
          <p:cNvSpPr>
            <a:spLocks noChangeArrowheads="1"/>
          </p:cNvSpPr>
          <p:nvPr/>
        </p:nvSpPr>
        <p:spPr bwMode="auto">
          <a:xfrm>
            <a:off x="6344917" y="2325166"/>
            <a:ext cx="10515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0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M:N Relationship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Additional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1" y="863599"/>
            <a:ext cx="7967133" cy="436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918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an ERD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Ensuring a quality data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56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Design Guidelines</a:t>
            </a:r>
          </a:p>
        </p:txBody>
      </p:sp>
      <p:sp>
        <p:nvSpPr>
          <p:cNvPr id="583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rather than 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rigid rules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 should have many occurrences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unnecessary attributes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Clearly label all components 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correct cardinality and modality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attributes into lowest level needed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 should reflect common business terms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 should be clearly stated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22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267" y="606016"/>
            <a:ext cx="8229600" cy="106984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Balancing ERDs with DFDs</a:t>
            </a:r>
          </a:p>
        </p:txBody>
      </p:sp>
      <p:sp>
        <p:nvSpPr>
          <p:cNvPr id="173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202267" y="1828800"/>
            <a:ext cx="8932333" cy="4325112"/>
          </a:xfrm>
        </p:spPr>
        <p:txBody>
          <a:bodyPr>
            <a:normAutofit fontScale="77500" lnSpcReduction="20000"/>
          </a:bodyPr>
          <a:lstStyle/>
          <a:p>
            <a:pPr marL="576072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analysis activities are interrelated</a:t>
            </a:r>
          </a:p>
          <a:p>
            <a:pPr marL="576072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models contain two data components</a:t>
            </a:r>
          </a:p>
          <a:p>
            <a:pPr marL="868680" lvl="1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flows and data stores</a:t>
            </a: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DFD data components need to balance the ERD’s data stores (entities) and data elements (attributes)</a:t>
            </a: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CASE tools provide features to check for imbalance</a:t>
            </a: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that all data stores and elements correspond between models</a:t>
            </a:r>
          </a:p>
          <a:p>
            <a:pPr marL="868680" lvl="1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that is not used is unnecessary</a:t>
            </a:r>
          </a:p>
          <a:p>
            <a:pPr marL="868680" lvl="1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that has been omitted results in an incomplete system</a:t>
            </a: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follow thoughtlessly -- check that the models make sense!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33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a CRUD Matrix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98" y="80435"/>
            <a:ext cx="6972301" cy="63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32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1215" y="582283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Key Definitions</a:t>
            </a:r>
            <a:endParaRPr lang="en-US" dirty="0"/>
          </a:p>
        </p:txBody>
      </p:sp>
      <p:sp>
        <p:nvSpPr>
          <p:cNvPr id="140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11215" y="1792856"/>
            <a:ext cx="8229600" cy="4325112"/>
          </a:xfrm>
        </p:spPr>
        <p:txBody>
          <a:bodyPr/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Entity Relationship Diagram (ERD)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 popular way to depict </a:t>
            </a:r>
            <a:r>
              <a:rPr lang="en-US" sz="2600" dirty="0" smtClean="0">
                <a:solidFill>
                  <a:prstClr val="black"/>
                </a:solidFill>
              </a:rPr>
              <a:t>the data </a:t>
            </a:r>
            <a:r>
              <a:rPr lang="en-US" sz="2600" dirty="0">
                <a:solidFill>
                  <a:prstClr val="black"/>
                </a:solidFill>
              </a:rPr>
              <a:t>model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i="1" dirty="0" smtClean="0">
                <a:solidFill>
                  <a:schemeClr val="accent2"/>
                </a:solidFill>
              </a:rPr>
              <a:t>Normalization</a:t>
            </a:r>
            <a:r>
              <a:rPr lang="en-US" sz="3000" dirty="0" smtClean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prstClr val="black"/>
                </a:solidFill>
              </a:rPr>
              <a:t>is the process analysts use to validate data models.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Data models should </a:t>
            </a:r>
            <a:r>
              <a:rPr lang="en-US" sz="3000" i="1" dirty="0">
                <a:solidFill>
                  <a:schemeClr val="accent2"/>
                </a:solidFill>
              </a:rPr>
              <a:t>balance</a:t>
            </a:r>
            <a:r>
              <a:rPr lang="en-US" sz="30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prstClr val="black"/>
                </a:solidFill>
              </a:rPr>
              <a:t>with process models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22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Normalization</a:t>
            </a:r>
          </a:p>
        </p:txBody>
      </p:sp>
      <p:sp>
        <p:nvSpPr>
          <p:cNvPr id="593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used to validate data models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of rules applied to logical data model to improve its organization</a:t>
            </a:r>
          </a:p>
          <a:p>
            <a:pPr marL="576072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normalization rules are common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540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080" y="61849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1: </a:t>
            </a:r>
            <a:r>
              <a:rPr lang="en-US" dirty="0" err="1" smtClean="0"/>
              <a:t>Unnormalized</a:t>
            </a:r>
            <a:r>
              <a:rPr lang="en-US" dirty="0" smtClean="0"/>
              <a:t> Entity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1567393" y="1873901"/>
            <a:ext cx="3942105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with an entity from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data model</a:t>
            </a:r>
          </a:p>
        </p:txBody>
      </p:sp>
      <p:graphicFrame>
        <p:nvGraphicFramePr>
          <p:cNvPr id="2050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629401" y="1676400"/>
          <a:ext cx="2576513" cy="4495800"/>
        </p:xfrm>
        <a:graphic>
          <a:graphicData uri="http://schemas.openxmlformats.org/presentationml/2006/ole">
            <p:oleObj spid="_x0000_s1031" name="Visio" r:id="rId3" imgW="1892300" imgH="3302000" progId="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1828800" y="3352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any attributes (or groups of attributes) occur more than once for a single occurrence of the entity?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14800" y="4276130"/>
            <a:ext cx="2438400" cy="1743671"/>
            <a:chOff x="2590800" y="4276129"/>
            <a:chExt cx="2438400" cy="1743671"/>
          </a:xfrm>
        </p:grpSpPr>
        <p:sp>
          <p:nvSpPr>
            <p:cNvPr id="6" name="Left Brace 5"/>
            <p:cNvSpPr/>
            <p:nvPr/>
          </p:nvSpPr>
          <p:spPr>
            <a:xfrm>
              <a:off x="4876800" y="4876800"/>
              <a:ext cx="152400" cy="1143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hape 7"/>
            <p:cNvCxnSpPr>
              <a:stCxn id="5" idx="2"/>
            </p:cNvCxnSpPr>
            <p:nvPr/>
          </p:nvCxnSpPr>
          <p:spPr>
            <a:xfrm rot="16200000" flipH="1">
              <a:off x="3090566" y="3776363"/>
              <a:ext cx="1134071" cy="213360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895600" y="4724400"/>
              <a:ext cx="633187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05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9567" y="689203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1: 1st Normal Form 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151467" y="1756003"/>
            <a:ext cx="830580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anchor="ctr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any attributes (or groups of attributes) occur more than once for a single occurrence of the entity?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yes, remove the attributes (or groups) into separate entities.</a:t>
            </a:r>
          </a:p>
        </p:txBody>
      </p:sp>
      <p:graphicFrame>
        <p:nvGraphicFramePr>
          <p:cNvPr id="3074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2665512"/>
              </p:ext>
            </p:extLst>
          </p:nvPr>
        </p:nvGraphicFramePr>
        <p:xfrm>
          <a:off x="2819400" y="2771666"/>
          <a:ext cx="5943600" cy="3562350"/>
        </p:xfrm>
        <a:graphic>
          <a:graphicData uri="http://schemas.openxmlformats.org/presentationml/2006/ole">
            <p:oleObj spid="_x0000_s2056" name="Visio" r:id="rId3" imgW="4064000" imgH="2438400" progId="">
              <p:embed/>
            </p:oleObj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59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28800" y="434664"/>
            <a:ext cx="8991600" cy="706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Anomalies with 1st Normal Form 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905000" y="5015300"/>
            <a:ext cx="83058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anchor="ctr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anomaly: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of Item # 789 should be changed from $7.99 to $8.95.  What problem occurs?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03748793"/>
              </p:ext>
            </p:extLst>
          </p:nvPr>
        </p:nvGraphicFramePr>
        <p:xfrm>
          <a:off x="1828800" y="1371601"/>
          <a:ext cx="5029200" cy="3014296"/>
        </p:xfrm>
        <a:graphic>
          <a:graphicData uri="http://schemas.openxmlformats.org/presentationml/2006/ole">
            <p:oleObj spid="_x0000_s3080" name="Visio" r:id="rId3" imgW="4064000" imgH="2438400" progId="">
              <p:embed/>
            </p:oleObj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58000" y="1637732"/>
            <a:ext cx="39624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anomaly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Insert a new Item?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67200" y="4419600"/>
            <a:ext cx="6553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lose all information about Item # 456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086600" y="2286000"/>
            <a:ext cx="37338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Can’t do without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67200" y="3505200"/>
            <a:ext cx="6553200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anomaly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only one order has been made for Item #456.  What happens if that order is cancelled?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81200" y="5791200"/>
            <a:ext cx="7086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search entire database for all occurrences of Item # 789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48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69670" y="490725"/>
            <a:ext cx="8950730" cy="6268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Anomalies 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1st Normal Form 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2325159"/>
              </p:ext>
            </p:extLst>
          </p:nvPr>
        </p:nvGraphicFramePr>
        <p:xfrm>
          <a:off x="1752600" y="1305252"/>
          <a:ext cx="5029200" cy="3014296"/>
        </p:xfrm>
        <a:graphic>
          <a:graphicData uri="http://schemas.openxmlformats.org/presentationml/2006/ole">
            <p:oleObj spid="_x0000_s9223" name="Visio" r:id="rId3" imgW="4064000" imgH="2438400" progId="">
              <p:embed/>
            </p:oleObj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896099" y="1696025"/>
            <a:ext cx="4316383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anomalies exist?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non-key attributes depend only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NOT on the full primary key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81699" y="4221217"/>
            <a:ext cx="4155826" cy="1295400"/>
            <a:chOff x="3235574" y="4648200"/>
            <a:chExt cx="4155826" cy="1295400"/>
          </a:xfrm>
        </p:grpSpPr>
        <p:sp>
          <p:nvSpPr>
            <p:cNvPr id="8" name="Oval 7"/>
            <p:cNvSpPr/>
            <p:nvPr/>
          </p:nvSpPr>
          <p:spPr>
            <a:xfrm>
              <a:off x="3352800" y="4648200"/>
              <a:ext cx="16764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ItemNumber</a:t>
              </a:r>
              <a:endPara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235574" y="5486400"/>
              <a:ext cx="18288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OrderNumber</a:t>
              </a:r>
              <a:endPara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5029200" y="4648200"/>
              <a:ext cx="381000" cy="1295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4800600"/>
              <a:ext cx="18288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Quantity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Ordered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562600" y="5410200"/>
              <a:ext cx="18288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Quantity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Shipped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88771" y="4449817"/>
            <a:ext cx="3810154" cy="1762071"/>
            <a:chOff x="381000" y="4562529"/>
            <a:chExt cx="3810154" cy="1762071"/>
          </a:xfrm>
        </p:grpSpPr>
        <p:cxnSp>
          <p:nvCxnSpPr>
            <p:cNvPr id="14" name="Straight Connector 13"/>
            <p:cNvCxnSpPr>
              <a:stCxn id="15" idx="6"/>
              <a:endCxn id="8" idx="2"/>
            </p:cNvCxnSpPr>
            <p:nvPr/>
          </p:nvCxnSpPr>
          <p:spPr>
            <a:xfrm flipV="1">
              <a:off x="1828800" y="4562529"/>
              <a:ext cx="2362354" cy="923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1000" y="5257800"/>
              <a:ext cx="14478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ItemPrice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00" y="4648200"/>
              <a:ext cx="14478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ItemName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81000" y="5867400"/>
              <a:ext cx="14478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ItemUnit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Connector 17"/>
            <p:cNvCxnSpPr>
              <a:stCxn id="16" idx="6"/>
              <a:endCxn id="8" idx="2"/>
            </p:cNvCxnSpPr>
            <p:nvPr/>
          </p:nvCxnSpPr>
          <p:spPr>
            <a:xfrm flipV="1">
              <a:off x="1828800" y="4562529"/>
              <a:ext cx="2362354" cy="314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7" idx="6"/>
              <a:endCxn id="8" idx="2"/>
            </p:cNvCxnSpPr>
            <p:nvPr/>
          </p:nvCxnSpPr>
          <p:spPr>
            <a:xfrm flipV="1">
              <a:off x="1828800" y="4562529"/>
              <a:ext cx="2362354" cy="1533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43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64733" y="674512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1: 2nd Normal Form 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1905000" y="1810817"/>
            <a:ext cx="830580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anchor="ctr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entities with concatenated keys…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any attributes depend on just part of the key rather than the entire key?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yes, move partially-dependent attributes to a new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7406537"/>
              </p:ext>
            </p:extLst>
          </p:nvPr>
        </p:nvGraphicFramePr>
        <p:xfrm>
          <a:off x="2167467" y="2965490"/>
          <a:ext cx="8229600" cy="3216275"/>
        </p:xfrm>
        <a:graphic>
          <a:graphicData uri="http://schemas.openxmlformats.org/presentationml/2006/ole">
            <p:oleObj spid="_x0000_s5128" name="Visio" r:id="rId3" imgW="6235700" imgH="2438400" progId="">
              <p:embed/>
            </p:oleObj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65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33600" y="457200"/>
            <a:ext cx="8229600" cy="558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Anomalies with 2nd Normal Form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86100" y="5727017"/>
            <a:ext cx="63246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remove these attributes to a separate entity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3819535"/>
              </p:ext>
            </p:extLst>
          </p:nvPr>
        </p:nvGraphicFramePr>
        <p:xfrm>
          <a:off x="1837267" y="1016000"/>
          <a:ext cx="7924800" cy="3097154"/>
        </p:xfrm>
        <a:graphic>
          <a:graphicData uri="http://schemas.openxmlformats.org/presentationml/2006/ole">
            <p:oleObj spid="_x0000_s10246" name="Visio" r:id="rId3" imgW="6235700" imgH="2438400" progId="">
              <p:embed/>
            </p:oleObj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28067" y="2616199"/>
            <a:ext cx="6324600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Anomalies Exist: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entity contains transitive dependencies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81200" y="4320028"/>
            <a:ext cx="85344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anchor="ctr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several non-key attributes depend on another non-key attribute, and NOT on the Primary Key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981200" y="4966359"/>
            <a:ext cx="83058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anchor="ctr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 on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1"/>
          <p:cNvSpPr txBox="1">
            <a:spLocks/>
          </p:cNvSpPr>
          <p:nvPr/>
        </p:nvSpPr>
        <p:spPr>
          <a:xfrm>
            <a:off x="3838585" y="66121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10052858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E482DC-2269-4F26-9D2A-7E44B1A4CD8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97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267" y="655639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1: 3rd Normal Form 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1905000" y="1828801"/>
            <a:ext cx="83058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anchor="ctr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any attribute values depend on an attribute that is not the entity’s key?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yes, move these attributes to a new entity.</a:t>
            </a:r>
          </a:p>
        </p:txBody>
      </p:sp>
      <p:graphicFrame>
        <p:nvGraphicFramePr>
          <p:cNvPr id="512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752600" y="2743200"/>
          <a:ext cx="8915400" cy="2209800"/>
        </p:xfrm>
        <a:graphic>
          <a:graphicData uri="http://schemas.openxmlformats.org/presentationml/2006/ole">
            <p:oleObj spid="_x0000_s8200" name="Visio" r:id="rId3" imgW="8077200" imgH="2006600" progId="">
              <p:embed/>
            </p:oleObj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47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Normalization Steps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99" y="0"/>
            <a:ext cx="6524092" cy="657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054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Is Data Modeling Crucial</a:t>
            </a:r>
            <a:r>
              <a:rPr lang="en-US" dirty="0"/>
              <a:t>?</a:t>
            </a:r>
          </a:p>
        </p:txBody>
      </p:sp>
      <p:sp>
        <p:nvSpPr>
          <p:cNvPr id="136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69520" y="1817299"/>
            <a:ext cx="8229600" cy="4625609"/>
          </a:xfrm>
        </p:spPr>
        <p:txBody>
          <a:bodyPr>
            <a:noAutofit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Data is a </a:t>
            </a:r>
            <a:r>
              <a:rPr lang="en-US" sz="3200" i="1" dirty="0">
                <a:solidFill>
                  <a:schemeClr val="accent2"/>
                </a:solidFill>
              </a:rPr>
              <a:t>resource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to be shared by as many processes as possible. 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Data organization must be flexible and adaptable to unanticipated business requirements – and </a:t>
            </a:r>
            <a:r>
              <a:rPr lang="en-US" sz="3200" i="1" dirty="0">
                <a:solidFill>
                  <a:schemeClr val="accent2"/>
                </a:solidFill>
              </a:rPr>
              <a:t>that is the purpose of data modeling.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86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Data Modeling Issues…</a:t>
            </a:r>
            <a:endParaRPr lang="en-US" dirty="0"/>
          </a:p>
        </p:txBody>
      </p:sp>
      <p:sp>
        <p:nvSpPr>
          <p:cNvPr id="136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Data structures and properties are reasonably permanent –more stable than the processes that use the data.  </a:t>
            </a:r>
            <a:endParaRPr lang="en-US" sz="3000" dirty="0" smtClean="0">
              <a:solidFill>
                <a:prstClr val="black"/>
              </a:solidFill>
            </a:endParaRP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Typically </a:t>
            </a:r>
            <a:r>
              <a:rPr lang="en-US" sz="3000" dirty="0">
                <a:solidFill>
                  <a:prstClr val="black"/>
                </a:solidFill>
              </a:rPr>
              <a:t>very similar to the existing system.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Data models are much smaller than process models and </a:t>
            </a:r>
            <a:r>
              <a:rPr lang="en-US" sz="3000" dirty="0" smtClean="0">
                <a:solidFill>
                  <a:prstClr val="black"/>
                </a:solidFill>
              </a:rPr>
              <a:t>are constructed </a:t>
            </a:r>
            <a:r>
              <a:rPr lang="en-US" sz="3000" dirty="0">
                <a:solidFill>
                  <a:prstClr val="black"/>
                </a:solidFill>
              </a:rPr>
              <a:t>more rapidly. 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Constructing the data model </a:t>
            </a:r>
            <a:r>
              <a:rPr lang="en-US" sz="3000" dirty="0">
                <a:solidFill>
                  <a:prstClr val="black"/>
                </a:solidFill>
              </a:rPr>
              <a:t>helps analysts and users quickly reach consensus on business terminology and rules.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097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</a:t>
            </a:r>
            <a:r>
              <a:rPr lang="en-US" dirty="0" err="1" smtClean="0"/>
              <a:t>erds</a:t>
            </a:r>
            <a:r>
              <a:rPr lang="en-US" dirty="0" smtClean="0"/>
              <a:t> tell us?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31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ERD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716" y="2137128"/>
            <a:ext cx="7917749" cy="19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5838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Using the ERD to Show Business Rules</a:t>
            </a:r>
          </a:p>
        </p:txBody>
      </p:sp>
      <p:sp>
        <p:nvSpPr>
          <p:cNvPr id="144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Business rules are constraints that are followed when the system is in operation.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ERD symbols can show when one instance of an entity must exist for an instance of another to exist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The chemical must exist before chemical requests can be created for that chemical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The lawn chemical applicator must exist before chemical requests can be created by that lawn chemical </a:t>
            </a:r>
            <a:r>
              <a:rPr lang="en-US" sz="2600" dirty="0" smtClean="0">
                <a:solidFill>
                  <a:prstClr val="black"/>
                </a:solidFill>
              </a:rPr>
              <a:t>applicator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77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2562</Words>
  <Application>Microsoft Macintosh PowerPoint</Application>
  <PresentationFormat>Custom</PresentationFormat>
  <Paragraphs>418</Paragraphs>
  <Slides>48</Slides>
  <Notes>13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Retrospect</vt:lpstr>
      <vt:lpstr>Visio</vt:lpstr>
      <vt:lpstr>Data Modeling</vt:lpstr>
      <vt:lpstr>Learning Objectives</vt:lpstr>
      <vt:lpstr>Key Definitions</vt:lpstr>
      <vt:lpstr>Key Definitions</vt:lpstr>
      <vt:lpstr>Why Is Data Modeling Crucial?</vt:lpstr>
      <vt:lpstr>Other Data Modeling Issues…</vt:lpstr>
      <vt:lpstr>Entity Relationship Diagrams</vt:lpstr>
      <vt:lpstr>Reading an ERD</vt:lpstr>
      <vt:lpstr>Using the ERD to Show Business Rules</vt:lpstr>
      <vt:lpstr>Using the ERD to Show Business Rules, con’t.</vt:lpstr>
      <vt:lpstr>Using the ERD to Show Business Rules, con’t.</vt:lpstr>
      <vt:lpstr>An ERD Example</vt:lpstr>
      <vt:lpstr>Entity</vt:lpstr>
      <vt:lpstr>CASE Entry for Entity</vt:lpstr>
      <vt:lpstr>Attributes</vt:lpstr>
      <vt:lpstr>CASE Entry for Attribute</vt:lpstr>
      <vt:lpstr>Attributes – Understand Them!</vt:lpstr>
      <vt:lpstr>Identifier Types</vt:lpstr>
      <vt:lpstr>Identifier Types</vt:lpstr>
      <vt:lpstr>Relationships</vt:lpstr>
      <vt:lpstr>Cardinality</vt:lpstr>
      <vt:lpstr>Modality</vt:lpstr>
      <vt:lpstr>CASE Entry for Relationship</vt:lpstr>
      <vt:lpstr>Binary Relationships</vt:lpstr>
      <vt:lpstr>Foreign Keys</vt:lpstr>
      <vt:lpstr>Foreign Keys</vt:lpstr>
      <vt:lpstr>Creating an ERD</vt:lpstr>
      <vt:lpstr>Overview</vt:lpstr>
      <vt:lpstr>Identify the Entities</vt:lpstr>
      <vt:lpstr>Add Appropriate Attributes</vt:lpstr>
      <vt:lpstr>Draw the Relationships</vt:lpstr>
      <vt:lpstr>ERD Building Tips</vt:lpstr>
      <vt:lpstr>Advanced Syntax - Intersection Entities</vt:lpstr>
      <vt:lpstr>Resolving M:N with an Intersection Entity</vt:lpstr>
      <vt:lpstr>Resolving M:N Relationship</vt:lpstr>
      <vt:lpstr>Validating an ERD</vt:lpstr>
      <vt:lpstr>Design Guidelines</vt:lpstr>
      <vt:lpstr>Balancing ERDs with DFDs</vt:lpstr>
      <vt:lpstr>Use of a CRUD Matrix</vt:lpstr>
      <vt:lpstr>Normalization</vt:lpstr>
      <vt:lpstr>Example 1: Unnormalized Entity</vt:lpstr>
      <vt:lpstr>Example 1: 1st Normal Form </vt:lpstr>
      <vt:lpstr>Slide 43</vt:lpstr>
      <vt:lpstr>Slide 44</vt:lpstr>
      <vt:lpstr>Example 1: 2nd Normal Form </vt:lpstr>
      <vt:lpstr>Slide 46</vt:lpstr>
      <vt:lpstr>Example 1: 3rd Normal Form </vt:lpstr>
      <vt:lpstr>Summary of Normalization Steps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Systems Analyst and Information Systems Development</dc:title>
  <dc:creator>Roberta M Roth</dc:creator>
  <cp:lastModifiedBy>Elizabeth Pearson</cp:lastModifiedBy>
  <cp:revision>37</cp:revision>
  <dcterms:created xsi:type="dcterms:W3CDTF">2014-11-25T14:57:32Z</dcterms:created>
  <dcterms:modified xsi:type="dcterms:W3CDTF">2014-11-25T15:04:08Z</dcterms:modified>
</cp:coreProperties>
</file>