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autoCompressPictures="0">
  <p:sldMasterIdLst>
    <p:sldMasterId id="2147483673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D0D69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20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-96" y="-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19B0-582F-4A7F-B612-B30D4A58C50A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1D12-40C7-40A4-8B07-E8DDA5F15A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44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5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4754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39403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4963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9426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722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060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264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469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5232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76400"/>
            <a:ext cx="523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23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336800" y="6248400"/>
            <a:ext cx="8432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John Wiley &amp; Sons.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0" y="6400800"/>
            <a:ext cx="1016000" cy="457200"/>
          </a:xfrm>
        </p:spPr>
        <p:txBody>
          <a:bodyPr/>
          <a:lstStyle>
            <a:lvl1pPr>
              <a:defRPr sz="1400">
                <a:latin typeface="Tahoma" charset="0"/>
              </a:defRPr>
            </a:lvl1pPr>
          </a:lstStyle>
          <a:p>
            <a:r>
              <a:rPr lang="en-US"/>
              <a:t>8 - </a:t>
            </a:r>
            <a:fld id="{05DF54F2-DC7F-458A-87AD-2E2251B42FC4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692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372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0618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460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16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775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862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41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632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48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Moving into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Systems analysis and design,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Dennis, </a:t>
            </a:r>
            <a:r>
              <a:rPr lang="en-US" dirty="0" err="1" smtClean="0"/>
              <a:t>wixom</a:t>
            </a:r>
            <a:r>
              <a:rPr lang="en-US" dirty="0" smtClean="0"/>
              <a:t>, and </a:t>
            </a:r>
            <a:r>
              <a:rPr lang="en-US" dirty="0" err="1" smtClean="0"/>
              <a:t>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Roberta M. Roth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5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Get </a:t>
            </a:r>
            <a:r>
              <a:rPr lang="en-US" sz="2200" b="1" dirty="0">
                <a:solidFill>
                  <a:schemeClr val="tx1"/>
                </a:solidFill>
              </a:rPr>
              <a:t>exactly</a:t>
            </a:r>
            <a:r>
              <a:rPr lang="en-US" sz="2200" dirty="0">
                <a:solidFill>
                  <a:schemeClr val="tx1"/>
                </a:solidFill>
              </a:rPr>
              <a:t> what we want</a:t>
            </a:r>
          </a:p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New system built consistently with existing technology and standards</a:t>
            </a:r>
          </a:p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Build and retain technical skills and function knowledge in-house</a:t>
            </a:r>
          </a:p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Allows team flexibility and creativity</a:t>
            </a:r>
          </a:p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Unique solutions created for strategic advantage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Requires significant time and effort</a:t>
            </a:r>
          </a:p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May add to existing backlogs</a:t>
            </a:r>
          </a:p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May require skills we do not have</a:t>
            </a:r>
          </a:p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Often costs more</a:t>
            </a:r>
          </a:p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Often takes more calendar time</a:t>
            </a:r>
          </a:p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Risk of project failure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34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Purchased Software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Packages (purchased or obtained from ASP or SaaS)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No need to “reinvent the wheel” for common business needs</a:t>
            </a:r>
          </a:p>
          <a:p>
            <a:pPr marL="43434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Tested, proven product</a:t>
            </a:r>
          </a:p>
          <a:p>
            <a:pPr marL="43434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Cost savings</a:t>
            </a:r>
          </a:p>
          <a:p>
            <a:pPr marL="43434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Time savings</a:t>
            </a:r>
          </a:p>
          <a:p>
            <a:pPr marL="43434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Utilize vendors’ expertise</a:t>
            </a:r>
          </a:p>
          <a:p>
            <a:pPr marL="43434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Some customization may be possible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3434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Rarely a perfect fit</a:t>
            </a:r>
          </a:p>
          <a:p>
            <a:pPr marL="43434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Organizational processes must adapt to software</a:t>
            </a:r>
          </a:p>
          <a:p>
            <a:pPr marL="43434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Reliance on vendor for maintenance and future enhancements</a:t>
            </a:r>
          </a:p>
          <a:p>
            <a:pPr marL="43434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Won’t develop in-house functional and technical skills</a:t>
            </a:r>
          </a:p>
          <a:p>
            <a:pPr marL="43434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Unique needs may go unmet</a:t>
            </a:r>
          </a:p>
          <a:p>
            <a:pPr marL="43434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May require system integration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04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Purchased </a:t>
            </a:r>
            <a:r>
              <a:rPr lang="en-US" dirty="0"/>
              <a:t>Software</a:t>
            </a:r>
          </a:p>
        </p:txBody>
      </p:sp>
      <p:sp>
        <p:nvSpPr>
          <p:cNvPr id="226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Application service providers (ASP) supply access to software on a pay-as-you-go basis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Many applications today are “in the cloud”…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ASP – provider hosts someone else’s software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SaaS – software vendor hosts its own software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Considerable savings – no hosting infrastructure needed; host provides everything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Risks include 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Fear of losing confidential information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Performance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72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Purchased </a:t>
            </a:r>
            <a:r>
              <a:rPr lang="en-US" dirty="0"/>
              <a:t>Software</a:t>
            </a:r>
          </a:p>
        </p:txBody>
      </p:sp>
      <p:sp>
        <p:nvSpPr>
          <p:cNvPr id="226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Analyze the vendor as well as the software functionality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Verify vendor claims with others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Look carefully at vendor support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Assess long-term viability of vendor as an on-going business </a:t>
            </a:r>
            <a:endParaRPr lang="en-US" dirty="0"/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A new software company may have a great idea, but can they survive as a business over the long haul?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If the vendor is an acquisition target, what will happen to the product?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05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Integration</a:t>
            </a:r>
          </a:p>
        </p:txBody>
      </p:sp>
      <p:sp>
        <p:nvSpPr>
          <p:cNvPr id="187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Building systems by combining packages, existing (legacy) systems, and custom software written for integration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Integrating data between various parts of the system is the key challenge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Many consultants specialize in systems integration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56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Outsourced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3434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Hire expertise we don’t have</a:t>
            </a:r>
          </a:p>
          <a:p>
            <a:pPr marL="43434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May save time and money</a:t>
            </a:r>
          </a:p>
          <a:p>
            <a:pPr marL="43434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Lower risk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No opportunity to build in-house expertise </a:t>
            </a:r>
          </a:p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Reliance on vendor</a:t>
            </a:r>
          </a:p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Future options limited</a:t>
            </a:r>
          </a:p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Security – potential loss of confidential </a:t>
            </a:r>
            <a:r>
              <a:rPr lang="en-US" sz="2200" dirty="0" smtClean="0">
                <a:solidFill>
                  <a:schemeClr val="tx1"/>
                </a:solidFill>
              </a:rPr>
              <a:t>information</a:t>
            </a:r>
            <a:endParaRPr lang="en-US" sz="2200" dirty="0">
              <a:solidFill>
                <a:schemeClr val="tx1"/>
              </a:solidFill>
            </a:endParaRPr>
          </a:p>
          <a:p>
            <a:pPr marL="43434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Performance based on contract </a:t>
            </a:r>
            <a:r>
              <a:rPr lang="en-US" sz="2200" dirty="0" smtClean="0">
                <a:solidFill>
                  <a:schemeClr val="tx1"/>
                </a:solidFill>
              </a:rPr>
              <a:t>terms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7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Outsourcing</a:t>
            </a:r>
          </a:p>
        </p:txBody>
      </p:sp>
      <p:sp>
        <p:nvSpPr>
          <p:cNvPr id="188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Hiring an external vendor, developer, or service provider to supply the system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Can also obtain custom system created by outsourcer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Can reduce costs and/or add value (resources, experience)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Risks include 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Losing confidential information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Losing control over future development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Losing learning opportunities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057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579438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Outsourcing Contracts</a:t>
            </a:r>
          </a:p>
        </p:txBody>
      </p:sp>
      <p:sp>
        <p:nvSpPr>
          <p:cNvPr id="189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387477" y="1981200"/>
            <a:ext cx="5232400" cy="4495800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arrangements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Fixed-price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Value-added</a:t>
            </a:r>
          </a:p>
        </p:txBody>
      </p:sp>
      <p:sp>
        <p:nvSpPr>
          <p:cNvPr id="189454" name="Freeform 14"/>
          <p:cNvSpPr>
            <a:spLocks/>
          </p:cNvSpPr>
          <p:nvPr/>
        </p:nvSpPr>
        <p:spPr bwMode="auto">
          <a:xfrm>
            <a:off x="9780588" y="4567238"/>
            <a:ext cx="157162" cy="279400"/>
          </a:xfrm>
          <a:custGeom>
            <a:avLst/>
            <a:gdLst/>
            <a:ahLst/>
            <a:cxnLst>
              <a:cxn ang="0">
                <a:pos x="0" y="702"/>
              </a:cxn>
              <a:cxn ang="0">
                <a:pos x="0" y="205"/>
              </a:cxn>
              <a:cxn ang="0">
                <a:pos x="148" y="0"/>
              </a:cxn>
              <a:cxn ang="0">
                <a:pos x="301" y="168"/>
              </a:cxn>
              <a:cxn ang="0">
                <a:pos x="316" y="181"/>
              </a:cxn>
              <a:cxn ang="0">
                <a:pos x="327" y="190"/>
              </a:cxn>
              <a:cxn ang="0">
                <a:pos x="335" y="196"/>
              </a:cxn>
              <a:cxn ang="0">
                <a:pos x="341" y="200"/>
              </a:cxn>
              <a:cxn ang="0">
                <a:pos x="344" y="203"/>
              </a:cxn>
              <a:cxn ang="0">
                <a:pos x="345" y="204"/>
              </a:cxn>
              <a:cxn ang="0">
                <a:pos x="346" y="205"/>
              </a:cxn>
              <a:cxn ang="0">
                <a:pos x="346" y="205"/>
              </a:cxn>
              <a:cxn ang="0">
                <a:pos x="397" y="416"/>
              </a:cxn>
              <a:cxn ang="0">
                <a:pos x="96" y="702"/>
              </a:cxn>
              <a:cxn ang="0">
                <a:pos x="0" y="702"/>
              </a:cxn>
            </a:cxnLst>
            <a:rect l="0" t="0" r="r" b="b"/>
            <a:pathLst>
              <a:path w="397" h="702">
                <a:moveTo>
                  <a:pt x="0" y="702"/>
                </a:moveTo>
                <a:lnTo>
                  <a:pt x="0" y="205"/>
                </a:lnTo>
                <a:lnTo>
                  <a:pt x="148" y="0"/>
                </a:lnTo>
                <a:lnTo>
                  <a:pt x="301" y="168"/>
                </a:lnTo>
                <a:lnTo>
                  <a:pt x="316" y="181"/>
                </a:lnTo>
                <a:lnTo>
                  <a:pt x="327" y="190"/>
                </a:lnTo>
                <a:lnTo>
                  <a:pt x="335" y="196"/>
                </a:lnTo>
                <a:lnTo>
                  <a:pt x="341" y="200"/>
                </a:lnTo>
                <a:lnTo>
                  <a:pt x="344" y="203"/>
                </a:lnTo>
                <a:lnTo>
                  <a:pt x="345" y="204"/>
                </a:lnTo>
                <a:lnTo>
                  <a:pt x="346" y="205"/>
                </a:lnTo>
                <a:lnTo>
                  <a:pt x="346" y="205"/>
                </a:lnTo>
                <a:lnTo>
                  <a:pt x="397" y="416"/>
                </a:lnTo>
                <a:lnTo>
                  <a:pt x="96" y="702"/>
                </a:lnTo>
                <a:lnTo>
                  <a:pt x="0" y="70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8 - </a:t>
            </a:r>
            <a:fld id="{05DF54F2-DC7F-458A-87AD-2E2251B42FC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6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Outsourcing Guidelines</a:t>
            </a:r>
          </a:p>
        </p:txBody>
      </p:sp>
      <p:sp>
        <p:nvSpPr>
          <p:cNvPr id="190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Keep lines of communication open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Define and stabilize requirements before signing the contract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View the relationship as a partnership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Select vendor, developer, or provider carefully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Assign someone to manage the relationship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Don’t outsource what you don’t understand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Emphasize flexible requirements, long-term relationships, and short-term contracts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466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Influences on the Acquisition Strategy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factors do we consider?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68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Explain the initial transition from analysis to design.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Create </a:t>
            </a:r>
            <a:r>
              <a:rPr lang="en-US" sz="3200" dirty="0">
                <a:solidFill>
                  <a:prstClr val="black"/>
                </a:solidFill>
              </a:rPr>
              <a:t>a system </a:t>
            </a:r>
            <a:r>
              <a:rPr lang="en-US" sz="3200" dirty="0" smtClean="0">
                <a:solidFill>
                  <a:prstClr val="black"/>
                </a:solidFill>
              </a:rPr>
              <a:t>specification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Describe </a:t>
            </a:r>
            <a:r>
              <a:rPr lang="en-US" sz="3200" dirty="0">
                <a:solidFill>
                  <a:prstClr val="black"/>
                </a:solidFill>
              </a:rPr>
              <a:t>three ways to acquire a system: custom, packaged, and outsourced alternatives.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Create </a:t>
            </a:r>
            <a:r>
              <a:rPr lang="en-US" sz="3200" dirty="0">
                <a:solidFill>
                  <a:prstClr val="black"/>
                </a:solidFill>
              </a:rPr>
              <a:t>an alternative matrix.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Acquisition Strategy Selection Factors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21" y="1586427"/>
            <a:ext cx="8043580" cy="32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48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Acquisition Strategy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choose?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365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8944" y="658483"/>
            <a:ext cx="8229600" cy="1066800"/>
          </a:xfrm>
        </p:spPr>
        <p:txBody>
          <a:bodyPr/>
          <a:lstStyle/>
          <a:p>
            <a:r>
              <a:rPr lang="en-US" dirty="0"/>
              <a:t>Developing Our Options</a:t>
            </a:r>
          </a:p>
        </p:txBody>
      </p:sp>
      <p:sp>
        <p:nvSpPr>
          <p:cNvPr id="194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Need to collect information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What tools and technologies are needed for a custom development project?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What vendors make products that address the project needs?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What service providers would be able to build this application if outsourced?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88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 Proposals (RFP)</a:t>
            </a:r>
          </a:p>
        </p:txBody>
      </p:sp>
      <p:sp>
        <p:nvSpPr>
          <p:cNvPr id="195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Solicits proposals from vendor, developer, or service provider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the system to be built and criteria for selecting among applicants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for Information (RFI) -- a shorter and less detailed version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for Quote (RFQ) – use when you just need a price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11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 Proposal Contents</a:t>
            </a:r>
          </a:p>
        </p:txBody>
      </p:sp>
      <p:sp>
        <p:nvSpPr>
          <p:cNvPr id="196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desired system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technical needs or circumstances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criteria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on how to respond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schedule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 that will help the submitter to make a more complete or accurate proposal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0212858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754" y="685781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Developing an Alternative Matrix</a:t>
            </a:r>
          </a:p>
        </p:txBody>
      </p:sp>
      <p:sp>
        <p:nvSpPr>
          <p:cNvPr id="221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00353" y="1823049"/>
            <a:ext cx="8890959" cy="4495800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Combine several feasibility analyses into one matrix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Include technical, economic, and organizational feasibilities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Assign weights to indicate the relative importance of the criteria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Assign scores to indicate how well the alternative meets the criteria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80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Alternatives Matrix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13" y="997325"/>
            <a:ext cx="7943520" cy="40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7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Tune Source Alternatives Matrix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843" y="480034"/>
            <a:ext cx="8102157" cy="52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90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from Requirements to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preview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31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</a:t>
            </a:r>
          </a:p>
        </p:txBody>
      </p:sp>
      <p:sp>
        <p:nvSpPr>
          <p:cNvPr id="180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In </a:t>
            </a:r>
            <a:r>
              <a:rPr lang="en-US" sz="3200" i="1" dirty="0">
                <a:solidFill>
                  <a:schemeClr val="accent2"/>
                </a:solidFill>
              </a:rPr>
              <a:t>Systems Analysis </a:t>
            </a:r>
            <a:r>
              <a:rPr lang="en-US" sz="3200" dirty="0">
                <a:solidFill>
                  <a:prstClr val="black"/>
                </a:solidFill>
              </a:rPr>
              <a:t>we figure out…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rgbClr val="0D0D69"/>
                </a:solidFill>
              </a:rPr>
              <a:t>What</a:t>
            </a:r>
            <a:r>
              <a:rPr lang="en-US" sz="2600" dirty="0">
                <a:solidFill>
                  <a:prstClr val="black"/>
                </a:solidFill>
              </a:rPr>
              <a:t> the business needs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In </a:t>
            </a:r>
            <a:r>
              <a:rPr lang="en-US" sz="3200" i="1" dirty="0">
                <a:solidFill>
                  <a:schemeClr val="accent2"/>
                </a:solidFill>
              </a:rPr>
              <a:t>System Design </a:t>
            </a:r>
            <a:r>
              <a:rPr lang="en-US" sz="3200" dirty="0">
                <a:solidFill>
                  <a:prstClr val="black"/>
                </a:solidFill>
              </a:rPr>
              <a:t>we figure out…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rgbClr val="0D0D69"/>
                </a:solidFill>
              </a:rPr>
              <a:t>How</a:t>
            </a:r>
            <a:r>
              <a:rPr lang="en-US" sz="2600" dirty="0">
                <a:solidFill>
                  <a:schemeClr val="tx1"/>
                </a:solidFill>
              </a:rPr>
              <a:t> to build the system that fulfills those needs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All of the “logical” work from Systems Analysis is converted to the “physical”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52164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Definitions</a:t>
            </a:r>
          </a:p>
        </p:txBody>
      </p:sp>
      <p:sp>
        <p:nvSpPr>
          <p:cNvPr id="225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Design phase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Decide </a:t>
            </a:r>
            <a:r>
              <a:rPr lang="en-US" sz="2600" i="1" dirty="0">
                <a:solidFill>
                  <a:schemeClr val="accent2"/>
                </a:solidFill>
              </a:rPr>
              <a:t>how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to build the system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Create </a:t>
            </a:r>
            <a:r>
              <a:rPr lang="en-US" sz="2600" i="1" dirty="0">
                <a:solidFill>
                  <a:schemeClr val="accent2"/>
                </a:solidFill>
              </a:rPr>
              <a:t>system requirements</a:t>
            </a:r>
            <a:r>
              <a:rPr lang="en-US" sz="2600" dirty="0">
                <a:solidFill>
                  <a:schemeClr val="tx1"/>
                </a:solidFill>
              </a:rPr>
              <a:t> that describe all technical details for building the system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System specification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Final deliverable from design phase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Conveys exactly what system the development team will implement during the implementation phase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4451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 Steps</a:t>
            </a:r>
          </a:p>
        </p:txBody>
      </p:sp>
      <p:sp>
        <p:nvSpPr>
          <p:cNvPr id="214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97279" y="1845734"/>
            <a:ext cx="10245171" cy="4506428"/>
          </a:xfrm>
        </p:spPr>
        <p:txBody>
          <a:bodyPr>
            <a:no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Determine system acquisition strategy (make, buy, or outsource)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Determine the technical architecture for the system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Address security concerns and globalization issues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Make hardware and software selections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Determine the way that users will interact with the system (interface, inputs, and outputs)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Design the programs for the underlying processes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Design the way data will be stored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Create final deliverable - the </a:t>
            </a:r>
            <a:r>
              <a:rPr lang="en-US" sz="2800" i="1" dirty="0">
                <a:solidFill>
                  <a:schemeClr val="accent2"/>
                </a:solidFill>
              </a:rPr>
              <a:t>system specification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5263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System Specification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83" y="600016"/>
            <a:ext cx="7337178" cy="511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70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Acquisition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best way to acquire this system?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5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Acquire a New System</a:t>
            </a:r>
          </a:p>
        </p:txBody>
      </p:sp>
      <p:sp>
        <p:nvSpPr>
          <p:cNvPr id="181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Custom development (build from scratch) in-house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Purchase software package (and possibly customize it)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Install on our own computers, or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Obtain access from a software provider (host)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Outsource development to third party, who might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Build system from scratch for us, or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Purchase software for us, customize and install 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68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1327</Words>
  <Application>Microsoft Macintosh PowerPoint</Application>
  <PresentationFormat>Custom</PresentationFormat>
  <Paragraphs>213</Paragraphs>
  <Slides>27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Retrospect</vt:lpstr>
      <vt:lpstr>Moving into Design</vt:lpstr>
      <vt:lpstr>Learning Objectives</vt:lpstr>
      <vt:lpstr>Transition from Requirements to Design</vt:lpstr>
      <vt:lpstr>Key Ideas</vt:lpstr>
      <vt:lpstr>Key Definitions</vt:lpstr>
      <vt:lpstr>Design Phase Steps</vt:lpstr>
      <vt:lpstr>Elements of System Specification</vt:lpstr>
      <vt:lpstr>System Acquisition Strategies</vt:lpstr>
      <vt:lpstr>Ways to Acquire a New System</vt:lpstr>
      <vt:lpstr>Custom Development</vt:lpstr>
      <vt:lpstr>Purchased Software   Packages (purchased or obtained from ASP or SaaS)</vt:lpstr>
      <vt:lpstr>Purchased Software</vt:lpstr>
      <vt:lpstr>Purchased Software</vt:lpstr>
      <vt:lpstr>Systems Integration</vt:lpstr>
      <vt:lpstr>Outsourced Development</vt:lpstr>
      <vt:lpstr>Outsourcing</vt:lpstr>
      <vt:lpstr>Outsourcing Contracts</vt:lpstr>
      <vt:lpstr>Outsourcing Guidelines</vt:lpstr>
      <vt:lpstr>Influences on the Acquisition Strategy</vt:lpstr>
      <vt:lpstr>Acquisition Strategy Selection Factors</vt:lpstr>
      <vt:lpstr>Selecting an Acquisition Strategy</vt:lpstr>
      <vt:lpstr>Developing Our Options</vt:lpstr>
      <vt:lpstr>Request for Proposals (RFP)</vt:lpstr>
      <vt:lpstr>Request for Proposal Contents</vt:lpstr>
      <vt:lpstr>Developing an Alternative Matrix</vt:lpstr>
      <vt:lpstr>Sample Alternatives Matrix</vt:lpstr>
      <vt:lpstr>Tune Source Alternatives Matrix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Systems Analyst and Information Systems Development</dc:title>
  <dc:creator>Roberta M Roth</dc:creator>
  <cp:lastModifiedBy>Elizabeth Pearson</cp:lastModifiedBy>
  <cp:revision>24</cp:revision>
  <dcterms:created xsi:type="dcterms:W3CDTF">2014-11-25T14:57:23Z</dcterms:created>
  <dcterms:modified xsi:type="dcterms:W3CDTF">2014-11-25T15:07:54Z</dcterms:modified>
</cp:coreProperties>
</file>